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9"/>
    <p:restoredTop sz="86364"/>
  </p:normalViewPr>
  <p:slideViewPr>
    <p:cSldViewPr snapToGrid="0" snapToObjects="1">
      <p:cViewPr varScale="1">
        <p:scale>
          <a:sx n="91" d="100"/>
          <a:sy n="91" d="100"/>
        </p:scale>
        <p:origin x="192" y="200"/>
      </p:cViewPr>
      <p:guideLst/>
    </p:cSldViewPr>
  </p:slideViewPr>
  <p:outlineViewPr>
    <p:cViewPr>
      <p:scale>
        <a:sx n="33" d="100"/>
        <a:sy n="33" d="100"/>
      </p:scale>
      <p:origin x="0" y="-111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F38BA-BF8D-0B4E-8D35-3821997FC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3939568"/>
            <a:ext cx="9128125" cy="89232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b="1" dirty="0"/>
              <a:t>Histoire de l’ arthroscopie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638B71-18A3-6D44-8543-B1219796E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9014" y="4557932"/>
            <a:ext cx="7197726" cy="1519311"/>
          </a:xfrm>
        </p:spPr>
        <p:txBody>
          <a:bodyPr>
            <a:noAutofit/>
          </a:bodyPr>
          <a:lstStyle/>
          <a:p>
            <a:endParaRPr lang="fr-FR" sz="2400" dirty="0"/>
          </a:p>
          <a:p>
            <a:r>
              <a:rPr lang="fr-FR" sz="2400" dirty="0"/>
              <a:t>Docteur Richard Béracassat</a:t>
            </a:r>
          </a:p>
          <a:p>
            <a:r>
              <a:rPr lang="fr-FR" sz="2400" dirty="0"/>
              <a:t>11</a:t>
            </a:r>
            <a:r>
              <a:rPr lang="fr-FR" sz="2400" baseline="30000" dirty="0"/>
              <a:t>e</a:t>
            </a:r>
            <a:r>
              <a:rPr lang="fr-FR" sz="2400" dirty="0"/>
              <a:t> journée alésienne de chirurgie orthopédique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C75350-C9BD-A14C-BC25-27B0B11C5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9" y="6356754"/>
            <a:ext cx="2333999" cy="2837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AFB00EF-F5D9-D147-8BE6-69BF59852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248" y="140544"/>
            <a:ext cx="5013612" cy="3705195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719435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B1BEC7-2424-1047-B540-DAEEF207E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0"/>
            <a:ext cx="7485742" cy="1175657"/>
          </a:xfrm>
        </p:spPr>
        <p:txBody>
          <a:bodyPr>
            <a:normAutofit/>
          </a:bodyPr>
          <a:lstStyle/>
          <a:p>
            <a:r>
              <a:rPr lang="fr-FR" sz="3200" b="1" dirty="0"/>
              <a:t>Henri </a:t>
            </a:r>
            <a:r>
              <a:rPr lang="fr-FR" sz="3200" b="1" dirty="0" err="1"/>
              <a:t>Dorfmann</a:t>
            </a:r>
            <a:r>
              <a:rPr lang="fr-FR" sz="3200" b="1" dirty="0"/>
              <a:t> (Rhumatologue) le précurseur français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406E5C-228B-3F4B-94DE-F1A170F40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7" y="1175658"/>
            <a:ext cx="10131425" cy="5308950"/>
          </a:xfrm>
        </p:spPr>
        <p:txBody>
          <a:bodyPr>
            <a:noAutofit/>
          </a:bodyPr>
          <a:lstStyle/>
          <a:p>
            <a:r>
              <a:rPr lang="fr-FR" sz="2400" dirty="0"/>
              <a:t>En 1969 va en stage dans le </a:t>
            </a:r>
            <a:r>
              <a:rPr lang="fr-FR" sz="2400" dirty="0" err="1"/>
              <a:t>dervice</a:t>
            </a:r>
            <a:r>
              <a:rPr lang="fr-FR" sz="2400" dirty="0"/>
              <a:t> du Pr </a:t>
            </a:r>
            <a:r>
              <a:rPr lang="fr-FR" sz="2400" dirty="0" err="1"/>
              <a:t>Watanabe</a:t>
            </a:r>
            <a:r>
              <a:rPr lang="fr-FR" sz="2400" dirty="0"/>
              <a:t> et apprend l’arthroscopie</a:t>
            </a:r>
          </a:p>
          <a:p>
            <a:r>
              <a:rPr lang="fr-FR" sz="2400" dirty="0"/>
              <a:t>Voit les première méniscectomies </a:t>
            </a:r>
            <a:r>
              <a:rPr lang="fr-FR" sz="2400" dirty="0" err="1"/>
              <a:t>arthroscopiques</a:t>
            </a:r>
            <a:r>
              <a:rPr lang="fr-FR" sz="2400" dirty="0"/>
              <a:t> et l’ablation de CE réalisées par </a:t>
            </a:r>
            <a:r>
              <a:rPr lang="fr-FR" sz="2400" dirty="0" err="1"/>
              <a:t>Ikeuchi</a:t>
            </a:r>
            <a:r>
              <a:rPr lang="fr-FR" sz="2400" dirty="0"/>
              <a:t> élève de </a:t>
            </a:r>
            <a:r>
              <a:rPr lang="fr-FR" sz="2400" dirty="0" err="1"/>
              <a:t>Watanabe</a:t>
            </a:r>
            <a:endParaRPr lang="fr-FR" sz="2400" dirty="0"/>
          </a:p>
          <a:p>
            <a:r>
              <a:rPr lang="fr-FR" sz="2400" dirty="0"/>
              <a:t>Rapporte l’</a:t>
            </a:r>
            <a:r>
              <a:rPr lang="fr-FR" sz="2400" dirty="0" err="1"/>
              <a:t>arthroscope</a:t>
            </a:r>
            <a:r>
              <a:rPr lang="fr-FR" sz="2400" dirty="0"/>
              <a:t> 21en France à son retour  sur ses deniers propres</a:t>
            </a:r>
          </a:p>
          <a:p>
            <a:r>
              <a:rPr lang="fr-FR" sz="2400" dirty="0"/>
              <a:t>Hébergé à son retour dans un service de chirurgie viscérale une fois par semaine, puis exclu. </a:t>
            </a:r>
          </a:p>
          <a:p>
            <a:r>
              <a:rPr lang="fr-FR" sz="2400" dirty="0"/>
              <a:t>Accueilli enfin à St Louis par le Pr </a:t>
            </a:r>
            <a:r>
              <a:rPr lang="fr-FR" sz="2400" dirty="0" err="1"/>
              <a:t>Witvoet</a:t>
            </a:r>
            <a:r>
              <a:rPr lang="fr-FR" sz="2400" dirty="0"/>
              <a:t> où il officie dans une petite salle « septique », Pas de renouvellement de matériel, dons de labos…</a:t>
            </a:r>
          </a:p>
          <a:p>
            <a:r>
              <a:rPr lang="fr-FR" sz="2400" dirty="0"/>
              <a:t>Nombreuses publications et communication à partir de 1970  sans écho dans le monde de la chirurgie orthopédique</a:t>
            </a:r>
          </a:p>
          <a:p>
            <a:r>
              <a:rPr lang="fr-FR" sz="2400" dirty="0"/>
              <a:t>Confrontation avec des radiologues au GETROA : arthrographie ou arthroscopie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752334-5F11-674B-81AD-7F144691A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63" y="6484607"/>
            <a:ext cx="2333999" cy="2837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63BDA91-5B40-804F-B8E9-C502144A4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125" y="1930399"/>
            <a:ext cx="1811450" cy="1770743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57692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58D66A-D454-E146-99E7-6E19B3CE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15" y="203200"/>
            <a:ext cx="10131425" cy="841829"/>
          </a:xfrm>
        </p:spPr>
        <p:txBody>
          <a:bodyPr/>
          <a:lstStyle/>
          <a:p>
            <a:r>
              <a:rPr lang="fr-FR" b="1" dirty="0"/>
              <a:t>Tâtonnements, Hostilité, puis amélioration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A6DE54-70AC-4440-A67E-9EBF54372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04687"/>
            <a:ext cx="10131425" cy="4586514"/>
          </a:xfrm>
        </p:spPr>
        <p:txBody>
          <a:bodyPr>
            <a:noAutofit/>
          </a:bodyPr>
          <a:lstStyle/>
          <a:p>
            <a:r>
              <a:rPr lang="fr-FR" sz="2800" dirty="0" err="1"/>
              <a:t>Arthroscope</a:t>
            </a:r>
            <a:r>
              <a:rPr lang="fr-FR" sz="2800" dirty="0"/>
              <a:t> à vision directe , lame avec une lampe vissée au bout</a:t>
            </a:r>
          </a:p>
          <a:p>
            <a:r>
              <a:rPr lang="fr-FR" sz="2800" dirty="0"/>
              <a:t>Stérilisation  au Formol</a:t>
            </a:r>
          </a:p>
          <a:p>
            <a:r>
              <a:rPr lang="fr-FR" sz="2800" dirty="0"/>
              <a:t>Bris ou perte d’ampoule dans l’articulation et imprécations des chirurgiens…</a:t>
            </a:r>
          </a:p>
          <a:p>
            <a:r>
              <a:rPr lang="fr-FR" sz="2800" dirty="0"/>
              <a:t>Perte de connexion électrique due au formaldéhyde</a:t>
            </a:r>
          </a:p>
          <a:p>
            <a:r>
              <a:rPr lang="fr-FR" sz="2800" dirty="0"/>
              <a:t>Difficultés pour enseigner aux plus jeunes (pas de caméra)  vue alternative enseignant élève</a:t>
            </a:r>
          </a:p>
          <a:p>
            <a:r>
              <a:rPr lang="fr-FR" sz="2800" dirty="0"/>
              <a:t>Enfin arrivée  des séries américaines qui poussent les industriels a l’amélioration du matériel (</a:t>
            </a:r>
            <a:r>
              <a:rPr lang="fr-FR" sz="2800" dirty="0" err="1"/>
              <a:t>Storz</a:t>
            </a:r>
            <a:r>
              <a:rPr lang="fr-FR" sz="2800" dirty="0"/>
              <a:t>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030A561-EEBD-0245-9334-B0C864AD0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63" y="6484607"/>
            <a:ext cx="2333999" cy="2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6C2B8-C6A4-244A-A3F3-63DF721B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58" y="1"/>
            <a:ext cx="10131425" cy="1001486"/>
          </a:xfrm>
        </p:spPr>
        <p:txBody>
          <a:bodyPr/>
          <a:lstStyle/>
          <a:p>
            <a:r>
              <a:rPr lang="fr-FR" b="1" dirty="0"/>
              <a:t>Améliorations décisives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41F199-B682-2542-8FA4-7BDFD82ED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58" y="849087"/>
            <a:ext cx="11549742" cy="4317999"/>
          </a:xfrm>
        </p:spPr>
        <p:txBody>
          <a:bodyPr>
            <a:noAutofit/>
          </a:bodyPr>
          <a:lstStyle/>
          <a:p>
            <a:r>
              <a:rPr lang="fr-FR" sz="2800" dirty="0"/>
              <a:t>D’abord pince à biopsie incorporées dans l’</a:t>
            </a:r>
            <a:r>
              <a:rPr lang="fr-FR" sz="2800" dirty="0" err="1"/>
              <a:t>arthroscope</a:t>
            </a:r>
            <a:endParaRPr lang="fr-FR" sz="2800" dirty="0"/>
          </a:p>
          <a:p>
            <a:r>
              <a:rPr lang="fr-FR" sz="2800" dirty="0"/>
              <a:t>Puis </a:t>
            </a:r>
            <a:r>
              <a:rPr lang="fr-FR" sz="2800" dirty="0" err="1"/>
              <a:t>arthroscopes</a:t>
            </a:r>
            <a:r>
              <a:rPr lang="fr-FR" sz="2800" dirty="0"/>
              <a:t> </a:t>
            </a:r>
            <a:r>
              <a:rPr lang="fr-FR" sz="2800" dirty="0" err="1"/>
              <a:t>forobliques</a:t>
            </a:r>
            <a:r>
              <a:rPr lang="fr-FR" sz="2800" dirty="0"/>
              <a:t> : amélioration du champ de vision par rotation (</a:t>
            </a:r>
            <a:r>
              <a:rPr lang="fr-FR" sz="2800" dirty="0" err="1"/>
              <a:t>Storz</a:t>
            </a:r>
            <a:r>
              <a:rPr lang="fr-FR" sz="2800" dirty="0"/>
              <a:t>)</a:t>
            </a:r>
          </a:p>
          <a:p>
            <a:r>
              <a:rPr lang="fr-FR" sz="2800" dirty="0"/>
              <a:t>Apparition de la lumière « froide » par fibre optique (</a:t>
            </a:r>
            <a:r>
              <a:rPr lang="fr-FR" sz="2800" dirty="0" err="1"/>
              <a:t>Storz</a:t>
            </a:r>
            <a:r>
              <a:rPr lang="fr-FR" sz="2800" dirty="0"/>
              <a:t>)</a:t>
            </a:r>
          </a:p>
          <a:p>
            <a:r>
              <a:rPr lang="fr-FR" sz="2800" dirty="0"/>
              <a:t>Travail par 2 orifices en triangulation ce qui est le geste naturel du chirurgien</a:t>
            </a:r>
          </a:p>
          <a:p>
            <a:r>
              <a:rPr lang="fr-FR" sz="2800" dirty="0"/>
              <a:t>Abandon des ciseaux pointus et apparition des pinces « basket » (1978)</a:t>
            </a:r>
          </a:p>
          <a:p>
            <a:r>
              <a:rPr lang="fr-FR" sz="2800" dirty="0"/>
              <a:t>Introduction d’optiques avec « </a:t>
            </a:r>
            <a:r>
              <a:rPr lang="fr-FR" sz="2800" dirty="0" err="1"/>
              <a:t>teatcher</a:t>
            </a:r>
            <a:r>
              <a:rPr lang="fr-FR" sz="2800" dirty="0"/>
              <a:t> » pour l’enseignement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3B24C6-3F6E-C745-ABB7-C08219D1F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63" y="6484607"/>
            <a:ext cx="2333999" cy="2837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63EF2A6-36B8-8747-B971-ADBB3DE11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228" y="4897081"/>
            <a:ext cx="4158343" cy="1871254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698770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FEBE7-C260-0440-A89D-0389BD58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8" y="217716"/>
            <a:ext cx="10131425" cy="735548"/>
          </a:xfrm>
        </p:spPr>
        <p:txBody>
          <a:bodyPr/>
          <a:lstStyle/>
          <a:p>
            <a:r>
              <a:rPr lang="fr-FR" b="1" dirty="0"/>
              <a:t>Diffusion mondiale et réticence française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61BA74-88D7-504C-BE00-C9B8A56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5" y="953265"/>
            <a:ext cx="11858172" cy="5578164"/>
          </a:xfrm>
        </p:spPr>
        <p:txBody>
          <a:bodyPr>
            <a:normAutofit lnSpcReduction="10000"/>
          </a:bodyPr>
          <a:lstStyle/>
          <a:p>
            <a:r>
              <a:rPr lang="fr-FR" sz="2200" dirty="0">
                <a:solidFill>
                  <a:srgbClr val="FFFF00"/>
                </a:solidFill>
              </a:rPr>
              <a:t>En 1974 </a:t>
            </a:r>
            <a:r>
              <a:rPr lang="fr-FR" sz="2200" dirty="0"/>
              <a:t>création de l’International </a:t>
            </a:r>
            <a:r>
              <a:rPr lang="fr-FR" sz="2200" dirty="0" err="1"/>
              <a:t>Arthoscopic</a:t>
            </a:r>
            <a:r>
              <a:rPr lang="fr-FR" sz="2200" dirty="0"/>
              <a:t> Association </a:t>
            </a:r>
          </a:p>
          <a:p>
            <a:r>
              <a:rPr lang="fr-FR" sz="2200" dirty="0"/>
              <a:t>Nombreuses publications: Japon, USA, UK, Brésil, Allemagne, Autriche, Pays-Bas grâce à l’IAA</a:t>
            </a:r>
          </a:p>
          <a:p>
            <a:r>
              <a:rPr lang="fr-FR" sz="2200" dirty="0"/>
              <a:t>Quelques «</a:t>
            </a:r>
            <a:r>
              <a:rPr lang="fr-FR" sz="2200"/>
              <a:t> rhumatologues » </a:t>
            </a:r>
            <a:r>
              <a:rPr lang="fr-FR" sz="2200" dirty="0"/>
              <a:t>de Cochin commencent à l’y intéresser…</a:t>
            </a:r>
          </a:p>
          <a:p>
            <a:r>
              <a:rPr lang="fr-FR" sz="2200" dirty="0">
                <a:solidFill>
                  <a:srgbClr val="FFFF00"/>
                </a:solidFill>
              </a:rPr>
              <a:t>1981</a:t>
            </a:r>
            <a:r>
              <a:rPr lang="fr-FR" sz="2200" dirty="0"/>
              <a:t> à la SICOT rapprochement de l’IAA de l’International Society of the </a:t>
            </a:r>
            <a:r>
              <a:rPr lang="fr-FR" sz="2200" dirty="0" err="1"/>
              <a:t>knee</a:t>
            </a:r>
            <a:r>
              <a:rPr lang="fr-FR" sz="2200" dirty="0"/>
              <a:t> et fusion en </a:t>
            </a:r>
            <a:r>
              <a:rPr lang="fr-FR" sz="2200" dirty="0">
                <a:solidFill>
                  <a:srgbClr val="FFFF00"/>
                </a:solidFill>
              </a:rPr>
              <a:t>1989</a:t>
            </a:r>
            <a:r>
              <a:rPr lang="fr-FR" sz="2200" dirty="0"/>
              <a:t> malgré une opposition virulente des Français et des Belges</a:t>
            </a:r>
          </a:p>
          <a:p>
            <a:r>
              <a:rPr lang="fr-FR" sz="2200" dirty="0">
                <a:solidFill>
                  <a:srgbClr val="FFFF00"/>
                </a:solidFill>
              </a:rPr>
              <a:t>1982-1984</a:t>
            </a:r>
            <a:r>
              <a:rPr lang="fr-FR" sz="2200" dirty="0"/>
              <a:t> développement des premières caméras</a:t>
            </a:r>
          </a:p>
          <a:p>
            <a:r>
              <a:rPr lang="fr-FR" sz="2200" dirty="0">
                <a:solidFill>
                  <a:srgbClr val="FFFF00"/>
                </a:solidFill>
              </a:rPr>
              <a:t>1985</a:t>
            </a:r>
            <a:r>
              <a:rPr lang="fr-FR" sz="2200" dirty="0"/>
              <a:t> Création de la revue « </a:t>
            </a:r>
            <a:r>
              <a:rPr lang="fr-FR" sz="2200" dirty="0" err="1"/>
              <a:t>arthroscopy</a:t>
            </a:r>
            <a:r>
              <a:rPr lang="fr-FR" sz="2200" dirty="0"/>
              <a:t> »</a:t>
            </a:r>
          </a:p>
          <a:p>
            <a:r>
              <a:rPr lang="fr-FR" sz="2200" dirty="0"/>
              <a:t>1</a:t>
            </a:r>
            <a:r>
              <a:rPr lang="fr-FR" sz="2200" dirty="0">
                <a:solidFill>
                  <a:srgbClr val="FFFF00"/>
                </a:solidFill>
              </a:rPr>
              <a:t>985-1987</a:t>
            </a:r>
            <a:r>
              <a:rPr lang="fr-FR" sz="2200" dirty="0"/>
              <a:t> apparition des premiers instruments motorisés</a:t>
            </a:r>
          </a:p>
          <a:p>
            <a:r>
              <a:rPr lang="fr-FR" sz="2200" dirty="0">
                <a:solidFill>
                  <a:srgbClr val="FFFF00"/>
                </a:solidFill>
              </a:rPr>
              <a:t>Jusqu’en 1980 Hostilité de la plupart des universitaires en chirurgie orthopédique</a:t>
            </a:r>
          </a:p>
          <a:p>
            <a:r>
              <a:rPr lang="fr-FR" sz="2200" dirty="0"/>
              <a:t>Aphorismes idiots:  « Pourquoi regarder par le trou de la serrure quand on peut ouvrir la porte » ou « au grands chirurgiens les grandes incisions » et autres</a:t>
            </a:r>
          </a:p>
          <a:p>
            <a:r>
              <a:rPr lang="fr-FR" sz="2200" dirty="0"/>
              <a:t>A Lyon  temple français et international de la chirurgie du genou: désintérêt seul un petit nombre s’y met sérieusement (Proudhon) mais soutenus par H. </a:t>
            </a:r>
            <a:r>
              <a:rPr lang="fr-FR" sz="2200" dirty="0" err="1"/>
              <a:t>Dejour</a:t>
            </a:r>
            <a:endParaRPr lang="fr-FR" sz="2200" dirty="0"/>
          </a:p>
          <a:p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AE5AC44-E937-9447-8ABB-B2D20E129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63" y="6484607"/>
            <a:ext cx="2333999" cy="2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30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2E5290-1017-574C-B344-43530D08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6" y="188687"/>
            <a:ext cx="10131425" cy="827314"/>
          </a:xfrm>
        </p:spPr>
        <p:txBody>
          <a:bodyPr/>
          <a:lstStyle/>
          <a:p>
            <a:r>
              <a:rPr lang="fr-FR" dirty="0"/>
              <a:t>Développement en France (enfin)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638B66-F3BE-8E41-8F0C-05137E7BF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016001"/>
            <a:ext cx="10131425" cy="5486399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FFFF00"/>
                </a:solidFill>
              </a:rPr>
              <a:t>1980</a:t>
            </a:r>
            <a:r>
              <a:rPr lang="fr-FR" sz="2400" dirty="0"/>
              <a:t>: premières réunion à Strasbourg de la S.F.A. à l’initiative de JY Dupont, H. </a:t>
            </a:r>
            <a:r>
              <a:rPr lang="fr-FR" sz="2400" dirty="0" err="1"/>
              <a:t>Dorfmann</a:t>
            </a:r>
            <a:r>
              <a:rPr lang="fr-FR" sz="2400" dirty="0"/>
              <a:t>, Ph Beaufils:.</a:t>
            </a:r>
          </a:p>
          <a:p>
            <a:r>
              <a:rPr lang="fr-FR" sz="2400" dirty="0">
                <a:solidFill>
                  <a:srgbClr val="FFFF00"/>
                </a:solidFill>
              </a:rPr>
              <a:t>Novembre 1980 </a:t>
            </a:r>
            <a:r>
              <a:rPr lang="fr-FR" sz="2400" dirty="0"/>
              <a:t>: Congrès fondateur de la S.F.A.</a:t>
            </a:r>
          </a:p>
          <a:p>
            <a:r>
              <a:rPr lang="fr-FR" sz="2400" dirty="0">
                <a:solidFill>
                  <a:srgbClr val="FFFF00"/>
                </a:solidFill>
              </a:rPr>
              <a:t>1981</a:t>
            </a:r>
            <a:r>
              <a:rPr lang="fr-FR" sz="2400" dirty="0"/>
              <a:t>  Premiers cours organisés (B. Moyen – Lyon)</a:t>
            </a:r>
          </a:p>
          <a:p>
            <a:r>
              <a:rPr lang="fr-FR" sz="2400" dirty="0">
                <a:solidFill>
                  <a:srgbClr val="FFFF00"/>
                </a:solidFill>
              </a:rPr>
              <a:t>1982 </a:t>
            </a:r>
            <a:r>
              <a:rPr lang="fr-FR" sz="2400" dirty="0"/>
              <a:t>Coopération internationale en collaboration avec l’IAA, orateurs étrangers…</a:t>
            </a:r>
          </a:p>
          <a:p>
            <a:r>
              <a:rPr lang="fr-FR" sz="2400" dirty="0">
                <a:solidFill>
                  <a:srgbClr val="FFFF00"/>
                </a:solidFill>
              </a:rPr>
              <a:t>1984</a:t>
            </a:r>
            <a:r>
              <a:rPr lang="fr-FR" sz="2400" dirty="0"/>
              <a:t>  Organisation par la SFA (</a:t>
            </a:r>
            <a:r>
              <a:rPr lang="fr-FR" sz="2400" dirty="0" err="1"/>
              <a:t>Dorfmann</a:t>
            </a:r>
            <a:r>
              <a:rPr lang="fr-FR" sz="2400" dirty="0"/>
              <a:t>) du cours international de l’IAA à Paris : Grande notoriété enfin !</a:t>
            </a:r>
          </a:p>
          <a:p>
            <a:r>
              <a:rPr lang="fr-FR" sz="2400" dirty="0">
                <a:solidFill>
                  <a:srgbClr val="FFFF00"/>
                </a:solidFill>
              </a:rPr>
              <a:t>1991</a:t>
            </a:r>
            <a:r>
              <a:rPr lang="fr-FR" sz="2400" dirty="0"/>
              <a:t> création d’un cours de base et d’un cours avancé</a:t>
            </a:r>
          </a:p>
          <a:p>
            <a:r>
              <a:rPr lang="fr-FR" sz="2400" dirty="0">
                <a:solidFill>
                  <a:srgbClr val="FFFF00"/>
                </a:solidFill>
              </a:rPr>
              <a:t>1996</a:t>
            </a:r>
            <a:r>
              <a:rPr lang="fr-FR" sz="2400" dirty="0"/>
              <a:t> Coopération avec l’université: Premier Diplôme </a:t>
            </a:r>
            <a:r>
              <a:rPr lang="fr-FR" sz="2400" dirty="0" err="1"/>
              <a:t>Inter-Universitaire</a:t>
            </a: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7B6015-0E3A-E14F-984C-752F807BB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63" y="6484607"/>
            <a:ext cx="2333999" cy="2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1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132BE9-DF1A-2247-93A9-CE5AC42F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3" y="0"/>
            <a:ext cx="10131425" cy="856343"/>
          </a:xfrm>
        </p:spPr>
        <p:txBody>
          <a:bodyPr/>
          <a:lstStyle/>
          <a:p>
            <a:r>
              <a:rPr lang="fr-FR" b="1" dirty="0"/>
              <a:t>L’ arthroscopie thérapeutique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6C9DC5-AA8C-A040-B427-69BF7FC19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3" y="1433636"/>
            <a:ext cx="11779689" cy="5050971"/>
          </a:xfrm>
        </p:spPr>
        <p:txBody>
          <a:bodyPr>
            <a:noAutofit/>
          </a:bodyPr>
          <a:lstStyle/>
          <a:p>
            <a:r>
              <a:rPr lang="fr-FR" sz="2600" dirty="0"/>
              <a:t>C’est par la réalisation de </a:t>
            </a:r>
            <a:r>
              <a:rPr lang="fr-FR" sz="2600" dirty="0">
                <a:solidFill>
                  <a:srgbClr val="FFFF00"/>
                </a:solidFill>
              </a:rPr>
              <a:t>gestes thérapeutiques non invasifs </a:t>
            </a:r>
            <a:r>
              <a:rPr lang="fr-FR" sz="2600" dirty="0"/>
              <a:t>que l’arthroscopie s’est imposée </a:t>
            </a:r>
          </a:p>
          <a:p>
            <a:r>
              <a:rPr lang="fr-FR" sz="2600" dirty="0">
                <a:solidFill>
                  <a:srgbClr val="FFFF00"/>
                </a:solidFill>
              </a:rPr>
              <a:t>Il n’y a plus de place pour une arthroscopie « diagnostique »</a:t>
            </a:r>
            <a:r>
              <a:rPr lang="fr-FR" sz="2600" dirty="0"/>
              <a:t> (sauf rares exceptions) (Clinique, imagerie)</a:t>
            </a:r>
          </a:p>
          <a:p>
            <a:r>
              <a:rPr lang="fr-FR" sz="2600" dirty="0"/>
              <a:t>Certains gestes ne sont pas concevables autrement que sous arthroscopie : méniscectomie, coiffe etc.</a:t>
            </a:r>
          </a:p>
          <a:p>
            <a:r>
              <a:rPr lang="fr-FR" sz="2600" dirty="0"/>
              <a:t>La formation s’est améliorée grâce à la vidéo et aussi garce aux enseignements</a:t>
            </a:r>
          </a:p>
          <a:p>
            <a:r>
              <a:rPr lang="fr-FR" sz="2600" dirty="0"/>
              <a:t>Au niveau du genou l’éventail thérapeutique s’est considérablement élargi</a:t>
            </a:r>
          </a:p>
          <a:p>
            <a:r>
              <a:rPr lang="fr-FR" sz="2600" dirty="0"/>
              <a:t>D’autres articulations sont accessibles à des gestes arthroscopique bien codifiés: Epaule, hanche , cheville, poignet, coude.</a:t>
            </a:r>
          </a:p>
          <a:p>
            <a:r>
              <a:rPr lang="fr-FR" sz="2600" dirty="0"/>
              <a:t>De plus petites articulations seront bientôt concernées.</a:t>
            </a:r>
          </a:p>
          <a:p>
            <a:endParaRPr lang="fr-FR" sz="2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F0A64C-4072-1C4E-A2B4-20D495FC5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63" y="6484607"/>
            <a:ext cx="2333999" cy="2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49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071EE9-807D-3E41-BE93-576AAB28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58" y="232229"/>
            <a:ext cx="7950199" cy="653143"/>
          </a:xfrm>
        </p:spPr>
        <p:txBody>
          <a:bodyPr/>
          <a:lstStyle/>
          <a:p>
            <a:r>
              <a:rPr lang="fr-FR" b="1" dirty="0"/>
              <a:t>Extension à d’autres articulations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92E51E-47E6-B941-B721-D9991616F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63" y="6484607"/>
            <a:ext cx="2333999" cy="2837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FB721A6-5B9E-D74C-9472-70C33A544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58" y="3672607"/>
            <a:ext cx="3165021" cy="265017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88A0394-5A97-9D4E-AF95-3C5856F3F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694" y="3672607"/>
            <a:ext cx="3402559" cy="265017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B222BA8-ED92-0040-B4CE-F458A2BA6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694" y="1096538"/>
            <a:ext cx="2839299" cy="241572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EB47256-461E-AA45-871A-B573FD7A0D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579" y="1071129"/>
            <a:ext cx="3162300" cy="22987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6141F3E-CCF8-7F4E-9E1A-CBE47D00B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8163" y="490795"/>
            <a:ext cx="2384862" cy="362720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279AE1C-4BDA-A344-895B-9F8E30C699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8163" y="4279826"/>
            <a:ext cx="2490881" cy="204295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4346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51E59D-A464-9648-A2B6-7E758474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7" y="101601"/>
            <a:ext cx="2841170" cy="653142"/>
          </a:xfrm>
        </p:spPr>
        <p:txBody>
          <a:bodyPr/>
          <a:lstStyle/>
          <a:p>
            <a:r>
              <a:rPr lang="fr-FR" dirty="0"/>
              <a:t>Mon vécu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AE52E9-42FF-B24A-B050-2412B4A17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4743"/>
            <a:ext cx="12192000" cy="6159419"/>
          </a:xfrm>
        </p:spPr>
        <p:txBody>
          <a:bodyPr>
            <a:noAutofit/>
          </a:bodyPr>
          <a:lstStyle/>
          <a:p>
            <a:r>
              <a:rPr lang="fr-FR" sz="2200" dirty="0">
                <a:solidFill>
                  <a:srgbClr val="FFFF00"/>
                </a:solidFill>
              </a:rPr>
              <a:t>Interne promo 1975</a:t>
            </a:r>
            <a:r>
              <a:rPr lang="fr-FR" sz="2200" dirty="0"/>
              <a:t> j’ai vécu le début… Hostilité des « patrons »: un geste pour rhumatologue… </a:t>
            </a:r>
          </a:p>
          <a:p>
            <a:r>
              <a:rPr lang="fr-FR" sz="2200" dirty="0">
                <a:solidFill>
                  <a:srgbClr val="FFFF00"/>
                </a:solidFill>
              </a:rPr>
              <a:t>Un chirurgien du privé le Dr JD </a:t>
            </a:r>
            <a:r>
              <a:rPr lang="fr-FR" sz="2200" dirty="0" err="1">
                <a:solidFill>
                  <a:srgbClr val="FFFF00"/>
                </a:solidFill>
              </a:rPr>
              <a:t>Folacci</a:t>
            </a:r>
            <a:r>
              <a:rPr lang="fr-FR" sz="2200" dirty="0">
                <a:solidFill>
                  <a:srgbClr val="FFFF00"/>
                </a:solidFill>
              </a:rPr>
              <a:t> </a:t>
            </a:r>
            <a:r>
              <a:rPr lang="fr-FR" sz="2200" dirty="0"/>
              <a:t>, attaché au CHU s’y intéressait depuis le début (1979) et pratiquait des </a:t>
            </a:r>
            <a:r>
              <a:rPr lang="fr-FR" sz="2200" dirty="0" err="1"/>
              <a:t>meniscectomies</a:t>
            </a:r>
            <a:r>
              <a:rPr lang="fr-FR" sz="2200" dirty="0"/>
              <a:t>: Moqué par les autres chirurgiens et même par certains internes peu lucides (  rhumatologue raté, chirurgien mondain… etc.)  J’ai eu la chance qu’il me prenne en amitié et m’enseigne les rudiments de l’arthroscopie</a:t>
            </a:r>
          </a:p>
          <a:p>
            <a:r>
              <a:rPr lang="fr-FR" sz="2200" dirty="0">
                <a:solidFill>
                  <a:srgbClr val="FFFF00"/>
                </a:solidFill>
              </a:rPr>
              <a:t>Ensuite autodidacte</a:t>
            </a:r>
            <a:r>
              <a:rPr lang="fr-FR" sz="2200" dirty="0"/>
              <a:t>…</a:t>
            </a:r>
          </a:p>
          <a:p>
            <a:r>
              <a:rPr lang="fr-FR" sz="2200" dirty="0"/>
              <a:t>Mon activité s’est limitée au genou: méniscectomies, corps étrangers, arthrolyses, synovectomie.</a:t>
            </a:r>
          </a:p>
          <a:p>
            <a:r>
              <a:rPr lang="fr-FR" sz="2200" dirty="0"/>
              <a:t>Au début sans caméra (pas facile!) , Pb aseptie, Pb d’irrigation articulaire</a:t>
            </a:r>
          </a:p>
          <a:p>
            <a:r>
              <a:rPr lang="fr-FR" sz="2200" dirty="0">
                <a:solidFill>
                  <a:srgbClr val="FFFF00"/>
                </a:solidFill>
              </a:rPr>
              <a:t>Puis arrivée de la vidéo (1988</a:t>
            </a:r>
            <a:r>
              <a:rPr lang="fr-FR" sz="2200" dirty="0"/>
              <a:t>), des instruments motorisés ( couteaux de </a:t>
            </a:r>
            <a:r>
              <a:rPr lang="fr-FR" sz="2200" dirty="0" err="1"/>
              <a:t>shaver</a:t>
            </a:r>
            <a:r>
              <a:rPr lang="fr-FR" sz="2200" dirty="0"/>
              <a:t> réutilisables…) de l’</a:t>
            </a:r>
            <a:r>
              <a:rPr lang="fr-FR" sz="2200" dirty="0" err="1"/>
              <a:t>arthro</a:t>
            </a:r>
            <a:r>
              <a:rPr lang="fr-FR" sz="2200" dirty="0"/>
              <a:t>-pompe</a:t>
            </a:r>
          </a:p>
          <a:p>
            <a:r>
              <a:rPr lang="fr-FR" sz="2200" dirty="0">
                <a:solidFill>
                  <a:srgbClr val="FFFF00"/>
                </a:solidFill>
              </a:rPr>
              <a:t>Et surtout arrivée en 1999 de Xavier Nicolay </a:t>
            </a:r>
            <a:r>
              <a:rPr lang="fr-FR" sz="2200" dirty="0"/>
              <a:t>qui avait un véritable « savoir-faire » : ligamentoplastie, épaule, arthrodèse de cheville…</a:t>
            </a:r>
          </a:p>
          <a:p>
            <a:r>
              <a:rPr lang="fr-FR" sz="2200" dirty="0"/>
              <a:t>J’ai temporairement réalisé des canaux carpiens sous arthroscopie, mais vite abandonné pour le « mini-open » qui me semble-t-il était plus sur .</a:t>
            </a:r>
          </a:p>
          <a:p>
            <a:endParaRPr lang="fr-FR" sz="2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84A937-FFF2-A346-814F-454102BDE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63" y="6484607"/>
            <a:ext cx="2333999" cy="2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8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F0C34-4CDF-B444-BB27-F30E6E86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30" y="116114"/>
            <a:ext cx="10131425" cy="740229"/>
          </a:xfrm>
        </p:spPr>
        <p:txBody>
          <a:bodyPr/>
          <a:lstStyle/>
          <a:p>
            <a:r>
              <a:rPr lang="fr-FR" b="1" dirty="0"/>
              <a:t>L’avenir , les écueils à surmonter, les risques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369DF7-E5EE-F148-85AA-35EFF0E71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73" y="1422401"/>
            <a:ext cx="11448141" cy="4789714"/>
          </a:xfrm>
        </p:spPr>
        <p:txBody>
          <a:bodyPr>
            <a:noAutofit/>
          </a:bodyPr>
          <a:lstStyle/>
          <a:p>
            <a:r>
              <a:rPr lang="fr-FR" sz="2600" dirty="0"/>
              <a:t>Les petites articulations : arthrolyses surtout mais miniaturisation du matériel: cher et fragile</a:t>
            </a:r>
          </a:p>
          <a:p>
            <a:r>
              <a:rPr lang="fr-FR" sz="2600" dirty="0"/>
              <a:t>Développement et optimisation des techniques actuelles: ligamentoplasties du genou, suture méniscales, stabilisation des épaule instables, arthrodèse</a:t>
            </a:r>
          </a:p>
          <a:p>
            <a:r>
              <a:rPr lang="fr-FR" sz="2600" dirty="0" err="1"/>
              <a:t>Fast</a:t>
            </a:r>
            <a:r>
              <a:rPr lang="fr-FR" sz="2600" dirty="0"/>
              <a:t>- </a:t>
            </a:r>
            <a:r>
              <a:rPr lang="fr-FR" sz="2600" dirty="0" err="1"/>
              <a:t>track</a:t>
            </a:r>
            <a:endParaRPr lang="fr-FR" sz="2600" dirty="0"/>
          </a:p>
          <a:p>
            <a:r>
              <a:rPr lang="fr-FR" sz="2600" dirty="0"/>
              <a:t>Principal risque = gestes « abusifs » car peu invasifs et facilité de l’ambulatoire: méniscectomies sur arthrose, « nettoyages » arthroscopique pour douleur non explorée etc.</a:t>
            </a:r>
          </a:p>
          <a:p>
            <a:r>
              <a:rPr lang="fr-FR" sz="2600" dirty="0"/>
              <a:t>Certaines intervention nécessiteront encore longtemps une arthrotomie chirurgicale classique</a:t>
            </a:r>
          </a:p>
          <a:p>
            <a:r>
              <a:rPr lang="fr-FR" sz="2600" dirty="0"/>
              <a:t>Ne pas oublier la chirurgie conventionnelle qui a fait ses preuves et doit être encore enseignée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68953C-640E-8647-A6FD-92841AD5D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63" y="6484607"/>
            <a:ext cx="2333999" cy="2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8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817EA-B0F5-BF4F-9CED-3A9446457E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1257" y="160111"/>
            <a:ext cx="10998200" cy="900113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La chirurgie arthroscopique est au plus au niveau à Alès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2A9CE0-6ED4-1448-8ADB-A1D8A0EAB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63" y="6484607"/>
            <a:ext cx="2333999" cy="2837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EEE1E90-0C9B-5E45-9420-A261453E9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29" y="2273300"/>
            <a:ext cx="2514600" cy="2514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B5D8572-18E7-E740-B7A1-0E53D6CA7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851" y="2273300"/>
            <a:ext cx="2505529" cy="25178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5485F6E-87EB-A449-A603-3FC125AD0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43" y="2308129"/>
            <a:ext cx="2444890" cy="25178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CE87D69-6149-A24B-AE3C-2FD7BE00C3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5392" y="2273300"/>
            <a:ext cx="2565400" cy="25527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0344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3CF288-4B60-9A45-9CA5-0E956B006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412652"/>
            <a:ext cx="11768805" cy="994117"/>
          </a:xfrm>
        </p:spPr>
        <p:txBody>
          <a:bodyPr>
            <a:normAutofit/>
          </a:bodyPr>
          <a:lstStyle/>
          <a:p>
            <a:r>
              <a:rPr lang="fr-FR" b="1" dirty="0"/>
              <a:t>les « anciens » biens placés pour faire l’  « historique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35C138-DA03-4E48-A365-7940DD062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48" y="1406769"/>
            <a:ext cx="11800114" cy="2532186"/>
          </a:xfrm>
        </p:spPr>
        <p:txBody>
          <a:bodyPr>
            <a:normAutofit/>
          </a:bodyPr>
          <a:lstStyle/>
          <a:p>
            <a:r>
              <a:rPr lang="fr-FR" sz="3200" dirty="0"/>
              <a:t>Introduction en France en 1970 , développement dans les années 80</a:t>
            </a:r>
          </a:p>
          <a:p>
            <a:r>
              <a:rPr lang="fr-FR" sz="3200" dirty="0"/>
              <a:t>Internat en 1975</a:t>
            </a:r>
          </a:p>
          <a:p>
            <a:r>
              <a:rPr lang="fr-FR" sz="3200" dirty="0"/>
              <a:t>J’ai donc vécu les débuts (souvent chaotiques et controversés)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A6CF1F-2695-EA46-9F6F-2BC102029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63" y="6342743"/>
            <a:ext cx="2333999" cy="2837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0B4BB69-58A8-8746-A032-C6C651633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286" y="3743785"/>
            <a:ext cx="3673365" cy="2882686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183739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16F105B-08D9-4842-9A1B-E992BDFDC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127" y="1122278"/>
            <a:ext cx="7102780" cy="564605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98292EB9-089F-104E-BDC9-27075D33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2" y="130629"/>
            <a:ext cx="7398657" cy="783771"/>
          </a:xfrm>
        </p:spPr>
        <p:txBody>
          <a:bodyPr>
            <a:normAutofit/>
          </a:bodyPr>
          <a:lstStyle/>
          <a:p>
            <a:r>
              <a:rPr lang="fr-FR" sz="4000" b="1" dirty="0"/>
              <a:t>Merci pour votre attention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E04274A-BE40-9C43-BE5A-2D58DF13F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0" y="6484607"/>
            <a:ext cx="2333999" cy="283728"/>
          </a:xfrm>
          <a:prstGeom prst="rect">
            <a:avLst/>
          </a:prstGeom>
        </p:spPr>
      </p:pic>
      <p:sp>
        <p:nvSpPr>
          <p:cNvPr id="8" name="Pensées 7">
            <a:extLst>
              <a:ext uri="{FF2B5EF4-FFF2-40B4-BE49-F238E27FC236}">
                <a16:creationId xmlns:a16="http://schemas.microsoft.com/office/drawing/2014/main" id="{92B1DAA3-7194-0B41-AA91-EE37E6DFB26F}"/>
              </a:ext>
            </a:extLst>
          </p:cNvPr>
          <p:cNvSpPr/>
          <p:nvPr/>
        </p:nvSpPr>
        <p:spPr>
          <a:xfrm>
            <a:off x="6836747" y="0"/>
            <a:ext cx="4948851" cy="3222171"/>
          </a:xfrm>
          <a:prstGeom prst="cloudCallout">
            <a:avLst>
              <a:gd name="adj1" fmla="val -24971"/>
              <a:gd name="adj2" fmla="val 75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Comic Sans MS" panose="030F0902030302020204" pitchFamily="66" charset="0"/>
              </a:rPr>
              <a:t>Les chats </a:t>
            </a:r>
            <a:r>
              <a:rPr lang="fr-FR" sz="2400">
                <a:latin typeface="Comic Sans MS" panose="030F0902030302020204" pitchFamily="66" charset="0"/>
              </a:rPr>
              <a:t>ont compris </a:t>
            </a:r>
            <a:r>
              <a:rPr lang="fr-FR" sz="2400" dirty="0">
                <a:latin typeface="Comic Sans MS" panose="030F0902030302020204" pitchFamily="66" charset="0"/>
              </a:rPr>
              <a:t>bien avant l’homme qu’on pouvait passer par un petit trou pour explorer une cavité </a:t>
            </a:r>
          </a:p>
        </p:txBody>
      </p:sp>
    </p:spTree>
    <p:extLst>
      <p:ext uri="{BB962C8B-B14F-4D97-AF65-F5344CB8AC3E}">
        <p14:creationId xmlns:p14="http://schemas.microsoft.com/office/powerpoint/2010/main" val="4264761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EE6B41-3842-0149-AFF7-3D0DD61B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72" y="166071"/>
            <a:ext cx="7819571" cy="966043"/>
          </a:xfrm>
        </p:spPr>
        <p:txBody>
          <a:bodyPr>
            <a:normAutofit/>
          </a:bodyPr>
          <a:lstStyle/>
          <a:p>
            <a:r>
              <a:rPr lang="fr-FR" sz="5400" b="1" dirty="0"/>
              <a:t>Etymologie - définition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900553-BB7A-634F-931E-1551A00A6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72" y="2101293"/>
            <a:ext cx="10131425" cy="4383314"/>
          </a:xfrm>
        </p:spPr>
        <p:txBody>
          <a:bodyPr>
            <a:normAutofit/>
          </a:bodyPr>
          <a:lstStyle/>
          <a:p>
            <a:r>
              <a:rPr lang="el-GR" sz="3600" dirty="0" err="1"/>
              <a:t>Αρθρον</a:t>
            </a:r>
            <a:r>
              <a:rPr lang="el-GR" sz="3600" dirty="0"/>
              <a:t> </a:t>
            </a:r>
            <a:r>
              <a:rPr lang="el-GR" sz="3600" dirty="0" err="1"/>
              <a:t>σκοπειν</a:t>
            </a:r>
            <a:r>
              <a:rPr lang="fr-FR" sz="3600" dirty="0"/>
              <a:t>  </a:t>
            </a:r>
          </a:p>
          <a:p>
            <a:r>
              <a:rPr lang="fr-FR" sz="3600" dirty="0"/>
              <a:t>Regarder dans une articulation sans l’ouvrir</a:t>
            </a:r>
          </a:p>
          <a:p>
            <a:r>
              <a:rPr lang="fr-FR" sz="3600" dirty="0"/>
              <a:t>Fait partie des endoscopies: </a:t>
            </a:r>
            <a:r>
              <a:rPr lang="el-GR" sz="3600" dirty="0"/>
              <a:t>εν(</a:t>
            </a:r>
            <a:r>
              <a:rPr lang="el-GR" sz="3600" dirty="0" err="1"/>
              <a:t>δος</a:t>
            </a:r>
            <a:r>
              <a:rPr lang="el-GR" sz="3600" dirty="0"/>
              <a:t>) </a:t>
            </a:r>
            <a:r>
              <a:rPr lang="el-GR" sz="3600" dirty="0" err="1"/>
              <a:t>σκοπειν</a:t>
            </a:r>
            <a:r>
              <a:rPr lang="el-GR" sz="3600" dirty="0"/>
              <a:t> </a:t>
            </a:r>
            <a:endParaRPr lang="fr-FR" sz="3600" dirty="0"/>
          </a:p>
          <a:p>
            <a:r>
              <a:rPr lang="fr-FR" sz="3600" dirty="0"/>
              <a:t>C’est un simple moyen technique (diagnostic et intervention chirurgicale)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E007BE0-7E7A-7247-9FD1-D512EC8E1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63" y="6342743"/>
            <a:ext cx="2333999" cy="28372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97077E5-DFAE-1B41-A1B6-D9A7A41D2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099" y="281389"/>
            <a:ext cx="4047963" cy="273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6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1D85B0-58B8-F847-B9EE-E9A4FCA7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9" y="105228"/>
            <a:ext cx="6861627" cy="983343"/>
          </a:xfrm>
        </p:spPr>
        <p:txBody>
          <a:bodyPr>
            <a:normAutofit/>
          </a:bodyPr>
          <a:lstStyle/>
          <a:p>
            <a:r>
              <a:rPr lang="fr-FR" sz="5400" b="1" dirty="0"/>
              <a:t>Utilité et avantages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298F1D-63AC-734F-97DC-C8A1952A8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7" y="1524001"/>
            <a:ext cx="11841376" cy="4949370"/>
          </a:xfrm>
        </p:spPr>
        <p:txBody>
          <a:bodyPr>
            <a:noAutofit/>
          </a:bodyPr>
          <a:lstStyle/>
          <a:p>
            <a:r>
              <a:rPr lang="fr-FR" sz="2800" dirty="0"/>
              <a:t>Visualisation directe des structures anatomiques et des lésions sans « intermédiaire » (imagerie)</a:t>
            </a:r>
          </a:p>
          <a:p>
            <a:r>
              <a:rPr lang="fr-FR" sz="2800" dirty="0"/>
              <a:t>L’arthroscopie seule n’est pas un traitement c’est une « voie d’abord » </a:t>
            </a:r>
          </a:p>
          <a:p>
            <a:r>
              <a:rPr lang="fr-FR" sz="2800" dirty="0"/>
              <a:t>L’arthroscopie confirme un diagnostic, qui doit être fait au préalable</a:t>
            </a:r>
          </a:p>
          <a:p>
            <a:r>
              <a:rPr lang="fr-FR" sz="2800" dirty="0"/>
              <a:t>Pas d’abord chirurgical </a:t>
            </a:r>
          </a:p>
          <a:p>
            <a:r>
              <a:rPr lang="fr-FR" sz="2800" dirty="0"/>
              <a:t>Pas ou peu de traumatisme tissulaire</a:t>
            </a:r>
          </a:p>
          <a:p>
            <a:r>
              <a:rPr lang="fr-FR" sz="2800" dirty="0"/>
              <a:t>Mini invasif, récupération rapide. Ambulatoire</a:t>
            </a:r>
          </a:p>
          <a:p>
            <a:r>
              <a:rPr lang="fr-FR" sz="2800" dirty="0"/>
              <a:t>Ce n’est pas un geste miraculeux ,  pas d’examen abusifs dont les résultats seront décevants</a:t>
            </a:r>
          </a:p>
          <a:p>
            <a:pPr marL="0" indent="0">
              <a:buNone/>
            </a:pPr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18664B-3CC6-1340-B298-D96D906C3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63" y="6342743"/>
            <a:ext cx="2333999" cy="2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134ADC-5BDD-5348-B3CB-EA58CD01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59" y="47955"/>
            <a:ext cx="3871686" cy="793874"/>
          </a:xfrm>
        </p:spPr>
        <p:txBody>
          <a:bodyPr>
            <a:normAutofit/>
          </a:bodyPr>
          <a:lstStyle/>
          <a:p>
            <a:r>
              <a:rPr lang="fr-FR" sz="4400" dirty="0"/>
              <a:t>Les débuts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868D52-48E8-B84A-B5B7-B71793D70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59" y="1269219"/>
            <a:ext cx="8142841" cy="4986438"/>
          </a:xfrm>
        </p:spPr>
        <p:txBody>
          <a:bodyPr>
            <a:noAutofit/>
          </a:bodyPr>
          <a:lstStyle/>
          <a:p>
            <a:r>
              <a:rPr lang="fr-FR" sz="2400" dirty="0"/>
              <a:t>1806 : </a:t>
            </a:r>
            <a:r>
              <a:rPr lang="fr-FR" sz="2400" dirty="0" err="1"/>
              <a:t>Philipp</a:t>
            </a:r>
            <a:r>
              <a:rPr lang="fr-FR" sz="2400" dirty="0"/>
              <a:t> </a:t>
            </a:r>
            <a:r>
              <a:rPr lang="fr-FR" sz="2400" dirty="0" err="1"/>
              <a:t>Bozzini</a:t>
            </a:r>
            <a:r>
              <a:rPr lang="fr-FR" sz="2400" dirty="0"/>
              <a:t>: mise au point d’un premier « endoscope »: </a:t>
            </a:r>
          </a:p>
          <a:p>
            <a:r>
              <a:rPr lang="fr-FR" sz="2400" dirty="0"/>
              <a:t>Le « </a:t>
            </a:r>
            <a:r>
              <a:rPr lang="fr-FR" sz="2400" dirty="0" err="1"/>
              <a:t>Lichtleiter</a:t>
            </a:r>
            <a:r>
              <a:rPr lang="fr-FR" sz="2400" dirty="0"/>
              <a:t> » (maintenant la traduction en allemand de fibre optique ! )</a:t>
            </a:r>
          </a:p>
          <a:p>
            <a:r>
              <a:rPr lang="fr-FR" sz="2400" dirty="0"/>
              <a:t>Devait explorer la vessie, l’utérus, le rectum, la cavité péritonéale et même le genou !</a:t>
            </a:r>
          </a:p>
          <a:p>
            <a:r>
              <a:rPr lang="fr-FR" sz="2400" dirty="0"/>
              <a:t>Éclairage assuré par bougie</a:t>
            </a:r>
          </a:p>
          <a:p>
            <a:r>
              <a:rPr lang="fr-FR" sz="2400" dirty="0"/>
              <a:t>Voulait le tester dans les armées de l’archiduc d’Autriche Karl  de Habsbourg</a:t>
            </a:r>
          </a:p>
          <a:p>
            <a:r>
              <a:rPr lang="fr-FR" sz="2400" dirty="0"/>
              <a:t>Jamais utilisé car jugé par ses pairs comme ayant un « excès de curiosité » (déjà!) </a:t>
            </a:r>
          </a:p>
          <a:p>
            <a:r>
              <a:rPr lang="fr-FR" sz="2400" dirty="0"/>
              <a:t>Mis au ban de la faculté de Wien</a:t>
            </a:r>
          </a:p>
          <a:p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62CC83B-40A9-7F41-B6DE-F5D8049AF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802" y="595478"/>
            <a:ext cx="3939260" cy="511265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9030BC5-924F-AC41-A978-860F58F47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63" y="6342743"/>
            <a:ext cx="2333999" cy="2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53EAAF-9BDA-AE41-9285-1F116B59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159658"/>
            <a:ext cx="11814629" cy="914400"/>
          </a:xfrm>
        </p:spPr>
        <p:txBody>
          <a:bodyPr>
            <a:normAutofit/>
          </a:bodyPr>
          <a:lstStyle/>
          <a:p>
            <a:r>
              <a:rPr lang="fr-FR" sz="4000" b="1" dirty="0"/>
              <a:t>Les débuts de l’arthroscopie proprement dite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4E802-B43B-8E4E-8A81-D2C1F7412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204686"/>
            <a:ext cx="10131425" cy="6306457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FFFF00"/>
                </a:solidFill>
              </a:rPr>
              <a:t>1879 Thomas  Edison </a:t>
            </a:r>
            <a:r>
              <a:rPr lang="fr-FR" sz="2400" dirty="0"/>
              <a:t>: lampe à incandescence: </a:t>
            </a:r>
          </a:p>
          <a:p>
            <a:r>
              <a:rPr lang="fr-FR" sz="2400" dirty="0">
                <a:solidFill>
                  <a:srgbClr val="FFFF00"/>
                </a:solidFill>
              </a:rPr>
              <a:t>1880: Premiers endoscopes</a:t>
            </a:r>
            <a:r>
              <a:rPr lang="fr-FR" sz="2400" dirty="0"/>
              <a:t> (vessie, rectum, laparoscopie, </a:t>
            </a:r>
            <a:r>
              <a:rPr lang="fr-FR" sz="2400" dirty="0" err="1"/>
              <a:t>thoracoscopie</a:t>
            </a:r>
            <a:r>
              <a:rPr lang="fr-FR" sz="2400" dirty="0"/>
              <a:t>)</a:t>
            </a:r>
          </a:p>
          <a:p>
            <a:r>
              <a:rPr lang="fr-FR" sz="2400" dirty="0">
                <a:solidFill>
                  <a:srgbClr val="FFFF00"/>
                </a:solidFill>
              </a:rPr>
              <a:t>1918  Kenji </a:t>
            </a:r>
            <a:r>
              <a:rPr lang="fr-FR" sz="2400" dirty="0" err="1">
                <a:solidFill>
                  <a:srgbClr val="FFFF00"/>
                </a:solidFill>
              </a:rPr>
              <a:t>Takagi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/>
              <a:t>(Japon) première arthroscopie du genou avec un cystoscope (sur cadavre)</a:t>
            </a:r>
          </a:p>
          <a:p>
            <a:r>
              <a:rPr lang="fr-FR" sz="2400" dirty="0">
                <a:solidFill>
                  <a:srgbClr val="FFFF00"/>
                </a:solidFill>
              </a:rPr>
              <a:t>1919 Eugen </a:t>
            </a:r>
            <a:r>
              <a:rPr lang="fr-FR" sz="2400" dirty="0" err="1">
                <a:solidFill>
                  <a:srgbClr val="FFFF00"/>
                </a:solidFill>
              </a:rPr>
              <a:t>Birscher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/>
              <a:t>(Suisse) : publie 21 cas clinique d’  « </a:t>
            </a:r>
            <a:r>
              <a:rPr lang="fr-FR" sz="2400" dirty="0" err="1"/>
              <a:t>arthro-endocopie</a:t>
            </a:r>
            <a:r>
              <a:rPr lang="fr-FR" sz="2400" dirty="0"/>
              <a:t> » du genou (</a:t>
            </a:r>
            <a:r>
              <a:rPr lang="fr-FR" sz="2400" dirty="0" err="1"/>
              <a:t>ostéoarthrite</a:t>
            </a:r>
            <a:r>
              <a:rPr lang="fr-FR" sz="2400" dirty="0"/>
              <a:t>) avec un </a:t>
            </a:r>
            <a:r>
              <a:rPr lang="fr-FR" sz="2400" dirty="0" err="1"/>
              <a:t>thoracoscope</a:t>
            </a:r>
            <a:r>
              <a:rPr lang="fr-FR" sz="2400" dirty="0"/>
              <a:t>.</a:t>
            </a:r>
          </a:p>
          <a:p>
            <a:r>
              <a:rPr lang="fr-FR" sz="2400" dirty="0">
                <a:solidFill>
                  <a:srgbClr val="FFFF00"/>
                </a:solidFill>
              </a:rPr>
              <a:t>1925 Ph. </a:t>
            </a:r>
            <a:r>
              <a:rPr lang="fr-FR" sz="2400" dirty="0" err="1">
                <a:solidFill>
                  <a:srgbClr val="FFFF00"/>
                </a:solidFill>
              </a:rPr>
              <a:t>Kreuscher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/>
              <a:t>(USA)  étudie les lésions méniscales : </a:t>
            </a:r>
            <a:r>
              <a:rPr lang="fr-FR" sz="2400" i="1" dirty="0" err="1"/>
              <a:t>Semilunar</a:t>
            </a:r>
            <a:r>
              <a:rPr lang="fr-FR" sz="2400" i="1" dirty="0"/>
              <a:t> cartilage </a:t>
            </a:r>
            <a:r>
              <a:rPr lang="fr-FR" sz="2400" i="1" dirty="0" err="1"/>
              <a:t>disease</a:t>
            </a:r>
            <a:r>
              <a:rPr lang="fr-FR" sz="2400" i="1" dirty="0"/>
              <a:t>, a plan for </a:t>
            </a:r>
            <a:r>
              <a:rPr lang="fr-FR" sz="2400" i="1" dirty="0" err="1"/>
              <a:t>early</a:t>
            </a:r>
            <a:r>
              <a:rPr lang="fr-FR" sz="2400" i="1" dirty="0"/>
              <a:t> recognition by </a:t>
            </a:r>
            <a:r>
              <a:rPr lang="fr-FR" sz="2400" i="1" dirty="0" err="1"/>
              <a:t>means</a:t>
            </a:r>
            <a:r>
              <a:rPr lang="fr-FR" sz="2400" i="1" dirty="0"/>
              <a:t> of the </a:t>
            </a:r>
            <a:r>
              <a:rPr lang="fr-FR" sz="2400" i="1" dirty="0" err="1"/>
              <a:t>arthroscope</a:t>
            </a:r>
            <a:r>
              <a:rPr lang="fr-FR" sz="2400" i="1" dirty="0"/>
              <a:t> and </a:t>
            </a:r>
            <a:r>
              <a:rPr lang="fr-FR" sz="2400" i="1" dirty="0" err="1"/>
              <a:t>early</a:t>
            </a:r>
            <a:r>
              <a:rPr lang="fr-FR" sz="2400" i="1" dirty="0"/>
              <a:t> </a:t>
            </a:r>
            <a:r>
              <a:rPr lang="fr-FR" sz="2400" i="1" dirty="0" err="1"/>
              <a:t>treatment</a:t>
            </a:r>
            <a:r>
              <a:rPr lang="fr-FR" sz="2400" i="1" dirty="0"/>
              <a:t> of </a:t>
            </a:r>
            <a:r>
              <a:rPr lang="fr-FR" sz="2400" i="1" dirty="0" err="1"/>
              <a:t>this</a:t>
            </a:r>
            <a:r>
              <a:rPr lang="fr-FR" sz="2400" i="1" dirty="0"/>
              <a:t> condition. Ill Med J 1925;47:290</a:t>
            </a:r>
          </a:p>
          <a:p>
            <a:r>
              <a:rPr lang="fr-FR" sz="2400" dirty="0">
                <a:solidFill>
                  <a:srgbClr val="FFFF00"/>
                </a:solidFill>
              </a:rPr>
              <a:t>1931: MS </a:t>
            </a:r>
            <a:r>
              <a:rPr lang="fr-FR" sz="2400" dirty="0" err="1">
                <a:solidFill>
                  <a:srgbClr val="FFFF00"/>
                </a:solidFill>
              </a:rPr>
              <a:t>Burman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/>
              <a:t>(USA): étude anatomique endoscopique de 100 genoux, 20 Hanches, 15 coudes, 6 poignets, 3 chevilles : </a:t>
            </a:r>
            <a:r>
              <a:rPr lang="fr-FR" sz="2400" i="1" dirty="0" err="1"/>
              <a:t>Burman</a:t>
            </a:r>
            <a:r>
              <a:rPr lang="fr-FR" sz="2400" i="1" dirty="0"/>
              <a:t> MS. </a:t>
            </a:r>
            <a:r>
              <a:rPr lang="fr-FR" sz="2400" i="1" dirty="0" err="1"/>
              <a:t>Arthroscopy</a:t>
            </a:r>
            <a:r>
              <a:rPr lang="fr-FR" sz="2400" i="1" dirty="0"/>
              <a:t>, a direct </a:t>
            </a:r>
            <a:r>
              <a:rPr lang="fr-FR" sz="2400" i="1" dirty="0" err="1"/>
              <a:t>visualization</a:t>
            </a:r>
            <a:r>
              <a:rPr lang="fr-FR" sz="2400" i="1" dirty="0"/>
              <a:t> of joints: an </a:t>
            </a:r>
            <a:r>
              <a:rPr lang="fr-FR" sz="2400" i="1" dirty="0" err="1"/>
              <a:t>experimental</a:t>
            </a:r>
            <a:r>
              <a:rPr lang="fr-FR" sz="2400" i="1" dirty="0"/>
              <a:t> </a:t>
            </a:r>
            <a:r>
              <a:rPr lang="fr-FR" sz="2400" i="1" dirty="0" err="1"/>
              <a:t>cadaver</a:t>
            </a:r>
            <a:r>
              <a:rPr lang="fr-FR" sz="2400" i="1" dirty="0"/>
              <a:t> </a:t>
            </a:r>
            <a:r>
              <a:rPr lang="fr-FR" sz="2400" i="1" dirty="0" err="1"/>
              <a:t>study</a:t>
            </a:r>
            <a:r>
              <a:rPr lang="fr-FR" sz="2400" i="1" dirty="0"/>
              <a:t>. J </a:t>
            </a:r>
            <a:r>
              <a:rPr lang="fr-FR" sz="2400" i="1" dirty="0" err="1"/>
              <a:t>Bone</a:t>
            </a:r>
            <a:r>
              <a:rPr lang="fr-FR" sz="2400" i="1" dirty="0"/>
              <a:t> Joint </a:t>
            </a:r>
            <a:r>
              <a:rPr lang="fr-FR" sz="2400" i="1" dirty="0" err="1"/>
              <a:t>Surg</a:t>
            </a:r>
            <a:r>
              <a:rPr lang="fr-FR" sz="2400" i="1" dirty="0"/>
              <a:t> Am 1931;13(4):669 </a:t>
            </a:r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15666C-E0C9-ED41-A565-18BEB78D5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719" y="943428"/>
            <a:ext cx="1896958" cy="242025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61550E5-7ABC-E34A-B8AD-7E2BAEED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719" y="3494313"/>
            <a:ext cx="1896958" cy="258130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CCF0B2B-4AC2-FF4C-A674-B2F124CF8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801" y="6498417"/>
            <a:ext cx="2333999" cy="2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1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8D06F0-3F09-EF4D-8221-C5D4A90A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809513" cy="1456267"/>
          </a:xfrm>
        </p:spPr>
        <p:txBody>
          <a:bodyPr/>
          <a:lstStyle/>
          <a:p>
            <a:r>
              <a:rPr lang="fr-FR" b="1" dirty="0"/>
              <a:t>Et pendant ce temps en France ? Rien ou presque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D0DA27-1890-5445-BEB7-1EE77350C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rgbClr val="FFFF00"/>
                </a:solidFill>
              </a:rPr>
              <a:t>1955 Hurter </a:t>
            </a:r>
            <a:r>
              <a:rPr lang="fr-FR" sz="2800" dirty="0"/>
              <a:t>(Strasbourg)  court article dans la revue de chirurgie orthopédique qui n’aura aucun écho</a:t>
            </a:r>
          </a:p>
          <a:p>
            <a:r>
              <a:rPr lang="fr-FR" sz="2800" dirty="0">
                <a:solidFill>
                  <a:srgbClr val="FFFF00"/>
                </a:solidFill>
              </a:rPr>
              <a:t>1956 Imbert </a:t>
            </a:r>
            <a:r>
              <a:rPr lang="fr-FR" sz="2800" dirty="0"/>
              <a:t>(Marseille) communication dans « Marseille - Chirurgical</a:t>
            </a:r>
          </a:p>
          <a:p>
            <a:r>
              <a:rPr lang="fr-FR" sz="2800" dirty="0"/>
              <a:t>L’arthroscopie mettra du temps à intéresser les  chirurgiens orthopédistes</a:t>
            </a:r>
          </a:p>
          <a:p>
            <a:r>
              <a:rPr lang="fr-FR" sz="2800" dirty="0"/>
              <a:t>C’est d’ailleurs un Rhumatologue qui l’introduira en France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FC43A5-F849-8A48-BED5-1E18B22A5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63" y="6342743"/>
            <a:ext cx="2333999" cy="2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6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30C92-631D-C347-99D9-C3B90F61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8" y="217714"/>
            <a:ext cx="6154056" cy="1422400"/>
          </a:xfrm>
        </p:spPr>
        <p:txBody>
          <a:bodyPr>
            <a:noAutofit/>
          </a:bodyPr>
          <a:lstStyle/>
          <a:p>
            <a:r>
              <a:rPr lang="fr-FR" sz="4800" b="1" dirty="0" err="1"/>
              <a:t>Masaki</a:t>
            </a:r>
            <a:r>
              <a:rPr lang="fr-FR" sz="4800" b="1" dirty="0"/>
              <a:t> </a:t>
            </a:r>
            <a:r>
              <a:rPr lang="fr-FR" sz="4800" b="1" dirty="0" err="1"/>
              <a:t>watanabe</a:t>
            </a:r>
            <a:r>
              <a:rPr lang="fr-FR" sz="4800" b="1" dirty="0"/>
              <a:t>: </a:t>
            </a:r>
            <a:br>
              <a:rPr lang="fr-FR" sz="4800" b="1" dirty="0"/>
            </a:br>
            <a:r>
              <a:rPr lang="fr-FR" sz="4800" b="1" dirty="0"/>
              <a:t>le véritable pionnier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7860FA-0D3C-5B48-8484-342785215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90057"/>
            <a:ext cx="11582400" cy="4394550"/>
          </a:xfrm>
        </p:spPr>
        <p:txBody>
          <a:bodyPr>
            <a:noAutofit/>
          </a:bodyPr>
          <a:lstStyle/>
          <a:p>
            <a:r>
              <a:rPr lang="fr-FR" sz="2600" dirty="0"/>
              <a:t>Élève de Kenji </a:t>
            </a:r>
            <a:r>
              <a:rPr lang="fr-FR" sz="2600" dirty="0" err="1"/>
              <a:t>Takagi</a:t>
            </a:r>
            <a:endParaRPr lang="fr-FR" sz="2600" dirty="0"/>
          </a:p>
          <a:p>
            <a:r>
              <a:rPr lang="fr-FR" sz="2600" dirty="0">
                <a:solidFill>
                  <a:srgbClr val="FFFF00"/>
                </a:solidFill>
              </a:rPr>
              <a:t>1957</a:t>
            </a:r>
            <a:r>
              <a:rPr lang="fr-FR" sz="2600" dirty="0"/>
              <a:t> Publie un « atlas d’arthroscopie</a:t>
            </a:r>
          </a:p>
          <a:p>
            <a:r>
              <a:rPr lang="fr-FR" sz="2600" dirty="0"/>
              <a:t>Améliore le design des </a:t>
            </a:r>
            <a:r>
              <a:rPr lang="fr-FR" sz="2600" dirty="0" err="1"/>
              <a:t>arthroscopes</a:t>
            </a:r>
            <a:r>
              <a:rPr lang="fr-FR" sz="2600" dirty="0"/>
              <a:t>  l’optique de base des </a:t>
            </a:r>
            <a:r>
              <a:rPr lang="fr-FR" sz="2600" dirty="0" err="1"/>
              <a:t>arthroscopes</a:t>
            </a:r>
            <a:r>
              <a:rPr lang="fr-FR" sz="2600" dirty="0"/>
              <a:t> du genou et de l’épaule dérive de « l’</a:t>
            </a:r>
            <a:r>
              <a:rPr lang="fr-FR" sz="2600" dirty="0" err="1"/>
              <a:t>arthroscope</a:t>
            </a:r>
            <a:r>
              <a:rPr lang="fr-FR" sz="2600" dirty="0"/>
              <a:t> » n° 21 de </a:t>
            </a:r>
            <a:r>
              <a:rPr lang="fr-FR" sz="2600" dirty="0" err="1"/>
              <a:t>Watanabe</a:t>
            </a:r>
            <a:endParaRPr lang="fr-FR" sz="2600" dirty="0"/>
          </a:p>
          <a:p>
            <a:r>
              <a:rPr lang="fr-FR" sz="2600" dirty="0"/>
              <a:t>Applique la technologie des fibres optiques dès leur apparition</a:t>
            </a:r>
          </a:p>
          <a:p>
            <a:r>
              <a:rPr lang="fr-FR" sz="2600" dirty="0"/>
              <a:t>Rapporte le premier cas de méniscectomie partielle et d’ablation de corps étrangers </a:t>
            </a:r>
          </a:p>
          <a:p>
            <a:r>
              <a:rPr lang="fr-FR" sz="2600" dirty="0">
                <a:solidFill>
                  <a:srgbClr val="FFFF00"/>
                </a:solidFill>
              </a:rPr>
              <a:t>1969</a:t>
            </a:r>
            <a:r>
              <a:rPr lang="fr-FR" sz="2600" dirty="0"/>
              <a:t>: deuxième « atlas d’arthroscopie » avec photos prises par l’</a:t>
            </a:r>
            <a:r>
              <a:rPr lang="fr-FR" sz="2600" dirty="0" err="1"/>
              <a:t>arthroscope</a:t>
            </a:r>
            <a:endParaRPr lang="fr-FR" sz="2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C906F3-98B2-3B4A-87B3-DF386D3E7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63" y="6484607"/>
            <a:ext cx="2333999" cy="2837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B01DA1D-DC44-1C49-8F08-E72F6C553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304" y="0"/>
            <a:ext cx="2369696" cy="3299577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563843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577C6-3906-DA4D-8567-518B2EF3A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Ces avancées suscitent l’intérêt des rhumatologues puis des chirurgiens aux USA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364535-8A6E-334C-B95B-65BC090C0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87" y="2142067"/>
            <a:ext cx="11536576" cy="3649133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FFFF00"/>
                </a:solidFill>
              </a:rPr>
              <a:t>1968: </a:t>
            </a:r>
            <a:r>
              <a:rPr lang="fr-FR" sz="2800" dirty="0" err="1">
                <a:solidFill>
                  <a:srgbClr val="FFFF00"/>
                </a:solidFill>
              </a:rPr>
              <a:t>Jayson</a:t>
            </a:r>
            <a:r>
              <a:rPr lang="fr-FR" sz="2800" dirty="0">
                <a:solidFill>
                  <a:srgbClr val="FFFF00"/>
                </a:solidFill>
              </a:rPr>
              <a:t> et Dixon </a:t>
            </a:r>
            <a:r>
              <a:rPr lang="fr-FR" sz="2800" dirty="0"/>
              <a:t>(USA): intérêt de l’arthroscopie dans les pathologies rhumatismales</a:t>
            </a:r>
          </a:p>
          <a:p>
            <a:r>
              <a:rPr lang="fr-FR" sz="2800" dirty="0">
                <a:solidFill>
                  <a:srgbClr val="FFFF00"/>
                </a:solidFill>
              </a:rPr>
              <a:t>1971: </a:t>
            </a:r>
            <a:r>
              <a:rPr lang="fr-FR" sz="2800" dirty="0" err="1">
                <a:solidFill>
                  <a:srgbClr val="FFFF00"/>
                </a:solidFill>
              </a:rPr>
              <a:t>Casscels</a:t>
            </a:r>
            <a:r>
              <a:rPr lang="fr-FR" sz="2800" dirty="0">
                <a:solidFill>
                  <a:srgbClr val="FFFF00"/>
                </a:solidFill>
              </a:rPr>
              <a:t> </a:t>
            </a:r>
            <a:r>
              <a:rPr lang="fr-FR" sz="2800" dirty="0"/>
              <a:t>(USA) JBJS</a:t>
            </a:r>
          </a:p>
          <a:p>
            <a:pPr marL="0" indent="0">
              <a:buNone/>
            </a:pPr>
            <a:r>
              <a:rPr lang="fr-FR" sz="2800" dirty="0"/>
              <a:t>                et</a:t>
            </a:r>
          </a:p>
          <a:p>
            <a:r>
              <a:rPr lang="fr-FR" sz="2800" dirty="0">
                <a:solidFill>
                  <a:srgbClr val="FFFF00"/>
                </a:solidFill>
              </a:rPr>
              <a:t>1972: Jackson </a:t>
            </a:r>
            <a:r>
              <a:rPr lang="fr-FR" sz="2800" dirty="0"/>
              <a:t>(USA) JBJS</a:t>
            </a:r>
          </a:p>
          <a:p>
            <a:r>
              <a:rPr lang="fr-FR" sz="2800" dirty="0"/>
              <a:t>Premières grandes séries chirurgicales : début de la diffusion mondiale de l’arthroscopie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92DED3-EC90-D54A-9D4D-F2A7F3538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63" y="6484607"/>
            <a:ext cx="2333999" cy="28372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60262B3-9651-6849-9E78-39610A1DDBA9}"/>
              </a:ext>
            </a:extLst>
          </p:cNvPr>
          <p:cNvSpPr txBox="1"/>
          <p:nvPr/>
        </p:nvSpPr>
        <p:spPr>
          <a:xfrm>
            <a:off x="2017485" y="5899832"/>
            <a:ext cx="66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rgbClr val="FFFF00"/>
                </a:solidFill>
              </a:rPr>
              <a:t>Et en France… </a:t>
            </a:r>
            <a:r>
              <a:rPr lang="fr-FR" sz="3200" dirty="0">
                <a:solidFill>
                  <a:srgbClr val="FFFF00"/>
                </a:solidFill>
              </a:rPr>
              <a:t>Toujours</a:t>
            </a:r>
            <a:r>
              <a:rPr lang="fr-FR" sz="2800" dirty="0">
                <a:solidFill>
                  <a:srgbClr val="FFFF00"/>
                </a:solidFill>
              </a:rPr>
              <a:t> Rien</a:t>
            </a:r>
          </a:p>
        </p:txBody>
      </p:sp>
    </p:spTree>
    <p:extLst>
      <p:ext uri="{BB962C8B-B14F-4D97-AF65-F5344CB8AC3E}">
        <p14:creationId xmlns:p14="http://schemas.microsoft.com/office/powerpoint/2010/main" val="575488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Céleste</Template>
  <TotalTime>472</TotalTime>
  <Words>709</Words>
  <Application>Microsoft Macintosh PowerPoint</Application>
  <PresentationFormat>Grand écran</PresentationFormat>
  <Paragraphs>124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Céleste</vt:lpstr>
      <vt:lpstr>Histoire de l’ arthroscopie</vt:lpstr>
      <vt:lpstr>les « anciens » biens placés pour faire l’  « historique »</vt:lpstr>
      <vt:lpstr>Etymologie - définition</vt:lpstr>
      <vt:lpstr>Utilité et avantages</vt:lpstr>
      <vt:lpstr>Les débuts …</vt:lpstr>
      <vt:lpstr>Les débuts de l’arthroscopie proprement dite</vt:lpstr>
      <vt:lpstr>Et pendant ce temps en France ? Rien ou presque</vt:lpstr>
      <vt:lpstr>Masaki watanabe:  le véritable pionnier</vt:lpstr>
      <vt:lpstr>Ces avancées suscitent l’intérêt des rhumatologues puis des chirurgiens aux USA</vt:lpstr>
      <vt:lpstr>Henri Dorfmann (Rhumatologue) le précurseur français</vt:lpstr>
      <vt:lpstr>Tâtonnements, Hostilité, puis amélioration</vt:lpstr>
      <vt:lpstr>Améliorations décisives</vt:lpstr>
      <vt:lpstr>Diffusion mondiale et réticence française</vt:lpstr>
      <vt:lpstr>Développement en France (enfin)</vt:lpstr>
      <vt:lpstr>L’ arthroscopie thérapeutique</vt:lpstr>
      <vt:lpstr>Extension à d’autres articulations</vt:lpstr>
      <vt:lpstr>Mon vécu</vt:lpstr>
      <vt:lpstr>L’avenir , les écueils à surmonter, les risques</vt:lpstr>
      <vt:lpstr>La chirurgie arthroscopique est au plus au niveau à Alès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de l’arthroscopie</dc:title>
  <dc:creator>Utilisateur Microsoft Office</dc:creator>
  <cp:lastModifiedBy>Utilisateur Microsoft Office</cp:lastModifiedBy>
  <cp:revision>65</cp:revision>
  <dcterms:created xsi:type="dcterms:W3CDTF">2018-10-08T07:22:59Z</dcterms:created>
  <dcterms:modified xsi:type="dcterms:W3CDTF">2018-10-13T14:09:30Z</dcterms:modified>
</cp:coreProperties>
</file>