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60" r:id="rId4"/>
    <p:sldId id="259" r:id="rId5"/>
    <p:sldId id="258" r:id="rId6"/>
    <p:sldId id="263" r:id="rId7"/>
    <p:sldId id="262" r:id="rId8"/>
    <p:sldId id="265" r:id="rId9"/>
    <p:sldId id="266" r:id="rId10"/>
    <p:sldId id="267" r:id="rId11"/>
    <p:sldId id="268" r:id="rId12"/>
    <p:sldId id="269" r:id="rId13"/>
    <p:sldId id="270" r:id="rId14"/>
    <p:sldId id="271" r:id="rId15"/>
    <p:sldId id="272" r:id="rId16"/>
    <p:sldId id="273" r:id="rId17"/>
    <p:sldId id="275" r:id="rId18"/>
    <p:sldId id="278" r:id="rId19"/>
    <p:sldId id="277" r:id="rId20"/>
    <p:sldId id="279"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2"/>
    <p:restoredTop sz="94591"/>
  </p:normalViewPr>
  <p:slideViewPr>
    <p:cSldViewPr snapToGrid="0" snapToObjects="1">
      <p:cViewPr varScale="1">
        <p:scale>
          <a:sx n="101" d="100"/>
          <a:sy n="101" d="100"/>
        </p:scale>
        <p:origin x="216"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CF956-1B1A-F54D-9AFC-DF13DF7D5D30}" type="datetimeFigureOut">
              <a:rPr lang="fr-FR" smtClean="0"/>
              <a:t>08/02/2018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A66A8-7F73-B547-B179-8D0CE3BF6BF7}" type="slidenum">
              <a:rPr lang="fr-FR" smtClean="0"/>
              <a:t>‹#›</a:t>
            </a:fld>
            <a:endParaRPr lang="fr-FR"/>
          </a:p>
        </p:txBody>
      </p:sp>
    </p:spTree>
    <p:extLst>
      <p:ext uri="{BB962C8B-B14F-4D97-AF65-F5344CB8AC3E}">
        <p14:creationId xmlns:p14="http://schemas.microsoft.com/office/powerpoint/2010/main" val="80191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coiffe de rotateurs est composées de 4 chefs</a:t>
            </a:r>
            <a:r>
              <a:rPr lang="fr-FR" baseline="0" dirty="0" smtClean="0"/>
              <a:t> musculo-tendineux: les </a:t>
            </a:r>
            <a:r>
              <a:rPr lang="fr-FR" baseline="0" dirty="0" err="1" smtClean="0"/>
              <a:t>miuscles</a:t>
            </a:r>
            <a:r>
              <a:rPr lang="fr-FR" baseline="0" dirty="0" smtClean="0"/>
              <a:t> de la RE avec le sus </a:t>
            </a:r>
            <a:r>
              <a:rPr lang="fr-FR" baseline="0" dirty="0" err="1" smtClean="0"/>
              <a:t>epineux</a:t>
            </a:r>
            <a:r>
              <a:rPr lang="fr-FR" baseline="0" dirty="0" smtClean="0"/>
              <a:t>, l’infra épineux, le petit rond que l’on voit sur des vues postérieures et le muscle rotateur interne= le sous scapulaire que les vues </a:t>
            </a:r>
            <a:r>
              <a:rPr lang="fr-FR" baseline="0" dirty="0" err="1" smtClean="0"/>
              <a:t>anterieures</a:t>
            </a:r>
            <a:r>
              <a:rPr lang="fr-FR" baseline="0" dirty="0" smtClean="0"/>
              <a:t>.</a:t>
            </a:r>
          </a:p>
          <a:p>
            <a:r>
              <a:rPr lang="fr-FR" baseline="0" dirty="0" smtClean="0"/>
              <a:t>Les mobilités de l’épaule s’effectuent grâce à un équilibre de différents muscles abaisseurs (grand </a:t>
            </a:r>
            <a:r>
              <a:rPr lang="fr-FR" baseline="0" dirty="0" err="1" smtClean="0"/>
              <a:t>dorcal</a:t>
            </a:r>
            <a:r>
              <a:rPr lang="fr-FR" baseline="0" dirty="0" smtClean="0"/>
              <a:t>, grand pectoral grand rond) et d’élévateur comme le </a:t>
            </a:r>
            <a:r>
              <a:rPr lang="fr-FR" baseline="0" dirty="0" err="1" smtClean="0"/>
              <a:t>deltoide</a:t>
            </a:r>
            <a:r>
              <a:rPr lang="fr-FR" baseline="0" dirty="0" smtClean="0"/>
              <a:t>. Les muscles rotateurs de la coiffe participent aussi à cet équilibre en abaissant la tête de l’humérus et rendant efficace le </a:t>
            </a:r>
            <a:r>
              <a:rPr lang="fr-FR" baseline="0" dirty="0" err="1" smtClean="0"/>
              <a:t>delltoide</a:t>
            </a:r>
            <a:r>
              <a:rPr lang="fr-FR" baseline="0" dirty="0" smtClean="0"/>
              <a:t> pour les élévations. Ceci peut expliquer qu’en présence d’une rupture massive de la coiffe, il </a:t>
            </a:r>
            <a:r>
              <a:rPr lang="fr-FR" baseline="0" dirty="0" err="1" smtClean="0"/>
              <a:t>éxiste</a:t>
            </a:r>
            <a:r>
              <a:rPr lang="fr-FR" baseline="0" dirty="0" smtClean="0"/>
              <a:t> en plus de la baisse des mobilités actives en rotation une baisse des élévations. </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2</a:t>
            </a:fld>
            <a:endParaRPr lang="fr-FR"/>
          </a:p>
        </p:txBody>
      </p:sp>
    </p:spTree>
    <p:extLst>
      <p:ext uri="{BB962C8B-B14F-4D97-AF65-F5344CB8AC3E}">
        <p14:creationId xmlns:p14="http://schemas.microsoft.com/office/powerpoint/2010/main" val="11208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t>
            </a:r>
            <a:r>
              <a:rPr lang="fr-FR" dirty="0" err="1" smtClean="0"/>
              <a:t>arthro</a:t>
            </a:r>
            <a:r>
              <a:rPr lang="fr-FR" baseline="0" dirty="0" smtClean="0"/>
              <a:t> TDM est encore actuellement le meilleur examen pour l’évaluation de la </a:t>
            </a:r>
            <a:r>
              <a:rPr lang="fr-FR" baseline="0" dirty="0" err="1" smtClean="0"/>
              <a:t>ruputre</a:t>
            </a:r>
            <a:r>
              <a:rPr lang="fr-FR" baseline="0" dirty="0" smtClean="0"/>
              <a:t> de la coiffe des rotateurs pour l’orientation thérapeutique car la plupart des classifications actuellement utilisées ont été décrites sur </a:t>
            </a:r>
            <a:r>
              <a:rPr lang="fr-FR" baseline="0" dirty="0" err="1" smtClean="0"/>
              <a:t>arthro</a:t>
            </a:r>
            <a:r>
              <a:rPr lang="fr-FR" baseline="0" dirty="0" smtClean="0"/>
              <a:t> TDM. Les ruptures sont visualisées grâce au passage du produit de contraste iodé de l’articulation </a:t>
            </a:r>
            <a:r>
              <a:rPr lang="fr-FR" baseline="0" dirty="0" err="1" smtClean="0"/>
              <a:t>gléno</a:t>
            </a:r>
            <a:r>
              <a:rPr lang="fr-FR" baseline="0" dirty="0" smtClean="0"/>
              <a:t>-humérale vers l’espace sous acromial.</a:t>
            </a:r>
          </a:p>
          <a:p>
            <a:r>
              <a:rPr lang="fr-FR" baseline="0" dirty="0" smtClean="0"/>
              <a:t>Il permet d’évaluer </a:t>
            </a:r>
            <a:r>
              <a:rPr lang="fr-FR" baseline="0" dirty="0" err="1" smtClean="0"/>
              <a:t>précisemment</a:t>
            </a:r>
            <a:r>
              <a:rPr lang="fr-FR" baseline="0" dirty="0" smtClean="0"/>
              <a:t> le nombre de tendons </a:t>
            </a:r>
            <a:r>
              <a:rPr lang="fr-FR" baseline="0" dirty="0" err="1" smtClean="0"/>
              <a:t>romus</a:t>
            </a:r>
            <a:r>
              <a:rPr lang="fr-FR" baseline="0" dirty="0" smtClean="0"/>
              <a:t>, l’importance de la </a:t>
            </a:r>
            <a:r>
              <a:rPr lang="fr-FR" baseline="0" dirty="0" err="1" smtClean="0"/>
              <a:t>retraction</a:t>
            </a:r>
            <a:r>
              <a:rPr lang="fr-FR" baseline="0" dirty="0" smtClean="0"/>
              <a:t>, l’involution graisseuse, le degré de fontes musculaire, la position du biceps.</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11</a:t>
            </a:fld>
            <a:endParaRPr lang="fr-FR"/>
          </a:p>
        </p:txBody>
      </p:sp>
    </p:spTree>
    <p:extLst>
      <p:ext uri="{BB962C8B-B14F-4D97-AF65-F5344CB8AC3E}">
        <p14:creationId xmlns:p14="http://schemas.microsoft.com/office/powerpoint/2010/main" val="921774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images frontales et sagittales</a:t>
            </a:r>
            <a:r>
              <a:rPr lang="fr-FR" baseline="0" dirty="0" smtClean="0"/>
              <a:t> permettent d’évaluer l’importance de la rétraction de la rupture dans tous les plans.</a:t>
            </a:r>
          </a:p>
          <a:p>
            <a:r>
              <a:rPr lang="fr-FR" baseline="0" dirty="0" smtClean="0"/>
              <a:t>Ici on retrouve une rupture du sus épineux peu rétractée en frontale et un peu rétractée en postérieure.</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12</a:t>
            </a:fld>
            <a:endParaRPr lang="fr-FR"/>
          </a:p>
        </p:txBody>
      </p:sp>
    </p:spTree>
    <p:extLst>
      <p:ext uri="{BB962C8B-B14F-4D97-AF65-F5344CB8AC3E}">
        <p14:creationId xmlns:p14="http://schemas.microsoft.com/office/powerpoint/2010/main" val="88637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L’importance de l’involution graisseuse s’évaluera sur des coupes passant par les corps musculaires des différents muscles</a:t>
            </a:r>
            <a:r>
              <a:rPr lang="fr-FR" baseline="0" dirty="0" smtClean="0"/>
              <a:t> de la coiffe.</a:t>
            </a:r>
          </a:p>
          <a:p>
            <a:r>
              <a:rPr lang="fr-FR" baseline="0" dirty="0" smtClean="0"/>
              <a:t>À gauche involution graisseuse avec l-</a:t>
            </a:r>
            <a:r>
              <a:rPr lang="fr-FR" baseline="0" dirty="0" err="1" smtClean="0"/>
              <a:t>arthro</a:t>
            </a:r>
            <a:r>
              <a:rPr lang="fr-FR" baseline="0" dirty="0" smtClean="0"/>
              <a:t>-TDM</a:t>
            </a:r>
          </a:p>
          <a:p>
            <a:r>
              <a:rPr lang="fr-FR" baseline="0" dirty="0" smtClean="0"/>
              <a:t>À droite l’involution graisseuse avec IRM</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13</a:t>
            </a:fld>
            <a:endParaRPr lang="fr-FR"/>
          </a:p>
        </p:txBody>
      </p:sp>
    </p:spTree>
    <p:extLst>
      <p:ext uri="{BB962C8B-B14F-4D97-AF65-F5344CB8AC3E}">
        <p14:creationId xmlns:p14="http://schemas.microsoft.com/office/powerpoint/2010/main" val="29182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traitement proposé dépendra</a:t>
            </a:r>
            <a:r>
              <a:rPr lang="fr-FR" baseline="0" dirty="0" smtClean="0"/>
              <a:t> bien sur de la personne et du contexte </a:t>
            </a:r>
            <a:r>
              <a:rPr lang="fr-FR" baseline="0" dirty="0" err="1" smtClean="0"/>
              <a:t>soscio-professionnel</a:t>
            </a:r>
            <a:r>
              <a:rPr lang="fr-FR" baseline="0" dirty="0" smtClean="0"/>
              <a:t>.</a:t>
            </a:r>
          </a:p>
          <a:p>
            <a:r>
              <a:rPr lang="fr-FR" baseline="0" dirty="0" smtClean="0"/>
              <a:t>Rentrerons donc comme paramètres: l’âge </a:t>
            </a:r>
            <a:r>
              <a:rPr lang="fr-FR" baseline="0" dirty="0" err="1" smtClean="0"/>
              <a:t>fct</a:t>
            </a:r>
            <a:r>
              <a:rPr lang="fr-FR" baseline="0" dirty="0" smtClean="0"/>
              <a:t> du patient (</a:t>
            </a:r>
            <a:r>
              <a:rPr lang="fr-FR" baseline="0" dirty="0" err="1" smtClean="0"/>
              <a:t>cad</a:t>
            </a:r>
            <a:r>
              <a:rPr lang="fr-FR" baseline="0" dirty="0" smtClean="0"/>
              <a:t> sa capacité fonctionnelle avant l’épisode de rupture), le degré de </a:t>
            </a:r>
            <a:r>
              <a:rPr lang="fr-FR" baseline="0" dirty="0" err="1" smtClean="0"/>
              <a:t>retraction</a:t>
            </a:r>
            <a:r>
              <a:rPr lang="fr-FR" baseline="0" dirty="0" smtClean="0"/>
              <a:t> musculaire, la </a:t>
            </a:r>
            <a:r>
              <a:rPr lang="fr-FR" baseline="0" dirty="0" err="1" smtClean="0"/>
              <a:t>degenerescence</a:t>
            </a:r>
            <a:r>
              <a:rPr lang="fr-FR" baseline="0" dirty="0" smtClean="0"/>
              <a:t> musculaire, la motivation du patient et son contexte socio-professionnel. La réparation sera plus indiquée chez un patient travailleur de force que chez un patient sédentaire.</a:t>
            </a:r>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14</a:t>
            </a:fld>
            <a:endParaRPr lang="fr-FR"/>
          </a:p>
        </p:txBody>
      </p:sp>
    </p:spTree>
    <p:extLst>
      <p:ext uri="{BB962C8B-B14F-4D97-AF65-F5344CB8AC3E}">
        <p14:creationId xmlns:p14="http://schemas.microsoft.com/office/powerpoint/2010/main" val="107801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rééducation doit être faite la plupart du temps en </a:t>
            </a:r>
            <a:r>
              <a:rPr lang="fr-FR" dirty="0" err="1" smtClean="0"/>
              <a:t>pré-opératoire</a:t>
            </a:r>
            <a:r>
              <a:rPr lang="fr-FR" dirty="0" smtClean="0"/>
              <a:t> afin d’assouplir l’épaule, la</a:t>
            </a:r>
            <a:r>
              <a:rPr lang="fr-FR" baseline="0" dirty="0" smtClean="0"/>
              <a:t> recentrer, travailler les abaisseurs compensateurs. Chez les personnes âgées avec coiffe dégénératives, une bonne rééducation permet </a:t>
            </a:r>
            <a:r>
              <a:rPr lang="fr-FR" baseline="0" dirty="0" err="1" smtClean="0"/>
              <a:t>frequement</a:t>
            </a:r>
            <a:r>
              <a:rPr lang="fr-FR" baseline="0" dirty="0" smtClean="0"/>
              <a:t> de se passer de la chirurgie.</a:t>
            </a:r>
          </a:p>
          <a:p>
            <a:r>
              <a:rPr lang="fr-FR" baseline="0" dirty="0" smtClean="0"/>
              <a:t>La chirurgie sera réservée au suets plus jeunes (moins de 70 ans) dont </a:t>
            </a:r>
            <a:r>
              <a:rPr lang="fr-FR" baseline="0" dirty="0" err="1" smtClean="0"/>
              <a:t>l’age</a:t>
            </a:r>
            <a:r>
              <a:rPr lang="fr-FR" baseline="0" dirty="0" smtClean="0"/>
              <a:t> ne permettra pas d’éviter l’apparition d’une </a:t>
            </a:r>
            <a:r>
              <a:rPr lang="fr-FR" baseline="0" dirty="0" err="1" smtClean="0"/>
              <a:t>omarthrose</a:t>
            </a:r>
            <a:r>
              <a:rPr lang="fr-FR" baseline="0" dirty="0" smtClean="0"/>
              <a:t> excentrée, ou qui restent </a:t>
            </a:r>
            <a:r>
              <a:rPr lang="fr-FR" baseline="0" dirty="0" err="1" smtClean="0"/>
              <a:t>génés</a:t>
            </a:r>
            <a:r>
              <a:rPr lang="fr-FR" baseline="0" dirty="0" smtClean="0"/>
              <a:t> </a:t>
            </a:r>
            <a:r>
              <a:rPr lang="fr-FR" baseline="0" dirty="0" err="1" smtClean="0"/>
              <a:t>fonctionnellements</a:t>
            </a:r>
            <a:r>
              <a:rPr lang="fr-FR" baseline="0" dirty="0" smtClean="0"/>
              <a:t> ou douloureux.</a:t>
            </a:r>
          </a:p>
          <a:p>
            <a:r>
              <a:rPr lang="fr-FR" baseline="0" dirty="0" smtClean="0"/>
              <a:t>De même en cas d’indication chirurgicale, il est indispensable que les mobilités passives soient complètes. On opère jamais une épaule enraidie.</a:t>
            </a:r>
          </a:p>
          <a:p>
            <a:r>
              <a:rPr lang="fr-FR" baseline="0" dirty="0" smtClean="0"/>
              <a:t>Se pose donc la question de la rééducation et des kiné qui connaissent vraiment la rééducation de l’épaule.</a:t>
            </a:r>
          </a:p>
          <a:p>
            <a:r>
              <a:rPr lang="fr-FR" baseline="0" dirty="0" smtClean="0"/>
              <a:t>Une bonne réparation de la coiffe ne donnera jamais de bons résultats avec une rééducation </a:t>
            </a:r>
            <a:r>
              <a:rPr lang="fr-FR" baseline="0" dirty="0" err="1" smtClean="0"/>
              <a:t>inapropriée</a:t>
            </a:r>
            <a:r>
              <a:rPr lang="fr-FR" baseline="0" dirty="0" smtClean="0"/>
              <a:t>.</a:t>
            </a:r>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15</a:t>
            </a:fld>
            <a:endParaRPr lang="fr-FR"/>
          </a:p>
        </p:txBody>
      </p:sp>
    </p:spTree>
    <p:extLst>
      <p:ext uri="{BB962C8B-B14F-4D97-AF65-F5344CB8AC3E}">
        <p14:creationId xmlns:p14="http://schemas.microsoft.com/office/powerpoint/2010/main" val="1282873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a:t>
            </a:r>
            <a:r>
              <a:rPr lang="fr-FR" baseline="0" dirty="0" smtClean="0"/>
              <a:t> une vidéo montage qui vous montre la technique de réparation d’une rupture peu rétractée et avec peu d’involution graisseuse.</a:t>
            </a:r>
          </a:p>
          <a:p>
            <a:r>
              <a:rPr lang="fr-FR" baseline="0" dirty="0" smtClean="0"/>
              <a:t>Le premier temps </a:t>
            </a:r>
            <a:r>
              <a:rPr lang="fr-FR" baseline="0" dirty="0" err="1" smtClean="0"/>
              <a:t>arthro</a:t>
            </a:r>
            <a:r>
              <a:rPr lang="fr-FR" baseline="0" dirty="0" smtClean="0"/>
              <a:t> est intra articulaire et permet d’évaluer l’état du cartilage, de la LPB, et de retrouver les différents </a:t>
            </a:r>
            <a:r>
              <a:rPr lang="fr-FR" baseline="0" dirty="0" err="1" smtClean="0"/>
              <a:t>élements</a:t>
            </a:r>
            <a:r>
              <a:rPr lang="fr-FR" baseline="0" dirty="0" smtClean="0"/>
              <a:t> anatomiques. Ce temps </a:t>
            </a:r>
            <a:r>
              <a:rPr lang="fr-FR" baseline="0" dirty="0" err="1" smtClean="0"/>
              <a:t>permettera</a:t>
            </a:r>
            <a:r>
              <a:rPr lang="fr-FR" baseline="0" dirty="0" smtClean="0"/>
              <a:t> également de réaliser un geste associé sur le biceps.</a:t>
            </a:r>
          </a:p>
          <a:p>
            <a:r>
              <a:rPr lang="fr-FR" baseline="0" dirty="0" smtClean="0"/>
              <a:t>Le </a:t>
            </a:r>
            <a:r>
              <a:rPr lang="fr-FR" baseline="0" dirty="0" err="1" smtClean="0"/>
              <a:t>deuxieme</a:t>
            </a:r>
            <a:r>
              <a:rPr lang="fr-FR" baseline="0" dirty="0" smtClean="0"/>
              <a:t> temps sous acromial, consiste en un nettoyage de la bouse sous </a:t>
            </a:r>
            <a:r>
              <a:rPr lang="fr-FR" baseline="0" dirty="0" err="1" smtClean="0"/>
              <a:t>acomiale</a:t>
            </a:r>
            <a:r>
              <a:rPr lang="fr-FR" baseline="0" dirty="0" smtClean="0"/>
              <a:t> inflammatoire, +/- </a:t>
            </a:r>
            <a:r>
              <a:rPr lang="fr-FR" baseline="0" dirty="0" err="1" smtClean="0"/>
              <a:t>acromioplastie</a:t>
            </a:r>
            <a:r>
              <a:rPr lang="fr-FR" baseline="0" dirty="0" smtClean="0"/>
              <a:t> </a:t>
            </a:r>
            <a:r>
              <a:rPr lang="fr-FR" baseline="0" dirty="0" err="1" smtClean="0"/>
              <a:t>cad</a:t>
            </a:r>
            <a:r>
              <a:rPr lang="fr-FR" baseline="0" dirty="0" smtClean="0"/>
              <a:t> la </a:t>
            </a:r>
            <a:r>
              <a:rPr lang="fr-FR" baseline="0" dirty="0" err="1" smtClean="0"/>
              <a:t>resection</a:t>
            </a:r>
            <a:r>
              <a:rPr lang="fr-FR" baseline="0" dirty="0" smtClean="0"/>
              <a:t> coplanaire de l’acromion avec une </a:t>
            </a:r>
            <a:r>
              <a:rPr lang="fr-FR" baseline="0" dirty="0" err="1" smtClean="0"/>
              <a:t>desinsertion</a:t>
            </a:r>
            <a:r>
              <a:rPr lang="fr-FR" baseline="0" dirty="0" smtClean="0"/>
              <a:t> du LAC (facteurs de conflits donc de douleurs et d’usure ).</a:t>
            </a:r>
          </a:p>
          <a:p>
            <a:r>
              <a:rPr lang="fr-FR" baseline="0" dirty="0" smtClean="0"/>
              <a:t>Ces gestes permettent par ailleurs de s’exposer et de bien visualiser la </a:t>
            </a:r>
            <a:r>
              <a:rPr lang="fr-FR" baseline="0" dirty="0" err="1" smtClean="0"/>
              <a:t>rupure</a:t>
            </a:r>
            <a:r>
              <a:rPr lang="fr-FR" baseline="0" dirty="0" smtClean="0"/>
              <a:t>.</a:t>
            </a:r>
          </a:p>
          <a:p>
            <a:r>
              <a:rPr lang="fr-FR" baseline="0" dirty="0" smtClean="0"/>
              <a:t>Il est </a:t>
            </a:r>
            <a:r>
              <a:rPr lang="fr-FR" baseline="0" dirty="0" err="1" smtClean="0"/>
              <a:t>necessaire</a:t>
            </a:r>
            <a:r>
              <a:rPr lang="fr-FR" baseline="0" dirty="0" smtClean="0"/>
              <a:t> ensuite d’évaluer la possibilité de réduire la </a:t>
            </a:r>
            <a:r>
              <a:rPr lang="fr-FR" baseline="0" dirty="0" err="1" smtClean="0"/>
              <a:t>ruputre</a:t>
            </a:r>
            <a:r>
              <a:rPr lang="fr-FR" baseline="0" dirty="0" smtClean="0"/>
              <a:t> en tirant sur la berge libre et de voir comment cette dernière se </a:t>
            </a:r>
            <a:r>
              <a:rPr lang="fr-FR" baseline="0" dirty="0" err="1" smtClean="0"/>
              <a:t>reduit</a:t>
            </a:r>
            <a:r>
              <a:rPr lang="fr-FR" baseline="0" dirty="0" smtClean="0"/>
              <a:t>. Si </a:t>
            </a:r>
            <a:r>
              <a:rPr lang="fr-FR" baseline="0" dirty="0" err="1" smtClean="0"/>
              <a:t>necessaire</a:t>
            </a:r>
            <a:r>
              <a:rPr lang="fr-FR" baseline="0" dirty="0" smtClean="0"/>
              <a:t>, il est possible de réaliser des libérations d’adhérence. Une fois </a:t>
            </a:r>
            <a:r>
              <a:rPr lang="fr-FR" baseline="0" dirty="0" err="1" smtClean="0"/>
              <a:t>cettte</a:t>
            </a:r>
            <a:r>
              <a:rPr lang="fr-FR" baseline="0" dirty="0" smtClean="0"/>
              <a:t> étape réalisée, il faut aviver le foot </a:t>
            </a:r>
            <a:r>
              <a:rPr lang="fr-FR" baseline="0" dirty="0" err="1" smtClean="0"/>
              <a:t>print</a:t>
            </a:r>
            <a:r>
              <a:rPr lang="fr-FR" baseline="0" dirty="0" smtClean="0"/>
              <a:t> (insertion naturelle du tendon rompu)avec une fraise motorisée afin de faciliter la cicatrisation tendineuse.</a:t>
            </a:r>
          </a:p>
          <a:p>
            <a:r>
              <a:rPr lang="fr-FR" baseline="0" dirty="0" smtClean="0"/>
              <a:t>Ensuite différentes techniques de suture sur encres existent. Le principe consiste à passer des fils résistants à travers la coiffe et de réaliser des sutures sur des ancres fixées dans l’os du tubercule majeur.</a:t>
            </a:r>
          </a:p>
          <a:p>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16</a:t>
            </a:fld>
            <a:endParaRPr lang="fr-FR"/>
          </a:p>
        </p:txBody>
      </p:sp>
    </p:spTree>
    <p:extLst>
      <p:ext uri="{BB962C8B-B14F-4D97-AF65-F5344CB8AC3E}">
        <p14:creationId xmlns:p14="http://schemas.microsoft.com/office/powerpoint/2010/main" val="116147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L’autre cas de figure non rare est</a:t>
            </a:r>
            <a:r>
              <a:rPr lang="fr-FR" baseline="0" dirty="0" smtClean="0"/>
              <a:t> l’existence d’une rupture non réparable de la coiffe des rotateurs soit car le muscle présente une involution graisseuse trop importante soit car la rétraction musculaire n’autorise pas de ramener la coiffe facilement.</a:t>
            </a:r>
          </a:p>
          <a:p>
            <a:r>
              <a:rPr lang="fr-FR" baseline="0" dirty="0" smtClean="0"/>
              <a:t>Si le </a:t>
            </a:r>
            <a:r>
              <a:rPr lang="fr-FR" baseline="0" dirty="0" err="1" smtClean="0"/>
              <a:t>ttt</a:t>
            </a:r>
            <a:r>
              <a:rPr lang="fr-FR" baseline="0" dirty="0" smtClean="0"/>
              <a:t> médical ne marche pas(</a:t>
            </a:r>
            <a:r>
              <a:rPr lang="fr-FR" baseline="0" dirty="0" err="1" smtClean="0"/>
              <a:t>rééductaion</a:t>
            </a:r>
            <a:r>
              <a:rPr lang="fr-FR" baseline="0" dirty="0" smtClean="0"/>
              <a:t> et infiltration)</a:t>
            </a:r>
          </a:p>
          <a:p>
            <a:r>
              <a:rPr lang="fr-FR" baseline="0" dirty="0" smtClean="0"/>
              <a:t>Dans ce cas il existe de possibilités: </a:t>
            </a:r>
          </a:p>
          <a:p>
            <a:r>
              <a:rPr lang="fr-FR" baseline="0" dirty="0" smtClean="0"/>
              <a:t>La rupture du sus-épineux est isolée (mobilités actives encore bien conservée) et dans ce cas, un geste à visée antalgique peut être réalisé sous </a:t>
            </a:r>
            <a:r>
              <a:rPr lang="fr-FR" baseline="0" dirty="0" err="1" smtClean="0"/>
              <a:t>arthoscopie</a:t>
            </a:r>
            <a:r>
              <a:rPr lang="fr-FR" baseline="0" dirty="0" smtClean="0"/>
              <a:t>: notamment la ténotomie de la LPB et la </a:t>
            </a:r>
            <a:r>
              <a:rPr lang="fr-FR" baseline="0" dirty="0" err="1" smtClean="0"/>
              <a:t>bursectomie</a:t>
            </a:r>
            <a:r>
              <a:rPr lang="fr-FR" baseline="0" dirty="0" smtClean="0"/>
              <a:t>.</a:t>
            </a:r>
          </a:p>
          <a:p>
            <a:r>
              <a:rPr lang="fr-FR" baseline="0" dirty="0" smtClean="0"/>
              <a:t>Si la rupture est massive avec une épaule </a:t>
            </a:r>
            <a:r>
              <a:rPr lang="fr-FR" baseline="0" dirty="0" err="1" smtClean="0"/>
              <a:t>psudo</a:t>
            </a:r>
            <a:r>
              <a:rPr lang="fr-FR" baseline="0" dirty="0" smtClean="0"/>
              <a:t>-paralytique, aucun geste </a:t>
            </a:r>
            <a:r>
              <a:rPr lang="fr-FR" baseline="0" dirty="0" err="1" smtClean="0"/>
              <a:t>arthroscopique</a:t>
            </a:r>
            <a:r>
              <a:rPr lang="fr-FR" baseline="0" dirty="0" smtClean="0"/>
              <a:t> ne permet de traiter convenablement le </a:t>
            </a:r>
            <a:r>
              <a:rPr lang="fr-FR" baseline="0" dirty="0" err="1" smtClean="0"/>
              <a:t>deficit</a:t>
            </a:r>
            <a:r>
              <a:rPr lang="fr-FR" baseline="0" dirty="0" smtClean="0"/>
              <a:t> en mobilité active et les douleurs. Dans ce cas de figure, un </a:t>
            </a:r>
            <a:r>
              <a:rPr lang="fr-FR" baseline="0" dirty="0" err="1" smtClean="0"/>
              <a:t>echec</a:t>
            </a:r>
            <a:r>
              <a:rPr lang="fr-FR" baseline="0" dirty="0" smtClean="0"/>
              <a:t> du tt médial devra orienter plus vers une PTE inversée qui permet de compenser le déficit des abaisseurs et rotateurs de l’épaule par une mécanique inversée.</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17</a:t>
            </a:fld>
            <a:endParaRPr lang="fr-FR"/>
          </a:p>
        </p:txBody>
      </p:sp>
    </p:spTree>
    <p:extLst>
      <p:ext uri="{BB962C8B-B14F-4D97-AF65-F5344CB8AC3E}">
        <p14:creationId xmlns:p14="http://schemas.microsoft.com/office/powerpoint/2010/main" val="787653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rééducation ou auto-rééducation post-opératoire</a:t>
            </a:r>
            <a:r>
              <a:rPr lang="fr-FR" baseline="0" dirty="0" smtClean="0"/>
              <a:t> est très importante. Une bonne réparation de la coiffe des rotateurs aura un résultat décevant si les exercices post-op n’ont pas été fais correctement. Il faut donc soit une auto-rééducation bien faite et bien comprise par le malade soit de la rééducation avec un kiné mais formé et connaissant la pathologie de la coiffe. Et la c’est un gros </a:t>
            </a:r>
            <a:r>
              <a:rPr lang="fr-FR" baseline="0" dirty="0" err="1" smtClean="0"/>
              <a:t>pb</a:t>
            </a:r>
            <a:r>
              <a:rPr lang="fr-FR" baseline="0" dirty="0" smtClean="0"/>
              <a:t> sur </a:t>
            </a:r>
            <a:r>
              <a:rPr lang="fr-FR" baseline="0" dirty="0" err="1" smtClean="0"/>
              <a:t>alès</a:t>
            </a:r>
            <a:r>
              <a:rPr lang="fr-FR" baseline="0" dirty="0" smtClean="0"/>
              <a:t> car les kinés </a:t>
            </a:r>
            <a:r>
              <a:rPr lang="fr-FR" baseline="0" dirty="0" err="1" smtClean="0"/>
              <a:t>aguéris</a:t>
            </a:r>
            <a:r>
              <a:rPr lang="fr-FR" baseline="0" dirty="0" smtClean="0"/>
              <a:t> à ce type de rééducation sont assez rares.</a:t>
            </a:r>
          </a:p>
          <a:p>
            <a:r>
              <a:rPr lang="fr-FR" baseline="0" dirty="0" smtClean="0"/>
              <a:t>L’objectif fixé est d’avoir des forces musculaires abaissantes et </a:t>
            </a:r>
            <a:r>
              <a:rPr lang="fr-FR" baseline="0" dirty="0" err="1" smtClean="0"/>
              <a:t>élevantes</a:t>
            </a:r>
            <a:r>
              <a:rPr lang="fr-FR" baseline="0" dirty="0" smtClean="0"/>
              <a:t>, stabilisateurs </a:t>
            </a:r>
            <a:r>
              <a:rPr lang="fr-FR" baseline="0" dirty="0" err="1" smtClean="0"/>
              <a:t>anterieurs</a:t>
            </a:r>
            <a:r>
              <a:rPr lang="fr-FR" baseline="0" dirty="0" smtClean="0"/>
              <a:t> et </a:t>
            </a:r>
            <a:r>
              <a:rPr lang="fr-FR" baseline="0" dirty="0" err="1" smtClean="0"/>
              <a:t>posterieurs</a:t>
            </a:r>
            <a:r>
              <a:rPr lang="fr-FR" baseline="0" dirty="0" smtClean="0"/>
              <a:t> symétriques pour avoir une bonne cinétique. Souvent la persistance de douleurs à distance de l’intervention vient d’un défaut de recentrage de l’</a:t>
            </a:r>
            <a:r>
              <a:rPr lang="fr-FR" baseline="0" dirty="0" err="1" smtClean="0"/>
              <a:t>epaule</a:t>
            </a:r>
            <a:r>
              <a:rPr lang="fr-FR" baseline="0" dirty="0" smtClean="0"/>
              <a:t> et d’un </a:t>
            </a:r>
            <a:r>
              <a:rPr lang="fr-FR" baseline="0" dirty="0" err="1" smtClean="0"/>
              <a:t>deficit</a:t>
            </a:r>
            <a:r>
              <a:rPr lang="fr-FR" baseline="0" dirty="0" smtClean="0"/>
              <a:t> des abaisseurs de l’épaule.</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19</a:t>
            </a:fld>
            <a:endParaRPr lang="fr-FR"/>
          </a:p>
        </p:txBody>
      </p:sp>
    </p:spTree>
    <p:extLst>
      <p:ext uri="{BB962C8B-B14F-4D97-AF65-F5344CB8AC3E}">
        <p14:creationId xmlns:p14="http://schemas.microsoft.com/office/powerpoint/2010/main" val="156789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muscles de la coiffe abaissent la tête de l’humérus et évitent son </a:t>
            </a:r>
            <a:r>
              <a:rPr lang="fr-FR" dirty="0" err="1" smtClean="0"/>
              <a:t>ascencion</a:t>
            </a:r>
            <a:r>
              <a:rPr lang="fr-FR" dirty="0" smtClean="0"/>
              <a:t> vers le auvent supérieur</a:t>
            </a:r>
            <a:r>
              <a:rPr lang="fr-FR" baseline="0" dirty="0" smtClean="0"/>
              <a:t> constitué par l’acromion et le </a:t>
            </a:r>
            <a:r>
              <a:rPr lang="fr-FR" baseline="0" dirty="0" err="1" smtClean="0"/>
              <a:t>ligt</a:t>
            </a:r>
            <a:r>
              <a:rPr lang="fr-FR" baseline="0" dirty="0" smtClean="0"/>
              <a:t> acromio-</a:t>
            </a:r>
            <a:r>
              <a:rPr lang="fr-FR" baseline="0" dirty="0" err="1" smtClean="0"/>
              <a:t>coracoidien</a:t>
            </a:r>
            <a:r>
              <a:rPr lang="fr-FR" baseline="0" dirty="0" smtClean="0"/>
              <a:t>.</a:t>
            </a:r>
          </a:p>
          <a:p>
            <a:r>
              <a:rPr lang="fr-FR" baseline="0" dirty="0" smtClean="0"/>
              <a:t>Les muscles sous </a:t>
            </a:r>
            <a:r>
              <a:rPr lang="fr-FR" baseline="0" dirty="0" err="1" smtClean="0"/>
              <a:t>scap</a:t>
            </a:r>
            <a:r>
              <a:rPr lang="fr-FR" baseline="0" dirty="0" smtClean="0"/>
              <a:t> en avant et sous </a:t>
            </a:r>
            <a:r>
              <a:rPr lang="fr-FR" baseline="0" dirty="0" err="1" smtClean="0"/>
              <a:t>ep</a:t>
            </a:r>
            <a:r>
              <a:rPr lang="fr-FR" baseline="0" dirty="0" smtClean="0"/>
              <a:t> en arrière participent à la stabilisation </a:t>
            </a:r>
            <a:r>
              <a:rPr lang="fr-FR" baseline="0" dirty="0" err="1" smtClean="0"/>
              <a:t>antero-postérieure</a:t>
            </a:r>
            <a:r>
              <a:rPr lang="fr-FR" baseline="0" dirty="0" smtClean="0"/>
              <a:t> de la tête humérale. </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3</a:t>
            </a:fld>
            <a:endParaRPr lang="fr-FR"/>
          </a:p>
        </p:txBody>
      </p:sp>
    </p:spTree>
    <p:extLst>
      <p:ext uri="{BB962C8B-B14F-4D97-AF65-F5344CB8AC3E}">
        <p14:creationId xmlns:p14="http://schemas.microsoft.com/office/powerpoint/2010/main" val="72493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cas de rupture</a:t>
            </a:r>
            <a:r>
              <a:rPr lang="fr-FR" baseline="0" dirty="0" smtClean="0"/>
              <a:t> de la coiffe des rotateurs la tête va s’excentrée et le plus </a:t>
            </a:r>
            <a:r>
              <a:rPr lang="fr-FR" baseline="0" dirty="0" err="1" smtClean="0"/>
              <a:t>frequement</a:t>
            </a:r>
            <a:r>
              <a:rPr lang="fr-FR" baseline="0" dirty="0" smtClean="0"/>
              <a:t> vers le haut et vers l’avant notamment en cas de rupture du sus-épineux.</a:t>
            </a:r>
          </a:p>
          <a:p>
            <a:r>
              <a:rPr lang="fr-FR" baseline="0" dirty="0" smtClean="0"/>
              <a:t>La rupture de la coiffe des rotateurs </a:t>
            </a:r>
            <a:r>
              <a:rPr lang="fr-FR" baseline="0" dirty="0" err="1" smtClean="0"/>
              <a:t>correpsond</a:t>
            </a:r>
            <a:r>
              <a:rPr lang="fr-FR" baseline="0" dirty="0" smtClean="0"/>
              <a:t> à une </a:t>
            </a:r>
            <a:r>
              <a:rPr lang="fr-FR" baseline="0" dirty="0" err="1" smtClean="0"/>
              <a:t>desinsertion</a:t>
            </a:r>
            <a:r>
              <a:rPr lang="fr-FR" baseline="0" dirty="0" smtClean="0"/>
              <a:t> des tendons sur le tubercule majeur de l’humérus le plus </a:t>
            </a:r>
            <a:r>
              <a:rPr lang="fr-FR" baseline="0" dirty="0" err="1" smtClean="0"/>
              <a:t>frequement</a:t>
            </a:r>
            <a:r>
              <a:rPr lang="fr-FR" baseline="0" dirty="0" smtClean="0"/>
              <a:t>. Cette lésion peut être partielle ou </a:t>
            </a:r>
            <a:r>
              <a:rPr lang="fr-FR" baseline="0" dirty="0" err="1" smtClean="0"/>
              <a:t>totale.Cette</a:t>
            </a:r>
            <a:r>
              <a:rPr lang="fr-FR" baseline="0" dirty="0" smtClean="0"/>
              <a:t> rupture créé un passage entre l’articulation </a:t>
            </a:r>
            <a:r>
              <a:rPr lang="fr-FR" baseline="0" dirty="0" err="1" smtClean="0"/>
              <a:t>gléno</a:t>
            </a:r>
            <a:r>
              <a:rPr lang="fr-FR" baseline="0" dirty="0" smtClean="0"/>
              <a:t>-humérale et l’espace sous acromial en cas de rupture totale. C’est ce qui est permet de les repérer notamment avec une </a:t>
            </a:r>
            <a:r>
              <a:rPr lang="fr-FR" baseline="0" dirty="0" err="1" smtClean="0"/>
              <a:t>artho</a:t>
            </a:r>
            <a:r>
              <a:rPr lang="fr-FR" baseline="0" dirty="0" smtClean="0"/>
              <a:t> TDM par fuite du liquide de contraste entre ces 2 espaces.</a:t>
            </a:r>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4</a:t>
            </a:fld>
            <a:endParaRPr lang="fr-FR"/>
          </a:p>
        </p:txBody>
      </p:sp>
    </p:spTree>
    <p:extLst>
      <p:ext uri="{BB962C8B-B14F-4D97-AF65-F5344CB8AC3E}">
        <p14:creationId xmlns:p14="http://schemas.microsoft.com/office/powerpoint/2010/main" val="29075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lésions</a:t>
            </a:r>
            <a:r>
              <a:rPr lang="fr-FR" baseline="0" dirty="0" smtClean="0"/>
              <a:t> de la coiffe des rotateurs a principalement 2 causes: l’usure et un traumatisme +/- important.</a:t>
            </a:r>
          </a:p>
          <a:p>
            <a:r>
              <a:rPr lang="fr-FR" baseline="0" dirty="0" smtClean="0"/>
              <a:t>L’usure de la coiffe débute à parti de 45 ans, et est favorisée par différents facteurs. Tout d’abord extrinsèques tels que le travail physique (notamment professions ou port de charge lourdes au dessus du plan de l’épaule ou mouvements répétitifs), les sports d’armé du bras ou </a:t>
            </a:r>
            <a:r>
              <a:rPr lang="fr-FR" baseline="0" dirty="0" err="1" smtClean="0"/>
              <a:t>culurisme</a:t>
            </a:r>
            <a:r>
              <a:rPr lang="fr-FR" baseline="0" dirty="0" smtClean="0"/>
              <a:t>, le tabac qui agit comme </a:t>
            </a:r>
            <a:r>
              <a:rPr lang="fr-FR" baseline="0" dirty="0" err="1" smtClean="0"/>
              <a:t>agravant</a:t>
            </a:r>
            <a:r>
              <a:rPr lang="fr-FR" baseline="0" dirty="0" smtClean="0"/>
              <a:t> la vascularisation des tendons </a:t>
            </a:r>
            <a:r>
              <a:rPr lang="fr-FR" baseline="0" dirty="0" err="1" smtClean="0"/>
              <a:t>dèjà</a:t>
            </a:r>
            <a:r>
              <a:rPr lang="fr-FR" baseline="0" dirty="0" smtClean="0"/>
              <a:t> précaire à partir d’un certain âge. Les maladies à risque CV tels que diabète, </a:t>
            </a:r>
            <a:r>
              <a:rPr lang="fr-FR" baseline="0" dirty="0" err="1" smtClean="0"/>
              <a:t>dyslip</a:t>
            </a:r>
            <a:r>
              <a:rPr lang="fr-FR" baseline="0" dirty="0" smtClean="0"/>
              <a:t>, peuvent également entrainer une obstruction des ces vaisseaux.</a:t>
            </a:r>
          </a:p>
          <a:p>
            <a:r>
              <a:rPr lang="fr-FR" baseline="0" dirty="0" smtClean="0"/>
              <a:t>Revenir en arrière pour montrer la zone de faiblesse vasculaire= zone d’insertion tendon sur tubercule majeur.</a:t>
            </a:r>
          </a:p>
          <a:p>
            <a:r>
              <a:rPr lang="fr-FR" baseline="0" dirty="0" smtClean="0"/>
              <a:t>Des facteurs anatomiques tels que la forme de la voute acromiale peuvent entrainer des conflits ostéo-tendineux sur la coiffe des rotateurs notamment le sus-épineux. On distingue différentes formes de ces acromions en fonction de leur </a:t>
            </a:r>
            <a:r>
              <a:rPr lang="fr-FR" baseline="0" dirty="0" err="1" smtClean="0"/>
              <a:t>aggréssivité</a:t>
            </a:r>
            <a:r>
              <a:rPr lang="fr-FR" baseline="0" dirty="0" smtClean="0"/>
              <a:t> sur les radiographies de profil.</a:t>
            </a:r>
          </a:p>
          <a:p>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5</a:t>
            </a:fld>
            <a:endParaRPr lang="fr-FR"/>
          </a:p>
        </p:txBody>
      </p:sp>
    </p:spTree>
    <p:extLst>
      <p:ext uri="{BB962C8B-B14F-4D97-AF65-F5344CB8AC3E}">
        <p14:creationId xmlns:p14="http://schemas.microsoft.com/office/powerpoint/2010/main" val="160117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complexe muscle-tendon possède une élasticité propre. Quand une rupture</a:t>
            </a:r>
            <a:r>
              <a:rPr lang="fr-FR" baseline="0" dirty="0" smtClean="0"/>
              <a:t> se produit, le corps musculaire va se charger en graisse et se rétracter. Ces 2 critères sont très importants pour évaluer la possibilité de réparation. Un complexe musculo-tendineux trop rétracté et avec une involution graisseuse trop importante ne peut être réparé. Les  ruptures avec </a:t>
            </a:r>
            <a:r>
              <a:rPr lang="fr-FR" baseline="0" dirty="0" err="1" smtClean="0"/>
              <a:t>retraction</a:t>
            </a:r>
            <a:r>
              <a:rPr lang="fr-FR" baseline="0" dirty="0" smtClean="0"/>
              <a:t> faible ou intermédiaire sont réparables, les ruptures massives très rétractées avec involution graisseuse importante ne peuvent être réparées.</a:t>
            </a:r>
          </a:p>
          <a:p>
            <a:r>
              <a:rPr lang="fr-FR" baseline="0" dirty="0" smtClean="0"/>
              <a:t>Toutes les ruptures s’accompagnent d’une </a:t>
            </a:r>
            <a:r>
              <a:rPr lang="fr-FR" baseline="0" dirty="0" err="1" smtClean="0"/>
              <a:t>retraction</a:t>
            </a:r>
            <a:r>
              <a:rPr lang="fr-FR" baseline="0" dirty="0" smtClean="0"/>
              <a:t> et d’une atrophie irréversible entre 3 et 5 ans entrainant une arthrose </a:t>
            </a:r>
            <a:r>
              <a:rPr lang="fr-FR" baseline="0" dirty="0" err="1" smtClean="0"/>
              <a:t>gléno</a:t>
            </a:r>
            <a:r>
              <a:rPr lang="fr-FR" baseline="0" dirty="0" smtClean="0"/>
              <a:t>-humérale excentrée progressive (CAD avec ascension de la tête humérale)</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6</a:t>
            </a:fld>
            <a:endParaRPr lang="fr-FR"/>
          </a:p>
        </p:txBody>
      </p:sp>
    </p:spTree>
    <p:extLst>
      <p:ext uri="{BB962C8B-B14F-4D97-AF65-F5344CB8AC3E}">
        <p14:creationId xmlns:p14="http://schemas.microsoft.com/office/powerpoint/2010/main" val="206934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traumatisme initiateur des symptômes va être différent en fonction</a:t>
            </a:r>
            <a:r>
              <a:rPr lang="fr-FR" baseline="0" dirty="0" smtClean="0"/>
              <a:t> de l’âge du patient et donc de la qualité de ses tendons. Il faudra un traumatisme plus violent chez un sujet jeune que pour un sujet plus âgé ou souvent un simple mouvement de la vie de tous les jours suffit à déclencher la symptomatologie.</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7</a:t>
            </a:fld>
            <a:endParaRPr lang="fr-FR"/>
          </a:p>
        </p:txBody>
      </p:sp>
    </p:spTree>
    <p:extLst>
      <p:ext uri="{BB962C8B-B14F-4D97-AF65-F5344CB8AC3E}">
        <p14:creationId xmlns:p14="http://schemas.microsoft.com/office/powerpoint/2010/main" val="35387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tableau clinique</a:t>
            </a:r>
            <a:r>
              <a:rPr lang="fr-FR" baseline="0" dirty="0" smtClean="0"/>
              <a:t> le plus fréquent est le traumatisme bénin sur une épaule </a:t>
            </a:r>
            <a:r>
              <a:rPr lang="fr-FR" baseline="0" dirty="0" err="1" smtClean="0"/>
              <a:t>dgénérative</a:t>
            </a:r>
            <a:r>
              <a:rPr lang="fr-FR" baseline="0" dirty="0" smtClean="0"/>
              <a:t>: mouvement d’élévation d’une charge lourde, chute de sa hauteur sur l’épaule.</a:t>
            </a:r>
          </a:p>
          <a:p>
            <a:r>
              <a:rPr lang="fr-FR" baseline="0" dirty="0" smtClean="0"/>
              <a:t>Le patient présente en général des douleurs invalidantes de l’épaule avec une perte des mobilités. Spontanément, les mobilités vont progressivement récupérer mais avec </a:t>
            </a:r>
            <a:r>
              <a:rPr lang="fr-FR" baseline="0" dirty="0" err="1" smtClean="0"/>
              <a:t>persistence</a:t>
            </a:r>
            <a:r>
              <a:rPr lang="fr-FR" baseline="0" dirty="0" smtClean="0"/>
              <a:t> de douleurs antérieures liées à une inflammation chronique de la bourse séreuse entre la coiffe et l’arche </a:t>
            </a:r>
            <a:r>
              <a:rPr lang="fr-FR" baseline="0" dirty="0" err="1" smtClean="0"/>
              <a:t>osteo</a:t>
            </a:r>
            <a:r>
              <a:rPr lang="fr-FR" baseline="0" dirty="0" smtClean="0"/>
              <a:t>-fibreuse (acromion et </a:t>
            </a:r>
            <a:r>
              <a:rPr lang="fr-FR" baseline="0" dirty="0" err="1" smtClean="0"/>
              <a:t>ligt</a:t>
            </a:r>
            <a:r>
              <a:rPr lang="fr-FR" baseline="0" dirty="0" smtClean="0"/>
              <a:t> AC). Il existe comme nous l’avons vu </a:t>
            </a:r>
            <a:r>
              <a:rPr lang="fr-FR" baseline="0" dirty="0" err="1" smtClean="0"/>
              <a:t>précedemment</a:t>
            </a:r>
            <a:r>
              <a:rPr lang="fr-FR" baseline="0" dirty="0" smtClean="0"/>
              <a:t> une excentration de la tête en haut et en avant suite à la rupture.</a:t>
            </a:r>
          </a:p>
          <a:p>
            <a:r>
              <a:rPr lang="fr-FR" baseline="0" dirty="0" smtClean="0"/>
              <a:t>L’évolution chronique peut être représentée par 3 tableaux cliniques différents: avec ou sans récupération des mobilités de l’épaule, mais en général il persiste des douleurs.</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8</a:t>
            </a:fld>
            <a:endParaRPr lang="fr-FR"/>
          </a:p>
        </p:txBody>
      </p:sp>
    </p:spTree>
    <p:extLst>
      <p:ext uri="{BB962C8B-B14F-4D97-AF65-F5344CB8AC3E}">
        <p14:creationId xmlns:p14="http://schemas.microsoft.com/office/powerpoint/2010/main" val="84788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examens de </a:t>
            </a:r>
            <a:r>
              <a:rPr lang="fr-FR" dirty="0" err="1" smtClean="0"/>
              <a:t>débrouilliage</a:t>
            </a:r>
            <a:r>
              <a:rPr lang="fr-FR" dirty="0" smtClean="0"/>
              <a:t>  à pratiquer</a:t>
            </a:r>
            <a:r>
              <a:rPr lang="fr-FR" baseline="0" dirty="0" smtClean="0"/>
              <a:t> dans un premier temps sont les radiographies standards de F et P et en rotation ainsi qu’une </a:t>
            </a:r>
            <a:r>
              <a:rPr lang="fr-FR" baseline="0" dirty="0" err="1" smtClean="0"/>
              <a:t>echo</a:t>
            </a:r>
            <a:r>
              <a:rPr lang="fr-FR" baseline="0" dirty="0" smtClean="0"/>
              <a:t>.</a:t>
            </a:r>
          </a:p>
          <a:p>
            <a:r>
              <a:rPr lang="fr-FR" baseline="0" dirty="0" smtClean="0"/>
              <a:t>La radio permet d’évaluer la forme de l’acromion de profil afin de connaître son degré d’agressivité, la hauteur de la tête humérale: une </a:t>
            </a:r>
            <a:r>
              <a:rPr lang="fr-FR" baseline="0" dirty="0" err="1" smtClean="0"/>
              <a:t>ascencion</a:t>
            </a:r>
            <a:r>
              <a:rPr lang="fr-FR" baseline="0" dirty="0" smtClean="0"/>
              <a:t> de la tête humérale oriente vers une rupture importante de la coiffe. Elle </a:t>
            </a:r>
            <a:r>
              <a:rPr lang="fr-FR" baseline="0" dirty="0" err="1" smtClean="0"/>
              <a:t>permettera</a:t>
            </a:r>
            <a:r>
              <a:rPr lang="fr-FR" baseline="0" dirty="0" smtClean="0"/>
              <a:t> de rechercher des signes d’arthrose CI une réparation de la coiffe des rotateurs et des calcifications intra tendineuses.</a:t>
            </a:r>
          </a:p>
          <a:p>
            <a:r>
              <a:rPr lang="fr-FR" baseline="0" dirty="0" smtClean="0"/>
              <a:t>L’ECHOGRAPHIE EST UN EXAMEN très </a:t>
            </a:r>
            <a:r>
              <a:rPr lang="fr-FR" baseline="0" dirty="0" err="1" smtClean="0"/>
              <a:t>interessant</a:t>
            </a:r>
            <a:r>
              <a:rPr lang="fr-FR" baseline="0" dirty="0" smtClean="0"/>
              <a:t> pour l’évaluation des parties molles de l’épaule et peu couteuse. Elle peut être très précises dans les mains d’un radiologue averti et </a:t>
            </a:r>
            <a:r>
              <a:rPr lang="fr-FR" baseline="0" dirty="0" err="1" smtClean="0"/>
              <a:t>experimenté</a:t>
            </a:r>
            <a:r>
              <a:rPr lang="fr-FR" baseline="0" dirty="0" smtClean="0"/>
              <a:t>. Elle permet fréquemment de trouver une rupture, une inflammation de la bourse, une atteinte de la LPB.</a:t>
            </a:r>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9</a:t>
            </a:fld>
            <a:endParaRPr lang="fr-FR"/>
          </a:p>
        </p:txBody>
      </p:sp>
    </p:spTree>
    <p:extLst>
      <p:ext uri="{BB962C8B-B14F-4D97-AF65-F5344CB8AC3E}">
        <p14:creationId xmlns:p14="http://schemas.microsoft.com/office/powerpoint/2010/main" val="192970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t>
            </a:r>
            <a:r>
              <a:rPr lang="fr-FR" dirty="0" err="1" smtClean="0"/>
              <a:t>echographie</a:t>
            </a:r>
            <a:r>
              <a:rPr lang="fr-FR" dirty="0" smtClean="0"/>
              <a:t> </a:t>
            </a:r>
            <a:r>
              <a:rPr lang="fr-FR" dirty="0" err="1" smtClean="0"/>
              <a:t>permettera</a:t>
            </a:r>
            <a:r>
              <a:rPr lang="fr-FR" dirty="0" smtClean="0"/>
              <a:t> de mettre en évidence une rupture et l’étendue de la rupture.</a:t>
            </a:r>
          </a:p>
          <a:p>
            <a:r>
              <a:rPr lang="fr-FR" dirty="0" smtClean="0"/>
              <a:t>Voici</a:t>
            </a:r>
            <a:r>
              <a:rPr lang="fr-FR" baseline="0" dirty="0" smtClean="0"/>
              <a:t> une vue de profil de l’épaule avec les différents tendons de la coiffe des rotateurs (en avant le sous </a:t>
            </a:r>
            <a:r>
              <a:rPr lang="fr-FR" baseline="0" dirty="0" err="1" smtClean="0"/>
              <a:t>scap</a:t>
            </a:r>
            <a:r>
              <a:rPr lang="fr-FR" baseline="0" dirty="0" smtClean="0"/>
              <a:t> et la LPB, en haut et au milieu le sus-</a:t>
            </a:r>
            <a:r>
              <a:rPr lang="fr-FR" baseline="0" dirty="0" err="1" smtClean="0"/>
              <a:t>ep</a:t>
            </a:r>
            <a:r>
              <a:rPr lang="fr-FR" baseline="0" dirty="0" smtClean="0"/>
              <a:t> et en arrière le sous </a:t>
            </a:r>
            <a:r>
              <a:rPr lang="fr-FR" baseline="0" dirty="0" err="1" smtClean="0"/>
              <a:t>ep</a:t>
            </a:r>
            <a:r>
              <a:rPr lang="fr-FR" baseline="0" dirty="0" smtClean="0"/>
              <a:t> et le petit rond.. C’est cette morphologie qui est analysée par échographie en coupe.</a:t>
            </a:r>
          </a:p>
          <a:p>
            <a:r>
              <a:rPr lang="fr-FR" baseline="0" dirty="0" smtClean="0"/>
              <a:t>Sur cette image d’</a:t>
            </a:r>
            <a:r>
              <a:rPr lang="fr-FR" baseline="0" dirty="0" err="1" smtClean="0"/>
              <a:t>echographie</a:t>
            </a:r>
            <a:r>
              <a:rPr lang="fr-FR" baseline="0" dirty="0" smtClean="0"/>
              <a:t> on retrouve une déchirure du sus-épineux.</a:t>
            </a:r>
          </a:p>
          <a:p>
            <a:r>
              <a:rPr lang="fr-FR" baseline="0" dirty="0" smtClean="0"/>
              <a:t>L ’</a:t>
            </a:r>
            <a:r>
              <a:rPr lang="fr-FR" baseline="0" dirty="0" err="1" smtClean="0"/>
              <a:t>echographie</a:t>
            </a:r>
            <a:r>
              <a:rPr lang="fr-FR" baseline="0" dirty="0" smtClean="0"/>
              <a:t> est par contre limitée pour évaluer l’importance de la </a:t>
            </a:r>
            <a:r>
              <a:rPr lang="fr-FR" baseline="0" dirty="0" err="1" smtClean="0"/>
              <a:t>retraction</a:t>
            </a:r>
            <a:r>
              <a:rPr lang="fr-FR" baseline="0" dirty="0" smtClean="0"/>
              <a:t> du tendon, et son infiltration </a:t>
            </a:r>
            <a:r>
              <a:rPr lang="fr-FR" baseline="0" dirty="0" err="1" smtClean="0"/>
              <a:t>graissseuse</a:t>
            </a:r>
            <a:r>
              <a:rPr lang="fr-FR" baseline="0" dirty="0" smtClean="0"/>
              <a:t>.</a:t>
            </a:r>
          </a:p>
          <a:p>
            <a:r>
              <a:rPr lang="fr-FR" baseline="0" dirty="0" smtClean="0"/>
              <a:t>Tous bilan </a:t>
            </a:r>
            <a:r>
              <a:rPr lang="fr-FR" baseline="0" dirty="0" err="1" smtClean="0"/>
              <a:t>pré-opératoire</a:t>
            </a:r>
            <a:r>
              <a:rPr lang="fr-FR" baseline="0" dirty="0" smtClean="0"/>
              <a:t> ou en cas de rupture complète, un bilan </a:t>
            </a:r>
            <a:r>
              <a:rPr lang="fr-FR" baseline="0" dirty="0" err="1" smtClean="0"/>
              <a:t>complèlentaire</a:t>
            </a:r>
            <a:r>
              <a:rPr lang="fr-FR" baseline="0" dirty="0" smtClean="0"/>
              <a:t> devra être demandé: </a:t>
            </a:r>
            <a:r>
              <a:rPr lang="fr-FR" baseline="0" dirty="0" err="1" smtClean="0"/>
              <a:t>Arthro</a:t>
            </a:r>
            <a:r>
              <a:rPr lang="fr-FR" baseline="0" dirty="0" smtClean="0"/>
              <a:t> TDM au mieux et IRM si allergie à l’iode ou refus du patient d’effectuer l’injection.</a:t>
            </a:r>
            <a:endParaRPr lang="fr-FR" dirty="0"/>
          </a:p>
        </p:txBody>
      </p:sp>
      <p:sp>
        <p:nvSpPr>
          <p:cNvPr id="4" name="Espace réservé du numéro de diapositive 3"/>
          <p:cNvSpPr>
            <a:spLocks noGrp="1"/>
          </p:cNvSpPr>
          <p:nvPr>
            <p:ph type="sldNum" sz="quarter" idx="10"/>
          </p:nvPr>
        </p:nvSpPr>
        <p:spPr/>
        <p:txBody>
          <a:bodyPr/>
          <a:lstStyle/>
          <a:p>
            <a:fld id="{745A66A8-7F73-B547-B179-8D0CE3BF6BF7}" type="slidenum">
              <a:rPr lang="fr-FR" smtClean="0"/>
              <a:t>10</a:t>
            </a:fld>
            <a:endParaRPr lang="fr-FR"/>
          </a:p>
        </p:txBody>
      </p:sp>
    </p:spTree>
    <p:extLst>
      <p:ext uri="{BB962C8B-B14F-4D97-AF65-F5344CB8AC3E}">
        <p14:creationId xmlns:p14="http://schemas.microsoft.com/office/powerpoint/2010/main" val="102229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206619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11078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84672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F46872F-7C7C-1547-BDBE-E6D11889E031}" type="datetimeFigureOut">
              <a:rPr lang="fr-FR" smtClean="0"/>
              <a:t>08/02/2018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F46872F-7C7C-1547-BDBE-E6D11889E031}" type="datetimeFigureOut">
              <a:rPr lang="fr-FR" smtClean="0"/>
              <a:t>08/02/2018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F46872F-7C7C-1547-BDBE-E6D11889E031}" type="datetimeFigureOut">
              <a:rPr lang="fr-FR" smtClean="0"/>
              <a:t>08/02/2018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46872F-7C7C-1547-BDBE-E6D11889E031}" type="datetimeFigureOut">
              <a:rPr lang="fr-FR" smtClean="0"/>
              <a:t>08/02/2018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F46872F-7C7C-1547-BDBE-E6D11889E031}" type="datetimeFigureOut">
              <a:rPr lang="fr-FR" smtClean="0"/>
              <a:t>08/02/2018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110934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F46872F-7C7C-1547-BDBE-E6D11889E031}" type="datetimeFigureOut">
              <a:rPr lang="fr-FR" smtClean="0"/>
              <a:t>08/02/2018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C3FDE7-7606-3647-BC79-FF53F8F46E2B}" type="slidenum">
              <a:rPr lang="fr-FR" smtClean="0"/>
              <a:t>‹#›</a:t>
            </a:fld>
            <a:endParaRPr lang="fr-F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6872F-7C7C-1547-BDBE-E6D11889E031}" type="datetimeFigureOut">
              <a:rPr lang="fr-FR" smtClean="0"/>
              <a:t>08/02/2018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3FDE7-7606-3647-BC79-FF53F8F46E2B}" type="slidenum">
              <a:rPr lang="fr-FR" smtClean="0"/>
              <a:t>‹#›</a:t>
            </a:fld>
            <a:endParaRPr lang="fr-F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Prise en charge des ruptures de la coiffe des rotateurs</a:t>
            </a:r>
            <a:endParaRPr lang="fr-FR" dirty="0"/>
          </a:p>
        </p:txBody>
      </p:sp>
      <p:sp>
        <p:nvSpPr>
          <p:cNvPr id="3" name="Sous-titre 2"/>
          <p:cNvSpPr>
            <a:spLocks noGrp="1"/>
          </p:cNvSpPr>
          <p:nvPr>
            <p:ph type="subTitle" idx="1"/>
          </p:nvPr>
        </p:nvSpPr>
        <p:spPr>
          <a:xfrm>
            <a:off x="1505876" y="4110038"/>
            <a:ext cx="9144000" cy="1655762"/>
          </a:xfrm>
        </p:spPr>
        <p:txBody>
          <a:bodyPr/>
          <a:lstStyle/>
          <a:p>
            <a:r>
              <a:rPr lang="fr-FR" dirty="0" smtClean="0"/>
              <a:t>Docteur P. </a:t>
            </a:r>
            <a:r>
              <a:rPr lang="fr-FR" dirty="0" err="1" smtClean="0"/>
              <a:t>Duchemin</a:t>
            </a:r>
            <a:endParaRPr lang="fr-FR" dirty="0" smtClean="0"/>
          </a:p>
          <a:p>
            <a:endParaRPr lang="fr-FR" dirty="0"/>
          </a:p>
          <a:p>
            <a:r>
              <a:rPr lang="fr-FR" dirty="0" smtClean="0"/>
              <a:t>Réunion du 28 mars 2017</a:t>
            </a:r>
            <a:endParaRPr lang="fr-FR" dirty="0"/>
          </a:p>
        </p:txBody>
      </p:sp>
      <p:pic>
        <p:nvPicPr>
          <p:cNvPr id="4" name="Image 3"/>
          <p:cNvPicPr>
            <a:picLocks noChangeAspect="1"/>
          </p:cNvPicPr>
          <p:nvPr/>
        </p:nvPicPr>
        <p:blipFill>
          <a:blip r:embed="rId2"/>
          <a:stretch>
            <a:fillRect/>
          </a:stretch>
        </p:blipFill>
        <p:spPr>
          <a:xfrm>
            <a:off x="1524000" y="54370"/>
            <a:ext cx="9125876" cy="1637506"/>
          </a:xfrm>
          <a:prstGeom prst="rect">
            <a:avLst/>
          </a:prstGeom>
        </p:spPr>
      </p:pic>
      <p:pic>
        <p:nvPicPr>
          <p:cNvPr id="5" name="Image 4"/>
          <p:cNvPicPr>
            <a:picLocks noChangeAspect="1"/>
          </p:cNvPicPr>
          <p:nvPr/>
        </p:nvPicPr>
        <p:blipFill>
          <a:blip r:embed="rId3"/>
          <a:stretch>
            <a:fillRect/>
          </a:stretch>
        </p:blipFill>
        <p:spPr>
          <a:xfrm>
            <a:off x="292100" y="3509963"/>
            <a:ext cx="2463800" cy="3225800"/>
          </a:xfrm>
          <a:prstGeom prst="rect">
            <a:avLst/>
          </a:prstGeom>
        </p:spPr>
      </p:pic>
      <p:pic>
        <p:nvPicPr>
          <p:cNvPr id="6" name="Image 5"/>
          <p:cNvPicPr>
            <a:picLocks noChangeAspect="1"/>
          </p:cNvPicPr>
          <p:nvPr/>
        </p:nvPicPr>
        <p:blipFill>
          <a:blip r:embed="rId4"/>
          <a:stretch>
            <a:fillRect/>
          </a:stretch>
        </p:blipFill>
        <p:spPr>
          <a:xfrm>
            <a:off x="9410700" y="3509963"/>
            <a:ext cx="2514600" cy="3225800"/>
          </a:xfrm>
          <a:prstGeom prst="rect">
            <a:avLst/>
          </a:prstGeom>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mtClean="0"/>
              <a:t>ECHOGRAPHIE</a:t>
            </a:r>
            <a:endParaRPr lang="fr-FR"/>
          </a:p>
        </p:txBody>
      </p:sp>
      <p:pic>
        <p:nvPicPr>
          <p:cNvPr id="3" name="Image 2"/>
          <p:cNvPicPr>
            <a:picLocks noChangeAspect="1"/>
          </p:cNvPicPr>
          <p:nvPr/>
        </p:nvPicPr>
        <p:blipFill>
          <a:blip r:embed="rId3"/>
          <a:stretch>
            <a:fillRect/>
          </a:stretch>
        </p:blipFill>
        <p:spPr>
          <a:xfrm>
            <a:off x="389467" y="1673491"/>
            <a:ext cx="5113865" cy="4738316"/>
          </a:xfrm>
          <a:prstGeom prst="rect">
            <a:avLst/>
          </a:prstGeom>
        </p:spPr>
      </p:pic>
      <p:pic>
        <p:nvPicPr>
          <p:cNvPr id="4" name="Image 3"/>
          <p:cNvPicPr>
            <a:picLocks noChangeAspect="1"/>
          </p:cNvPicPr>
          <p:nvPr/>
        </p:nvPicPr>
        <p:blipFill>
          <a:blip r:embed="rId4"/>
          <a:stretch>
            <a:fillRect/>
          </a:stretch>
        </p:blipFill>
        <p:spPr>
          <a:xfrm>
            <a:off x="6216484" y="1893622"/>
            <a:ext cx="5382850" cy="4202377"/>
          </a:xfrm>
          <a:prstGeom prst="rect">
            <a:avLst/>
          </a:prstGeom>
        </p:spPr>
      </p:pic>
      <p:sp>
        <p:nvSpPr>
          <p:cNvPr id="5" name="ZoneTexte 4"/>
          <p:cNvSpPr txBox="1"/>
          <p:nvPr/>
        </p:nvSpPr>
        <p:spPr>
          <a:xfrm>
            <a:off x="1354666" y="6231467"/>
            <a:ext cx="3666260" cy="369332"/>
          </a:xfrm>
          <a:prstGeom prst="rect">
            <a:avLst/>
          </a:prstGeom>
          <a:noFill/>
        </p:spPr>
        <p:txBody>
          <a:bodyPr wrap="none" rtlCol="0">
            <a:spAutoFit/>
          </a:bodyPr>
          <a:lstStyle/>
          <a:p>
            <a:r>
              <a:rPr lang="fr-FR" dirty="0" smtClean="0"/>
              <a:t>Vue de profil des tendons de la coiffe</a:t>
            </a:r>
            <a:endParaRPr lang="fr-FR" dirty="0"/>
          </a:p>
        </p:txBody>
      </p:sp>
      <p:sp>
        <p:nvSpPr>
          <p:cNvPr id="6" name="ZoneTexte 5"/>
          <p:cNvSpPr txBox="1"/>
          <p:nvPr/>
        </p:nvSpPr>
        <p:spPr>
          <a:xfrm>
            <a:off x="5943600" y="6225541"/>
            <a:ext cx="5810180" cy="369332"/>
          </a:xfrm>
          <a:prstGeom prst="rect">
            <a:avLst/>
          </a:prstGeom>
          <a:noFill/>
        </p:spPr>
        <p:txBody>
          <a:bodyPr wrap="none" rtlCol="0">
            <a:spAutoFit/>
          </a:bodyPr>
          <a:lstStyle/>
          <a:p>
            <a:r>
              <a:rPr lang="fr-FR" dirty="0" smtClean="0"/>
              <a:t>Imagerie en coupe par </a:t>
            </a:r>
            <a:r>
              <a:rPr lang="fr-FR" dirty="0" err="1" smtClean="0"/>
              <a:t>echographie</a:t>
            </a:r>
            <a:r>
              <a:rPr lang="fr-FR" dirty="0" smtClean="0"/>
              <a:t>: rupture du sus-épineux</a:t>
            </a:r>
            <a:endParaRPr lang="fr-FR" dirty="0"/>
          </a:p>
        </p:txBody>
      </p:sp>
    </p:spTree>
    <p:extLst>
      <p:ext uri="{BB962C8B-B14F-4D97-AF65-F5344CB8AC3E}">
        <p14:creationId xmlns:p14="http://schemas.microsoft.com/office/powerpoint/2010/main" val="303427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mtClean="0"/>
              <a:t>ARTHRO SCANNER</a:t>
            </a:r>
            <a:endParaRPr lang="fr-FR"/>
          </a:p>
        </p:txBody>
      </p:sp>
      <p:sp>
        <p:nvSpPr>
          <p:cNvPr id="3" name="ZoneTexte 2"/>
          <p:cNvSpPr txBox="1"/>
          <p:nvPr/>
        </p:nvSpPr>
        <p:spPr>
          <a:xfrm>
            <a:off x="3980261" y="1828801"/>
            <a:ext cx="4231479" cy="1754326"/>
          </a:xfrm>
          <a:prstGeom prst="rect">
            <a:avLst/>
          </a:prstGeom>
          <a:solidFill>
            <a:schemeClr val="bg1"/>
          </a:solidFill>
          <a:ln>
            <a:solidFill>
              <a:srgbClr val="FF0000"/>
            </a:solidFill>
          </a:ln>
        </p:spPr>
        <p:txBody>
          <a:bodyPr wrap="none" rtlCol="0">
            <a:spAutoFit/>
          </a:bodyPr>
          <a:lstStyle/>
          <a:p>
            <a:pPr algn="ctr"/>
            <a:r>
              <a:rPr lang="fr-FR" b="1" dirty="0" smtClean="0"/>
              <a:t>Nombre de tendons rompus</a:t>
            </a:r>
          </a:p>
          <a:p>
            <a:pPr algn="ctr"/>
            <a:r>
              <a:rPr lang="fr-FR" b="1" dirty="0" smtClean="0"/>
              <a:t>Importance de la rétraction 3 stades</a:t>
            </a:r>
          </a:p>
          <a:p>
            <a:pPr algn="ctr"/>
            <a:r>
              <a:rPr lang="fr-FR" b="1" dirty="0" smtClean="0"/>
              <a:t>Involution graisseuse ( 4 stades </a:t>
            </a:r>
            <a:r>
              <a:rPr lang="fr-FR" b="1" dirty="0" err="1" smtClean="0"/>
              <a:t>Goutallier</a:t>
            </a:r>
            <a:r>
              <a:rPr lang="fr-FR" b="1" dirty="0" smtClean="0"/>
              <a:t>)</a:t>
            </a:r>
          </a:p>
          <a:p>
            <a:pPr algn="ctr"/>
            <a:r>
              <a:rPr lang="fr-FR" b="1" dirty="0" smtClean="0"/>
              <a:t>Degré de fonte musculaire</a:t>
            </a:r>
          </a:p>
          <a:p>
            <a:pPr algn="ctr"/>
            <a:r>
              <a:rPr lang="fr-FR" b="1" dirty="0" smtClean="0"/>
              <a:t>Biceps: luxation, </a:t>
            </a:r>
            <a:r>
              <a:rPr lang="fr-FR" b="1" dirty="0" err="1" smtClean="0"/>
              <a:t>sub</a:t>
            </a:r>
            <a:r>
              <a:rPr lang="fr-FR" b="1" dirty="0" smtClean="0"/>
              <a:t>-luxé, rompu</a:t>
            </a:r>
          </a:p>
          <a:p>
            <a:pPr algn="ctr"/>
            <a:endParaRPr lang="fr-FR" b="1" dirty="0"/>
          </a:p>
        </p:txBody>
      </p:sp>
      <p:sp>
        <p:nvSpPr>
          <p:cNvPr id="4" name="ZoneTexte 3"/>
          <p:cNvSpPr txBox="1"/>
          <p:nvPr/>
        </p:nvSpPr>
        <p:spPr>
          <a:xfrm>
            <a:off x="1549114" y="3928533"/>
            <a:ext cx="9093772" cy="646331"/>
          </a:xfrm>
          <a:prstGeom prst="rect">
            <a:avLst/>
          </a:prstGeom>
          <a:noFill/>
        </p:spPr>
        <p:txBody>
          <a:bodyPr wrap="none" rtlCol="0">
            <a:spAutoFit/>
          </a:bodyPr>
          <a:lstStyle/>
          <a:p>
            <a:pPr algn="ctr"/>
            <a:r>
              <a:rPr lang="fr-FR" smtClean="0"/>
              <a:t>La dégénérescence </a:t>
            </a:r>
            <a:r>
              <a:rPr lang="fr-FR" dirty="0" smtClean="0"/>
              <a:t>musculaire et la rétraction musculaire sont des facteurs pronostics majeurs </a:t>
            </a:r>
          </a:p>
          <a:p>
            <a:pPr algn="ctr"/>
            <a:r>
              <a:rPr lang="fr-FR" dirty="0"/>
              <a:t>d</a:t>
            </a:r>
            <a:r>
              <a:rPr lang="fr-FR" dirty="0" smtClean="0"/>
              <a:t>ans la réparation de la coiffe des rotateurs.</a:t>
            </a:r>
            <a:endParaRPr lang="fr-FR" dirty="0"/>
          </a:p>
        </p:txBody>
      </p:sp>
      <p:sp>
        <p:nvSpPr>
          <p:cNvPr id="5" name="ZoneTexte 4"/>
          <p:cNvSpPr txBox="1"/>
          <p:nvPr/>
        </p:nvSpPr>
        <p:spPr>
          <a:xfrm>
            <a:off x="838200" y="4920270"/>
            <a:ext cx="10476842" cy="646331"/>
          </a:xfrm>
          <a:prstGeom prst="rect">
            <a:avLst/>
          </a:prstGeom>
          <a:noFill/>
        </p:spPr>
        <p:txBody>
          <a:bodyPr wrap="none" rtlCol="0">
            <a:spAutoFit/>
          </a:bodyPr>
          <a:lstStyle/>
          <a:p>
            <a:pPr algn="ctr"/>
            <a:r>
              <a:rPr lang="fr-FR" dirty="0" smtClean="0"/>
              <a:t>Réparation précoce d’une rupture avant l’apparition ou l’aggravation d’un des ces 2 facteurs</a:t>
            </a:r>
          </a:p>
          <a:p>
            <a:pPr algn="ctr"/>
            <a:r>
              <a:rPr lang="fr-FR" dirty="0" smtClean="0"/>
              <a:t>Qui amoindrissent le résultat fonctionnel et augmentent le risque de rupture secondaire en cas de réparation.</a:t>
            </a:r>
            <a:endParaRPr lang="fr-FR" dirty="0"/>
          </a:p>
        </p:txBody>
      </p:sp>
    </p:spTree>
    <p:extLst>
      <p:ext uri="{BB962C8B-B14F-4D97-AF65-F5344CB8AC3E}">
        <p14:creationId xmlns:p14="http://schemas.microsoft.com/office/powerpoint/2010/main" val="123934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smtClean="0"/>
              <a:t>Arthro</a:t>
            </a:r>
            <a:r>
              <a:rPr lang="fr-FR" dirty="0" smtClean="0"/>
              <a:t>-TDM </a:t>
            </a:r>
            <a:br>
              <a:rPr lang="fr-FR" dirty="0" smtClean="0"/>
            </a:br>
            <a:r>
              <a:rPr lang="fr-FR" dirty="0" smtClean="0"/>
              <a:t>images de rupture tendineuse</a:t>
            </a:r>
            <a:endParaRPr lang="fr-FR" dirty="0"/>
          </a:p>
        </p:txBody>
      </p:sp>
      <p:pic>
        <p:nvPicPr>
          <p:cNvPr id="3" name="Image 2"/>
          <p:cNvPicPr>
            <a:picLocks noChangeAspect="1"/>
          </p:cNvPicPr>
          <p:nvPr/>
        </p:nvPicPr>
        <p:blipFill>
          <a:blip r:embed="rId3"/>
          <a:stretch>
            <a:fillRect/>
          </a:stretch>
        </p:blipFill>
        <p:spPr>
          <a:xfrm>
            <a:off x="694268" y="2438400"/>
            <a:ext cx="5079999" cy="3606800"/>
          </a:xfrm>
          <a:prstGeom prst="rect">
            <a:avLst/>
          </a:prstGeom>
        </p:spPr>
      </p:pic>
      <p:pic>
        <p:nvPicPr>
          <p:cNvPr id="4" name="Image 3"/>
          <p:cNvPicPr>
            <a:picLocks noChangeAspect="1"/>
          </p:cNvPicPr>
          <p:nvPr/>
        </p:nvPicPr>
        <p:blipFill>
          <a:blip r:embed="rId4"/>
          <a:stretch>
            <a:fillRect/>
          </a:stretch>
        </p:blipFill>
        <p:spPr>
          <a:xfrm>
            <a:off x="6612467" y="2438400"/>
            <a:ext cx="4809066" cy="3606800"/>
          </a:xfrm>
          <a:prstGeom prst="rect">
            <a:avLst/>
          </a:prstGeom>
        </p:spPr>
      </p:pic>
      <p:sp>
        <p:nvSpPr>
          <p:cNvPr id="5" name="ZoneTexte 4"/>
          <p:cNvSpPr txBox="1"/>
          <p:nvPr/>
        </p:nvSpPr>
        <p:spPr>
          <a:xfrm>
            <a:off x="734041" y="6214533"/>
            <a:ext cx="5040226" cy="369332"/>
          </a:xfrm>
          <a:prstGeom prst="rect">
            <a:avLst/>
          </a:prstGeom>
          <a:noFill/>
        </p:spPr>
        <p:txBody>
          <a:bodyPr wrap="none" rtlCol="0">
            <a:spAutoFit/>
          </a:bodyPr>
          <a:lstStyle/>
          <a:p>
            <a:r>
              <a:rPr lang="fr-FR" smtClean="0"/>
              <a:t>Vue frontale (de face) d’une rupture du sus-épineux</a:t>
            </a:r>
            <a:endParaRPr lang="fr-FR"/>
          </a:p>
        </p:txBody>
      </p:sp>
      <p:sp>
        <p:nvSpPr>
          <p:cNvPr id="6" name="ZoneTexte 5"/>
          <p:cNvSpPr txBox="1"/>
          <p:nvPr/>
        </p:nvSpPr>
        <p:spPr>
          <a:xfrm>
            <a:off x="6612467" y="6214533"/>
            <a:ext cx="4656211" cy="369332"/>
          </a:xfrm>
          <a:prstGeom prst="rect">
            <a:avLst/>
          </a:prstGeom>
          <a:noFill/>
        </p:spPr>
        <p:txBody>
          <a:bodyPr wrap="none" rtlCol="0">
            <a:spAutoFit/>
          </a:bodyPr>
          <a:lstStyle/>
          <a:p>
            <a:r>
              <a:rPr lang="fr-FR" dirty="0" smtClean="0"/>
              <a:t>Vue sagittale (de profil) de cette même rupture</a:t>
            </a:r>
            <a:endParaRPr lang="fr-FR" dirty="0"/>
          </a:p>
        </p:txBody>
      </p:sp>
    </p:spTree>
    <p:extLst>
      <p:ext uri="{BB962C8B-B14F-4D97-AF65-F5344CB8AC3E}">
        <p14:creationId xmlns:p14="http://schemas.microsoft.com/office/powerpoint/2010/main" val="1031695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smtClean="0"/>
              <a:t>Arthro</a:t>
            </a:r>
            <a:r>
              <a:rPr lang="fr-FR" dirty="0" smtClean="0"/>
              <a:t>-TDM</a:t>
            </a:r>
            <a:br>
              <a:rPr lang="fr-FR" dirty="0" smtClean="0"/>
            </a:br>
            <a:r>
              <a:rPr lang="fr-FR" dirty="0" smtClean="0"/>
              <a:t>images d’involution graisseuse </a:t>
            </a:r>
            <a:endParaRPr lang="fr-FR" dirty="0"/>
          </a:p>
        </p:txBody>
      </p:sp>
      <p:pic>
        <p:nvPicPr>
          <p:cNvPr id="3" name="Image 2"/>
          <p:cNvPicPr>
            <a:picLocks noChangeAspect="1"/>
          </p:cNvPicPr>
          <p:nvPr/>
        </p:nvPicPr>
        <p:blipFill>
          <a:blip r:embed="rId3"/>
          <a:stretch>
            <a:fillRect/>
          </a:stretch>
        </p:blipFill>
        <p:spPr>
          <a:xfrm>
            <a:off x="3881966" y="1885664"/>
            <a:ext cx="4428067" cy="4229420"/>
          </a:xfrm>
          <a:prstGeom prst="rect">
            <a:avLst/>
          </a:prstGeom>
        </p:spPr>
      </p:pic>
      <p:sp>
        <p:nvSpPr>
          <p:cNvPr id="6" name="ZoneTexte 5"/>
          <p:cNvSpPr txBox="1"/>
          <p:nvPr/>
        </p:nvSpPr>
        <p:spPr>
          <a:xfrm>
            <a:off x="4423265" y="6359020"/>
            <a:ext cx="3345468" cy="523220"/>
          </a:xfrm>
          <a:prstGeom prst="rect">
            <a:avLst/>
          </a:prstGeom>
          <a:noFill/>
        </p:spPr>
        <p:txBody>
          <a:bodyPr wrap="none" rtlCol="0">
            <a:spAutoFit/>
          </a:bodyPr>
          <a:lstStyle/>
          <a:p>
            <a:pPr algn="ctr"/>
            <a:r>
              <a:rPr lang="fr-FR" sz="1400" dirty="0" smtClean="0"/>
              <a:t>Vue sagittale scanner de l’infiltrat graisseux</a:t>
            </a:r>
          </a:p>
          <a:p>
            <a:pPr algn="ctr"/>
            <a:r>
              <a:rPr lang="fr-FR" sz="1400" dirty="0" smtClean="0"/>
              <a:t>Et de l’amyotrophie musculaire</a:t>
            </a:r>
            <a:endParaRPr lang="fr-FR" sz="1400" dirty="0"/>
          </a:p>
        </p:txBody>
      </p:sp>
    </p:spTree>
    <p:extLst>
      <p:ext uri="{BB962C8B-B14F-4D97-AF65-F5344CB8AC3E}">
        <p14:creationId xmlns:p14="http://schemas.microsoft.com/office/powerpoint/2010/main" val="1059833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Quel traitement proposé?</a:t>
            </a:r>
            <a:endParaRPr lang="fr-FR" dirty="0"/>
          </a:p>
        </p:txBody>
      </p:sp>
      <p:sp>
        <p:nvSpPr>
          <p:cNvPr id="3" name="ZoneTexte 2"/>
          <p:cNvSpPr txBox="1"/>
          <p:nvPr/>
        </p:nvSpPr>
        <p:spPr>
          <a:xfrm>
            <a:off x="3667674" y="2573867"/>
            <a:ext cx="4856651" cy="2585323"/>
          </a:xfrm>
          <a:prstGeom prst="rect">
            <a:avLst/>
          </a:prstGeom>
          <a:solidFill>
            <a:schemeClr val="bg1"/>
          </a:solidFill>
          <a:ln>
            <a:solidFill>
              <a:srgbClr val="FF0000"/>
            </a:solidFill>
          </a:ln>
        </p:spPr>
        <p:txBody>
          <a:bodyPr wrap="none" rtlCol="0">
            <a:spAutoFit/>
          </a:bodyPr>
          <a:lstStyle/>
          <a:p>
            <a:pPr algn="ctr">
              <a:lnSpc>
                <a:spcPct val="150000"/>
              </a:lnSpc>
            </a:pPr>
            <a:r>
              <a:rPr lang="fr-FR" dirty="0" smtClean="0"/>
              <a:t>Age fonctionnel du patient</a:t>
            </a:r>
          </a:p>
          <a:p>
            <a:pPr algn="ctr">
              <a:lnSpc>
                <a:spcPct val="150000"/>
              </a:lnSpc>
            </a:pPr>
            <a:r>
              <a:rPr lang="fr-FR" dirty="0" smtClean="0"/>
              <a:t>Degré de rétraction de la rupture</a:t>
            </a:r>
          </a:p>
          <a:p>
            <a:pPr algn="ctr">
              <a:lnSpc>
                <a:spcPct val="150000"/>
              </a:lnSpc>
            </a:pPr>
            <a:r>
              <a:rPr lang="fr-FR" dirty="0" smtClean="0"/>
              <a:t>Trophicité musculaire, dégénérescence graisseuse</a:t>
            </a:r>
          </a:p>
          <a:p>
            <a:pPr algn="ctr">
              <a:lnSpc>
                <a:spcPct val="150000"/>
              </a:lnSpc>
            </a:pPr>
            <a:r>
              <a:rPr lang="fr-FR" dirty="0" smtClean="0"/>
              <a:t>Motivation, contexte socio-professionnel</a:t>
            </a:r>
          </a:p>
          <a:p>
            <a:pPr algn="ctr">
              <a:lnSpc>
                <a:spcPct val="150000"/>
              </a:lnSpc>
            </a:pPr>
            <a:r>
              <a:rPr lang="fr-FR" dirty="0" smtClean="0"/>
              <a:t>Résultats d’une rééducation </a:t>
            </a:r>
            <a:r>
              <a:rPr lang="fr-FR" dirty="0" err="1" smtClean="0"/>
              <a:t>pré-opératoire</a:t>
            </a:r>
            <a:endParaRPr lang="fr-FR" dirty="0" smtClean="0"/>
          </a:p>
          <a:p>
            <a:pPr algn="ctr">
              <a:lnSpc>
                <a:spcPct val="150000"/>
              </a:lnSpc>
            </a:pPr>
            <a:endParaRPr lang="fr-FR" dirty="0"/>
          </a:p>
        </p:txBody>
      </p:sp>
    </p:spTree>
    <p:extLst>
      <p:ext uri="{BB962C8B-B14F-4D97-AF65-F5344CB8AC3E}">
        <p14:creationId xmlns:p14="http://schemas.microsoft.com/office/powerpoint/2010/main" val="542274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mtClean="0"/>
              <a:t>Rééducation initiale</a:t>
            </a:r>
            <a:endParaRPr lang="fr-FR"/>
          </a:p>
        </p:txBody>
      </p:sp>
      <p:sp>
        <p:nvSpPr>
          <p:cNvPr id="3" name="ZoneTexte 2"/>
          <p:cNvSpPr txBox="1"/>
          <p:nvPr/>
        </p:nvSpPr>
        <p:spPr>
          <a:xfrm>
            <a:off x="331739" y="1913467"/>
            <a:ext cx="11992001" cy="1200329"/>
          </a:xfrm>
          <a:prstGeom prst="rect">
            <a:avLst/>
          </a:prstGeom>
          <a:noFill/>
        </p:spPr>
        <p:txBody>
          <a:bodyPr wrap="none" rtlCol="0">
            <a:spAutoFit/>
          </a:bodyPr>
          <a:lstStyle/>
          <a:p>
            <a:pPr algn="ctr"/>
            <a:r>
              <a:rPr lang="fr-FR" dirty="0" smtClean="0"/>
              <a:t>Devrait être réalisée avant toute réparation de coiffe des rotateurs</a:t>
            </a:r>
          </a:p>
          <a:p>
            <a:pPr algn="ctr"/>
            <a:endParaRPr lang="fr-FR" dirty="0"/>
          </a:p>
          <a:p>
            <a:pPr algn="ctr"/>
            <a:r>
              <a:rPr lang="fr-FR" dirty="0" smtClean="0"/>
              <a:t>Surtout si </a:t>
            </a:r>
            <a:r>
              <a:rPr lang="fr-FR" dirty="0" smtClean="0">
                <a:solidFill>
                  <a:srgbClr val="FF0000"/>
                </a:solidFill>
              </a:rPr>
              <a:t>patient âgé et présentant une coiffe dégénérative</a:t>
            </a:r>
            <a:r>
              <a:rPr lang="fr-FR" dirty="0" smtClean="0"/>
              <a:t>: travail de recentrage et des muscles compensateurs abaisseurs</a:t>
            </a:r>
          </a:p>
          <a:p>
            <a:pPr algn="ctr"/>
            <a:endParaRPr lang="fr-FR" dirty="0"/>
          </a:p>
        </p:txBody>
      </p:sp>
      <p:sp>
        <p:nvSpPr>
          <p:cNvPr id="4" name="ZoneTexte 3"/>
          <p:cNvSpPr txBox="1"/>
          <p:nvPr/>
        </p:nvSpPr>
        <p:spPr>
          <a:xfrm>
            <a:off x="838200" y="3454400"/>
            <a:ext cx="3701591" cy="1200329"/>
          </a:xfrm>
          <a:prstGeom prst="rect">
            <a:avLst/>
          </a:prstGeom>
          <a:noFill/>
        </p:spPr>
        <p:txBody>
          <a:bodyPr wrap="none" rtlCol="0">
            <a:spAutoFit/>
          </a:bodyPr>
          <a:lstStyle/>
          <a:p>
            <a:pPr algn="ctr"/>
            <a:r>
              <a:rPr lang="fr-FR" dirty="0" smtClean="0"/>
              <a:t>Disparition des douleurs</a:t>
            </a:r>
          </a:p>
          <a:p>
            <a:pPr algn="ctr"/>
            <a:r>
              <a:rPr lang="fr-FR" dirty="0" smtClean="0"/>
              <a:t>Patient âgé</a:t>
            </a:r>
          </a:p>
          <a:p>
            <a:pPr algn="ctr"/>
            <a:r>
              <a:rPr lang="fr-FR" dirty="0" smtClean="0"/>
              <a:t>Peu de demande fonctionnelle</a:t>
            </a:r>
          </a:p>
          <a:p>
            <a:pPr algn="ctr"/>
            <a:r>
              <a:rPr lang="fr-FR" dirty="0" smtClean="0"/>
              <a:t>Récupération suffisante des mobilités</a:t>
            </a:r>
            <a:endParaRPr lang="fr-FR" dirty="0"/>
          </a:p>
        </p:txBody>
      </p:sp>
      <p:sp>
        <p:nvSpPr>
          <p:cNvPr id="5" name="ZoneTexte 4"/>
          <p:cNvSpPr txBox="1"/>
          <p:nvPr/>
        </p:nvSpPr>
        <p:spPr>
          <a:xfrm>
            <a:off x="1694284" y="5910136"/>
            <a:ext cx="1670778" cy="369332"/>
          </a:xfrm>
          <a:prstGeom prst="rect">
            <a:avLst/>
          </a:prstGeom>
          <a:noFill/>
        </p:spPr>
        <p:txBody>
          <a:bodyPr wrap="none" rtlCol="0">
            <a:spAutoFit/>
          </a:bodyPr>
          <a:lstStyle/>
          <a:p>
            <a:r>
              <a:rPr lang="fr-FR" dirty="0" smtClean="0">
                <a:solidFill>
                  <a:srgbClr val="FF0000"/>
                </a:solidFill>
              </a:rPr>
              <a:t>Pas de chirurgie</a:t>
            </a:r>
            <a:endParaRPr lang="fr-FR" dirty="0">
              <a:solidFill>
                <a:srgbClr val="FF0000"/>
              </a:solidFill>
            </a:endParaRPr>
          </a:p>
        </p:txBody>
      </p:sp>
      <p:sp>
        <p:nvSpPr>
          <p:cNvPr id="6" name="ZoneTexte 5"/>
          <p:cNvSpPr txBox="1"/>
          <p:nvPr/>
        </p:nvSpPr>
        <p:spPr>
          <a:xfrm>
            <a:off x="8026400" y="3454400"/>
            <a:ext cx="3087447" cy="1477328"/>
          </a:xfrm>
          <a:prstGeom prst="rect">
            <a:avLst/>
          </a:prstGeom>
          <a:noFill/>
        </p:spPr>
        <p:txBody>
          <a:bodyPr wrap="none" rtlCol="0">
            <a:spAutoFit/>
          </a:bodyPr>
          <a:lstStyle/>
          <a:p>
            <a:pPr algn="ctr"/>
            <a:r>
              <a:rPr lang="fr-FR" dirty="0" smtClean="0"/>
              <a:t>Sujet jeune</a:t>
            </a:r>
          </a:p>
          <a:p>
            <a:pPr algn="ctr"/>
            <a:r>
              <a:rPr lang="fr-FR" dirty="0" smtClean="0"/>
              <a:t>Demandeur fonctionnellement</a:t>
            </a:r>
          </a:p>
          <a:p>
            <a:pPr algn="ctr"/>
            <a:r>
              <a:rPr lang="fr-FR" dirty="0" smtClean="0"/>
              <a:t>Persistance des douleurs</a:t>
            </a:r>
          </a:p>
          <a:p>
            <a:pPr algn="ctr"/>
            <a:r>
              <a:rPr lang="fr-FR" dirty="0" smtClean="0"/>
              <a:t>Gène fonctionnelle</a:t>
            </a:r>
          </a:p>
          <a:p>
            <a:pPr algn="ctr"/>
            <a:r>
              <a:rPr lang="fr-FR" dirty="0" smtClean="0"/>
              <a:t>Rééducation bien faite</a:t>
            </a:r>
            <a:endParaRPr lang="fr-FR" dirty="0"/>
          </a:p>
        </p:txBody>
      </p:sp>
      <p:sp>
        <p:nvSpPr>
          <p:cNvPr id="7" name="ZoneTexte 6"/>
          <p:cNvSpPr txBox="1"/>
          <p:nvPr/>
        </p:nvSpPr>
        <p:spPr>
          <a:xfrm>
            <a:off x="8602133" y="5926667"/>
            <a:ext cx="1858394" cy="369332"/>
          </a:xfrm>
          <a:prstGeom prst="rect">
            <a:avLst/>
          </a:prstGeom>
          <a:noFill/>
        </p:spPr>
        <p:txBody>
          <a:bodyPr wrap="none" rtlCol="0">
            <a:spAutoFit/>
          </a:bodyPr>
          <a:lstStyle/>
          <a:p>
            <a:r>
              <a:rPr lang="fr-FR" dirty="0" smtClean="0">
                <a:solidFill>
                  <a:schemeClr val="accent6"/>
                </a:solidFill>
              </a:rPr>
              <a:t>Chirurgie possible</a:t>
            </a:r>
            <a:endParaRPr lang="fr-FR" dirty="0">
              <a:solidFill>
                <a:schemeClr val="accent6"/>
              </a:solidFill>
            </a:endParaRPr>
          </a:p>
        </p:txBody>
      </p:sp>
      <p:cxnSp>
        <p:nvCxnSpPr>
          <p:cNvPr id="9" name="Connecteur droit avec flèche 8"/>
          <p:cNvCxnSpPr/>
          <p:nvPr/>
        </p:nvCxnSpPr>
        <p:spPr>
          <a:xfrm flipH="1">
            <a:off x="2727563" y="3113796"/>
            <a:ext cx="3537770" cy="340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3" idx="2"/>
            <a:endCxn id="6" idx="0"/>
          </p:cNvCxnSpPr>
          <p:nvPr/>
        </p:nvCxnSpPr>
        <p:spPr>
          <a:xfrm>
            <a:off x="6327740" y="3113796"/>
            <a:ext cx="3242384" cy="340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lèche vers le bas 11"/>
          <p:cNvSpPr/>
          <p:nvPr/>
        </p:nvSpPr>
        <p:spPr>
          <a:xfrm>
            <a:off x="2287357" y="485682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9289014" y="4931728"/>
            <a:ext cx="484632" cy="903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273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Traitement d’une </a:t>
            </a:r>
            <a:r>
              <a:rPr lang="fr-FR" smtClean="0"/>
              <a:t>rupture réparable de la coiffe</a:t>
            </a:r>
            <a:endParaRPr lang="fr-FR"/>
          </a:p>
        </p:txBody>
      </p:sp>
      <p:pic>
        <p:nvPicPr>
          <p:cNvPr id="3" name="speedbridge_hq_3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690688"/>
            <a:ext cx="8128000" cy="4572000"/>
          </a:xfrm>
          <a:prstGeom prst="rect">
            <a:avLst/>
          </a:prstGeom>
        </p:spPr>
      </p:pic>
    </p:spTree>
    <p:extLst>
      <p:ext uri="{BB962C8B-B14F-4D97-AF65-F5344CB8AC3E}">
        <p14:creationId xmlns:p14="http://schemas.microsoft.com/office/powerpoint/2010/main" val="567532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Traitement chirurgicale d’une rupture non réparable </a:t>
            </a:r>
            <a:br>
              <a:rPr lang="fr-FR" dirty="0" smtClean="0"/>
            </a:br>
            <a:r>
              <a:rPr lang="fr-FR" dirty="0" smtClean="0"/>
              <a:t>(rétraction importante, involution graisseuse++)</a:t>
            </a:r>
            <a:endParaRPr lang="fr-FR" dirty="0"/>
          </a:p>
        </p:txBody>
      </p:sp>
      <p:sp>
        <p:nvSpPr>
          <p:cNvPr id="3" name="ZoneTexte 2"/>
          <p:cNvSpPr txBox="1"/>
          <p:nvPr/>
        </p:nvSpPr>
        <p:spPr>
          <a:xfrm>
            <a:off x="838200" y="2338678"/>
            <a:ext cx="10817898" cy="369332"/>
          </a:xfrm>
          <a:prstGeom prst="rect">
            <a:avLst/>
          </a:prstGeom>
          <a:noFill/>
        </p:spPr>
        <p:txBody>
          <a:bodyPr wrap="none" rtlCol="0">
            <a:spAutoFit/>
          </a:bodyPr>
          <a:lstStyle/>
          <a:p>
            <a:r>
              <a:rPr lang="fr-FR" dirty="0" smtClean="0"/>
              <a:t>Cas le plus fréquent: sujet de plus de 70 ans, rupture </a:t>
            </a:r>
            <a:r>
              <a:rPr lang="fr-FR" smtClean="0"/>
              <a:t>avec rétraction stade 3 et/ou </a:t>
            </a:r>
            <a:r>
              <a:rPr lang="fr-FR" dirty="0" smtClean="0"/>
              <a:t>involution graisseuse stade 3-4</a:t>
            </a:r>
            <a:endParaRPr lang="fr-FR" dirty="0"/>
          </a:p>
        </p:txBody>
      </p:sp>
      <p:sp>
        <p:nvSpPr>
          <p:cNvPr id="4" name="ZoneTexte 3"/>
          <p:cNvSpPr txBox="1"/>
          <p:nvPr/>
        </p:nvSpPr>
        <p:spPr>
          <a:xfrm>
            <a:off x="838200" y="3725333"/>
            <a:ext cx="3542124" cy="1200329"/>
          </a:xfrm>
          <a:prstGeom prst="rect">
            <a:avLst/>
          </a:prstGeom>
          <a:noFill/>
          <a:ln>
            <a:solidFill>
              <a:srgbClr val="C00000"/>
            </a:solidFill>
          </a:ln>
        </p:spPr>
        <p:txBody>
          <a:bodyPr wrap="none" rtlCol="0">
            <a:spAutoFit/>
          </a:bodyPr>
          <a:lstStyle/>
          <a:p>
            <a:pPr algn="ctr"/>
            <a:r>
              <a:rPr lang="fr-FR" dirty="0" smtClean="0"/>
              <a:t>RUPTURE SUS-ÉPINEUX:</a:t>
            </a:r>
          </a:p>
          <a:p>
            <a:pPr algn="ctr"/>
            <a:r>
              <a:rPr lang="fr-FR" dirty="0" smtClean="0"/>
              <a:t>Ténotomie biceps, +/-</a:t>
            </a:r>
          </a:p>
          <a:p>
            <a:pPr algn="ctr"/>
            <a:r>
              <a:rPr lang="fr-FR" dirty="0" smtClean="0"/>
              <a:t> </a:t>
            </a:r>
            <a:r>
              <a:rPr lang="fr-FR" dirty="0" err="1" smtClean="0"/>
              <a:t>acromioplastie</a:t>
            </a:r>
            <a:r>
              <a:rPr lang="fr-FR" dirty="0" smtClean="0"/>
              <a:t> et résection du LAC </a:t>
            </a:r>
          </a:p>
          <a:p>
            <a:pPr algn="ctr"/>
            <a:r>
              <a:rPr lang="fr-FR" dirty="0" smtClean="0"/>
              <a:t>diminue les douleurs antérieures</a:t>
            </a:r>
            <a:endParaRPr lang="fr-FR" dirty="0"/>
          </a:p>
        </p:txBody>
      </p:sp>
      <p:sp>
        <p:nvSpPr>
          <p:cNvPr id="5" name="ZoneTexte 4"/>
          <p:cNvSpPr txBox="1"/>
          <p:nvPr/>
        </p:nvSpPr>
        <p:spPr>
          <a:xfrm>
            <a:off x="8134620" y="3725333"/>
            <a:ext cx="2713500" cy="646331"/>
          </a:xfrm>
          <a:prstGeom prst="rect">
            <a:avLst/>
          </a:prstGeom>
          <a:noFill/>
          <a:ln>
            <a:solidFill>
              <a:srgbClr val="C00000"/>
            </a:solidFill>
          </a:ln>
        </p:spPr>
        <p:txBody>
          <a:bodyPr wrap="none" rtlCol="0">
            <a:spAutoFit/>
          </a:bodyPr>
          <a:lstStyle/>
          <a:p>
            <a:pPr algn="ctr"/>
            <a:r>
              <a:rPr lang="fr-FR" dirty="0" smtClean="0"/>
              <a:t>RUPTURE MASSIVE:</a:t>
            </a:r>
          </a:p>
          <a:p>
            <a:pPr algn="ctr"/>
            <a:r>
              <a:rPr lang="fr-FR" dirty="0" smtClean="0"/>
              <a:t>Prothèse d’épaule inversée</a:t>
            </a:r>
            <a:endParaRPr lang="fr-FR" dirty="0"/>
          </a:p>
        </p:txBody>
      </p:sp>
      <p:sp>
        <p:nvSpPr>
          <p:cNvPr id="6" name="ZoneTexte 5"/>
          <p:cNvSpPr txBox="1"/>
          <p:nvPr/>
        </p:nvSpPr>
        <p:spPr>
          <a:xfrm>
            <a:off x="3450788" y="2703545"/>
            <a:ext cx="5354543" cy="369332"/>
          </a:xfrm>
          <a:prstGeom prst="rect">
            <a:avLst/>
          </a:prstGeom>
          <a:noFill/>
        </p:spPr>
        <p:txBody>
          <a:bodyPr wrap="none" rtlCol="0">
            <a:spAutoFit/>
          </a:bodyPr>
          <a:lstStyle/>
          <a:p>
            <a:r>
              <a:rPr lang="fr-FR" dirty="0" smtClean="0"/>
              <a:t>En cas d’</a:t>
            </a:r>
            <a:r>
              <a:rPr lang="fr-FR" dirty="0" err="1" smtClean="0"/>
              <a:t>echec</a:t>
            </a:r>
            <a:r>
              <a:rPr lang="fr-FR" dirty="0" smtClean="0"/>
              <a:t> du traitement médical (kiné, infiltration)</a:t>
            </a:r>
            <a:endParaRPr lang="fr-FR" dirty="0"/>
          </a:p>
        </p:txBody>
      </p:sp>
      <p:cxnSp>
        <p:nvCxnSpPr>
          <p:cNvPr id="8" name="Connecteur droit avec flèche 7"/>
          <p:cNvCxnSpPr>
            <a:stCxn id="6" idx="2"/>
            <a:endCxn id="4" idx="0"/>
          </p:cNvCxnSpPr>
          <p:nvPr/>
        </p:nvCxnSpPr>
        <p:spPr>
          <a:xfrm flipH="1">
            <a:off x="2609262" y="3072877"/>
            <a:ext cx="3518798" cy="65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6" idx="2"/>
            <a:endCxn id="5" idx="0"/>
          </p:cNvCxnSpPr>
          <p:nvPr/>
        </p:nvCxnSpPr>
        <p:spPr>
          <a:xfrm>
            <a:off x="6128060" y="3072877"/>
            <a:ext cx="3363310" cy="65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8805331" y="4551252"/>
            <a:ext cx="1639094" cy="2001947"/>
          </a:xfrm>
          <a:prstGeom prst="rect">
            <a:avLst/>
          </a:prstGeom>
        </p:spPr>
      </p:pic>
    </p:spTree>
    <p:extLst>
      <p:ext uri="{BB962C8B-B14F-4D97-AF65-F5344CB8AC3E}">
        <p14:creationId xmlns:p14="http://schemas.microsoft.com/office/powerpoint/2010/main" val="1832894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Complications possibles</a:t>
            </a:r>
            <a:endParaRPr lang="fr-FR" dirty="0"/>
          </a:p>
        </p:txBody>
      </p:sp>
      <p:sp>
        <p:nvSpPr>
          <p:cNvPr id="3" name="ZoneTexte 2"/>
          <p:cNvSpPr txBox="1"/>
          <p:nvPr/>
        </p:nvSpPr>
        <p:spPr>
          <a:xfrm>
            <a:off x="677333" y="2099733"/>
            <a:ext cx="9008235" cy="369332"/>
          </a:xfrm>
          <a:prstGeom prst="rect">
            <a:avLst/>
          </a:prstGeom>
          <a:noFill/>
        </p:spPr>
        <p:txBody>
          <a:bodyPr wrap="none" rtlCol="0">
            <a:spAutoFit/>
          </a:bodyPr>
          <a:lstStyle/>
          <a:p>
            <a:r>
              <a:rPr lang="fr-FR" b="1" u="sng" dirty="0" smtClean="0"/>
              <a:t>Complications potentielles de la chirurgie</a:t>
            </a:r>
            <a:r>
              <a:rPr lang="fr-FR" dirty="0" smtClean="0"/>
              <a:t>: infection, neuro-algodystrophie, lésions nerveuses.</a:t>
            </a:r>
            <a:endParaRPr lang="fr-FR" dirty="0"/>
          </a:p>
        </p:txBody>
      </p:sp>
      <p:sp>
        <p:nvSpPr>
          <p:cNvPr id="4" name="ZoneTexte 3"/>
          <p:cNvSpPr txBox="1"/>
          <p:nvPr/>
        </p:nvSpPr>
        <p:spPr>
          <a:xfrm>
            <a:off x="677333" y="3081867"/>
            <a:ext cx="7927811" cy="3693319"/>
          </a:xfrm>
          <a:prstGeom prst="rect">
            <a:avLst/>
          </a:prstGeom>
          <a:noFill/>
        </p:spPr>
        <p:txBody>
          <a:bodyPr wrap="none" rtlCol="0">
            <a:spAutoFit/>
          </a:bodyPr>
          <a:lstStyle/>
          <a:p>
            <a:r>
              <a:rPr lang="fr-FR" b="1" u="sng" dirty="0" smtClean="0"/>
              <a:t>Complications spécifiques: </a:t>
            </a:r>
          </a:p>
          <a:p>
            <a:endParaRPr lang="fr-FR" dirty="0"/>
          </a:p>
          <a:p>
            <a:r>
              <a:rPr lang="fr-FR" b="1" dirty="0" smtClean="0"/>
              <a:t>Rupture itérative </a:t>
            </a:r>
            <a:r>
              <a:rPr lang="fr-FR" dirty="0" smtClean="0"/>
              <a:t>(mouvement intempestif, défaut de cicatrisation) = 10 % à 6 mois</a:t>
            </a:r>
          </a:p>
          <a:p>
            <a:endParaRPr lang="fr-FR" dirty="0"/>
          </a:p>
          <a:p>
            <a:r>
              <a:rPr lang="fr-FR" b="1" dirty="0" smtClean="0"/>
              <a:t>Aspect inesthétique du muscle biceps </a:t>
            </a:r>
            <a:r>
              <a:rPr lang="fr-FR" dirty="0" smtClean="0"/>
              <a:t>dit en </a:t>
            </a:r>
            <a:r>
              <a:rPr lang="fr-FR" dirty="0" err="1" smtClean="0"/>
              <a:t>popeye</a:t>
            </a:r>
            <a:r>
              <a:rPr lang="fr-FR" dirty="0" smtClean="0"/>
              <a:t> (ténotomie, </a:t>
            </a:r>
            <a:r>
              <a:rPr lang="fr-FR" dirty="0" err="1" smtClean="0"/>
              <a:t>ténodèse</a:t>
            </a:r>
            <a:r>
              <a:rPr lang="fr-FR" dirty="0" smtClean="0"/>
              <a:t>)</a:t>
            </a:r>
          </a:p>
          <a:p>
            <a:endParaRPr lang="fr-FR" dirty="0"/>
          </a:p>
          <a:p>
            <a:r>
              <a:rPr lang="fr-FR" b="1" dirty="0" smtClean="0"/>
              <a:t>Raideur secondaire </a:t>
            </a:r>
            <a:r>
              <a:rPr lang="fr-FR" dirty="0" smtClean="0"/>
              <a:t>(surtout si </a:t>
            </a:r>
            <a:r>
              <a:rPr lang="fr-FR" dirty="0" err="1" smtClean="0"/>
              <a:t>pb</a:t>
            </a:r>
            <a:r>
              <a:rPr lang="fr-FR" dirty="0" smtClean="0"/>
              <a:t> de rééducation)</a:t>
            </a:r>
          </a:p>
          <a:p>
            <a:endParaRPr lang="fr-FR" dirty="0"/>
          </a:p>
          <a:p>
            <a:r>
              <a:rPr lang="fr-FR" b="1" dirty="0" smtClean="0"/>
              <a:t>Absence de récupération de la force musculaire</a:t>
            </a:r>
          </a:p>
          <a:p>
            <a:endParaRPr lang="fr-FR" dirty="0"/>
          </a:p>
          <a:p>
            <a:r>
              <a:rPr lang="fr-FR" b="1" dirty="0" smtClean="0"/>
              <a:t>Douleurs séquellaires </a:t>
            </a:r>
            <a:r>
              <a:rPr lang="fr-FR" dirty="0" smtClean="0"/>
              <a:t>surtout dans les mouvements au dessus du plan de l’épaule</a:t>
            </a:r>
          </a:p>
          <a:p>
            <a:endParaRPr lang="fr-FR" dirty="0"/>
          </a:p>
          <a:p>
            <a:endParaRPr lang="fr-FR" dirty="0"/>
          </a:p>
        </p:txBody>
      </p:sp>
      <p:pic>
        <p:nvPicPr>
          <p:cNvPr id="5" name="Image 4"/>
          <p:cNvPicPr>
            <a:picLocks noChangeAspect="1"/>
          </p:cNvPicPr>
          <p:nvPr/>
        </p:nvPicPr>
        <p:blipFill>
          <a:blip r:embed="rId2"/>
          <a:stretch>
            <a:fillRect/>
          </a:stretch>
        </p:blipFill>
        <p:spPr>
          <a:xfrm>
            <a:off x="9469967" y="3513405"/>
            <a:ext cx="1384300" cy="1848112"/>
          </a:xfrm>
          <a:prstGeom prst="rect">
            <a:avLst/>
          </a:prstGeom>
        </p:spPr>
      </p:pic>
    </p:spTree>
    <p:extLst>
      <p:ext uri="{BB962C8B-B14F-4D97-AF65-F5344CB8AC3E}">
        <p14:creationId xmlns:p14="http://schemas.microsoft.com/office/powerpoint/2010/main" val="2105944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Importance de </a:t>
            </a:r>
            <a:r>
              <a:rPr lang="fr-FR" smtClean="0"/>
              <a:t>la rééducation</a:t>
            </a:r>
            <a:endParaRPr lang="fr-FR"/>
          </a:p>
        </p:txBody>
      </p:sp>
      <p:sp>
        <p:nvSpPr>
          <p:cNvPr id="4" name="ZoneTexte 3"/>
          <p:cNvSpPr txBox="1"/>
          <p:nvPr/>
        </p:nvSpPr>
        <p:spPr>
          <a:xfrm>
            <a:off x="838200" y="1422400"/>
            <a:ext cx="10524612" cy="2308324"/>
          </a:xfrm>
          <a:prstGeom prst="rect">
            <a:avLst/>
          </a:prstGeom>
          <a:noFill/>
        </p:spPr>
        <p:txBody>
          <a:bodyPr wrap="none" rtlCol="0">
            <a:spAutoFit/>
          </a:bodyPr>
          <a:lstStyle/>
          <a:p>
            <a:pPr algn="ctr"/>
            <a:r>
              <a:rPr lang="fr-FR" dirty="0" smtClean="0">
                <a:solidFill>
                  <a:srgbClr val="FF0000"/>
                </a:solidFill>
              </a:rPr>
              <a:t>3 phases</a:t>
            </a:r>
          </a:p>
          <a:p>
            <a:pPr algn="ctr"/>
            <a:endParaRPr lang="fr-FR" dirty="0"/>
          </a:p>
          <a:p>
            <a:pPr algn="ctr"/>
            <a:r>
              <a:rPr lang="fr-FR" dirty="0">
                <a:solidFill>
                  <a:srgbClr val="FF0000"/>
                </a:solidFill>
              </a:rPr>
              <a:t>P</a:t>
            </a:r>
            <a:r>
              <a:rPr lang="fr-FR" dirty="0" smtClean="0">
                <a:solidFill>
                  <a:srgbClr val="FF0000"/>
                </a:solidFill>
              </a:rPr>
              <a:t>hase 1:  </a:t>
            </a:r>
            <a:r>
              <a:rPr lang="fr-FR" dirty="0" smtClean="0"/>
              <a:t>6 semaines, phase de récupération passive des mobilités, pas de mouvement actif avant cicatrisation</a:t>
            </a:r>
          </a:p>
          <a:p>
            <a:pPr algn="ctr"/>
            <a:endParaRPr lang="fr-FR" dirty="0"/>
          </a:p>
          <a:p>
            <a:pPr algn="ctr"/>
            <a:r>
              <a:rPr lang="fr-FR" dirty="0" smtClean="0">
                <a:solidFill>
                  <a:srgbClr val="FF0000"/>
                </a:solidFill>
              </a:rPr>
              <a:t>Phase 2: </a:t>
            </a:r>
            <a:r>
              <a:rPr lang="fr-FR" dirty="0" smtClean="0"/>
              <a:t>de 6 s à 4 mois environ, récupération des mobilités actives, mais pas de travail de force.</a:t>
            </a:r>
          </a:p>
          <a:p>
            <a:pPr algn="ctr"/>
            <a:endParaRPr lang="fr-FR" dirty="0"/>
          </a:p>
          <a:p>
            <a:pPr algn="ctr"/>
            <a:r>
              <a:rPr lang="fr-FR" dirty="0" smtClean="0">
                <a:solidFill>
                  <a:srgbClr val="FF0000"/>
                </a:solidFill>
              </a:rPr>
              <a:t>Phase 3: </a:t>
            </a:r>
            <a:r>
              <a:rPr lang="fr-FR" dirty="0" smtClean="0"/>
              <a:t>récupération de la force musculaire et étirements jusqu’à 6 mois post-op</a:t>
            </a:r>
          </a:p>
          <a:p>
            <a:pPr algn="ctr"/>
            <a:endParaRPr lang="fr-FR" dirty="0"/>
          </a:p>
        </p:txBody>
      </p:sp>
      <p:sp>
        <p:nvSpPr>
          <p:cNvPr id="5" name="ZoneTexte 4"/>
          <p:cNvSpPr txBox="1"/>
          <p:nvPr/>
        </p:nvSpPr>
        <p:spPr>
          <a:xfrm>
            <a:off x="3334955" y="3877734"/>
            <a:ext cx="5522089" cy="369332"/>
          </a:xfrm>
          <a:prstGeom prst="rect">
            <a:avLst/>
          </a:prstGeom>
          <a:noFill/>
          <a:ln>
            <a:solidFill>
              <a:srgbClr val="C00000"/>
            </a:solidFill>
          </a:ln>
        </p:spPr>
        <p:txBody>
          <a:bodyPr wrap="none" rtlCol="0">
            <a:spAutoFit/>
          </a:bodyPr>
          <a:lstStyle/>
          <a:p>
            <a:r>
              <a:rPr lang="fr-FR" dirty="0" smtClean="0"/>
              <a:t>Épaule équilibrée </a:t>
            </a:r>
            <a:r>
              <a:rPr lang="fr-FR" smtClean="0"/>
              <a:t>et recentrée pour une bonne cinétique</a:t>
            </a:r>
            <a:endParaRPr lang="fr-FR"/>
          </a:p>
        </p:txBody>
      </p:sp>
      <p:sp>
        <p:nvSpPr>
          <p:cNvPr id="6" name="Flèche vers le bas 5"/>
          <p:cNvSpPr/>
          <p:nvPr/>
        </p:nvSpPr>
        <p:spPr>
          <a:xfrm>
            <a:off x="5892799" y="3448629"/>
            <a:ext cx="406400" cy="389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a:srcRect l="-997" t="45020" r="40361" b="11736"/>
          <a:stretch/>
        </p:blipFill>
        <p:spPr>
          <a:xfrm>
            <a:off x="3377999" y="4314798"/>
            <a:ext cx="5436000" cy="2407735"/>
          </a:xfrm>
          <a:prstGeom prst="rect">
            <a:avLst/>
          </a:prstGeom>
        </p:spPr>
      </p:pic>
      <p:sp>
        <p:nvSpPr>
          <p:cNvPr id="8" name="ZoneTexte 7"/>
          <p:cNvSpPr txBox="1"/>
          <p:nvPr/>
        </p:nvSpPr>
        <p:spPr>
          <a:xfrm>
            <a:off x="838200" y="4842933"/>
            <a:ext cx="2073003" cy="646331"/>
          </a:xfrm>
          <a:prstGeom prst="rect">
            <a:avLst/>
          </a:prstGeom>
          <a:noFill/>
        </p:spPr>
        <p:txBody>
          <a:bodyPr wrap="none" rtlCol="0">
            <a:spAutoFit/>
          </a:bodyPr>
          <a:lstStyle/>
          <a:p>
            <a:pPr algn="ctr"/>
            <a:r>
              <a:rPr lang="fr-FR" dirty="0" smtClean="0"/>
              <a:t>Rééducation </a:t>
            </a:r>
          </a:p>
          <a:p>
            <a:pPr algn="ctr"/>
            <a:r>
              <a:rPr lang="fr-FR" dirty="0" smtClean="0"/>
              <a:t>Spécifique/ adaptée</a:t>
            </a:r>
            <a:endParaRPr lang="fr-FR" dirty="0"/>
          </a:p>
        </p:txBody>
      </p:sp>
      <p:sp>
        <p:nvSpPr>
          <p:cNvPr id="9" name="ZoneTexte 8"/>
          <p:cNvSpPr txBox="1"/>
          <p:nvPr/>
        </p:nvSpPr>
        <p:spPr>
          <a:xfrm>
            <a:off x="9517400" y="4658267"/>
            <a:ext cx="1836400" cy="369332"/>
          </a:xfrm>
          <a:prstGeom prst="rect">
            <a:avLst/>
          </a:prstGeom>
          <a:noFill/>
        </p:spPr>
        <p:txBody>
          <a:bodyPr wrap="none" rtlCol="0">
            <a:spAutoFit/>
          </a:bodyPr>
          <a:lstStyle/>
          <a:p>
            <a:pPr algn="ctr"/>
            <a:r>
              <a:rPr lang="fr-FR" dirty="0" smtClean="0"/>
              <a:t>Auto-rééducation</a:t>
            </a:r>
            <a:endParaRPr lang="fr-FR" dirty="0"/>
          </a:p>
        </p:txBody>
      </p:sp>
      <p:sp>
        <p:nvSpPr>
          <p:cNvPr id="10" name="Flèche courbée vers la droite 9"/>
          <p:cNvSpPr/>
          <p:nvPr/>
        </p:nvSpPr>
        <p:spPr>
          <a:xfrm>
            <a:off x="1516652" y="3984724"/>
            <a:ext cx="716098" cy="8582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Flèche courbée vers la gauche 10"/>
          <p:cNvSpPr/>
          <p:nvPr/>
        </p:nvSpPr>
        <p:spPr>
          <a:xfrm>
            <a:off x="9959247" y="3853465"/>
            <a:ext cx="691819" cy="9345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19710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472486" y="577471"/>
            <a:ext cx="7433514" cy="5946811"/>
          </a:xfrm>
          <a:prstGeom prst="rect">
            <a:avLst/>
          </a:prstGeom>
        </p:spPr>
      </p:pic>
    </p:spTree>
    <p:extLst>
      <p:ext uri="{BB962C8B-B14F-4D97-AF65-F5344CB8AC3E}">
        <p14:creationId xmlns:p14="http://schemas.microsoft.com/office/powerpoint/2010/main" val="1732658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6600" y="4225925"/>
            <a:ext cx="10515600" cy="1325563"/>
          </a:xfrm>
        </p:spPr>
        <p:txBody>
          <a:bodyPr/>
          <a:lstStyle/>
          <a:p>
            <a:pPr algn="ctr"/>
            <a:r>
              <a:rPr lang="fr-FR" dirty="0" smtClean="0"/>
              <a:t>MERCI</a:t>
            </a:r>
            <a:endParaRPr lang="fr-FR" dirty="0"/>
          </a:p>
        </p:txBody>
      </p:sp>
      <p:pic>
        <p:nvPicPr>
          <p:cNvPr id="3" name="Image 2"/>
          <p:cNvPicPr>
            <a:picLocks noChangeAspect="1"/>
          </p:cNvPicPr>
          <p:nvPr/>
        </p:nvPicPr>
        <p:blipFill>
          <a:blip r:embed="rId2"/>
          <a:stretch>
            <a:fillRect/>
          </a:stretch>
        </p:blipFill>
        <p:spPr>
          <a:xfrm>
            <a:off x="736600" y="1639623"/>
            <a:ext cx="10652018" cy="1911350"/>
          </a:xfrm>
          <a:prstGeom prst="rect">
            <a:avLst/>
          </a:prstGeom>
        </p:spPr>
      </p:pic>
    </p:spTree>
    <p:extLst>
      <p:ext uri="{BB962C8B-B14F-4D97-AF65-F5344CB8AC3E}">
        <p14:creationId xmlns:p14="http://schemas.microsoft.com/office/powerpoint/2010/main" val="205844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Rôle des tendons de la coiffe</a:t>
            </a:r>
            <a:endParaRPr lang="fr-FR" dirty="0"/>
          </a:p>
        </p:txBody>
      </p:sp>
      <p:sp>
        <p:nvSpPr>
          <p:cNvPr id="3" name="ZoneTexte 2"/>
          <p:cNvSpPr txBox="1"/>
          <p:nvPr/>
        </p:nvSpPr>
        <p:spPr>
          <a:xfrm>
            <a:off x="1768583" y="2252133"/>
            <a:ext cx="2810513" cy="369332"/>
          </a:xfrm>
          <a:prstGeom prst="rect">
            <a:avLst/>
          </a:prstGeom>
          <a:noFill/>
        </p:spPr>
        <p:txBody>
          <a:bodyPr wrap="none" rtlCol="0">
            <a:spAutoFit/>
          </a:bodyPr>
          <a:lstStyle/>
          <a:p>
            <a:r>
              <a:rPr lang="fr-FR" b="1" dirty="0" smtClean="0"/>
              <a:t>Stabilisent la tête humérale</a:t>
            </a:r>
            <a:endParaRPr lang="fr-FR" b="1" dirty="0"/>
          </a:p>
        </p:txBody>
      </p:sp>
      <p:sp>
        <p:nvSpPr>
          <p:cNvPr id="4" name="ZoneTexte 3"/>
          <p:cNvSpPr txBox="1"/>
          <p:nvPr/>
        </p:nvSpPr>
        <p:spPr>
          <a:xfrm>
            <a:off x="1326581" y="4944533"/>
            <a:ext cx="3687100" cy="646331"/>
          </a:xfrm>
          <a:prstGeom prst="rect">
            <a:avLst/>
          </a:prstGeom>
          <a:noFill/>
          <a:ln>
            <a:solidFill>
              <a:schemeClr val="accent1"/>
            </a:solidFill>
          </a:ln>
        </p:spPr>
        <p:txBody>
          <a:bodyPr wrap="none" rtlCol="0">
            <a:spAutoFit/>
          </a:bodyPr>
          <a:lstStyle/>
          <a:p>
            <a:pPr algn="ctr"/>
            <a:r>
              <a:rPr lang="fr-FR" dirty="0" smtClean="0"/>
              <a:t>Evitent son ascension vers  acromion </a:t>
            </a:r>
          </a:p>
          <a:p>
            <a:pPr algn="ctr"/>
            <a:r>
              <a:rPr lang="fr-FR" dirty="0" smtClean="0"/>
              <a:t>Et ligament acromio-coracoïdien</a:t>
            </a:r>
            <a:endParaRPr lang="fr-FR" dirty="0"/>
          </a:p>
        </p:txBody>
      </p:sp>
      <p:sp>
        <p:nvSpPr>
          <p:cNvPr id="5" name="ZoneTexte 4"/>
          <p:cNvSpPr txBox="1"/>
          <p:nvPr/>
        </p:nvSpPr>
        <p:spPr>
          <a:xfrm>
            <a:off x="2570955" y="3609832"/>
            <a:ext cx="1185837" cy="369332"/>
          </a:xfrm>
          <a:prstGeom prst="rect">
            <a:avLst/>
          </a:prstGeom>
          <a:noFill/>
        </p:spPr>
        <p:txBody>
          <a:bodyPr wrap="none" rtlCol="0">
            <a:spAutoFit/>
          </a:bodyPr>
          <a:lstStyle/>
          <a:p>
            <a:r>
              <a:rPr lang="fr-FR" dirty="0" smtClean="0"/>
              <a:t>Abaisseurs</a:t>
            </a:r>
            <a:endParaRPr lang="fr-FR" dirty="0"/>
          </a:p>
        </p:txBody>
      </p:sp>
      <p:sp>
        <p:nvSpPr>
          <p:cNvPr id="6" name="ZoneTexte 5"/>
          <p:cNvSpPr txBox="1"/>
          <p:nvPr/>
        </p:nvSpPr>
        <p:spPr>
          <a:xfrm>
            <a:off x="7653867" y="2252133"/>
            <a:ext cx="3027880" cy="369332"/>
          </a:xfrm>
          <a:prstGeom prst="rect">
            <a:avLst/>
          </a:prstGeom>
          <a:noFill/>
        </p:spPr>
        <p:txBody>
          <a:bodyPr wrap="none" rtlCol="0">
            <a:spAutoFit/>
          </a:bodyPr>
          <a:lstStyle/>
          <a:p>
            <a:r>
              <a:rPr lang="fr-FR" b="1" dirty="0" smtClean="0"/>
              <a:t>Sous-scapulaire, sous épineux</a:t>
            </a:r>
            <a:endParaRPr lang="fr-FR" b="1" dirty="0"/>
          </a:p>
        </p:txBody>
      </p:sp>
      <p:sp>
        <p:nvSpPr>
          <p:cNvPr id="7" name="ZoneTexte 6"/>
          <p:cNvSpPr txBox="1"/>
          <p:nvPr/>
        </p:nvSpPr>
        <p:spPr>
          <a:xfrm>
            <a:off x="7573855" y="3609832"/>
            <a:ext cx="3206391" cy="369332"/>
          </a:xfrm>
          <a:prstGeom prst="rect">
            <a:avLst/>
          </a:prstGeom>
          <a:noFill/>
        </p:spPr>
        <p:txBody>
          <a:bodyPr wrap="none" rtlCol="0">
            <a:spAutoFit/>
          </a:bodyPr>
          <a:lstStyle/>
          <a:p>
            <a:r>
              <a:rPr lang="fr-FR" smtClean="0"/>
              <a:t>Stabilisation antéro-postérieure </a:t>
            </a:r>
            <a:endParaRPr lang="fr-FR"/>
          </a:p>
        </p:txBody>
      </p:sp>
      <p:cxnSp>
        <p:nvCxnSpPr>
          <p:cNvPr id="9" name="Connecteur droit avec flèche 8"/>
          <p:cNvCxnSpPr>
            <a:stCxn id="3" idx="2"/>
            <a:endCxn id="5" idx="0"/>
          </p:cNvCxnSpPr>
          <p:nvPr/>
        </p:nvCxnSpPr>
        <p:spPr>
          <a:xfrm flipH="1">
            <a:off x="3163874" y="2621465"/>
            <a:ext cx="9966" cy="988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6" idx="2"/>
            <a:endCxn id="7" idx="0"/>
          </p:cNvCxnSpPr>
          <p:nvPr/>
        </p:nvCxnSpPr>
        <p:spPr>
          <a:xfrm>
            <a:off x="9167807" y="2621465"/>
            <a:ext cx="9244" cy="988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370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Qu’est ce qu’une rupture de la coiffe des rotateurs</a:t>
            </a:r>
            <a:endParaRPr lang="fr-FR" dirty="0"/>
          </a:p>
        </p:txBody>
      </p:sp>
      <p:sp>
        <p:nvSpPr>
          <p:cNvPr id="3" name="ZoneTexte 2"/>
          <p:cNvSpPr txBox="1"/>
          <p:nvPr/>
        </p:nvSpPr>
        <p:spPr>
          <a:xfrm>
            <a:off x="471932" y="2286000"/>
            <a:ext cx="11720068" cy="369332"/>
          </a:xfrm>
          <a:prstGeom prst="rect">
            <a:avLst/>
          </a:prstGeom>
          <a:noFill/>
        </p:spPr>
        <p:txBody>
          <a:bodyPr wrap="none" rtlCol="0">
            <a:spAutoFit/>
          </a:bodyPr>
          <a:lstStyle/>
          <a:p>
            <a:r>
              <a:rPr lang="fr-FR" b="1" dirty="0" smtClean="0"/>
              <a:t>En cas de rupture</a:t>
            </a:r>
            <a:r>
              <a:rPr lang="fr-FR" dirty="0" smtClean="0"/>
              <a:t>: désorganisation mécanique = </a:t>
            </a:r>
            <a:r>
              <a:rPr lang="fr-FR" b="1" dirty="0" smtClean="0"/>
              <a:t>excentration de la tête humérale </a:t>
            </a:r>
            <a:r>
              <a:rPr lang="fr-FR" dirty="0" smtClean="0"/>
              <a:t>( vers le haut et vers l’avant; sus-épineux)</a:t>
            </a:r>
            <a:endParaRPr lang="fr-FR" dirty="0"/>
          </a:p>
        </p:txBody>
      </p:sp>
      <p:sp>
        <p:nvSpPr>
          <p:cNvPr id="4" name="ZoneTexte 3"/>
          <p:cNvSpPr txBox="1"/>
          <p:nvPr/>
        </p:nvSpPr>
        <p:spPr>
          <a:xfrm>
            <a:off x="471932" y="2881312"/>
            <a:ext cx="9735742" cy="369332"/>
          </a:xfrm>
          <a:prstGeom prst="rect">
            <a:avLst/>
          </a:prstGeom>
          <a:noFill/>
        </p:spPr>
        <p:txBody>
          <a:bodyPr wrap="none" rtlCol="0">
            <a:spAutoFit/>
          </a:bodyPr>
          <a:lstStyle/>
          <a:p>
            <a:r>
              <a:rPr lang="fr-FR" dirty="0" smtClean="0"/>
              <a:t>Rupture de la coiffe = </a:t>
            </a:r>
            <a:r>
              <a:rPr lang="fr-FR" b="1" dirty="0" smtClean="0"/>
              <a:t>désinsertion partielle ou totale du tendon sur le tubercule majeur de l’humérus</a:t>
            </a:r>
            <a:endParaRPr lang="fr-FR" b="1" dirty="0"/>
          </a:p>
        </p:txBody>
      </p:sp>
      <p:pic>
        <p:nvPicPr>
          <p:cNvPr id="5" name="Image 4"/>
          <p:cNvPicPr>
            <a:picLocks noChangeAspect="1"/>
          </p:cNvPicPr>
          <p:nvPr/>
        </p:nvPicPr>
        <p:blipFill>
          <a:blip r:embed="rId3"/>
          <a:stretch>
            <a:fillRect/>
          </a:stretch>
        </p:blipFill>
        <p:spPr>
          <a:xfrm>
            <a:off x="1722966" y="3476624"/>
            <a:ext cx="2510367" cy="3263477"/>
          </a:xfrm>
          <a:prstGeom prst="rect">
            <a:avLst/>
          </a:prstGeom>
        </p:spPr>
      </p:pic>
      <p:pic>
        <p:nvPicPr>
          <p:cNvPr id="6" name="Image 5"/>
          <p:cNvPicPr>
            <a:picLocks noChangeAspect="1"/>
          </p:cNvPicPr>
          <p:nvPr/>
        </p:nvPicPr>
        <p:blipFill>
          <a:blip r:embed="rId4"/>
          <a:stretch>
            <a:fillRect/>
          </a:stretch>
        </p:blipFill>
        <p:spPr>
          <a:xfrm>
            <a:off x="7707890" y="3489299"/>
            <a:ext cx="2787650" cy="3250802"/>
          </a:xfrm>
          <a:prstGeom prst="rect">
            <a:avLst/>
          </a:prstGeom>
        </p:spPr>
      </p:pic>
      <p:sp>
        <p:nvSpPr>
          <p:cNvPr id="7" name="ZoneTexte 6"/>
          <p:cNvSpPr txBox="1"/>
          <p:nvPr/>
        </p:nvSpPr>
        <p:spPr>
          <a:xfrm>
            <a:off x="4912020" y="4732693"/>
            <a:ext cx="2117183" cy="369332"/>
          </a:xfrm>
          <a:prstGeom prst="rect">
            <a:avLst/>
          </a:prstGeom>
          <a:noFill/>
        </p:spPr>
        <p:txBody>
          <a:bodyPr wrap="none" rtlCol="0">
            <a:spAutoFit/>
          </a:bodyPr>
          <a:lstStyle/>
          <a:p>
            <a:r>
              <a:rPr lang="fr-FR" smtClean="0"/>
              <a:t>Rupture sus-épineux</a:t>
            </a:r>
            <a:endParaRPr lang="fr-FR"/>
          </a:p>
        </p:txBody>
      </p:sp>
      <p:cxnSp>
        <p:nvCxnSpPr>
          <p:cNvPr id="9" name="Connecteur droit avec flèche 8"/>
          <p:cNvCxnSpPr>
            <a:stCxn id="7" idx="3"/>
          </p:cNvCxnSpPr>
          <p:nvPr/>
        </p:nvCxnSpPr>
        <p:spPr>
          <a:xfrm>
            <a:off x="7029203" y="4917359"/>
            <a:ext cx="1691464"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7" idx="1"/>
          </p:cNvCxnSpPr>
          <p:nvPr/>
        </p:nvCxnSpPr>
        <p:spPr>
          <a:xfrm flipH="1">
            <a:off x="3776133" y="4917359"/>
            <a:ext cx="11358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826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Mécanismes lésionnels</a:t>
            </a:r>
            <a:endParaRPr lang="fr-FR" dirty="0"/>
          </a:p>
        </p:txBody>
      </p:sp>
      <p:sp>
        <p:nvSpPr>
          <p:cNvPr id="3" name="ZoneTexte 2"/>
          <p:cNvSpPr txBox="1"/>
          <p:nvPr/>
        </p:nvSpPr>
        <p:spPr>
          <a:xfrm>
            <a:off x="2627411" y="1638266"/>
            <a:ext cx="2035942" cy="400110"/>
          </a:xfrm>
          <a:prstGeom prst="rect">
            <a:avLst/>
          </a:prstGeom>
          <a:noFill/>
        </p:spPr>
        <p:txBody>
          <a:bodyPr wrap="none" rtlCol="0">
            <a:spAutoFit/>
          </a:bodyPr>
          <a:lstStyle/>
          <a:p>
            <a:r>
              <a:rPr lang="fr-FR" sz="2000" b="1" dirty="0" smtClean="0"/>
              <a:t>Usure de la coiffe</a:t>
            </a:r>
            <a:endParaRPr lang="fr-FR" sz="2000" b="1" dirty="0"/>
          </a:p>
        </p:txBody>
      </p:sp>
      <p:sp>
        <p:nvSpPr>
          <p:cNvPr id="5" name="ZoneTexte 4"/>
          <p:cNvSpPr txBox="1"/>
          <p:nvPr/>
        </p:nvSpPr>
        <p:spPr>
          <a:xfrm>
            <a:off x="3247199" y="2527855"/>
            <a:ext cx="793807" cy="369332"/>
          </a:xfrm>
          <a:prstGeom prst="rect">
            <a:avLst/>
          </a:prstGeom>
          <a:noFill/>
        </p:spPr>
        <p:txBody>
          <a:bodyPr wrap="none" rtlCol="0">
            <a:spAutoFit/>
          </a:bodyPr>
          <a:lstStyle/>
          <a:p>
            <a:r>
              <a:rPr lang="fr-FR" smtClean="0"/>
              <a:t>45 </a:t>
            </a:r>
            <a:r>
              <a:rPr lang="fr-FR" dirty="0" smtClean="0"/>
              <a:t>ans</a:t>
            </a:r>
          </a:p>
        </p:txBody>
      </p:sp>
      <p:sp>
        <p:nvSpPr>
          <p:cNvPr id="6" name="ZoneTexte 5"/>
          <p:cNvSpPr txBox="1"/>
          <p:nvPr/>
        </p:nvSpPr>
        <p:spPr>
          <a:xfrm>
            <a:off x="218532" y="3386666"/>
            <a:ext cx="2253374" cy="369332"/>
          </a:xfrm>
          <a:prstGeom prst="rect">
            <a:avLst/>
          </a:prstGeom>
          <a:noFill/>
        </p:spPr>
        <p:txBody>
          <a:bodyPr wrap="none" rtlCol="0">
            <a:spAutoFit/>
          </a:bodyPr>
          <a:lstStyle/>
          <a:p>
            <a:r>
              <a:rPr lang="fr-FR" b="1" dirty="0" smtClean="0"/>
              <a:t>Facteurs extrinsèques</a:t>
            </a:r>
            <a:endParaRPr lang="fr-FR" b="1" dirty="0"/>
          </a:p>
        </p:txBody>
      </p:sp>
      <p:sp>
        <p:nvSpPr>
          <p:cNvPr id="7" name="ZoneTexte 6"/>
          <p:cNvSpPr txBox="1"/>
          <p:nvPr/>
        </p:nvSpPr>
        <p:spPr>
          <a:xfrm>
            <a:off x="580957" y="4174866"/>
            <a:ext cx="1247842" cy="923330"/>
          </a:xfrm>
          <a:prstGeom prst="rect">
            <a:avLst/>
          </a:prstGeom>
          <a:noFill/>
        </p:spPr>
        <p:txBody>
          <a:bodyPr wrap="none" rtlCol="0">
            <a:spAutoFit/>
          </a:bodyPr>
          <a:lstStyle/>
          <a:p>
            <a:pPr algn="ctr"/>
            <a:r>
              <a:rPr lang="fr-FR" dirty="0" smtClean="0"/>
              <a:t>Professions</a:t>
            </a:r>
          </a:p>
          <a:p>
            <a:pPr algn="ctr"/>
            <a:r>
              <a:rPr lang="fr-FR" dirty="0" smtClean="0"/>
              <a:t>Sports</a:t>
            </a:r>
          </a:p>
          <a:p>
            <a:pPr algn="ctr"/>
            <a:r>
              <a:rPr lang="fr-FR" dirty="0" smtClean="0"/>
              <a:t>tabac</a:t>
            </a:r>
            <a:endParaRPr lang="fr-FR" dirty="0"/>
          </a:p>
        </p:txBody>
      </p:sp>
      <p:sp>
        <p:nvSpPr>
          <p:cNvPr id="8" name="ZoneTexte 7"/>
          <p:cNvSpPr txBox="1"/>
          <p:nvPr/>
        </p:nvSpPr>
        <p:spPr>
          <a:xfrm>
            <a:off x="2537381" y="3386666"/>
            <a:ext cx="2213106" cy="369332"/>
          </a:xfrm>
          <a:prstGeom prst="rect">
            <a:avLst/>
          </a:prstGeom>
          <a:noFill/>
        </p:spPr>
        <p:txBody>
          <a:bodyPr wrap="none" rtlCol="0">
            <a:spAutoFit/>
          </a:bodyPr>
          <a:lstStyle/>
          <a:p>
            <a:r>
              <a:rPr lang="fr-FR" b="1" smtClean="0"/>
              <a:t>Facteurs intrinsèques</a:t>
            </a:r>
            <a:endParaRPr lang="fr-FR" b="1"/>
          </a:p>
        </p:txBody>
      </p:sp>
      <p:sp>
        <p:nvSpPr>
          <p:cNvPr id="9" name="ZoneTexte 8"/>
          <p:cNvSpPr txBox="1"/>
          <p:nvPr/>
        </p:nvSpPr>
        <p:spPr>
          <a:xfrm>
            <a:off x="7884631" y="1653655"/>
            <a:ext cx="2281587" cy="646331"/>
          </a:xfrm>
          <a:prstGeom prst="rect">
            <a:avLst/>
          </a:prstGeom>
          <a:noFill/>
        </p:spPr>
        <p:txBody>
          <a:bodyPr wrap="none" rtlCol="0">
            <a:spAutoFit/>
          </a:bodyPr>
          <a:lstStyle/>
          <a:p>
            <a:pPr algn="ctr"/>
            <a:r>
              <a:rPr lang="fr-FR" b="1" dirty="0" smtClean="0"/>
              <a:t>Facteurs anatomiques</a:t>
            </a:r>
          </a:p>
          <a:p>
            <a:pPr algn="ctr"/>
            <a:r>
              <a:rPr lang="fr-FR" b="1" dirty="0" smtClean="0"/>
              <a:t>Acromion agressif</a:t>
            </a:r>
            <a:endParaRPr lang="fr-FR" b="1" dirty="0"/>
          </a:p>
        </p:txBody>
      </p:sp>
      <p:sp>
        <p:nvSpPr>
          <p:cNvPr id="10" name="ZoneTexte 9"/>
          <p:cNvSpPr txBox="1"/>
          <p:nvPr/>
        </p:nvSpPr>
        <p:spPr>
          <a:xfrm>
            <a:off x="2877054" y="4245477"/>
            <a:ext cx="1466363" cy="646331"/>
          </a:xfrm>
          <a:prstGeom prst="rect">
            <a:avLst/>
          </a:prstGeom>
          <a:noFill/>
        </p:spPr>
        <p:txBody>
          <a:bodyPr wrap="none" rtlCol="0">
            <a:spAutoFit/>
          </a:bodyPr>
          <a:lstStyle/>
          <a:p>
            <a:pPr algn="ctr"/>
            <a:r>
              <a:rPr lang="fr-FR" dirty="0" smtClean="0"/>
              <a:t>Maladies </a:t>
            </a:r>
          </a:p>
          <a:p>
            <a:pPr algn="ctr"/>
            <a:r>
              <a:rPr lang="fr-FR" dirty="0" smtClean="0"/>
              <a:t>métaboliques</a:t>
            </a:r>
            <a:endParaRPr lang="fr-FR" dirty="0"/>
          </a:p>
        </p:txBody>
      </p:sp>
      <p:pic>
        <p:nvPicPr>
          <p:cNvPr id="11" name="Image 10"/>
          <p:cNvPicPr>
            <a:picLocks noChangeAspect="1"/>
          </p:cNvPicPr>
          <p:nvPr/>
        </p:nvPicPr>
        <p:blipFill>
          <a:blip r:embed="rId3"/>
          <a:stretch>
            <a:fillRect/>
          </a:stretch>
        </p:blipFill>
        <p:spPr>
          <a:xfrm>
            <a:off x="6113795" y="2897187"/>
            <a:ext cx="5789083" cy="3639933"/>
          </a:xfrm>
          <a:prstGeom prst="rect">
            <a:avLst/>
          </a:prstGeom>
        </p:spPr>
      </p:pic>
      <p:cxnSp>
        <p:nvCxnSpPr>
          <p:cNvPr id="13" name="Connecteur droit avec flèche 12"/>
          <p:cNvCxnSpPr>
            <a:stCxn id="5" idx="2"/>
            <a:endCxn id="6" idx="0"/>
          </p:cNvCxnSpPr>
          <p:nvPr/>
        </p:nvCxnSpPr>
        <p:spPr>
          <a:xfrm flipH="1">
            <a:off x="1345219" y="2897187"/>
            <a:ext cx="2298884" cy="48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5" idx="2"/>
            <a:endCxn id="8" idx="0"/>
          </p:cNvCxnSpPr>
          <p:nvPr/>
        </p:nvCxnSpPr>
        <p:spPr>
          <a:xfrm flipH="1">
            <a:off x="3643934" y="2897187"/>
            <a:ext cx="169" cy="48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3" idx="3"/>
          </p:cNvCxnSpPr>
          <p:nvPr/>
        </p:nvCxnSpPr>
        <p:spPr>
          <a:xfrm>
            <a:off x="4663353" y="1838321"/>
            <a:ext cx="29905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3" idx="2"/>
            <a:endCxn id="5" idx="0"/>
          </p:cNvCxnSpPr>
          <p:nvPr/>
        </p:nvCxnSpPr>
        <p:spPr>
          <a:xfrm flipH="1">
            <a:off x="3644103" y="2038376"/>
            <a:ext cx="1279" cy="48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9" idx="2"/>
          </p:cNvCxnSpPr>
          <p:nvPr/>
        </p:nvCxnSpPr>
        <p:spPr>
          <a:xfrm>
            <a:off x="9025425" y="2299986"/>
            <a:ext cx="42" cy="37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873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Evolution naturelle de </a:t>
            </a:r>
            <a:r>
              <a:rPr lang="fr-FR" smtClean="0"/>
              <a:t>la rupture</a:t>
            </a:r>
            <a:endParaRPr lang="fr-FR"/>
          </a:p>
        </p:txBody>
      </p:sp>
      <p:pic>
        <p:nvPicPr>
          <p:cNvPr id="3" name="Image 2"/>
          <p:cNvPicPr>
            <a:picLocks noChangeAspect="1"/>
          </p:cNvPicPr>
          <p:nvPr/>
        </p:nvPicPr>
        <p:blipFill>
          <a:blip r:embed="rId3"/>
          <a:stretch>
            <a:fillRect/>
          </a:stretch>
        </p:blipFill>
        <p:spPr>
          <a:xfrm>
            <a:off x="6481233" y="1690688"/>
            <a:ext cx="5198533" cy="2947128"/>
          </a:xfrm>
          <a:prstGeom prst="rect">
            <a:avLst/>
          </a:prstGeom>
        </p:spPr>
      </p:pic>
      <p:pic>
        <p:nvPicPr>
          <p:cNvPr id="5" name="Image 4"/>
          <p:cNvPicPr>
            <a:picLocks noChangeAspect="1"/>
          </p:cNvPicPr>
          <p:nvPr/>
        </p:nvPicPr>
        <p:blipFill>
          <a:blip r:embed="rId4"/>
          <a:stretch>
            <a:fillRect/>
          </a:stretch>
        </p:blipFill>
        <p:spPr>
          <a:xfrm>
            <a:off x="1377291" y="1690688"/>
            <a:ext cx="3970867" cy="2947128"/>
          </a:xfrm>
          <a:prstGeom prst="rect">
            <a:avLst/>
          </a:prstGeom>
        </p:spPr>
      </p:pic>
      <p:sp>
        <p:nvSpPr>
          <p:cNvPr id="6" name="ZoneTexte 5"/>
          <p:cNvSpPr txBox="1"/>
          <p:nvPr/>
        </p:nvSpPr>
        <p:spPr>
          <a:xfrm>
            <a:off x="1931018" y="4637816"/>
            <a:ext cx="2863413" cy="477054"/>
          </a:xfrm>
          <a:prstGeom prst="rect">
            <a:avLst/>
          </a:prstGeom>
          <a:noFill/>
        </p:spPr>
        <p:txBody>
          <a:bodyPr wrap="none" rtlCol="0">
            <a:spAutoFit/>
          </a:bodyPr>
          <a:lstStyle/>
          <a:p>
            <a:pPr algn="ctr"/>
            <a:r>
              <a:rPr lang="fr-FR" sz="1400" b="1" dirty="0" smtClean="0"/>
              <a:t>Involution graisseuse </a:t>
            </a:r>
            <a:r>
              <a:rPr lang="fr-FR" sz="1100" dirty="0" smtClean="0"/>
              <a:t>musculaire suite à </a:t>
            </a:r>
          </a:p>
          <a:p>
            <a:pPr algn="ctr"/>
            <a:r>
              <a:rPr lang="fr-FR" sz="1100" dirty="0" smtClean="0"/>
              <a:t>La rupture de la coiffe</a:t>
            </a:r>
            <a:endParaRPr lang="fr-FR" sz="1100" dirty="0"/>
          </a:p>
        </p:txBody>
      </p:sp>
      <p:sp>
        <p:nvSpPr>
          <p:cNvPr id="4" name="ZoneTexte 3"/>
          <p:cNvSpPr txBox="1"/>
          <p:nvPr/>
        </p:nvSpPr>
        <p:spPr>
          <a:xfrm>
            <a:off x="10045700" y="6108700"/>
            <a:ext cx="184731" cy="369332"/>
          </a:xfrm>
          <a:prstGeom prst="rect">
            <a:avLst/>
          </a:prstGeom>
          <a:noFill/>
        </p:spPr>
        <p:txBody>
          <a:bodyPr wrap="none" rtlCol="0">
            <a:spAutoFit/>
          </a:bodyPr>
          <a:lstStyle/>
          <a:p>
            <a:endParaRPr lang="fr-FR" dirty="0"/>
          </a:p>
        </p:txBody>
      </p:sp>
      <p:sp>
        <p:nvSpPr>
          <p:cNvPr id="7" name="ZoneTexte 6"/>
          <p:cNvSpPr txBox="1"/>
          <p:nvPr/>
        </p:nvSpPr>
        <p:spPr>
          <a:xfrm>
            <a:off x="3746500" y="5156200"/>
            <a:ext cx="4591129" cy="1477328"/>
          </a:xfrm>
          <a:prstGeom prst="rect">
            <a:avLst/>
          </a:prstGeom>
          <a:noFill/>
        </p:spPr>
        <p:txBody>
          <a:bodyPr wrap="none" rtlCol="0">
            <a:spAutoFit/>
          </a:bodyPr>
          <a:lstStyle/>
          <a:p>
            <a:pPr algn="ctr"/>
            <a:r>
              <a:rPr lang="fr-FR" dirty="0" smtClean="0">
                <a:solidFill>
                  <a:srgbClr val="FF0000"/>
                </a:solidFill>
              </a:rPr>
              <a:t>Involution graisseuse trop importante</a:t>
            </a:r>
          </a:p>
          <a:p>
            <a:pPr algn="ctr"/>
            <a:r>
              <a:rPr lang="fr-FR" dirty="0" smtClean="0">
                <a:solidFill>
                  <a:srgbClr val="FF0000"/>
                </a:solidFill>
              </a:rPr>
              <a:t>+</a:t>
            </a:r>
          </a:p>
          <a:p>
            <a:pPr algn="ctr"/>
            <a:r>
              <a:rPr lang="fr-FR" dirty="0" smtClean="0">
                <a:solidFill>
                  <a:srgbClr val="FF0000"/>
                </a:solidFill>
              </a:rPr>
              <a:t>Rétraction </a:t>
            </a:r>
            <a:r>
              <a:rPr lang="fr-FR" dirty="0" err="1" smtClean="0">
                <a:solidFill>
                  <a:srgbClr val="FF0000"/>
                </a:solidFill>
              </a:rPr>
              <a:t>tendino</a:t>
            </a:r>
            <a:r>
              <a:rPr lang="fr-FR" dirty="0" smtClean="0">
                <a:solidFill>
                  <a:srgbClr val="FF0000"/>
                </a:solidFill>
              </a:rPr>
              <a:t>-musculaire trop importante</a:t>
            </a:r>
          </a:p>
          <a:p>
            <a:pPr algn="ctr"/>
            <a:r>
              <a:rPr lang="fr-FR" dirty="0" smtClean="0">
                <a:solidFill>
                  <a:srgbClr val="FF0000"/>
                </a:solidFill>
              </a:rPr>
              <a:t>=</a:t>
            </a:r>
          </a:p>
          <a:p>
            <a:pPr algn="ctr"/>
            <a:r>
              <a:rPr lang="fr-FR" dirty="0" smtClean="0">
                <a:solidFill>
                  <a:srgbClr val="FF0000"/>
                </a:solidFill>
              </a:rPr>
              <a:t>Pas de réparation </a:t>
            </a:r>
            <a:endParaRPr lang="fr-FR" dirty="0">
              <a:solidFill>
                <a:srgbClr val="FF0000"/>
              </a:solidFill>
            </a:endParaRPr>
          </a:p>
        </p:txBody>
      </p:sp>
      <p:sp>
        <p:nvSpPr>
          <p:cNvPr id="8" name="ZoneTexte 7"/>
          <p:cNvSpPr txBox="1"/>
          <p:nvPr/>
        </p:nvSpPr>
        <p:spPr>
          <a:xfrm>
            <a:off x="8337629" y="4637816"/>
            <a:ext cx="957955" cy="307777"/>
          </a:xfrm>
          <a:prstGeom prst="rect">
            <a:avLst/>
          </a:prstGeom>
          <a:noFill/>
        </p:spPr>
        <p:txBody>
          <a:bodyPr wrap="none" rtlCol="0">
            <a:spAutoFit/>
          </a:bodyPr>
          <a:lstStyle/>
          <a:p>
            <a:r>
              <a:rPr lang="fr-FR" sz="1400" b="1" dirty="0" smtClean="0"/>
              <a:t>Rétraction</a:t>
            </a:r>
            <a:endParaRPr lang="fr-FR" sz="1400" b="1" dirty="0"/>
          </a:p>
        </p:txBody>
      </p:sp>
    </p:spTree>
    <p:extLst>
      <p:ext uri="{BB962C8B-B14F-4D97-AF65-F5344CB8AC3E}">
        <p14:creationId xmlns:p14="http://schemas.microsoft.com/office/powerpoint/2010/main" val="496210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p:txBody>
          <a:bodyPr/>
          <a:lstStyle/>
          <a:p>
            <a:pPr algn="ctr"/>
            <a:r>
              <a:rPr lang="fr-FR" dirty="0" smtClean="0"/>
              <a:t>Mécanismes lésionnels</a:t>
            </a:r>
            <a:endParaRPr lang="fr-FR" dirty="0"/>
          </a:p>
        </p:txBody>
      </p:sp>
      <p:sp>
        <p:nvSpPr>
          <p:cNvPr id="4" name="ZoneTexte 3"/>
          <p:cNvSpPr txBox="1"/>
          <p:nvPr/>
        </p:nvSpPr>
        <p:spPr>
          <a:xfrm>
            <a:off x="4826000" y="1690688"/>
            <a:ext cx="2269660" cy="369332"/>
          </a:xfrm>
          <a:prstGeom prst="rect">
            <a:avLst/>
          </a:prstGeom>
          <a:noFill/>
        </p:spPr>
        <p:txBody>
          <a:bodyPr wrap="none" rtlCol="0">
            <a:spAutoFit/>
          </a:bodyPr>
          <a:lstStyle/>
          <a:p>
            <a:r>
              <a:rPr lang="fr-FR" b="1" smtClean="0"/>
              <a:t>Le traumatisme initial</a:t>
            </a:r>
            <a:endParaRPr lang="fr-FR" b="1"/>
          </a:p>
        </p:txBody>
      </p:sp>
      <p:sp>
        <p:nvSpPr>
          <p:cNvPr id="5" name="ZoneTexte 4"/>
          <p:cNvSpPr txBox="1"/>
          <p:nvPr/>
        </p:nvSpPr>
        <p:spPr>
          <a:xfrm>
            <a:off x="2836481" y="2641600"/>
            <a:ext cx="1044068" cy="369332"/>
          </a:xfrm>
          <a:prstGeom prst="rect">
            <a:avLst/>
          </a:prstGeom>
          <a:noFill/>
          <a:ln>
            <a:solidFill>
              <a:schemeClr val="accent1"/>
            </a:solidFill>
          </a:ln>
        </p:spPr>
        <p:txBody>
          <a:bodyPr wrap="none" rtlCol="0">
            <a:spAutoFit/>
          </a:bodyPr>
          <a:lstStyle/>
          <a:p>
            <a:r>
              <a:rPr lang="fr-FR" dirty="0" smtClean="0"/>
              <a:t>Sujet âgé</a:t>
            </a:r>
            <a:endParaRPr lang="fr-FR" dirty="0"/>
          </a:p>
        </p:txBody>
      </p:sp>
      <p:sp>
        <p:nvSpPr>
          <p:cNvPr id="7" name="ZoneTexte 6"/>
          <p:cNvSpPr txBox="1"/>
          <p:nvPr/>
        </p:nvSpPr>
        <p:spPr>
          <a:xfrm>
            <a:off x="7918212" y="2641600"/>
            <a:ext cx="1239891" cy="369332"/>
          </a:xfrm>
          <a:prstGeom prst="rect">
            <a:avLst/>
          </a:prstGeom>
          <a:noFill/>
          <a:ln>
            <a:solidFill>
              <a:schemeClr val="accent1"/>
            </a:solidFill>
          </a:ln>
        </p:spPr>
        <p:txBody>
          <a:bodyPr wrap="none" rtlCol="0">
            <a:spAutoFit/>
          </a:bodyPr>
          <a:lstStyle/>
          <a:p>
            <a:r>
              <a:rPr lang="fr-FR" dirty="0" smtClean="0"/>
              <a:t>Sujet jeune</a:t>
            </a:r>
            <a:endParaRPr lang="fr-FR" dirty="0"/>
          </a:p>
        </p:txBody>
      </p:sp>
      <p:sp>
        <p:nvSpPr>
          <p:cNvPr id="8" name="ZoneTexte 7"/>
          <p:cNvSpPr txBox="1"/>
          <p:nvPr/>
        </p:nvSpPr>
        <p:spPr>
          <a:xfrm>
            <a:off x="7020690" y="3793067"/>
            <a:ext cx="3034933" cy="1477328"/>
          </a:xfrm>
          <a:prstGeom prst="rect">
            <a:avLst/>
          </a:prstGeom>
          <a:noFill/>
        </p:spPr>
        <p:txBody>
          <a:bodyPr wrap="none" rtlCol="0">
            <a:spAutoFit/>
          </a:bodyPr>
          <a:lstStyle/>
          <a:p>
            <a:pPr algn="ctr"/>
            <a:r>
              <a:rPr lang="fr-FR" b="1" dirty="0" smtClean="0"/>
              <a:t>Traumatisme violent</a:t>
            </a:r>
          </a:p>
          <a:p>
            <a:pPr algn="ctr"/>
            <a:endParaRPr lang="fr-FR" dirty="0"/>
          </a:p>
          <a:p>
            <a:pPr algn="ctr"/>
            <a:r>
              <a:rPr lang="fr-FR" dirty="0" smtClean="0"/>
              <a:t>Chute</a:t>
            </a:r>
          </a:p>
          <a:p>
            <a:pPr algn="ctr"/>
            <a:r>
              <a:rPr lang="fr-FR" dirty="0" smtClean="0"/>
              <a:t>Effort explosif de soulèvement</a:t>
            </a:r>
          </a:p>
          <a:p>
            <a:pPr algn="ctr"/>
            <a:r>
              <a:rPr lang="fr-FR" dirty="0" smtClean="0"/>
              <a:t>Douleur++</a:t>
            </a:r>
            <a:endParaRPr lang="fr-FR" dirty="0"/>
          </a:p>
        </p:txBody>
      </p:sp>
      <p:sp>
        <p:nvSpPr>
          <p:cNvPr id="9" name="ZoneTexte 8"/>
          <p:cNvSpPr txBox="1"/>
          <p:nvPr/>
        </p:nvSpPr>
        <p:spPr>
          <a:xfrm>
            <a:off x="2345801" y="3793067"/>
            <a:ext cx="2025427" cy="1477328"/>
          </a:xfrm>
          <a:prstGeom prst="rect">
            <a:avLst/>
          </a:prstGeom>
          <a:noFill/>
        </p:spPr>
        <p:txBody>
          <a:bodyPr wrap="none" rtlCol="0">
            <a:spAutoFit/>
          </a:bodyPr>
          <a:lstStyle/>
          <a:p>
            <a:pPr algn="ctr"/>
            <a:r>
              <a:rPr lang="fr-FR" b="1" dirty="0" smtClean="0"/>
              <a:t>Traumatisme bénin</a:t>
            </a:r>
          </a:p>
          <a:p>
            <a:pPr algn="ctr"/>
            <a:endParaRPr lang="fr-FR" dirty="0"/>
          </a:p>
          <a:p>
            <a:pPr algn="ctr"/>
            <a:r>
              <a:rPr lang="fr-FR" dirty="0" smtClean="0"/>
              <a:t>Faux mouvement</a:t>
            </a:r>
          </a:p>
          <a:p>
            <a:pPr algn="ctr"/>
            <a:r>
              <a:rPr lang="fr-FR" dirty="0" smtClean="0"/>
              <a:t>Étendre le linge</a:t>
            </a:r>
          </a:p>
          <a:p>
            <a:pPr algn="ctr"/>
            <a:r>
              <a:rPr lang="fr-FR" dirty="0" smtClean="0"/>
              <a:t>bricolage</a:t>
            </a:r>
            <a:endParaRPr lang="fr-FR" dirty="0"/>
          </a:p>
        </p:txBody>
      </p:sp>
      <p:cxnSp>
        <p:nvCxnSpPr>
          <p:cNvPr id="11" name="Connecteur droit avec flèche 10"/>
          <p:cNvCxnSpPr>
            <a:stCxn id="5" idx="2"/>
            <a:endCxn id="9" idx="0"/>
          </p:cNvCxnSpPr>
          <p:nvPr/>
        </p:nvCxnSpPr>
        <p:spPr>
          <a:xfrm>
            <a:off x="3358515" y="3010932"/>
            <a:ext cx="0" cy="782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7" idx="2"/>
            <a:endCxn id="8" idx="0"/>
          </p:cNvCxnSpPr>
          <p:nvPr/>
        </p:nvCxnSpPr>
        <p:spPr>
          <a:xfrm flipH="1">
            <a:off x="8538157" y="3010932"/>
            <a:ext cx="1" cy="782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574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Quelle est la conséquence d’une rupture de la coiffe?</a:t>
            </a:r>
            <a:endParaRPr lang="fr-FR" dirty="0"/>
          </a:p>
        </p:txBody>
      </p:sp>
      <p:sp>
        <p:nvSpPr>
          <p:cNvPr id="4" name="ZoneTexte 3"/>
          <p:cNvSpPr txBox="1"/>
          <p:nvPr/>
        </p:nvSpPr>
        <p:spPr>
          <a:xfrm>
            <a:off x="618067" y="2058763"/>
            <a:ext cx="7504940" cy="369332"/>
          </a:xfrm>
          <a:prstGeom prst="rect">
            <a:avLst/>
          </a:prstGeom>
          <a:noFill/>
        </p:spPr>
        <p:txBody>
          <a:bodyPr wrap="none" rtlCol="0">
            <a:spAutoFit/>
          </a:bodyPr>
          <a:lstStyle/>
          <a:p>
            <a:r>
              <a:rPr lang="fr-FR" dirty="0" smtClean="0"/>
              <a:t>Traumatisme modéré sur coiffe pathologique: douleur, craquement, déchirure </a:t>
            </a:r>
            <a:endParaRPr lang="fr-FR" dirty="0"/>
          </a:p>
        </p:txBody>
      </p:sp>
      <p:sp>
        <p:nvSpPr>
          <p:cNvPr id="5" name="ZoneTexte 4"/>
          <p:cNvSpPr txBox="1"/>
          <p:nvPr/>
        </p:nvSpPr>
        <p:spPr>
          <a:xfrm>
            <a:off x="618067" y="3014133"/>
            <a:ext cx="7278724" cy="369332"/>
          </a:xfrm>
          <a:prstGeom prst="rect">
            <a:avLst/>
          </a:prstGeom>
          <a:noFill/>
        </p:spPr>
        <p:txBody>
          <a:bodyPr wrap="none" rtlCol="0">
            <a:spAutoFit/>
          </a:bodyPr>
          <a:lstStyle/>
          <a:p>
            <a:r>
              <a:rPr lang="fr-FR" dirty="0" smtClean="0"/>
              <a:t>Impotence fonctionnelle immédiate (douleur perte de force et </a:t>
            </a:r>
            <a:r>
              <a:rPr lang="fr-FR" smtClean="0"/>
              <a:t>de mobilité) </a:t>
            </a:r>
            <a:endParaRPr lang="fr-FR"/>
          </a:p>
        </p:txBody>
      </p:sp>
      <p:sp>
        <p:nvSpPr>
          <p:cNvPr id="6" name="ZoneTexte 5"/>
          <p:cNvSpPr txBox="1"/>
          <p:nvPr/>
        </p:nvSpPr>
        <p:spPr>
          <a:xfrm>
            <a:off x="618067" y="3969503"/>
            <a:ext cx="11204029" cy="646331"/>
          </a:xfrm>
          <a:prstGeom prst="rect">
            <a:avLst/>
          </a:prstGeom>
          <a:noFill/>
        </p:spPr>
        <p:txBody>
          <a:bodyPr wrap="none" rtlCol="0">
            <a:spAutoFit/>
          </a:bodyPr>
          <a:lstStyle/>
          <a:p>
            <a:r>
              <a:rPr lang="fr-FR" dirty="0" smtClean="0"/>
              <a:t>Récupération de mobilité, douleur persistante notamment antérieure: excentration de tête&gt; irritation bourse séreuse </a:t>
            </a:r>
          </a:p>
          <a:p>
            <a:r>
              <a:rPr lang="fr-FR" dirty="0" smtClean="0"/>
              <a:t>entre coiffe et arche ostéo-fibreuse (acromion-</a:t>
            </a:r>
            <a:r>
              <a:rPr lang="fr-FR" dirty="0" err="1" smtClean="0"/>
              <a:t>ligt</a:t>
            </a:r>
            <a:r>
              <a:rPr lang="fr-FR" dirty="0" smtClean="0"/>
              <a:t> acromio-coracoïdien)</a:t>
            </a:r>
            <a:endParaRPr lang="fr-FR" dirty="0"/>
          </a:p>
        </p:txBody>
      </p:sp>
      <p:pic>
        <p:nvPicPr>
          <p:cNvPr id="7" name="Image 6"/>
          <p:cNvPicPr>
            <a:picLocks noChangeAspect="1"/>
          </p:cNvPicPr>
          <p:nvPr/>
        </p:nvPicPr>
        <p:blipFill>
          <a:blip r:embed="rId3"/>
          <a:stretch>
            <a:fillRect/>
          </a:stretch>
        </p:blipFill>
        <p:spPr>
          <a:xfrm>
            <a:off x="8297333" y="1278691"/>
            <a:ext cx="3403600" cy="2552700"/>
          </a:xfrm>
          <a:prstGeom prst="rect">
            <a:avLst/>
          </a:prstGeom>
        </p:spPr>
      </p:pic>
      <p:sp>
        <p:nvSpPr>
          <p:cNvPr id="9" name="Flèche vers le bas 8"/>
          <p:cNvSpPr/>
          <p:nvPr/>
        </p:nvSpPr>
        <p:spPr>
          <a:xfrm rot="2039478">
            <a:off x="11115466" y="1865294"/>
            <a:ext cx="186384" cy="7510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075303" y="4832540"/>
            <a:ext cx="2041393" cy="369332"/>
          </a:xfrm>
          <a:prstGeom prst="rect">
            <a:avLst/>
          </a:prstGeom>
          <a:noFill/>
          <a:ln>
            <a:solidFill>
              <a:srgbClr val="FF0000"/>
            </a:solidFill>
          </a:ln>
        </p:spPr>
        <p:txBody>
          <a:bodyPr wrap="none" rtlCol="0">
            <a:spAutoFit/>
          </a:bodyPr>
          <a:lstStyle/>
          <a:p>
            <a:r>
              <a:rPr lang="fr-FR" dirty="0" smtClean="0"/>
              <a:t>3 tableaux cliniques</a:t>
            </a:r>
            <a:endParaRPr lang="fr-FR" dirty="0"/>
          </a:p>
        </p:txBody>
      </p:sp>
      <p:sp>
        <p:nvSpPr>
          <p:cNvPr id="11" name="ZoneTexte 10"/>
          <p:cNvSpPr txBox="1"/>
          <p:nvPr/>
        </p:nvSpPr>
        <p:spPr>
          <a:xfrm>
            <a:off x="647086" y="5662280"/>
            <a:ext cx="3099759" cy="923330"/>
          </a:xfrm>
          <a:prstGeom prst="rect">
            <a:avLst/>
          </a:prstGeom>
          <a:noFill/>
          <a:ln>
            <a:solidFill>
              <a:srgbClr val="FF0000"/>
            </a:solidFill>
          </a:ln>
        </p:spPr>
        <p:txBody>
          <a:bodyPr wrap="none" rtlCol="0">
            <a:spAutoFit/>
          </a:bodyPr>
          <a:lstStyle/>
          <a:p>
            <a:pPr algn="ctr"/>
            <a:r>
              <a:rPr lang="fr-FR" dirty="0" smtClean="0"/>
              <a:t>Mobilités passives récupérées, </a:t>
            </a:r>
          </a:p>
          <a:p>
            <a:pPr algn="ctr"/>
            <a:r>
              <a:rPr lang="fr-FR" dirty="0" smtClean="0"/>
              <a:t>Douleur+</a:t>
            </a:r>
          </a:p>
          <a:p>
            <a:pPr algn="ctr"/>
            <a:r>
              <a:rPr lang="fr-FR" dirty="0" smtClean="0"/>
              <a:t> sans force</a:t>
            </a:r>
            <a:endParaRPr lang="fr-FR" dirty="0"/>
          </a:p>
        </p:txBody>
      </p:sp>
      <p:sp>
        <p:nvSpPr>
          <p:cNvPr id="12" name="ZoneTexte 11"/>
          <p:cNvSpPr txBox="1"/>
          <p:nvPr/>
        </p:nvSpPr>
        <p:spPr>
          <a:xfrm>
            <a:off x="5092236" y="5662280"/>
            <a:ext cx="2006511" cy="923330"/>
          </a:xfrm>
          <a:prstGeom prst="rect">
            <a:avLst/>
          </a:prstGeom>
          <a:noFill/>
          <a:ln>
            <a:solidFill>
              <a:srgbClr val="FF0000"/>
            </a:solidFill>
          </a:ln>
        </p:spPr>
        <p:txBody>
          <a:bodyPr wrap="none" rtlCol="0">
            <a:spAutoFit/>
          </a:bodyPr>
          <a:lstStyle/>
          <a:p>
            <a:pPr algn="ctr"/>
            <a:r>
              <a:rPr lang="fr-FR" dirty="0" smtClean="0"/>
              <a:t>Perte de mobilité</a:t>
            </a:r>
          </a:p>
          <a:p>
            <a:pPr algn="ctr"/>
            <a:r>
              <a:rPr lang="fr-FR" dirty="0" smtClean="0"/>
              <a:t>Douleur</a:t>
            </a:r>
          </a:p>
          <a:p>
            <a:pPr algn="ctr"/>
            <a:r>
              <a:rPr lang="fr-FR" dirty="0" smtClean="0"/>
              <a:t>Pseudo-paralytique</a:t>
            </a:r>
            <a:endParaRPr lang="fr-FR" dirty="0"/>
          </a:p>
        </p:txBody>
      </p:sp>
      <p:sp>
        <p:nvSpPr>
          <p:cNvPr id="13" name="ZoneTexte 12"/>
          <p:cNvSpPr txBox="1"/>
          <p:nvPr/>
        </p:nvSpPr>
        <p:spPr>
          <a:xfrm>
            <a:off x="8779188" y="5662280"/>
            <a:ext cx="2839175" cy="646331"/>
          </a:xfrm>
          <a:prstGeom prst="rect">
            <a:avLst/>
          </a:prstGeom>
          <a:noFill/>
          <a:ln>
            <a:solidFill>
              <a:srgbClr val="FF0000"/>
            </a:solidFill>
          </a:ln>
        </p:spPr>
        <p:txBody>
          <a:bodyPr wrap="none" rtlCol="0">
            <a:spAutoFit/>
          </a:bodyPr>
          <a:lstStyle/>
          <a:p>
            <a:pPr algn="ctr"/>
            <a:r>
              <a:rPr lang="fr-FR" smtClean="0"/>
              <a:t>Mobilités actives </a:t>
            </a:r>
            <a:r>
              <a:rPr lang="fr-FR" dirty="0" smtClean="0"/>
              <a:t>complètes </a:t>
            </a:r>
          </a:p>
          <a:p>
            <a:pPr algn="ctr"/>
            <a:r>
              <a:rPr lang="fr-FR" dirty="0" smtClean="0"/>
              <a:t>Douleurs persistantes</a:t>
            </a:r>
            <a:endParaRPr lang="fr-FR" dirty="0"/>
          </a:p>
        </p:txBody>
      </p:sp>
      <p:cxnSp>
        <p:nvCxnSpPr>
          <p:cNvPr id="15" name="Connecteur droit avec flèche 14"/>
          <p:cNvCxnSpPr>
            <a:stCxn id="10" idx="2"/>
            <a:endCxn id="11" idx="0"/>
          </p:cNvCxnSpPr>
          <p:nvPr/>
        </p:nvCxnSpPr>
        <p:spPr>
          <a:xfrm flipH="1">
            <a:off x="2196966" y="5201872"/>
            <a:ext cx="3899034" cy="4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0" idx="2"/>
            <a:endCxn id="12" idx="0"/>
          </p:cNvCxnSpPr>
          <p:nvPr/>
        </p:nvCxnSpPr>
        <p:spPr>
          <a:xfrm flipH="1">
            <a:off x="6095492" y="5201872"/>
            <a:ext cx="508" cy="4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10" idx="2"/>
            <a:endCxn id="13" idx="0"/>
          </p:cNvCxnSpPr>
          <p:nvPr/>
        </p:nvCxnSpPr>
        <p:spPr>
          <a:xfrm>
            <a:off x="6096000" y="5201872"/>
            <a:ext cx="4102776" cy="4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Flèche vers le bas 19"/>
          <p:cNvSpPr/>
          <p:nvPr/>
        </p:nvSpPr>
        <p:spPr>
          <a:xfrm>
            <a:off x="4257429" y="2427467"/>
            <a:ext cx="484632" cy="667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4249978" y="3368702"/>
            <a:ext cx="484632" cy="667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4282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Examens complémentaires</a:t>
            </a:r>
            <a:endParaRPr lang="fr-FR" dirty="0"/>
          </a:p>
        </p:txBody>
      </p:sp>
      <p:sp>
        <p:nvSpPr>
          <p:cNvPr id="3" name="ZoneTexte 2"/>
          <p:cNvSpPr txBox="1"/>
          <p:nvPr/>
        </p:nvSpPr>
        <p:spPr>
          <a:xfrm>
            <a:off x="4608637" y="1862667"/>
            <a:ext cx="3017236" cy="369332"/>
          </a:xfrm>
          <a:prstGeom prst="rect">
            <a:avLst/>
          </a:prstGeom>
          <a:noFill/>
        </p:spPr>
        <p:txBody>
          <a:bodyPr wrap="none" rtlCol="0">
            <a:spAutoFit/>
          </a:bodyPr>
          <a:lstStyle/>
          <a:p>
            <a:r>
              <a:rPr lang="fr-FR" b="1" dirty="0" smtClean="0"/>
              <a:t>Radiographies et échographie</a:t>
            </a:r>
            <a:endParaRPr lang="fr-FR" b="1" dirty="0"/>
          </a:p>
        </p:txBody>
      </p:sp>
      <p:sp>
        <p:nvSpPr>
          <p:cNvPr id="4" name="ZoneTexte 3"/>
          <p:cNvSpPr txBox="1"/>
          <p:nvPr/>
        </p:nvSpPr>
        <p:spPr>
          <a:xfrm>
            <a:off x="2596360" y="2608908"/>
            <a:ext cx="1449371" cy="369332"/>
          </a:xfrm>
          <a:prstGeom prst="rect">
            <a:avLst/>
          </a:prstGeom>
          <a:noFill/>
        </p:spPr>
        <p:txBody>
          <a:bodyPr wrap="none" rtlCol="0">
            <a:spAutoFit/>
          </a:bodyPr>
          <a:lstStyle/>
          <a:p>
            <a:r>
              <a:rPr lang="fr-FR" b="1" dirty="0" smtClean="0"/>
              <a:t>Radiographie</a:t>
            </a:r>
            <a:endParaRPr lang="fr-FR" b="1" dirty="0"/>
          </a:p>
        </p:txBody>
      </p:sp>
      <p:sp>
        <p:nvSpPr>
          <p:cNvPr id="5" name="ZoneTexte 4"/>
          <p:cNvSpPr txBox="1"/>
          <p:nvPr/>
        </p:nvSpPr>
        <p:spPr>
          <a:xfrm>
            <a:off x="8297334" y="2641600"/>
            <a:ext cx="1342419" cy="369332"/>
          </a:xfrm>
          <a:prstGeom prst="rect">
            <a:avLst/>
          </a:prstGeom>
          <a:noFill/>
        </p:spPr>
        <p:txBody>
          <a:bodyPr wrap="none" rtlCol="0">
            <a:spAutoFit/>
          </a:bodyPr>
          <a:lstStyle/>
          <a:p>
            <a:r>
              <a:rPr lang="fr-FR" b="1" smtClean="0"/>
              <a:t>Echographie</a:t>
            </a:r>
            <a:endParaRPr lang="fr-FR" b="1"/>
          </a:p>
        </p:txBody>
      </p:sp>
      <p:sp>
        <p:nvSpPr>
          <p:cNvPr id="6" name="ZoneTexte 5"/>
          <p:cNvSpPr txBox="1"/>
          <p:nvPr/>
        </p:nvSpPr>
        <p:spPr>
          <a:xfrm>
            <a:off x="1887063" y="3150219"/>
            <a:ext cx="2842573" cy="1200329"/>
          </a:xfrm>
          <a:prstGeom prst="rect">
            <a:avLst/>
          </a:prstGeom>
          <a:noFill/>
        </p:spPr>
        <p:txBody>
          <a:bodyPr wrap="none" rtlCol="0">
            <a:spAutoFit/>
          </a:bodyPr>
          <a:lstStyle/>
          <a:p>
            <a:pPr algn="ctr"/>
            <a:r>
              <a:rPr lang="fr-FR" dirty="0" smtClean="0"/>
              <a:t>Forme de l’acromion</a:t>
            </a:r>
          </a:p>
          <a:p>
            <a:pPr algn="ctr"/>
            <a:r>
              <a:rPr lang="fr-FR" dirty="0" smtClean="0"/>
              <a:t>Hauteur de la tête humérale</a:t>
            </a:r>
          </a:p>
          <a:p>
            <a:pPr algn="ctr"/>
            <a:r>
              <a:rPr lang="fr-FR" dirty="0" smtClean="0"/>
              <a:t>Arthrose</a:t>
            </a:r>
          </a:p>
          <a:p>
            <a:pPr algn="ctr"/>
            <a:r>
              <a:rPr lang="fr-FR" dirty="0" smtClean="0"/>
              <a:t>calcifications</a:t>
            </a:r>
            <a:endParaRPr lang="fr-FR" dirty="0"/>
          </a:p>
        </p:txBody>
      </p:sp>
      <p:pic>
        <p:nvPicPr>
          <p:cNvPr id="7" name="Image 6"/>
          <p:cNvPicPr>
            <a:picLocks noChangeAspect="1"/>
          </p:cNvPicPr>
          <p:nvPr/>
        </p:nvPicPr>
        <p:blipFill>
          <a:blip r:embed="rId3"/>
          <a:stretch>
            <a:fillRect/>
          </a:stretch>
        </p:blipFill>
        <p:spPr>
          <a:xfrm>
            <a:off x="194733" y="4658783"/>
            <a:ext cx="6223246" cy="2063750"/>
          </a:xfrm>
          <a:prstGeom prst="rect">
            <a:avLst/>
          </a:prstGeom>
        </p:spPr>
      </p:pic>
      <p:pic>
        <p:nvPicPr>
          <p:cNvPr id="8" name="Image 7"/>
          <p:cNvPicPr>
            <a:picLocks noChangeAspect="1"/>
          </p:cNvPicPr>
          <p:nvPr/>
        </p:nvPicPr>
        <p:blipFill>
          <a:blip r:embed="rId4"/>
          <a:stretch>
            <a:fillRect/>
          </a:stretch>
        </p:blipFill>
        <p:spPr>
          <a:xfrm>
            <a:off x="7323667" y="4296547"/>
            <a:ext cx="3810000" cy="2133600"/>
          </a:xfrm>
          <a:prstGeom prst="rect">
            <a:avLst/>
          </a:prstGeom>
        </p:spPr>
      </p:pic>
      <p:sp>
        <p:nvSpPr>
          <p:cNvPr id="9" name="ZoneTexte 8"/>
          <p:cNvSpPr txBox="1"/>
          <p:nvPr/>
        </p:nvSpPr>
        <p:spPr>
          <a:xfrm>
            <a:off x="7373779" y="3315513"/>
            <a:ext cx="3189527" cy="646331"/>
          </a:xfrm>
          <a:prstGeom prst="rect">
            <a:avLst/>
          </a:prstGeom>
          <a:noFill/>
        </p:spPr>
        <p:txBody>
          <a:bodyPr wrap="none" rtlCol="0">
            <a:spAutoFit/>
          </a:bodyPr>
          <a:lstStyle/>
          <a:p>
            <a:r>
              <a:rPr lang="fr-FR" dirty="0" smtClean="0"/>
              <a:t>+ : Simple, rapide, peu couteuse</a:t>
            </a:r>
          </a:p>
          <a:p>
            <a:r>
              <a:rPr lang="fr-FR" dirty="0" smtClean="0"/>
              <a:t>- : Radiologue dépendante</a:t>
            </a:r>
            <a:endParaRPr lang="fr-FR" dirty="0"/>
          </a:p>
        </p:txBody>
      </p:sp>
      <p:cxnSp>
        <p:nvCxnSpPr>
          <p:cNvPr id="11" name="Connecteur droit avec flèche 10"/>
          <p:cNvCxnSpPr/>
          <p:nvPr/>
        </p:nvCxnSpPr>
        <p:spPr>
          <a:xfrm flipH="1">
            <a:off x="3437467" y="2231999"/>
            <a:ext cx="2353733" cy="376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endCxn id="5" idx="0"/>
          </p:cNvCxnSpPr>
          <p:nvPr/>
        </p:nvCxnSpPr>
        <p:spPr>
          <a:xfrm>
            <a:off x="5842000" y="2231999"/>
            <a:ext cx="3126544" cy="40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308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TotalTime>
  <Words>2560</Words>
  <Application>Microsoft Macintosh PowerPoint</Application>
  <PresentationFormat>Grand écran</PresentationFormat>
  <Paragraphs>218</Paragraphs>
  <Slides>20</Slides>
  <Notes>17</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Calibri</vt:lpstr>
      <vt:lpstr>Calibri Light</vt:lpstr>
      <vt:lpstr>Arial</vt:lpstr>
      <vt:lpstr>Thème Office</vt:lpstr>
      <vt:lpstr>Prise en charge des ruptures de la coiffe des rotateurs</vt:lpstr>
      <vt:lpstr>Présentation PowerPoint</vt:lpstr>
      <vt:lpstr>Rôle des tendons de la coiffe</vt:lpstr>
      <vt:lpstr>Qu’est ce qu’une rupture de la coiffe des rotateurs</vt:lpstr>
      <vt:lpstr>Mécanismes lésionnels</vt:lpstr>
      <vt:lpstr>Evolution naturelle de la rupture</vt:lpstr>
      <vt:lpstr>Mécanismes lésionnels</vt:lpstr>
      <vt:lpstr>Quelle est la conséquence d’une rupture de la coiffe?</vt:lpstr>
      <vt:lpstr>Examens complémentaires</vt:lpstr>
      <vt:lpstr>ECHOGRAPHIE</vt:lpstr>
      <vt:lpstr>ARTHRO SCANNER</vt:lpstr>
      <vt:lpstr>Arthro-TDM  images de rupture tendineuse</vt:lpstr>
      <vt:lpstr>Arthro-TDM images d’involution graisseuse </vt:lpstr>
      <vt:lpstr>Quel traitement proposé?</vt:lpstr>
      <vt:lpstr>Rééducation initiale</vt:lpstr>
      <vt:lpstr>Traitement d’une rupture réparable de la coiffe</vt:lpstr>
      <vt:lpstr>Traitement chirurgicale d’une rupture non réparable  (rétraction importante, involution graisseuse++)</vt:lpstr>
      <vt:lpstr>Complications possibles</vt:lpstr>
      <vt:lpstr>Importance de la rééducation</vt:lpstr>
      <vt:lpstr>MERCI</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46</cp:revision>
  <dcterms:created xsi:type="dcterms:W3CDTF">2017-02-25T17:03:28Z</dcterms:created>
  <dcterms:modified xsi:type="dcterms:W3CDTF">2018-02-08T18:01:48Z</dcterms:modified>
</cp:coreProperties>
</file>