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97" r:id="rId4"/>
    <p:sldId id="286" r:id="rId5"/>
    <p:sldId id="288" r:id="rId6"/>
    <p:sldId id="287" r:id="rId7"/>
    <p:sldId id="291" r:id="rId8"/>
    <p:sldId id="289" r:id="rId9"/>
    <p:sldId id="292" r:id="rId10"/>
    <p:sldId id="290" r:id="rId11"/>
    <p:sldId id="293" r:id="rId12"/>
    <p:sldId id="295" r:id="rId13"/>
    <p:sldId id="298" r:id="rId14"/>
    <p:sldId id="29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3300"/>
  </p:normalViewPr>
  <p:slideViewPr>
    <p:cSldViewPr snapToGrid="0" snapToObjects="1">
      <p:cViewPr varScale="1">
        <p:scale>
          <a:sx n="62" d="100"/>
          <a:sy n="62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8689" y="1989313"/>
            <a:ext cx="7772400" cy="1470025"/>
          </a:xfrm>
        </p:spPr>
        <p:txBody>
          <a:bodyPr>
            <a:noAutofit/>
          </a:bodyPr>
          <a:lstStyle/>
          <a:p>
            <a:r>
              <a:rPr lang="fr-FR" b="1" u="sng" dirty="0"/>
              <a:t>Prothèse d’Epaule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385286"/>
            <a:ext cx="6400800" cy="1425961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Dr BIDAR Romain.</a:t>
            </a:r>
          </a:p>
          <a:p>
            <a:r>
              <a:rPr lang="fr-FR" sz="1700" dirty="0"/>
              <a:t>Ales </a:t>
            </a:r>
            <a:r>
              <a:rPr lang="fr-FR" sz="1700" dirty="0" err="1"/>
              <a:t>chirortho</a:t>
            </a:r>
            <a:r>
              <a:rPr lang="fr-FR" sz="1700" dirty="0"/>
              <a:t>, Alès.</a:t>
            </a:r>
          </a:p>
          <a:p>
            <a:r>
              <a:rPr lang="fr-FR" sz="1700" dirty="0"/>
              <a:t>Service Orthopédie, CHU </a:t>
            </a:r>
            <a:r>
              <a:rPr lang="fr-FR" sz="1700" dirty="0" err="1"/>
              <a:t>Carémeau</a:t>
            </a:r>
            <a:r>
              <a:rPr lang="fr-FR" sz="1700" dirty="0"/>
              <a:t> Nîmes.</a:t>
            </a:r>
          </a:p>
        </p:txBody>
      </p:sp>
    </p:spTree>
    <p:extLst>
      <p:ext uri="{BB962C8B-B14F-4D97-AF65-F5344CB8AC3E}">
        <p14:creationId xmlns:p14="http://schemas.microsoft.com/office/powerpoint/2010/main" val="2822029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5945"/>
            <a:ext cx="8229600" cy="676601"/>
          </a:xfrm>
        </p:spPr>
        <p:txBody>
          <a:bodyPr>
            <a:normAutofit fontScale="90000"/>
          </a:bodyPr>
          <a:lstStyle/>
          <a:p>
            <a:r>
              <a:rPr lang="fr-FR" dirty="0"/>
              <a:t>Indications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156190"/>
            <a:ext cx="8420237" cy="4525963"/>
          </a:xfrm>
        </p:spPr>
        <p:txBody>
          <a:bodyPr>
            <a:normAutofit fontScale="92500"/>
          </a:bodyPr>
          <a:lstStyle/>
          <a:p>
            <a:r>
              <a:rPr lang="fr-FR" sz="2400" dirty="0"/>
              <a:t>Altération des 2 surfaces articulaires.</a:t>
            </a:r>
          </a:p>
          <a:p>
            <a:r>
              <a:rPr lang="fr-FR" sz="2400" dirty="0"/>
              <a:t>Coiffe des rotateurs rompue.</a:t>
            </a:r>
          </a:p>
          <a:p>
            <a:pPr lvl="8"/>
            <a:endParaRPr lang="fr-FR" sz="1200" dirty="0"/>
          </a:p>
          <a:p>
            <a:r>
              <a:rPr lang="fr-FR" sz="2400" dirty="0">
                <a:solidFill>
                  <a:srgbClr val="FF0000"/>
                </a:solidFill>
              </a:rPr>
              <a:t>Prothèse totale inversée.</a:t>
            </a:r>
          </a:p>
          <a:p>
            <a:pPr lvl="8"/>
            <a:endParaRPr lang="fr-FR" sz="1200" dirty="0"/>
          </a:p>
          <a:p>
            <a:r>
              <a:rPr lang="fr-FR" sz="2400" dirty="0" err="1"/>
              <a:t>Omarthrose</a:t>
            </a:r>
            <a:r>
              <a:rPr lang="fr-FR" sz="2400" dirty="0"/>
              <a:t> excentrée.</a:t>
            </a:r>
          </a:p>
          <a:p>
            <a:r>
              <a:rPr lang="fr-FR" sz="2400" dirty="0"/>
              <a:t>Fracture extrémité supérieure humérus (tubérosités </a:t>
            </a:r>
            <a:r>
              <a:rPr lang="fr-FR" sz="2400" dirty="0" err="1"/>
              <a:t>porotiques</a:t>
            </a:r>
            <a:r>
              <a:rPr lang="fr-FR" sz="2400" dirty="0"/>
              <a:t> ++).</a:t>
            </a:r>
          </a:p>
          <a:p>
            <a:r>
              <a:rPr lang="fr-FR" sz="2400" dirty="0"/>
              <a:t>Cal vicieux majeur.</a:t>
            </a:r>
          </a:p>
          <a:p>
            <a:r>
              <a:rPr lang="fr-FR" sz="2400" dirty="0"/>
              <a:t>Luxation chronique épaule.</a:t>
            </a:r>
          </a:p>
        </p:txBody>
      </p:sp>
      <p:pic>
        <p:nvPicPr>
          <p:cNvPr id="4" name="Image 3" descr="Capture d’écran 2017-02-26 à 22.16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/>
          <a:stretch/>
        </p:blipFill>
        <p:spPr>
          <a:xfrm>
            <a:off x="6281043" y="574430"/>
            <a:ext cx="2213359" cy="3275336"/>
          </a:xfrm>
          <a:prstGeom prst="rect">
            <a:avLst/>
          </a:prstGeom>
        </p:spPr>
      </p:pic>
      <p:pic>
        <p:nvPicPr>
          <p:cNvPr id="3" name="Image 2" descr="Capture d’écran 2017-02-28 à 17.16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8" y="4448848"/>
            <a:ext cx="1881250" cy="23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003"/>
            <a:ext cx="8229600" cy="599247"/>
          </a:xfrm>
        </p:spPr>
        <p:txBody>
          <a:bodyPr>
            <a:normAutofit fontScale="90000"/>
          </a:bodyPr>
          <a:lstStyle/>
          <a:p>
            <a:r>
              <a:rPr lang="fr-FR" dirty="0"/>
              <a:t>Prothèse totale inversée.</a:t>
            </a:r>
          </a:p>
        </p:txBody>
      </p:sp>
      <p:pic>
        <p:nvPicPr>
          <p:cNvPr id="4" name="Espace réservé du contenu 3" descr="IMG_1570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6345" r="475" b="13139"/>
          <a:stretch/>
        </p:blipFill>
        <p:spPr>
          <a:xfrm rot="16200000">
            <a:off x="344497" y="1861063"/>
            <a:ext cx="4878383" cy="3644147"/>
          </a:xfrm>
        </p:spPr>
      </p:pic>
      <p:pic>
        <p:nvPicPr>
          <p:cNvPr id="5" name="Image 4" descr="IMG_157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5303" r="8061" b="3109"/>
          <a:stretch/>
        </p:blipFill>
        <p:spPr>
          <a:xfrm rot="16200000">
            <a:off x="4073669" y="1776039"/>
            <a:ext cx="4878385" cy="3814199"/>
          </a:xfrm>
          <a:prstGeom prst="rect">
            <a:avLst/>
          </a:prstGeom>
        </p:spPr>
      </p:pic>
      <p:pic>
        <p:nvPicPr>
          <p:cNvPr id="6" name="Image 5" descr="IMG_156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21466" b="14142"/>
          <a:stretch/>
        </p:blipFill>
        <p:spPr>
          <a:xfrm>
            <a:off x="1317898" y="994128"/>
            <a:ext cx="6575728" cy="58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3877"/>
            <a:ext cx="8229600" cy="658597"/>
          </a:xfrm>
        </p:spPr>
        <p:txBody>
          <a:bodyPr>
            <a:normAutofit fontScale="90000"/>
          </a:bodyPr>
          <a:lstStyle/>
          <a:p>
            <a:r>
              <a:rPr lang="fr-FR" dirty="0"/>
              <a:t>Complications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84743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fr-FR" sz="2400" dirty="0"/>
              <a:t>Descellement.</a:t>
            </a:r>
          </a:p>
          <a:p>
            <a:pPr algn="ctr"/>
            <a:r>
              <a:rPr lang="fr-FR" sz="2400" dirty="0" err="1"/>
              <a:t>Sepsis</a:t>
            </a:r>
            <a:r>
              <a:rPr lang="fr-FR" sz="2400" dirty="0"/>
              <a:t>.</a:t>
            </a:r>
          </a:p>
          <a:p>
            <a:pPr algn="ctr"/>
            <a:r>
              <a:rPr lang="fr-FR" sz="2400" dirty="0"/>
              <a:t>Usure.</a:t>
            </a:r>
          </a:p>
          <a:p>
            <a:pPr algn="ctr"/>
            <a:r>
              <a:rPr lang="fr-FR" sz="2400" dirty="0"/>
              <a:t>Luxation.</a:t>
            </a:r>
          </a:p>
          <a:p>
            <a:pPr algn="ctr"/>
            <a:r>
              <a:rPr lang="fr-FR" sz="2400" dirty="0"/>
              <a:t>Encoche scapulaire.</a:t>
            </a:r>
          </a:p>
        </p:txBody>
      </p:sp>
    </p:spTree>
    <p:extLst>
      <p:ext uri="{BB962C8B-B14F-4D97-AF65-F5344CB8AC3E}">
        <p14:creationId xmlns:p14="http://schemas.microsoft.com/office/powerpoint/2010/main" val="215870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879"/>
            <a:ext cx="8229600" cy="836819"/>
          </a:xfrm>
        </p:spPr>
        <p:txBody>
          <a:bodyPr>
            <a:normAutofit fontScale="90000"/>
          </a:bodyPr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686" y="1096971"/>
            <a:ext cx="8805555" cy="1503048"/>
          </a:xfrm>
        </p:spPr>
        <p:txBody>
          <a:bodyPr>
            <a:normAutofit/>
          </a:bodyPr>
          <a:lstStyle/>
          <a:p>
            <a:pPr algn="ctr"/>
            <a:r>
              <a:rPr lang="fr-FR" sz="2000" dirty="0"/>
              <a:t>Concept éprouvé et fiable.</a:t>
            </a:r>
          </a:p>
          <a:p>
            <a:pPr algn="ctr"/>
            <a:r>
              <a:rPr lang="fr-FR" sz="2000" dirty="0"/>
              <a:t>&gt; 20 ans recul sur les concepts de 3</a:t>
            </a:r>
            <a:r>
              <a:rPr lang="fr-FR" sz="2000" baseline="30000" dirty="0"/>
              <a:t>ème</a:t>
            </a:r>
            <a:r>
              <a:rPr lang="fr-FR" sz="2000" dirty="0"/>
              <a:t>  génération.</a:t>
            </a:r>
          </a:p>
          <a:p>
            <a:pPr lvl="8" algn="ctr"/>
            <a:endParaRPr lang="fr-FR" sz="1200" dirty="0"/>
          </a:p>
          <a:p>
            <a:pPr algn="ctr"/>
            <a:endParaRPr lang="fr-FR" dirty="0"/>
          </a:p>
        </p:txBody>
      </p:sp>
      <p:sp>
        <p:nvSpPr>
          <p:cNvPr id="11" name="Ellipse 10"/>
          <p:cNvSpPr/>
          <p:nvPr/>
        </p:nvSpPr>
        <p:spPr>
          <a:xfrm>
            <a:off x="3426379" y="2108763"/>
            <a:ext cx="2312207" cy="2372367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Bon résultat</a:t>
            </a:r>
          </a:p>
        </p:txBody>
      </p:sp>
      <p:sp>
        <p:nvSpPr>
          <p:cNvPr id="5" name="Rectangle avec flèche vers la gauche 4"/>
          <p:cNvSpPr/>
          <p:nvPr/>
        </p:nvSpPr>
        <p:spPr>
          <a:xfrm>
            <a:off x="4947885" y="2851634"/>
            <a:ext cx="3857672" cy="2108771"/>
          </a:xfrm>
          <a:prstGeom prst="leftArrowCallou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Rééducation+++</a:t>
            </a:r>
          </a:p>
          <a:p>
            <a:pPr algn="ctr"/>
            <a:r>
              <a:rPr lang="fr-FR" sz="2400" dirty="0">
                <a:solidFill>
                  <a:srgbClr val="FF0000"/>
                </a:solidFill>
              </a:rPr>
              <a:t>(patient / kiné)</a:t>
            </a:r>
          </a:p>
        </p:txBody>
      </p:sp>
      <p:sp>
        <p:nvSpPr>
          <p:cNvPr id="4" name="Rectangle avec flèche vers le haut 3"/>
          <p:cNvSpPr/>
          <p:nvPr/>
        </p:nvSpPr>
        <p:spPr>
          <a:xfrm>
            <a:off x="3174791" y="4025836"/>
            <a:ext cx="2779441" cy="2803710"/>
          </a:xfrm>
          <a:prstGeom prst="upArrowCallout">
            <a:avLst/>
          </a:prstGeom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La nature, la </a:t>
            </a:r>
            <a:r>
              <a:rPr lang="fr-FR" sz="2400" dirty="0">
                <a:solidFill>
                  <a:srgbClr val="000000"/>
                </a:solidFill>
              </a:rPr>
              <a:t>chance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299511" y="2851633"/>
            <a:ext cx="3917574" cy="2108771"/>
            <a:chOff x="299511" y="2851633"/>
            <a:chExt cx="3917574" cy="2108771"/>
          </a:xfrm>
        </p:grpSpPr>
        <p:sp>
          <p:nvSpPr>
            <p:cNvPr id="6" name="Rectangle avec flèche vers la droite 5"/>
            <p:cNvSpPr/>
            <p:nvPr/>
          </p:nvSpPr>
          <p:spPr>
            <a:xfrm>
              <a:off x="299511" y="2851633"/>
              <a:ext cx="3917574" cy="2108771"/>
            </a:xfrm>
            <a:prstGeom prst="rightArrowCallout">
              <a:avLst/>
            </a:prstGeom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99511" y="3318923"/>
              <a:ext cx="2467949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rgbClr val="FFFF00"/>
                  </a:solidFill>
                </a:rPr>
                <a:t>Respect des indications précises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7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1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2951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Merci de votre attention.</a:t>
            </a:r>
          </a:p>
        </p:txBody>
      </p:sp>
    </p:spTree>
    <p:extLst>
      <p:ext uri="{BB962C8B-B14F-4D97-AF65-F5344CB8AC3E}">
        <p14:creationId xmlns:p14="http://schemas.microsoft.com/office/powerpoint/2010/main" val="80548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97"/>
            <a:ext cx="8229600" cy="734055"/>
          </a:xfrm>
        </p:spPr>
        <p:txBody>
          <a:bodyPr>
            <a:normAutofit fontScale="90000"/>
          </a:bodyPr>
          <a:lstStyle/>
          <a:p>
            <a:r>
              <a:rPr lang="fr-FR" dirty="0"/>
              <a:t>3 types de Prothèses.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19803" y="1270052"/>
            <a:ext cx="5007785" cy="2492184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Prothèses Anatomiques:</a:t>
            </a:r>
          </a:p>
          <a:p>
            <a:pPr lvl="1"/>
            <a:r>
              <a:rPr lang="fr-FR" sz="2000" dirty="0">
                <a:solidFill>
                  <a:srgbClr val="FF0000"/>
                </a:solidFill>
              </a:rPr>
              <a:t>Humérale simple</a:t>
            </a:r>
            <a:endParaRPr lang="fr-FR" sz="2000" dirty="0"/>
          </a:p>
          <a:p>
            <a:pPr lvl="2"/>
            <a:r>
              <a:rPr lang="fr-FR" sz="1600" dirty="0"/>
              <a:t>1951, prothèse monobloc (</a:t>
            </a:r>
            <a:r>
              <a:rPr lang="fr-FR" sz="1600" dirty="0" err="1"/>
              <a:t>Neer</a:t>
            </a:r>
            <a:r>
              <a:rPr lang="fr-FR" sz="1600" dirty="0"/>
              <a:t>, Judet).</a:t>
            </a:r>
          </a:p>
          <a:p>
            <a:pPr lvl="2"/>
            <a:r>
              <a:rPr lang="fr-FR" sz="1600" dirty="0"/>
              <a:t>1980, prothèse modulaire.</a:t>
            </a:r>
          </a:p>
          <a:p>
            <a:pPr lvl="1"/>
            <a:r>
              <a:rPr lang="fr-FR" sz="2000" dirty="0">
                <a:solidFill>
                  <a:srgbClr val="FF0000"/>
                </a:solidFill>
              </a:rPr>
              <a:t>Prothèse totale</a:t>
            </a:r>
            <a:endParaRPr lang="fr-FR" sz="2000" dirty="0"/>
          </a:p>
          <a:p>
            <a:pPr lvl="2"/>
            <a:r>
              <a:rPr lang="fr-FR" sz="1600" dirty="0"/>
              <a:t>1974, implant glénoïdien (</a:t>
            </a:r>
            <a:r>
              <a:rPr lang="fr-FR" sz="1600" dirty="0" err="1"/>
              <a:t>Neer</a:t>
            </a:r>
            <a:r>
              <a:rPr lang="fr-FR" sz="1600" dirty="0"/>
              <a:t>).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4"/>
          </p:nvPr>
        </p:nvSpPr>
        <p:spPr>
          <a:xfrm>
            <a:off x="143762" y="4353645"/>
            <a:ext cx="6067931" cy="178669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Prothèse totale inversée:</a:t>
            </a:r>
          </a:p>
          <a:p>
            <a:pPr lvl="2"/>
            <a:r>
              <a:rPr lang="fr-FR" sz="1600" dirty="0"/>
              <a:t>1960, inspirées des PTH,</a:t>
            </a:r>
          </a:p>
          <a:p>
            <a:pPr lvl="2"/>
            <a:r>
              <a:rPr lang="fr-FR" sz="1600" dirty="0"/>
              <a:t>1987, prothèse inversée de Grammont.</a:t>
            </a:r>
          </a:p>
          <a:p>
            <a:endParaRPr lang="fr-FR" dirty="0"/>
          </a:p>
        </p:txBody>
      </p:sp>
      <p:pic>
        <p:nvPicPr>
          <p:cNvPr id="7" name="Image 6" descr="Capture d’écran 2017-02-28 à 17.2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13" y="735952"/>
            <a:ext cx="3419087" cy="4437706"/>
          </a:xfrm>
          <a:prstGeom prst="rect">
            <a:avLst/>
          </a:prstGeom>
        </p:spPr>
      </p:pic>
      <p:pic>
        <p:nvPicPr>
          <p:cNvPr id="8" name="Image 7" descr="Capture d’écran 2017-02-28 à 17.4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13" y="4353645"/>
            <a:ext cx="1979319" cy="24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7" name="Grouper 6"/>
          <p:cNvGrpSpPr/>
          <p:nvPr/>
        </p:nvGrpSpPr>
        <p:grpSpPr>
          <a:xfrm>
            <a:off x="2279537" y="1164318"/>
            <a:ext cx="4569955" cy="4674277"/>
            <a:chOff x="2279537" y="1617520"/>
            <a:chExt cx="4569955" cy="4674277"/>
          </a:xfrm>
        </p:grpSpPr>
        <p:pic>
          <p:nvPicPr>
            <p:cNvPr id="4" name="Image 3" descr="Capture d’écran 2017-02-26 à 21.27.14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" t="6547" r="4055" b="4770"/>
            <a:stretch/>
          </p:blipFill>
          <p:spPr>
            <a:xfrm>
              <a:off x="2279537" y="2124278"/>
              <a:ext cx="4569955" cy="371431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2707557" y="1617520"/>
              <a:ext cx="369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</a:rPr>
                <a:t>MODULARITE des IMPLANTS +++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707557" y="5922465"/>
              <a:ext cx="369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</a:rPr>
                <a:t>Fixation +/- cimentée.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73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8192"/>
          </a:xfrm>
        </p:spPr>
        <p:txBody>
          <a:bodyPr>
            <a:normAutofit fontScale="90000"/>
          </a:bodyPr>
          <a:lstStyle/>
          <a:p>
            <a:r>
              <a:rPr lang="fr-FR" dirty="0"/>
              <a:t>Voie abord d’implantation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4956" y="689657"/>
            <a:ext cx="8591844" cy="4525963"/>
          </a:xfrm>
        </p:spPr>
        <p:txBody>
          <a:bodyPr>
            <a:normAutofit/>
          </a:bodyPr>
          <a:lstStyle/>
          <a:p>
            <a:r>
              <a:rPr lang="fr-FR" sz="2400" dirty="0" err="1"/>
              <a:t>Delto</a:t>
            </a:r>
            <a:r>
              <a:rPr lang="fr-FR" sz="2400" dirty="0"/>
              <a:t>-pectorale: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 err="1"/>
              <a:t>Supéro</a:t>
            </a:r>
            <a:r>
              <a:rPr lang="fr-FR" sz="2400" dirty="0"/>
              <a:t>-externe:</a:t>
            </a:r>
          </a:p>
        </p:txBody>
      </p:sp>
      <p:pic>
        <p:nvPicPr>
          <p:cNvPr id="4" name="Image 3" descr="Capture d’écran 2017-02-26 à 21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2414"/>
            <a:ext cx="4814856" cy="2448313"/>
          </a:xfrm>
          <a:prstGeom prst="rect">
            <a:avLst/>
          </a:prstGeom>
        </p:spPr>
      </p:pic>
      <p:pic>
        <p:nvPicPr>
          <p:cNvPr id="6" name="Image 5" descr="Capture d’écran 2017-02-26 à 21.39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195" y="1750955"/>
            <a:ext cx="3068605" cy="2489772"/>
          </a:xfrm>
          <a:prstGeom prst="rect">
            <a:avLst/>
          </a:prstGeom>
        </p:spPr>
      </p:pic>
      <p:pic>
        <p:nvPicPr>
          <p:cNvPr id="7" name="Image 6" descr="Capture d’écran 2017-02-26 à 21.43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04" y="4439451"/>
            <a:ext cx="2268521" cy="23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7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3740"/>
            <a:ext cx="9144000" cy="652860"/>
          </a:xfrm>
        </p:spPr>
        <p:txBody>
          <a:bodyPr>
            <a:normAutofit fontScale="90000"/>
          </a:bodyPr>
          <a:lstStyle/>
          <a:p>
            <a:r>
              <a:rPr lang="fr-FR" dirty="0"/>
              <a:t>Bilan pré-interventionnel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828638"/>
            <a:ext cx="8854680" cy="3290317"/>
          </a:xfrm>
        </p:spPr>
        <p:txBody>
          <a:bodyPr/>
          <a:lstStyle/>
          <a:p>
            <a:r>
              <a:rPr lang="fr-FR" sz="2400" dirty="0"/>
              <a:t>Bilan Radiographique.</a:t>
            </a:r>
          </a:p>
          <a:p>
            <a:pPr lvl="1"/>
            <a:r>
              <a:rPr lang="fr-FR" sz="2000" dirty="0"/>
              <a:t>Fracture / </a:t>
            </a:r>
            <a:r>
              <a:rPr lang="fr-FR" sz="2000" dirty="0" err="1"/>
              <a:t>Omarthrose</a:t>
            </a:r>
            <a:r>
              <a:rPr lang="fr-FR" sz="2000" dirty="0"/>
              <a:t> </a:t>
            </a:r>
            <a:r>
              <a:rPr lang="fr-FR" sz="1800" dirty="0"/>
              <a:t>centrée / excentrée</a:t>
            </a:r>
            <a:r>
              <a:rPr lang="fr-FR" sz="2000" dirty="0"/>
              <a:t>?</a:t>
            </a:r>
          </a:p>
          <a:p>
            <a:r>
              <a:rPr lang="fr-FR" sz="2400" dirty="0"/>
              <a:t>Bilan radio 3D (</a:t>
            </a:r>
            <a:r>
              <a:rPr lang="fr-FR" sz="2400" dirty="0" err="1"/>
              <a:t>irm</a:t>
            </a:r>
            <a:r>
              <a:rPr lang="fr-FR" sz="2400" dirty="0"/>
              <a:t>, scanner ou </a:t>
            </a:r>
            <a:r>
              <a:rPr lang="fr-FR" sz="2400" dirty="0" err="1"/>
              <a:t>arthroscanner</a:t>
            </a:r>
            <a:r>
              <a:rPr lang="fr-FR" sz="2400" dirty="0"/>
              <a:t>).</a:t>
            </a:r>
          </a:p>
          <a:p>
            <a:pPr lvl="1"/>
            <a:r>
              <a:rPr lang="fr-FR" sz="2000" dirty="0"/>
              <a:t>Bilan coiffe des rotateurs (lésion, infiltration graisseuse).</a:t>
            </a:r>
          </a:p>
          <a:p>
            <a:endParaRPr lang="fr-FR" dirty="0"/>
          </a:p>
        </p:txBody>
      </p:sp>
      <p:pic>
        <p:nvPicPr>
          <p:cNvPr id="4" name="Image 3" descr="Capture d’écran 2017-02-26 à 22.16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8" y="3497954"/>
            <a:ext cx="5172634" cy="3275336"/>
          </a:xfrm>
          <a:prstGeom prst="rect">
            <a:avLst/>
          </a:prstGeom>
        </p:spPr>
      </p:pic>
      <p:pic>
        <p:nvPicPr>
          <p:cNvPr id="5" name="Image 4" descr="Capture d’écran 2017-02-26 à 22.16.5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3"/>
          <a:stretch/>
        </p:blipFill>
        <p:spPr>
          <a:xfrm>
            <a:off x="5968282" y="3497954"/>
            <a:ext cx="2213359" cy="32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860"/>
          </a:xfrm>
        </p:spPr>
        <p:txBody>
          <a:bodyPr>
            <a:normAutofit fontScale="90000"/>
          </a:bodyPr>
          <a:lstStyle/>
          <a:p>
            <a:r>
              <a:rPr lang="fr-FR" dirty="0"/>
              <a:t>Indications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4336" y="1600200"/>
            <a:ext cx="9009664" cy="4525963"/>
          </a:xfrm>
        </p:spPr>
        <p:txBody>
          <a:bodyPr/>
          <a:lstStyle/>
          <a:p>
            <a:r>
              <a:rPr lang="fr-FR" sz="2400" dirty="0"/>
              <a:t>Glène et Coiffe des rotateurs intactes.</a:t>
            </a:r>
          </a:p>
          <a:p>
            <a:r>
              <a:rPr lang="fr-FR" sz="2400" dirty="0"/>
              <a:t>Patient jeune &lt;  65 ans.</a:t>
            </a:r>
          </a:p>
          <a:p>
            <a:pPr lvl="8"/>
            <a:endParaRPr lang="fr-FR" sz="1200" dirty="0"/>
          </a:p>
          <a:p>
            <a:r>
              <a:rPr lang="fr-FR" sz="2400" dirty="0">
                <a:solidFill>
                  <a:srgbClr val="FF0000"/>
                </a:solidFill>
              </a:rPr>
              <a:t>Prothèse humérale simple.</a:t>
            </a:r>
          </a:p>
          <a:p>
            <a:pPr lvl="8"/>
            <a:endParaRPr lang="fr-FR" sz="1200" dirty="0"/>
          </a:p>
          <a:p>
            <a:r>
              <a:rPr lang="fr-FR" sz="2400" dirty="0"/>
              <a:t>Nécrose aseptique humérale.</a:t>
            </a:r>
          </a:p>
          <a:p>
            <a:r>
              <a:rPr lang="fr-FR" sz="2400" dirty="0"/>
              <a:t>Fracture tête humérale (bonne qualité osseuse pour reconstruction 			           des tubérosités).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0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598"/>
            <a:ext cx="8229600" cy="672743"/>
          </a:xfrm>
        </p:spPr>
        <p:txBody>
          <a:bodyPr>
            <a:normAutofit fontScale="90000"/>
          </a:bodyPr>
          <a:lstStyle/>
          <a:p>
            <a:r>
              <a:rPr lang="fr-FR" dirty="0"/>
              <a:t>Prothèse humérale simple.</a:t>
            </a:r>
          </a:p>
        </p:txBody>
      </p:sp>
      <p:pic>
        <p:nvPicPr>
          <p:cNvPr id="4" name="Espace réservé du contenu 3" descr="IMG_206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3985" r="3719" b="7369"/>
          <a:stretch/>
        </p:blipFill>
        <p:spPr>
          <a:xfrm>
            <a:off x="1198844" y="1780528"/>
            <a:ext cx="3264124" cy="4012123"/>
          </a:xfrm>
        </p:spPr>
      </p:pic>
      <p:sp>
        <p:nvSpPr>
          <p:cNvPr id="6" name="Rectangle 5"/>
          <p:cNvSpPr/>
          <p:nvPr/>
        </p:nvSpPr>
        <p:spPr>
          <a:xfrm>
            <a:off x="2237619" y="5491238"/>
            <a:ext cx="471714" cy="10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fr-FR" b="1">
              <a:ln w="50800"/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126146" y="5823079"/>
            <a:ext cx="356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Femme 45 ans / droitière / nécrose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4726541" y="1780527"/>
            <a:ext cx="3088476" cy="4411884"/>
            <a:chOff x="4726541" y="1780527"/>
            <a:chExt cx="3088476" cy="4411884"/>
          </a:xfrm>
        </p:grpSpPr>
        <p:pic>
          <p:nvPicPr>
            <p:cNvPr id="5" name="Image 4" descr="IMG_206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541" y="1780527"/>
              <a:ext cx="2996711" cy="4012124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4818306" y="5823079"/>
              <a:ext cx="2996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Prothèse humérale sans tige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8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873"/>
            <a:ext cx="8229600" cy="634857"/>
          </a:xfrm>
        </p:spPr>
        <p:txBody>
          <a:bodyPr>
            <a:normAutofit fontScale="90000"/>
          </a:bodyPr>
          <a:lstStyle/>
          <a:p>
            <a:r>
              <a:rPr lang="fr-FR" dirty="0"/>
              <a:t>Indications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8043" y="1958581"/>
            <a:ext cx="8508757" cy="4167582"/>
          </a:xfrm>
        </p:spPr>
        <p:txBody>
          <a:bodyPr>
            <a:normAutofit fontScale="92500" lnSpcReduction="10000"/>
          </a:bodyPr>
          <a:lstStyle/>
          <a:p>
            <a:r>
              <a:rPr lang="fr-FR" sz="2600" dirty="0"/>
              <a:t>Altération des 2 surfaces articulaires.</a:t>
            </a:r>
          </a:p>
          <a:p>
            <a:r>
              <a:rPr lang="fr-FR" sz="2600" dirty="0"/>
              <a:t>Coiffe des rotateurs intacte.</a:t>
            </a:r>
          </a:p>
          <a:p>
            <a:pPr lvl="8"/>
            <a:endParaRPr lang="fr-FR" sz="1400" dirty="0"/>
          </a:p>
          <a:p>
            <a:r>
              <a:rPr lang="fr-FR" sz="2600" dirty="0">
                <a:solidFill>
                  <a:srgbClr val="FF0000"/>
                </a:solidFill>
              </a:rPr>
              <a:t>Prothèse totale anatomique.</a:t>
            </a:r>
          </a:p>
          <a:p>
            <a:pPr lvl="8"/>
            <a:endParaRPr lang="fr-FR" sz="1400" dirty="0"/>
          </a:p>
          <a:p>
            <a:r>
              <a:rPr lang="fr-FR" sz="2600" dirty="0" err="1"/>
              <a:t>Omarthrose</a:t>
            </a:r>
            <a:r>
              <a:rPr lang="fr-FR" sz="2600" dirty="0"/>
              <a:t> centrée.</a:t>
            </a:r>
          </a:p>
          <a:p>
            <a:r>
              <a:rPr lang="fr-FR" sz="2600" dirty="0"/>
              <a:t>Nécrose sur cal vicieux.</a:t>
            </a:r>
          </a:p>
          <a:p>
            <a:r>
              <a:rPr lang="fr-FR" sz="2600" dirty="0" err="1"/>
              <a:t>Omarthrose</a:t>
            </a:r>
            <a:r>
              <a:rPr lang="fr-FR" sz="2600" dirty="0"/>
              <a:t> inflammatoire.</a:t>
            </a:r>
          </a:p>
          <a:p>
            <a:endParaRPr lang="fr-FR" dirty="0"/>
          </a:p>
        </p:txBody>
      </p:sp>
      <p:pic>
        <p:nvPicPr>
          <p:cNvPr id="4" name="Image 3" descr="Capture d’écran 2017-02-28 à 17.5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07" y="1274047"/>
            <a:ext cx="2219707" cy="2665997"/>
          </a:xfrm>
          <a:prstGeom prst="rect">
            <a:avLst/>
          </a:prstGeom>
        </p:spPr>
      </p:pic>
      <p:pic>
        <p:nvPicPr>
          <p:cNvPr id="5" name="Image 4" descr="Capture d’écran 2017-02-28 à 17.56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07" y="4026472"/>
            <a:ext cx="2219707" cy="27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5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0341"/>
          </a:xfrm>
        </p:spPr>
        <p:txBody>
          <a:bodyPr>
            <a:normAutofit fontScale="90000"/>
          </a:bodyPr>
          <a:lstStyle/>
          <a:p>
            <a:r>
              <a:rPr lang="fr-FR" dirty="0"/>
              <a:t>Prothèse totale anatomique.</a:t>
            </a:r>
          </a:p>
        </p:txBody>
      </p:sp>
      <p:pic>
        <p:nvPicPr>
          <p:cNvPr id="4" name="Espace réservé du contenu 3" descr="IMG_169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5630" r="7988" b="11235"/>
          <a:stretch/>
        </p:blipFill>
        <p:spPr>
          <a:xfrm rot="16200000">
            <a:off x="160106" y="1784778"/>
            <a:ext cx="5009219" cy="3762644"/>
          </a:xfrm>
        </p:spPr>
      </p:pic>
      <p:sp>
        <p:nvSpPr>
          <p:cNvPr id="3" name="ZoneTexte 2"/>
          <p:cNvSpPr txBox="1"/>
          <p:nvPr/>
        </p:nvSpPr>
        <p:spPr>
          <a:xfrm>
            <a:off x="783393" y="6182692"/>
            <a:ext cx="376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Omarthrose</a:t>
            </a:r>
            <a:r>
              <a:rPr lang="fr-FR" dirty="0">
                <a:solidFill>
                  <a:schemeClr val="bg1"/>
                </a:solidFill>
              </a:rPr>
              <a:t> centrée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4602633" y="1161490"/>
            <a:ext cx="4073994" cy="5378552"/>
            <a:chOff x="4602633" y="1353202"/>
            <a:chExt cx="4073994" cy="5378552"/>
          </a:xfrm>
        </p:grpSpPr>
        <p:pic>
          <p:nvPicPr>
            <p:cNvPr id="5" name="Image 4" descr="IMG_1695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" r="18393" b="22111"/>
            <a:stretch/>
          </p:blipFill>
          <p:spPr>
            <a:xfrm>
              <a:off x="4602633" y="1353202"/>
              <a:ext cx="4073994" cy="500922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698438" y="6362422"/>
              <a:ext cx="3762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Prothèse totale anatomique sans tige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7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wiligh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3640</TotalTime>
  <Words>290</Words>
  <Application>Microsoft Macintosh PowerPoint</Application>
  <PresentationFormat>Affichage à l'écran (4:3)</PresentationFormat>
  <Paragraphs>77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7" baseType="lpstr">
      <vt:lpstr>Arial</vt:lpstr>
      <vt:lpstr>Corbel</vt:lpstr>
      <vt:lpstr>Twilight</vt:lpstr>
      <vt:lpstr>Prothèse d’Epaule</vt:lpstr>
      <vt:lpstr>3 types de Prothèses.</vt:lpstr>
      <vt:lpstr>Présentation PowerPoint</vt:lpstr>
      <vt:lpstr>Voie abord d’implantation</vt:lpstr>
      <vt:lpstr>Bilan pré-interventionnel</vt:lpstr>
      <vt:lpstr>Indications</vt:lpstr>
      <vt:lpstr>Prothèse humérale simple.</vt:lpstr>
      <vt:lpstr>Indications</vt:lpstr>
      <vt:lpstr>Prothèse totale anatomique.</vt:lpstr>
      <vt:lpstr>Indications</vt:lpstr>
      <vt:lpstr>Prothèse totale inversée.</vt:lpstr>
      <vt:lpstr>Complications</vt:lpstr>
      <vt:lpstr>Conclusions</vt:lpstr>
      <vt:lpstr>Présentation PowerPoint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Fractures complexes: comment s’en sortir?</dc:title>
  <dc:creator>Admin</dc:creator>
  <cp:lastModifiedBy>Utilisateur Microsoft Office</cp:lastModifiedBy>
  <cp:revision>170</cp:revision>
  <cp:lastPrinted>2015-10-04T21:23:50Z</cp:lastPrinted>
  <dcterms:created xsi:type="dcterms:W3CDTF">2015-10-03T08:32:21Z</dcterms:created>
  <dcterms:modified xsi:type="dcterms:W3CDTF">2018-02-09T08:00:45Z</dcterms:modified>
</cp:coreProperties>
</file>