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89" r:id="rId8"/>
    <p:sldId id="291" r:id="rId9"/>
    <p:sldId id="290" r:id="rId10"/>
    <p:sldId id="292" r:id="rId11"/>
    <p:sldId id="263" r:id="rId12"/>
    <p:sldId id="288" r:id="rId13"/>
    <p:sldId id="280" r:id="rId14"/>
    <p:sldId id="281" r:id="rId15"/>
    <p:sldId id="282" r:id="rId16"/>
    <p:sldId id="283" r:id="rId17"/>
    <p:sldId id="264" r:id="rId18"/>
    <p:sldId id="267" r:id="rId19"/>
    <p:sldId id="265" r:id="rId20"/>
    <p:sldId id="266" r:id="rId21"/>
    <p:sldId id="269" r:id="rId22"/>
    <p:sldId id="270" r:id="rId23"/>
    <p:sldId id="271" r:id="rId24"/>
    <p:sldId id="272" r:id="rId25"/>
    <p:sldId id="279" r:id="rId26"/>
    <p:sldId id="273" r:id="rId27"/>
    <p:sldId id="284" r:id="rId28"/>
    <p:sldId id="277" r:id="rId29"/>
    <p:sldId id="274" r:id="rId30"/>
    <p:sldId id="275" r:id="rId31"/>
    <p:sldId id="276" r:id="rId32"/>
    <p:sldId id="278" r:id="rId33"/>
    <p:sldId id="286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688"/>
    <p:restoredTop sz="94690"/>
  </p:normalViewPr>
  <p:slideViewPr>
    <p:cSldViewPr snapToGrid="0" snapToObjects="1">
      <p:cViewPr>
        <p:scale>
          <a:sx n="60" d="100"/>
          <a:sy n="60" d="100"/>
        </p:scale>
        <p:origin x="80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7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06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45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97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9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6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24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89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99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11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18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B3491-24B6-AD44-88F2-6ED408734AC1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75558-3160-2347-BDC3-74AA207D35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05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5815" y="2248798"/>
            <a:ext cx="9144000" cy="2387600"/>
          </a:xfrm>
        </p:spPr>
        <p:txBody>
          <a:bodyPr/>
          <a:lstStyle/>
          <a:p>
            <a:r>
              <a:rPr lang="fr-FR" dirty="0" smtClean="0"/>
              <a:t>Examen clinique de l’épaule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9930" y="5894664"/>
            <a:ext cx="9144000" cy="1655762"/>
          </a:xfrm>
        </p:spPr>
        <p:txBody>
          <a:bodyPr/>
          <a:lstStyle/>
          <a:p>
            <a:r>
              <a:rPr lang="fr-FR" dirty="0" smtClean="0"/>
              <a:t>Dr KARP Jean-Sébastien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54" y="172278"/>
            <a:ext cx="10325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Mobilités actives </a:t>
            </a:r>
            <a:r>
              <a:rPr lang="fr-FR" dirty="0" smtClean="0"/>
              <a:t>et passives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Antépulsion (élévation antérieure) 		</a:t>
            </a:r>
            <a:r>
              <a:rPr lang="fr-FR" dirty="0" err="1" smtClean="0"/>
              <a:t>gléno</a:t>
            </a:r>
            <a:r>
              <a:rPr lang="fr-FR" dirty="0" smtClean="0"/>
              <a:t>-humérale et globale</a:t>
            </a:r>
          </a:p>
          <a:p>
            <a:r>
              <a:rPr lang="fr-FR" dirty="0" smtClean="0"/>
              <a:t>Abduction (élévation latérale)		</a:t>
            </a:r>
          </a:p>
          <a:p>
            <a:r>
              <a:rPr lang="fr-FR" dirty="0" smtClean="0"/>
              <a:t>Rotation externe 1 (coude au corps) et 2 (abduction)</a:t>
            </a:r>
          </a:p>
          <a:p>
            <a:r>
              <a:rPr lang="fr-FR" dirty="0" smtClean="0"/>
              <a:t>Rotation interne (pouce =&gt; épineuse rachis)</a:t>
            </a:r>
          </a:p>
          <a:p>
            <a:endParaRPr lang="fr-FR" dirty="0"/>
          </a:p>
          <a:p>
            <a:r>
              <a:rPr lang="fr-FR" dirty="0" smtClean="0"/>
              <a:t>Limitation des mobilités passives =&gt; capsulite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34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Biceps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 smtClean="0"/>
              <a:t>Test </a:t>
            </a:r>
            <a:r>
              <a:rPr lang="fr-FR" dirty="0"/>
              <a:t>de </a:t>
            </a:r>
            <a:r>
              <a:rPr lang="fr-FR" dirty="0" smtClean="0"/>
              <a:t>conflits </a:t>
            </a:r>
            <a:r>
              <a:rPr lang="fr-FR" dirty="0"/>
              <a:t>de la longue portion du </a:t>
            </a:r>
            <a:r>
              <a:rPr lang="fr-FR" dirty="0" smtClean="0"/>
              <a:t>biceps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 smtClean="0"/>
              <a:t>	palm </a:t>
            </a:r>
            <a:r>
              <a:rPr lang="fr-FR" dirty="0"/>
              <a:t>up </a:t>
            </a:r>
            <a:r>
              <a:rPr lang="fr-FR" dirty="0" smtClean="0"/>
              <a:t>test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	</a:t>
            </a:r>
            <a:r>
              <a:rPr lang="fr-FR" dirty="0" smtClean="0"/>
              <a:t>signe </a:t>
            </a:r>
            <a:r>
              <a:rPr lang="fr-FR" dirty="0"/>
              <a:t>de </a:t>
            </a:r>
            <a:r>
              <a:rPr lang="fr-FR" dirty="0"/>
              <a:t>P</a:t>
            </a:r>
            <a:r>
              <a:rPr lang="fr-FR" dirty="0" smtClean="0"/>
              <a:t>opeye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693" y="2998381"/>
            <a:ext cx="3605036" cy="36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3735"/>
            <a:ext cx="10515600" cy="1325563"/>
          </a:xfrm>
        </p:spPr>
        <p:txBody>
          <a:bodyPr/>
          <a:lstStyle/>
          <a:p>
            <a:r>
              <a:rPr lang="fr-FR" dirty="0" smtClean="0"/>
              <a:t>Les tests de la coiffe des rotateurs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8477"/>
          <a:stretch/>
        </p:blipFill>
        <p:spPr>
          <a:xfrm>
            <a:off x="3194492" y="1690688"/>
            <a:ext cx="6642221" cy="51673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8477"/>
          <a:stretch/>
        </p:blipFill>
        <p:spPr>
          <a:xfrm>
            <a:off x="2220432" y="1107865"/>
            <a:ext cx="7391400" cy="57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Sus-épineux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Test de </a:t>
            </a:r>
            <a:r>
              <a:rPr lang="fr-FR" dirty="0" err="1" smtClean="0"/>
              <a:t>Jobe</a:t>
            </a:r>
            <a:r>
              <a:rPr lang="fr-FR" dirty="0" smtClean="0"/>
              <a:t> positif si perte de force</a:t>
            </a:r>
          </a:p>
          <a:p>
            <a:r>
              <a:rPr lang="fr-FR" dirty="0" smtClean="0"/>
              <a:t>Amyotrophie de la fosse sus-épineuse</a:t>
            </a:r>
          </a:p>
          <a:p>
            <a:r>
              <a:rPr lang="fr-FR" dirty="0" smtClean="0"/>
              <a:t>Se 90% et </a:t>
            </a:r>
            <a:r>
              <a:rPr lang="fr-FR" dirty="0" err="1" smtClean="0"/>
              <a:t>spe</a:t>
            </a:r>
            <a:r>
              <a:rPr lang="fr-FR" dirty="0" smtClean="0"/>
              <a:t> &lt; 50%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611" y="1237664"/>
            <a:ext cx="4192137" cy="38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Sous-épineux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RE1 contre </a:t>
            </a:r>
            <a:r>
              <a:rPr lang="fr-FR" dirty="0" smtClean="0"/>
              <a:t>résistance (diminution de la force)</a:t>
            </a:r>
          </a:p>
          <a:p>
            <a:pPr lvl="0"/>
            <a:r>
              <a:rPr lang="fr-FR" dirty="0"/>
              <a:t>R</a:t>
            </a:r>
            <a:r>
              <a:rPr lang="fr-FR" dirty="0" smtClean="0"/>
              <a:t>appel </a:t>
            </a:r>
            <a:r>
              <a:rPr lang="fr-FR" dirty="0"/>
              <a:t>automatique en </a:t>
            </a:r>
            <a:r>
              <a:rPr lang="fr-FR" dirty="0" smtClean="0"/>
              <a:t>RI = signe du portillon</a:t>
            </a:r>
          </a:p>
          <a:p>
            <a:pPr lvl="0"/>
            <a:r>
              <a:rPr lang="fr-FR" dirty="0" smtClean="0"/>
              <a:t>Test de Patte</a:t>
            </a:r>
          </a:p>
          <a:p>
            <a:pPr lvl="0"/>
            <a:r>
              <a:rPr lang="fr-FR" dirty="0" smtClean="0"/>
              <a:t>Amyotrophie de la fosse supra-épineuse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1" y="2839901"/>
            <a:ext cx="3307080" cy="3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Sous-scapulaire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Rechercher un traumatisme violent</a:t>
            </a:r>
          </a:p>
          <a:p>
            <a:r>
              <a:rPr lang="fr-FR" dirty="0" smtClean="0"/>
              <a:t>RE1 augmenté</a:t>
            </a:r>
          </a:p>
          <a:p>
            <a:r>
              <a:rPr lang="fr-FR" dirty="0" err="1" smtClean="0"/>
              <a:t>Belly</a:t>
            </a:r>
            <a:r>
              <a:rPr lang="fr-FR" dirty="0" smtClean="0"/>
              <a:t> </a:t>
            </a:r>
            <a:r>
              <a:rPr lang="fr-FR" dirty="0" err="1" smtClean="0"/>
              <a:t>Press</a:t>
            </a:r>
            <a:r>
              <a:rPr lang="fr-FR" dirty="0" smtClean="0"/>
              <a:t> Test</a:t>
            </a:r>
          </a:p>
          <a:p>
            <a:r>
              <a:rPr lang="fr-FR" dirty="0" err="1" smtClean="0"/>
              <a:t>Bear</a:t>
            </a:r>
            <a:r>
              <a:rPr lang="fr-FR" dirty="0" smtClean="0"/>
              <a:t> </a:t>
            </a:r>
            <a:r>
              <a:rPr lang="fr-FR" dirty="0" err="1" smtClean="0"/>
              <a:t>Hug</a:t>
            </a:r>
            <a:r>
              <a:rPr lang="fr-FR" dirty="0" smtClean="0"/>
              <a:t> Test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Lift off test de Gerber</a:t>
            </a:r>
          </a:p>
          <a:p>
            <a:endParaRPr lang="fr-FR" dirty="0"/>
          </a:p>
          <a:p>
            <a:r>
              <a:rPr lang="fr-FR" dirty="0" smtClean="0"/>
              <a:t>Dans 40% des cas les tests cliniques ne détectent pas les lésion du sous-scapulaire, test spécifiques mais peu sensibles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535" y="105294"/>
            <a:ext cx="2942095" cy="33057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6" y="781686"/>
            <a:ext cx="2004549" cy="23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Petit rond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de test spécifique</a:t>
            </a:r>
          </a:p>
          <a:p>
            <a:r>
              <a:rPr lang="fr-FR" dirty="0" smtClean="0"/>
              <a:t>Synergique avec l’infra épineux</a:t>
            </a:r>
          </a:p>
          <a:p>
            <a:r>
              <a:rPr lang="fr-FR" dirty="0" smtClean="0"/>
              <a:t>Rarement touché</a:t>
            </a:r>
          </a:p>
          <a:p>
            <a:endParaRPr lang="fr-FR" dirty="0"/>
          </a:p>
          <a:p>
            <a:r>
              <a:rPr lang="fr-FR" dirty="0" smtClean="0"/>
              <a:t>Signe du clairon si atteinte infra-épineux et petit rond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81" y="4660900"/>
            <a:ext cx="3670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Signes de conflit sous acromial </a:t>
            </a:r>
            <a:br>
              <a:rPr lang="fr-FR" dirty="0" smtClean="0"/>
            </a:br>
            <a:r>
              <a:rPr lang="fr-FR" dirty="0" smtClean="0"/>
              <a:t>et acromio-claviculaire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 : Cross arm test</a:t>
            </a:r>
          </a:p>
          <a:p>
            <a:endParaRPr lang="fr-FR" dirty="0" smtClean="0"/>
          </a:p>
          <a:p>
            <a:r>
              <a:rPr lang="fr-FR" dirty="0" smtClean="0"/>
              <a:t>conflit </a:t>
            </a:r>
            <a:r>
              <a:rPr lang="fr-FR" dirty="0"/>
              <a:t>: Hawkins / </a:t>
            </a:r>
            <a:r>
              <a:rPr lang="fr-FR" dirty="0" err="1" smtClean="0"/>
              <a:t>Neer</a:t>
            </a:r>
            <a:r>
              <a:rPr lang="fr-FR" dirty="0" smtClean="0"/>
              <a:t> / </a:t>
            </a:r>
            <a:r>
              <a:rPr lang="fr-FR" dirty="0" err="1" smtClean="0"/>
              <a:t>Yocum</a:t>
            </a: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29" y="243731"/>
            <a:ext cx="2710823" cy="30288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113" y="3910707"/>
            <a:ext cx="2517244" cy="24380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37" y="3809694"/>
            <a:ext cx="2475035" cy="26400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929" y="3771954"/>
            <a:ext cx="2341685" cy="26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Force musculaire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500 g &gt; 5 s en abduction à 90° (score de Constant)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2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Examen neurologique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688015" cy="4351338"/>
          </a:xfrm>
        </p:spPr>
        <p:txBody>
          <a:bodyPr/>
          <a:lstStyle/>
          <a:p>
            <a:r>
              <a:rPr lang="fr-FR" dirty="0"/>
              <a:t>Nerf supra scapulaire : </a:t>
            </a:r>
            <a:endParaRPr lang="fr-FR" dirty="0" smtClean="0"/>
          </a:p>
          <a:p>
            <a:pPr lvl="1"/>
            <a:r>
              <a:rPr lang="fr-FR" dirty="0" smtClean="0"/>
              <a:t>amyotrophie </a:t>
            </a:r>
            <a:r>
              <a:rPr lang="fr-FR" dirty="0"/>
              <a:t>sus et sous épineux si échancrure </a:t>
            </a:r>
            <a:r>
              <a:rPr lang="fr-FR" dirty="0" smtClean="0"/>
              <a:t>coracoïdienne</a:t>
            </a:r>
          </a:p>
          <a:p>
            <a:pPr lvl="1"/>
            <a:r>
              <a:rPr lang="fr-FR" dirty="0"/>
              <a:t>a</a:t>
            </a:r>
            <a:r>
              <a:rPr lang="fr-FR" dirty="0" smtClean="0"/>
              <a:t>myotrophie sous </a:t>
            </a:r>
            <a:r>
              <a:rPr lang="fr-FR" dirty="0"/>
              <a:t>épineux si échancrure </a:t>
            </a:r>
            <a:r>
              <a:rPr lang="fr-FR" dirty="0" err="1"/>
              <a:t>spino</a:t>
            </a:r>
            <a:r>
              <a:rPr lang="fr-FR" dirty="0"/>
              <a:t> </a:t>
            </a:r>
            <a:r>
              <a:rPr lang="fr-FR" dirty="0" smtClean="0"/>
              <a:t>glénoïdienne</a:t>
            </a:r>
          </a:p>
          <a:p>
            <a:r>
              <a:rPr lang="fr-FR" dirty="0" smtClean="0"/>
              <a:t>Nerf thoracique / Charles Bell / grand </a:t>
            </a:r>
            <a:r>
              <a:rPr lang="fr-FR" dirty="0"/>
              <a:t>dentelé : scapula </a:t>
            </a:r>
            <a:r>
              <a:rPr lang="fr-FR" dirty="0" err="1" smtClean="0"/>
              <a:t>alta</a:t>
            </a:r>
            <a:endParaRPr lang="fr-FR" dirty="0" smtClean="0"/>
          </a:p>
          <a:p>
            <a:r>
              <a:rPr lang="fr-FR" dirty="0" smtClean="0"/>
              <a:t>Nerf circonflexe</a:t>
            </a:r>
            <a:endParaRPr lang="fr-FR" dirty="0"/>
          </a:p>
        </p:txBody>
      </p:sp>
      <p:pic>
        <p:nvPicPr>
          <p:cNvPr id="5122" name="Picture 2" descr="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44" y="140042"/>
            <a:ext cx="36576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V="1">
            <a:off x="7526215" y="1069146"/>
            <a:ext cx="2363373" cy="1378632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7526215" y="1690688"/>
            <a:ext cx="2630659" cy="153081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124" name="Picture 4" descr="ésultat de recherche d'images pour &quot;muscle grand dentelé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119" y="3930992"/>
            <a:ext cx="2686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ralysie Du Nerf Thoracique Ou Nerf De Charles Bell 935139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12" y="4625474"/>
            <a:ext cx="23812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ésultat de recherche d'images pour &quot;nerf axillaire symptôm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41" y="5302835"/>
            <a:ext cx="14287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examen clinique de l’épaule en consultation de médecine générale</a:t>
            </a:r>
          </a:p>
          <a:p>
            <a:r>
              <a:rPr lang="fr-FR" dirty="0" smtClean="0"/>
              <a:t>pertinent et réalisable de</a:t>
            </a:r>
            <a:r>
              <a:rPr lang="fr-FR" b="1" dirty="0" smtClean="0"/>
              <a:t> moins de 5 minutes</a:t>
            </a:r>
          </a:p>
          <a:p>
            <a:r>
              <a:rPr lang="fr-FR" dirty="0" smtClean="0"/>
              <a:t>permettant une orientation précise</a:t>
            </a:r>
          </a:p>
          <a:p>
            <a:r>
              <a:rPr lang="fr-FR" dirty="0" smtClean="0"/>
              <a:t>prescription d’examens complémentaires pertinents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=&gt; une prise en charge optimale adaptée au patient.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3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Instabilité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802945" cy="4351338"/>
          </a:xfrm>
        </p:spPr>
        <p:txBody>
          <a:bodyPr/>
          <a:lstStyle/>
          <a:p>
            <a:r>
              <a:rPr lang="fr-FR" dirty="0" smtClean="0"/>
              <a:t>Appréhension lors du test </a:t>
            </a:r>
            <a:r>
              <a:rPr lang="fr-FR" dirty="0"/>
              <a:t>de l’armée </a:t>
            </a:r>
          </a:p>
          <a:p>
            <a:r>
              <a:rPr lang="fr-FR" dirty="0"/>
              <a:t>R</a:t>
            </a:r>
            <a:r>
              <a:rPr lang="fr-FR" dirty="0" smtClean="0"/>
              <a:t>elocation </a:t>
            </a:r>
            <a:r>
              <a:rPr lang="fr-FR" dirty="0"/>
              <a:t>test +Instabilité : </a:t>
            </a:r>
            <a:endParaRPr lang="fr-FR" dirty="0" smtClean="0"/>
          </a:p>
          <a:p>
            <a:r>
              <a:rPr lang="fr-FR" dirty="0" err="1"/>
              <a:t>S</a:t>
            </a:r>
            <a:r>
              <a:rPr lang="fr-FR" dirty="0" err="1" smtClean="0"/>
              <a:t>ulcus</a:t>
            </a:r>
            <a:r>
              <a:rPr lang="fr-FR" dirty="0" smtClean="0"/>
              <a:t> </a:t>
            </a:r>
            <a:r>
              <a:rPr lang="fr-FR" dirty="0"/>
              <a:t>test (sillon traction </a:t>
            </a:r>
            <a:r>
              <a:rPr lang="fr-FR" dirty="0" smtClean="0"/>
              <a:t>axe</a:t>
            </a:r>
          </a:p>
          <a:p>
            <a:r>
              <a:rPr lang="fr-FR" dirty="0" smtClean="0"/>
              <a:t>tiroir </a:t>
            </a:r>
            <a:r>
              <a:rPr lang="fr-FR" dirty="0"/>
              <a:t>antérieur (assis en </a:t>
            </a:r>
            <a:r>
              <a:rPr lang="fr-FR" dirty="0" smtClean="0"/>
              <a:t>adduction</a:t>
            </a:r>
          </a:p>
          <a:p>
            <a:r>
              <a:rPr lang="fr-FR" dirty="0" smtClean="0"/>
              <a:t>Test </a:t>
            </a:r>
            <a:r>
              <a:rPr lang="fr-FR" dirty="0"/>
              <a:t>de </a:t>
            </a:r>
            <a:r>
              <a:rPr lang="fr-FR" dirty="0" err="1"/>
              <a:t>Gagey</a:t>
            </a:r>
            <a:r>
              <a:rPr lang="fr-FR" dirty="0"/>
              <a:t> = lésion LGHI, </a:t>
            </a:r>
            <a:r>
              <a:rPr lang="fr-FR" dirty="0" err="1"/>
              <a:t>hyperabduction</a:t>
            </a:r>
            <a:r>
              <a:rPr lang="fr-FR" dirty="0"/>
              <a:t> &gt; 105° et &gt; 30° côté </a:t>
            </a:r>
            <a:r>
              <a:rPr lang="fr-FR" dirty="0" err="1"/>
              <a:t>contro</a:t>
            </a:r>
            <a:r>
              <a:rPr lang="fr-FR" dirty="0"/>
              <a:t> </a:t>
            </a:r>
            <a:r>
              <a:rPr lang="fr-FR" dirty="0" smtClean="0"/>
              <a:t>latéral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157" y="128588"/>
            <a:ext cx="2540000" cy="3162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151" y="147638"/>
            <a:ext cx="2540000" cy="3124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157" y="3508375"/>
            <a:ext cx="2540000" cy="3136900"/>
          </a:xfrm>
          <a:prstGeom prst="rect">
            <a:avLst/>
          </a:prstGeom>
        </p:spPr>
      </p:pic>
      <p:pic>
        <p:nvPicPr>
          <p:cNvPr id="6146" name="Picture 2" descr="ésultat de recherche d'images pour &quot;test de gagey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72" b="98056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16"/>
          <a:stretch/>
        </p:blipFill>
        <p:spPr bwMode="auto">
          <a:xfrm>
            <a:off x="5279037" y="4262511"/>
            <a:ext cx="4036120" cy="24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5815" y="2248798"/>
            <a:ext cx="9144000" cy="2387600"/>
          </a:xfrm>
        </p:spPr>
        <p:txBody>
          <a:bodyPr/>
          <a:lstStyle/>
          <a:p>
            <a:r>
              <a:rPr lang="fr-FR" dirty="0" smtClean="0"/>
              <a:t>Examens complémentaires de l’épaule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9930" y="5894664"/>
            <a:ext cx="9144000" cy="1655762"/>
          </a:xfrm>
        </p:spPr>
        <p:txBody>
          <a:bodyPr/>
          <a:lstStyle/>
          <a:p>
            <a:r>
              <a:rPr lang="fr-FR" dirty="0" smtClean="0"/>
              <a:t>Dr KARP Jean-Sébastien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54" y="172278"/>
            <a:ext cx="10325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Radiographies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0600" y="4163608"/>
            <a:ext cx="10515600" cy="2000787"/>
          </a:xfrm>
        </p:spPr>
        <p:txBody>
          <a:bodyPr>
            <a:normAutofit/>
          </a:bodyPr>
          <a:lstStyle/>
          <a:p>
            <a:r>
              <a:rPr lang="fr-FR" dirty="0" smtClean="0"/>
              <a:t>Accessibilité</a:t>
            </a:r>
          </a:p>
          <a:p>
            <a:r>
              <a:rPr lang="fr-FR" dirty="0" smtClean="0"/>
              <a:t>Si doute sur une rupture transfixiante</a:t>
            </a:r>
          </a:p>
          <a:p>
            <a:r>
              <a:rPr lang="fr-FR" dirty="0" smtClean="0"/>
              <a:t>Insuffisant avant une prise en charge chirurgicale (trophicité musculaire)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38200" y="29777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Echographie</a:t>
            </a:r>
            <a:endParaRPr lang="fr-FR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990600" y="1489069"/>
            <a:ext cx="10515600" cy="200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Systématiques</a:t>
            </a:r>
          </a:p>
          <a:p>
            <a:r>
              <a:rPr lang="fr-FR" dirty="0" smtClean="0"/>
              <a:t>Première intention</a:t>
            </a:r>
          </a:p>
          <a:p>
            <a:r>
              <a:rPr lang="fr-FR" dirty="0" smtClean="0"/>
              <a:t>Face 3 rotations et profil de Lamy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27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Quand prescrire IRM ou </a:t>
            </a:r>
            <a:r>
              <a:rPr lang="fr-FR" dirty="0" err="1" smtClean="0"/>
              <a:t>arthro</a:t>
            </a:r>
            <a:r>
              <a:rPr lang="fr-FR" dirty="0" smtClean="0"/>
              <a:t> TDM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Echec du traitement médical &gt; 6 mois</a:t>
            </a:r>
          </a:p>
          <a:p>
            <a:r>
              <a:rPr lang="fr-FR" dirty="0" smtClean="0"/>
              <a:t>&lt; 50 ans</a:t>
            </a:r>
          </a:p>
          <a:p>
            <a:r>
              <a:rPr lang="fr-FR" dirty="0" smtClean="0"/>
              <a:t>Suspicion de lésion traumatique de la coiffe des rotateurs (clinique ou écho)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3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09489"/>
            <a:ext cx="10515600" cy="5867474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IRM</a:t>
            </a:r>
          </a:p>
          <a:p>
            <a:pPr lvl="1"/>
            <a:r>
              <a:rPr lang="fr-FR" dirty="0" smtClean="0"/>
              <a:t>Coiffe</a:t>
            </a:r>
          </a:p>
          <a:p>
            <a:pPr lvl="1"/>
            <a:r>
              <a:rPr lang="fr-FR" dirty="0" err="1" smtClean="0"/>
              <a:t>Myo</a:t>
            </a:r>
            <a:r>
              <a:rPr lang="fr-FR" dirty="0" smtClean="0"/>
              <a:t>-tendineux</a:t>
            </a:r>
          </a:p>
          <a:p>
            <a:pPr lvl="1"/>
            <a:r>
              <a:rPr lang="fr-FR" dirty="0" smtClean="0"/>
              <a:t>Inflammatoire</a:t>
            </a:r>
          </a:p>
          <a:p>
            <a:pPr lvl="1"/>
            <a:r>
              <a:rPr lang="fr-FR" dirty="0" smtClean="0"/>
              <a:t>Nerf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Arthroscanner</a:t>
            </a:r>
          </a:p>
          <a:p>
            <a:pPr lvl="1"/>
            <a:r>
              <a:rPr lang="fr-FR" dirty="0" smtClean="0"/>
              <a:t>Coiffe compliquée</a:t>
            </a:r>
          </a:p>
          <a:p>
            <a:pPr lvl="1"/>
            <a:r>
              <a:rPr lang="fr-FR" dirty="0" smtClean="0"/>
              <a:t>Instabilité </a:t>
            </a:r>
            <a:r>
              <a:rPr lang="fr-FR" dirty="0" err="1" smtClean="0"/>
              <a:t>capsulo-labral</a:t>
            </a:r>
            <a:endParaRPr lang="fr-FR" dirty="0" smtClean="0"/>
          </a:p>
          <a:p>
            <a:pPr lvl="1"/>
            <a:r>
              <a:rPr lang="fr-FR" dirty="0" smtClean="0"/>
              <a:t>Ostéo-chondral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4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744279" y="894892"/>
            <a:ext cx="13348171" cy="5218275"/>
          </a:xfrm>
        </p:spPr>
        <p:txBody>
          <a:bodyPr/>
          <a:lstStyle/>
          <a:p>
            <a:endParaRPr lang="fr-FR"/>
          </a:p>
        </p:txBody>
      </p:sp>
      <p:pic>
        <p:nvPicPr>
          <p:cNvPr id="7170" name="Picture 2" descr="mage associ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3"/>
          <a:stretch/>
        </p:blipFill>
        <p:spPr bwMode="auto">
          <a:xfrm>
            <a:off x="840288" y="624908"/>
            <a:ext cx="10728708" cy="62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1539" y="3621269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649954" y="3621268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?</a:t>
            </a: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39767" y="3621268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252161" y="3621267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?</a:t>
            </a: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064555" y="3621266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?</a:t>
            </a: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850681" y="3621265"/>
            <a:ext cx="1764875" cy="674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?</a:t>
            </a: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488" y="-169923"/>
            <a:ext cx="13348171" cy="1589661"/>
          </a:xfrm>
        </p:spPr>
        <p:txBody>
          <a:bodyPr/>
          <a:lstStyle/>
          <a:p>
            <a:r>
              <a:rPr lang="fr-FR" dirty="0" smtClean="0"/>
              <a:t>Quizz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89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5815" y="2248798"/>
            <a:ext cx="9144000" cy="2387600"/>
          </a:xfrm>
        </p:spPr>
        <p:txBody>
          <a:bodyPr/>
          <a:lstStyle/>
          <a:p>
            <a:r>
              <a:rPr lang="fr-FR" dirty="0" smtClean="0"/>
              <a:t>Traitement médical de l’épaule douloureuse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9930" y="5894664"/>
            <a:ext cx="9144000" cy="1655762"/>
          </a:xfrm>
        </p:spPr>
        <p:txBody>
          <a:bodyPr/>
          <a:lstStyle/>
          <a:p>
            <a:r>
              <a:rPr lang="fr-FR" dirty="0" smtClean="0"/>
              <a:t>Dr KARP Jean-Sébastien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54" y="172278"/>
            <a:ext cx="10325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50166"/>
            <a:ext cx="10515600" cy="572679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Antalgiques</a:t>
            </a:r>
          </a:p>
          <a:p>
            <a:pPr lvl="1"/>
            <a:r>
              <a:rPr lang="fr-FR" dirty="0" smtClean="0"/>
              <a:t>Paracétamol / codéine</a:t>
            </a:r>
          </a:p>
          <a:p>
            <a:pPr lvl="1"/>
            <a:r>
              <a:rPr lang="fr-FR" dirty="0" smtClean="0"/>
              <a:t>AINS quelques jours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Infiltrations</a:t>
            </a:r>
          </a:p>
          <a:p>
            <a:pPr lvl="1"/>
            <a:r>
              <a:rPr lang="fr-FR" dirty="0" err="1" smtClean="0"/>
              <a:t>Échoguidée</a:t>
            </a:r>
            <a:endParaRPr lang="fr-FR" dirty="0" smtClean="0"/>
          </a:p>
          <a:p>
            <a:pPr lvl="1"/>
            <a:r>
              <a:rPr lang="fr-FR" dirty="0" smtClean="0"/>
              <a:t>Contre indications</a:t>
            </a:r>
          </a:p>
          <a:p>
            <a:pPr lvl="2"/>
            <a:r>
              <a:rPr lang="fr-FR" dirty="0" smtClean="0"/>
              <a:t>Troubles de la coagulation, possible sous AVK (contrôle INR)</a:t>
            </a:r>
          </a:p>
          <a:p>
            <a:pPr lvl="2"/>
            <a:r>
              <a:rPr lang="fr-FR" dirty="0" smtClean="0"/>
              <a:t>Infections</a:t>
            </a:r>
          </a:p>
          <a:p>
            <a:pPr lvl="2"/>
            <a:r>
              <a:rPr lang="fr-FR" dirty="0" smtClean="0"/>
              <a:t>Atteintes cutanées (zona, herpes, psoriasis)</a:t>
            </a:r>
          </a:p>
          <a:p>
            <a:pPr lvl="2"/>
            <a:r>
              <a:rPr lang="fr-FR" dirty="0" smtClean="0"/>
              <a:t>Allergies</a:t>
            </a:r>
          </a:p>
          <a:p>
            <a:pPr lvl="1"/>
            <a:r>
              <a:rPr lang="fr-FR" dirty="0" smtClean="0"/>
              <a:t>Complications</a:t>
            </a:r>
          </a:p>
          <a:p>
            <a:pPr lvl="2"/>
            <a:r>
              <a:rPr lang="fr-FR" dirty="0" smtClean="0"/>
              <a:t>Douleurs pendant 24(10%)</a:t>
            </a:r>
          </a:p>
          <a:p>
            <a:pPr lvl="2"/>
            <a:r>
              <a:rPr lang="fr-FR" dirty="0" smtClean="0"/>
              <a:t>Arthrite (2 à 4%)</a:t>
            </a:r>
          </a:p>
          <a:p>
            <a:pPr lvl="2"/>
            <a:r>
              <a:rPr lang="fr-FR" dirty="0" smtClean="0"/>
              <a:t>Flushes (1%)</a:t>
            </a:r>
          </a:p>
          <a:p>
            <a:pPr lvl="2"/>
            <a:endParaRPr lang="fr-FR" dirty="0"/>
          </a:p>
          <a:p>
            <a:r>
              <a:rPr lang="fr-FR" dirty="0" smtClean="0"/>
              <a:t>Kinésithérapie</a:t>
            </a:r>
          </a:p>
        </p:txBody>
      </p:sp>
    </p:spTree>
    <p:extLst>
      <p:ext uri="{BB962C8B-B14F-4D97-AF65-F5344CB8AC3E}">
        <p14:creationId xmlns:p14="http://schemas.microsoft.com/office/powerpoint/2010/main" val="2534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Capsulite rétractile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Contrôle de la douleur : antalgiques, AINS, infiltrations</a:t>
            </a:r>
          </a:p>
          <a:p>
            <a:r>
              <a:rPr lang="fr-FR" dirty="0" smtClean="0"/>
              <a:t>Kinésithérapie</a:t>
            </a:r>
          </a:p>
          <a:p>
            <a:pPr lvl="1"/>
            <a:r>
              <a:rPr lang="fr-FR" dirty="0" smtClean="0"/>
              <a:t>Phase douloureuse =&gt; Pas de kinésithérapie</a:t>
            </a:r>
          </a:p>
          <a:p>
            <a:pPr lvl="1"/>
            <a:r>
              <a:rPr lang="fr-FR" dirty="0" smtClean="0"/>
              <a:t>Phase de raideur =&gt; kinésithérapie douce</a:t>
            </a:r>
          </a:p>
          <a:p>
            <a:pPr lvl="2"/>
            <a:r>
              <a:rPr lang="fr-FR" dirty="0" smtClean="0"/>
              <a:t>Douleur : massage et physiothérapie (chaleur, électrothérapie, ondes de choc)</a:t>
            </a:r>
          </a:p>
          <a:p>
            <a:pPr lvl="2"/>
            <a:r>
              <a:rPr lang="fr-FR" dirty="0" smtClean="0"/>
              <a:t>Entretenir la fonction du complexe de l’omoplate</a:t>
            </a:r>
          </a:p>
          <a:p>
            <a:pPr lvl="2"/>
            <a:r>
              <a:rPr lang="fr-FR" dirty="0" smtClean="0"/>
              <a:t>Eviter l’</a:t>
            </a:r>
            <a:r>
              <a:rPr lang="fr-FR" dirty="0" err="1" smtClean="0"/>
              <a:t>athrophie</a:t>
            </a:r>
            <a:r>
              <a:rPr lang="fr-FR" dirty="0" smtClean="0"/>
              <a:t> musculaire</a:t>
            </a:r>
          </a:p>
          <a:p>
            <a:pPr lvl="2"/>
            <a:r>
              <a:rPr lang="fr-FR" dirty="0" smtClean="0"/>
              <a:t>Ne pas chercher à gagner de l’amplitude articulaire =&gt; douleur</a:t>
            </a:r>
          </a:p>
          <a:p>
            <a:pPr lvl="2"/>
            <a:r>
              <a:rPr lang="fr-FR" dirty="0" smtClean="0"/>
              <a:t>Travail en piscine chaude</a:t>
            </a:r>
          </a:p>
          <a:p>
            <a:pPr lvl="1"/>
            <a:r>
              <a:rPr lang="fr-FR" dirty="0" smtClean="0"/>
              <a:t>Phase de récupération</a:t>
            </a:r>
          </a:p>
          <a:p>
            <a:pPr lvl="2"/>
            <a:r>
              <a:rPr lang="fr-FR" dirty="0" smtClean="0"/>
              <a:t>Mobilité</a:t>
            </a:r>
          </a:p>
          <a:p>
            <a:pPr lvl="2"/>
            <a:r>
              <a:rPr lang="fr-FR" dirty="0" smtClean="0"/>
              <a:t>Renforcement musculaire en actif</a:t>
            </a:r>
          </a:p>
          <a:p>
            <a:pPr lvl="2"/>
            <a:endParaRPr lang="fr-FR" dirty="0"/>
          </a:p>
          <a:p>
            <a:r>
              <a:rPr lang="fr-FR" dirty="0" smtClean="0"/>
              <a:t>Chirurgie si échec du traitement médical &gt; 18 mois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95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Tendinopathies calcifiantes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intention si symptomatique</a:t>
            </a:r>
          </a:p>
          <a:p>
            <a:pPr lvl="1"/>
            <a:r>
              <a:rPr lang="fr-FR" dirty="0" smtClean="0"/>
              <a:t>AINS, Antalgique</a:t>
            </a:r>
          </a:p>
          <a:p>
            <a:pPr lvl="1"/>
            <a:r>
              <a:rPr lang="fr-FR" dirty="0" smtClean="0"/>
              <a:t>Infiltration cortisonique écho-guidée</a:t>
            </a:r>
          </a:p>
          <a:p>
            <a:pPr lvl="1"/>
            <a:r>
              <a:rPr lang="fr-FR" dirty="0" smtClean="0"/>
              <a:t>Physiothérapie par ultra-son</a:t>
            </a:r>
          </a:p>
          <a:p>
            <a:pPr lvl="1"/>
            <a:endParaRPr lang="fr-FR" dirty="0"/>
          </a:p>
          <a:p>
            <a:r>
              <a:rPr lang="fr-FR" dirty="0" smtClean="0"/>
              <a:t>Arthroscopie pour les formes rebelles</a:t>
            </a:r>
            <a:endParaRPr lang="fr-FR" dirty="0"/>
          </a:p>
        </p:txBody>
      </p:sp>
      <p:sp>
        <p:nvSpPr>
          <p:cNvPr id="4" name="AutoShape 6" descr="ésultat de recherche d'images pour &quot;tendinopathie calcifiante de l'épaule&quot;"/>
          <p:cNvSpPr>
            <a:spLocks noChangeAspect="1" noChangeArrowheads="1"/>
          </p:cNvSpPr>
          <p:nvPr/>
        </p:nvSpPr>
        <p:spPr bwMode="auto">
          <a:xfrm>
            <a:off x="0" y="0"/>
            <a:ext cx="47434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 descr="ésultat de recherche d'images pour &quot;tendinopathie calcifiante de l'épau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3" y="4620309"/>
            <a:ext cx="2528649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ésultat de recherche d'images pour &quot;physiotherapie ultrason epaul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0" y="3317399"/>
            <a:ext cx="3470031" cy="23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ésultat de recherche d'images pour &quot;infiltration echograhie calcification épaul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1152" r="2930" b="6857"/>
          <a:stretch/>
        </p:blipFill>
        <p:spPr bwMode="auto">
          <a:xfrm>
            <a:off x="7484012" y="124032"/>
            <a:ext cx="4600136" cy="27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Orientations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1) Capsule </a:t>
            </a:r>
            <a:r>
              <a:rPr lang="fr-FR" dirty="0" smtClean="0"/>
              <a:t>=&gt; Capsulite rétractile</a:t>
            </a:r>
            <a:endParaRPr lang="fr-FR" dirty="0" smtClean="0"/>
          </a:p>
          <a:p>
            <a:r>
              <a:rPr lang="fr-FR" dirty="0" smtClean="0"/>
              <a:t>2) Tendons de la coiffe des rotateurs :</a:t>
            </a:r>
          </a:p>
          <a:p>
            <a:pPr lvl="1"/>
            <a:r>
              <a:rPr lang="fr-FR" dirty="0" smtClean="0"/>
              <a:t>Tendinopathies</a:t>
            </a:r>
          </a:p>
          <a:p>
            <a:pPr lvl="1"/>
            <a:r>
              <a:rPr lang="fr-FR" dirty="0" smtClean="0"/>
              <a:t>Rupture de coiffe</a:t>
            </a:r>
          </a:p>
          <a:p>
            <a:r>
              <a:rPr lang="fr-FR" dirty="0" smtClean="0"/>
              <a:t>3) Lésions ligamentaires : épaule instable</a:t>
            </a:r>
          </a:p>
          <a:p>
            <a:r>
              <a:rPr lang="fr-FR" dirty="0" smtClean="0"/>
              <a:t>4) Lésion ostéo-cartilagineuse : </a:t>
            </a:r>
            <a:r>
              <a:rPr lang="fr-FR" dirty="0" err="1" smtClean="0"/>
              <a:t>omarthrose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529" y="62291"/>
            <a:ext cx="3101816" cy="1933465"/>
          </a:xfrm>
          <a:prstGeom prst="rect">
            <a:avLst/>
          </a:prstGeom>
        </p:spPr>
      </p:pic>
      <p:pic>
        <p:nvPicPr>
          <p:cNvPr id="2050" name="Picture 2" descr="ésultat de recherche d'images pour &quot;tendinopathie coiffe des rotateurs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4"/>
          <a:stretch/>
        </p:blipFill>
        <p:spPr bwMode="auto">
          <a:xfrm>
            <a:off x="9245369" y="719760"/>
            <a:ext cx="258845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616" t="4428" r="57752" b="9451"/>
          <a:stretch/>
        </p:blipFill>
        <p:spPr>
          <a:xfrm>
            <a:off x="9975166" y="3643697"/>
            <a:ext cx="1378634" cy="1990579"/>
          </a:xfrm>
          <a:prstGeom prst="rect">
            <a:avLst/>
          </a:prstGeom>
        </p:spPr>
      </p:pic>
      <p:pic>
        <p:nvPicPr>
          <p:cNvPr id="2052" name="Picture 4" descr="ésultat de recherche d'images pour &quot;omarthrose excentré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8"/>
          <a:stretch/>
        </p:blipFill>
        <p:spPr bwMode="auto">
          <a:xfrm>
            <a:off x="7623505" y="4532747"/>
            <a:ext cx="1621864" cy="21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Tendinopathies non rompues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intention </a:t>
            </a:r>
            <a:r>
              <a:rPr lang="fr-FR" dirty="0" smtClean="0"/>
              <a:t>=&gt; traitement médical</a:t>
            </a:r>
            <a:endParaRPr lang="fr-FR" dirty="0"/>
          </a:p>
          <a:p>
            <a:pPr lvl="1"/>
            <a:r>
              <a:rPr lang="fr-FR" dirty="0"/>
              <a:t>AINS, Antalgique</a:t>
            </a:r>
          </a:p>
          <a:p>
            <a:pPr lvl="1"/>
            <a:r>
              <a:rPr lang="fr-FR" dirty="0"/>
              <a:t>Infiltration cortisonique </a:t>
            </a:r>
            <a:r>
              <a:rPr lang="fr-FR" dirty="0" smtClean="0"/>
              <a:t>écho-guidée</a:t>
            </a:r>
          </a:p>
          <a:p>
            <a:pPr lvl="1"/>
            <a:r>
              <a:rPr lang="fr-FR" dirty="0" smtClean="0"/>
              <a:t>Kinésithérapie</a:t>
            </a:r>
          </a:p>
          <a:p>
            <a:pPr lvl="2"/>
            <a:r>
              <a:rPr lang="fr-FR" dirty="0" smtClean="0"/>
              <a:t>Récupération et entretien des amplitudes articulaires</a:t>
            </a:r>
          </a:p>
          <a:p>
            <a:pPr lvl="2"/>
            <a:r>
              <a:rPr lang="fr-FR" dirty="0" smtClean="0"/>
              <a:t>Maintien du capital musculaire</a:t>
            </a:r>
          </a:p>
          <a:p>
            <a:pPr lvl="2"/>
            <a:endParaRPr lang="fr-FR" dirty="0"/>
          </a:p>
          <a:p>
            <a:pPr lvl="1"/>
            <a:r>
              <a:rPr lang="fr-FR" dirty="0" smtClean="0"/>
              <a:t>Si échec arthroscopie =&gt; </a:t>
            </a:r>
            <a:r>
              <a:rPr lang="fr-FR" dirty="0" err="1" smtClean="0"/>
              <a:t>acromioplastie</a:t>
            </a:r>
            <a:r>
              <a:rPr lang="fr-FR" dirty="0" smtClean="0"/>
              <a:t> (adulte âge mûr)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" b="89945" l="0" r="90000">
                        <a14:foregroundMark x1="9847" y1="49380" x2="9847" y2="49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3545" y="-95026"/>
            <a:ext cx="4820936" cy="35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Tendinopathies rompues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intention =&gt; traitement </a:t>
            </a:r>
            <a:r>
              <a:rPr lang="fr-FR" dirty="0" smtClean="0"/>
              <a:t>médical </a:t>
            </a:r>
            <a:endParaRPr lang="fr-FR" dirty="0"/>
          </a:p>
          <a:p>
            <a:pPr lvl="1"/>
            <a:r>
              <a:rPr lang="fr-FR" dirty="0"/>
              <a:t>AINS, Antalgique</a:t>
            </a:r>
          </a:p>
          <a:p>
            <a:pPr lvl="1"/>
            <a:r>
              <a:rPr lang="fr-FR" dirty="0" smtClean="0"/>
              <a:t>+- Infiltration </a:t>
            </a:r>
            <a:r>
              <a:rPr lang="fr-FR" dirty="0"/>
              <a:t>cortisonique </a:t>
            </a:r>
            <a:r>
              <a:rPr lang="fr-FR" dirty="0" smtClean="0"/>
              <a:t>écho-guidée (Attention, diminue la </a:t>
            </a:r>
            <a:r>
              <a:rPr lang="fr-FR" dirty="0" err="1" smtClean="0"/>
              <a:t>microvascularisation</a:t>
            </a:r>
            <a:r>
              <a:rPr lang="fr-FR" dirty="0" smtClean="0"/>
              <a:t> et donc le potentiel de cicatrisation de la coiffe)</a:t>
            </a:r>
            <a:endParaRPr lang="fr-FR" dirty="0"/>
          </a:p>
          <a:p>
            <a:pPr lvl="1"/>
            <a:r>
              <a:rPr lang="fr-FR" dirty="0"/>
              <a:t>Kinésithérapie</a:t>
            </a:r>
          </a:p>
          <a:p>
            <a:pPr lvl="2"/>
            <a:r>
              <a:rPr lang="fr-FR" dirty="0"/>
              <a:t>Récupération et entretien des amplitudes articulaires</a:t>
            </a:r>
          </a:p>
          <a:p>
            <a:pPr lvl="2"/>
            <a:r>
              <a:rPr lang="fr-FR" dirty="0"/>
              <a:t>Maintien du capital </a:t>
            </a:r>
            <a:r>
              <a:rPr lang="fr-FR" dirty="0" smtClean="0"/>
              <a:t>musculaire</a:t>
            </a:r>
          </a:p>
          <a:p>
            <a:pPr lvl="1"/>
            <a:r>
              <a:rPr lang="fr-FR" b="1" dirty="0" smtClean="0"/>
              <a:t> </a:t>
            </a:r>
            <a:endParaRPr lang="fr-FR" b="1" dirty="0"/>
          </a:p>
          <a:p>
            <a:endParaRPr lang="fr-FR" dirty="0" smtClean="0"/>
          </a:p>
          <a:p>
            <a:r>
              <a:rPr lang="fr-FR" dirty="0" smtClean="0"/>
              <a:t>Arthroscopie si absence d’amélioration au bout de 6 mois</a:t>
            </a:r>
          </a:p>
          <a:p>
            <a:pPr lvl="1"/>
            <a:r>
              <a:rPr lang="fr-FR" dirty="0" smtClean="0"/>
              <a:t>Réparation / chirurgie à visée antalgique</a:t>
            </a:r>
            <a:endParaRPr lang="fr-FR" dirty="0"/>
          </a:p>
        </p:txBody>
      </p:sp>
      <p:pic>
        <p:nvPicPr>
          <p:cNvPr id="4098" name="Picture 2" descr="ttp://www.orthosudmontpellier.com/media/image/C2-reparation-coif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748" y="365125"/>
            <a:ext cx="2115962" cy="21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Instabilité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Luxation fraiche</a:t>
            </a:r>
          </a:p>
          <a:p>
            <a:pPr lvl="1"/>
            <a:r>
              <a:rPr lang="fr-FR" dirty="0" smtClean="0"/>
              <a:t>Immobilisation 21 jours si &lt; 40 ans, 15 jours si &gt; 40 ans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 smtClean="0"/>
              <a:t>Kinésithérapie</a:t>
            </a:r>
          </a:p>
          <a:p>
            <a:pPr lvl="1"/>
            <a:r>
              <a:rPr lang="fr-FR" dirty="0"/>
              <a:t>Phase 1: </a:t>
            </a:r>
            <a:r>
              <a:rPr lang="fr-FR" dirty="0" smtClean="0"/>
              <a:t>Récupération </a:t>
            </a:r>
            <a:r>
              <a:rPr lang="fr-FR" dirty="0"/>
              <a:t>de la </a:t>
            </a:r>
            <a:r>
              <a:rPr lang="fr-FR" dirty="0" smtClean="0"/>
              <a:t>mobilité́ </a:t>
            </a:r>
            <a:r>
              <a:rPr lang="fr-FR" dirty="0"/>
              <a:t>articulaire et de la </a:t>
            </a:r>
            <a:r>
              <a:rPr lang="fr-FR" dirty="0" smtClean="0"/>
              <a:t>trophicité́ musculaire</a:t>
            </a:r>
          </a:p>
          <a:p>
            <a:pPr lvl="1"/>
            <a:r>
              <a:rPr lang="fr-FR" dirty="0" smtClean="0"/>
              <a:t>Phase </a:t>
            </a:r>
            <a:r>
              <a:rPr lang="fr-FR" dirty="0"/>
              <a:t>2 : </a:t>
            </a:r>
            <a:r>
              <a:rPr lang="fr-FR" dirty="0" smtClean="0"/>
              <a:t>Récupération </a:t>
            </a:r>
            <a:r>
              <a:rPr lang="fr-FR" dirty="0"/>
              <a:t>de la force, de l’endurance et de la proprioception, Phase 3 : Renforcement musculaire avancé</a:t>
            </a:r>
            <a:r>
              <a:rPr lang="fr-FR" dirty="0" smtClean="0"/>
              <a:t>, endurance puissance</a:t>
            </a:r>
          </a:p>
          <a:p>
            <a:pPr lvl="1"/>
            <a:r>
              <a:rPr lang="fr-FR" dirty="0" smtClean="0"/>
              <a:t>Phase </a:t>
            </a:r>
            <a:r>
              <a:rPr lang="fr-FR" dirty="0"/>
              <a:t>4 : Reprise des </a:t>
            </a:r>
            <a:r>
              <a:rPr lang="fr-FR" dirty="0" smtClean="0"/>
              <a:t>activités, </a:t>
            </a:r>
            <a:r>
              <a:rPr lang="fr-FR" dirty="0"/>
              <a:t>adaptation à des situations paranormales(vitesse, amplitude</a:t>
            </a:r>
            <a:r>
              <a:rPr lang="fr-FR" dirty="0" smtClean="0"/>
              <a:t>...)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6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5815" y="2248798"/>
            <a:ext cx="9144000" cy="2387600"/>
          </a:xfrm>
        </p:spPr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35815" y="5885037"/>
            <a:ext cx="9144000" cy="1655762"/>
          </a:xfrm>
        </p:spPr>
        <p:txBody>
          <a:bodyPr/>
          <a:lstStyle/>
          <a:p>
            <a:r>
              <a:rPr lang="fr-FR" dirty="0" smtClean="0"/>
              <a:t>Dr KARP Jean-Sébastien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54" y="172278"/>
            <a:ext cx="10325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Interrogatoire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Douleur</a:t>
            </a:r>
          </a:p>
          <a:p>
            <a:pPr lvl="1"/>
            <a:r>
              <a:rPr lang="fr-FR" dirty="0" smtClean="0"/>
              <a:t>type</a:t>
            </a:r>
            <a:r>
              <a:rPr lang="fr-FR" dirty="0"/>
              <a:t>, siège, </a:t>
            </a:r>
            <a:r>
              <a:rPr lang="fr-FR" dirty="0" smtClean="0"/>
              <a:t>horaire</a:t>
            </a:r>
          </a:p>
          <a:p>
            <a:pPr lvl="1"/>
            <a:r>
              <a:rPr lang="fr-FR" dirty="0" smtClean="0"/>
              <a:t>Mode de début, traumatisme ou chute, ancienneté 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Côté dominant, âge, </a:t>
            </a:r>
            <a:r>
              <a:rPr lang="fr-FR" dirty="0" err="1" smtClean="0"/>
              <a:t>hyperlaxité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Profession (AT ?), sport (tennis, lancer, natation), loisirs</a:t>
            </a:r>
          </a:p>
          <a:p>
            <a:pPr lvl="1"/>
            <a:r>
              <a:rPr lang="fr-FR" dirty="0" smtClean="0"/>
              <a:t>Travail du bras au dessus du plan horizontal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Gêne activités quotidiennes et sommeil </a:t>
            </a:r>
          </a:p>
          <a:p>
            <a:endParaRPr lang="fr-FR" dirty="0" smtClean="0"/>
          </a:p>
          <a:p>
            <a:r>
              <a:rPr lang="fr-FR" dirty="0" smtClean="0"/>
              <a:t>Traitement (kiné, infiltration)</a:t>
            </a:r>
          </a:p>
        </p:txBody>
      </p:sp>
      <p:pic>
        <p:nvPicPr>
          <p:cNvPr id="1026" name="Picture 2" descr="ttp://www.efficientmovement.com/wp-content/uploads/2016/03/Shoulder-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729" y="365125"/>
            <a:ext cx="2363373" cy="25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Inspection</a:t>
            </a:r>
            <a:endParaRPr lang="fr-FR" dirty="0"/>
          </a:p>
        </p:txBody>
      </p:sp>
      <p:pic>
        <p:nvPicPr>
          <p:cNvPr id="1026" name="Picture 2" descr="ttps://www.drkin.com/wp-content/uploads/2017/08/young-woman-flexing-muscles-with-dumbbells-in-gym-PFUP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/>
          <a:stretch/>
        </p:blipFill>
        <p:spPr bwMode="auto">
          <a:xfrm>
            <a:off x="3357995" y="1808472"/>
            <a:ext cx="4979478" cy="37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350712" y="1182343"/>
            <a:ext cx="208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Acromio-claviculaire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01552" y="6280796"/>
            <a:ext cx="292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Fosse supra et </a:t>
            </a:r>
            <a:r>
              <a:rPr lang="fr-FR" dirty="0" smtClean="0"/>
              <a:t>infra-épineuse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452481" y="3568415"/>
            <a:ext cx="217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Symétrie des épaules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946180" y="65857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Rachis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946180" y="5887295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Scapula </a:t>
            </a:r>
            <a:r>
              <a:rPr lang="fr-FR" dirty="0" err="1" smtClean="0"/>
              <a:t>alta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85180" y="1467218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Biceps « Popeye »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9861" y="4905774"/>
            <a:ext cx="98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Deltoïde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421091" y="1540933"/>
            <a:ext cx="342866" cy="2862136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7027936" y="1185333"/>
            <a:ext cx="1066197" cy="2567748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236568" y="3753081"/>
            <a:ext cx="2037767" cy="1091451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6357953" y="5215467"/>
            <a:ext cx="1378887" cy="85649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516033" y="1722360"/>
            <a:ext cx="2192578" cy="2937506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1681440" y="4805728"/>
            <a:ext cx="3423124" cy="296466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4206776" y="4844532"/>
            <a:ext cx="1667722" cy="1458196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30" name="Picture 6" descr="ttps://www.mal-au-bras.fr/files/2013/07/dac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05" y="331729"/>
            <a:ext cx="2032578" cy="7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tps://www.toutemapharmacie.com/8016-large_default/ortel-c2-plus-collier-cervical-anatomique-en-mousse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59" y="161832"/>
            <a:ext cx="1382005" cy="14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p://docplayer.fr/docs-images/40/12496552/images/page_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7" t="16783" r="4948" b="32224"/>
          <a:stretch/>
        </p:blipFill>
        <p:spPr bwMode="auto">
          <a:xfrm>
            <a:off x="9590862" y="4805728"/>
            <a:ext cx="1274567" cy="172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ésultat de recherche d'images pour &quot;syndrome nerf suprascapulair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5" y="5958609"/>
            <a:ext cx="2326458" cy="79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maitrise-orthopedique.com/uploads/files/articles/168/dumontier/fig6adumonti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6" y="3493726"/>
            <a:ext cx="1885384" cy="142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ésultat de recherche d'images pour &quot;biceps popeye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7" y="1893981"/>
            <a:ext cx="1085353" cy="12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Mobilités actives </a:t>
            </a:r>
            <a:r>
              <a:rPr lang="fr-FR" dirty="0" smtClean="0"/>
              <a:t>et passives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Antépulsion (élévation antérieure) 		</a:t>
            </a:r>
            <a:r>
              <a:rPr lang="fr-FR" dirty="0" err="1" smtClean="0"/>
              <a:t>gléno</a:t>
            </a:r>
            <a:r>
              <a:rPr lang="fr-FR" dirty="0" smtClean="0"/>
              <a:t>-humérale et globale</a:t>
            </a:r>
          </a:p>
          <a:p>
            <a:r>
              <a:rPr lang="fr-FR" dirty="0" smtClean="0"/>
              <a:t>Abduction (élévation latérale)		</a:t>
            </a:r>
          </a:p>
          <a:p>
            <a:r>
              <a:rPr lang="fr-FR" dirty="0" smtClean="0"/>
              <a:t>Rotation externe 1 (coude au corps) et 2 (abduction)</a:t>
            </a:r>
          </a:p>
          <a:p>
            <a:r>
              <a:rPr lang="fr-FR" dirty="0" smtClean="0"/>
              <a:t>Rotation interne (pouce =&gt; épineuse rachis)</a:t>
            </a:r>
          </a:p>
          <a:p>
            <a:endParaRPr lang="fr-FR" dirty="0"/>
          </a:p>
          <a:p>
            <a:r>
              <a:rPr lang="fr-FR" dirty="0" smtClean="0"/>
              <a:t>Limitation des mobilités passives =&gt; capsulite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01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Antépulsion (élévation antérieure)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4953" b="-2273"/>
          <a:stretch/>
        </p:blipFill>
        <p:spPr>
          <a:xfrm>
            <a:off x="838200" y="1690688"/>
            <a:ext cx="8747980" cy="49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Mobilités actives </a:t>
            </a:r>
            <a:r>
              <a:rPr lang="fr-FR" dirty="0" smtClean="0"/>
              <a:t>et passives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Antépulsion (élévation antérieure) 		</a:t>
            </a:r>
            <a:r>
              <a:rPr lang="fr-FR" dirty="0" err="1" smtClean="0"/>
              <a:t>gléno</a:t>
            </a:r>
            <a:r>
              <a:rPr lang="fr-FR" dirty="0" smtClean="0"/>
              <a:t>-humérale et globale</a:t>
            </a:r>
          </a:p>
          <a:p>
            <a:r>
              <a:rPr lang="fr-FR" dirty="0" smtClean="0"/>
              <a:t>Abduction (élévation latérale)		</a:t>
            </a:r>
          </a:p>
          <a:p>
            <a:r>
              <a:rPr lang="fr-FR" dirty="0" smtClean="0"/>
              <a:t>Rotation externe 1 (coude au corps) et 2 (abduction)</a:t>
            </a:r>
          </a:p>
          <a:p>
            <a:r>
              <a:rPr lang="fr-FR" dirty="0" smtClean="0"/>
              <a:t>Rotation interne (pouce =&gt; épineuse rachis)</a:t>
            </a:r>
          </a:p>
          <a:p>
            <a:endParaRPr lang="fr-FR" dirty="0"/>
          </a:p>
          <a:p>
            <a:r>
              <a:rPr lang="fr-FR" dirty="0" smtClean="0"/>
              <a:t>Limitation des mobilités passives =&gt; capsulite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7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4158"/>
          <a:stretch/>
        </p:blipFill>
        <p:spPr>
          <a:xfrm>
            <a:off x="1496068" y="1687065"/>
            <a:ext cx="8137030" cy="46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823</Words>
  <Application>Microsoft Macintosh PowerPoint</Application>
  <PresentationFormat>Grand écran</PresentationFormat>
  <Paragraphs>210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Calibri</vt:lpstr>
      <vt:lpstr>Calibri Light</vt:lpstr>
      <vt:lpstr>Arial</vt:lpstr>
      <vt:lpstr>Thème Office</vt:lpstr>
      <vt:lpstr>Examen clinique de l’épaule</vt:lpstr>
      <vt:lpstr>Objectif</vt:lpstr>
      <vt:lpstr>Orientations</vt:lpstr>
      <vt:lpstr>Interrogatoire</vt:lpstr>
      <vt:lpstr>Inspection</vt:lpstr>
      <vt:lpstr>Mobilités actives et passives</vt:lpstr>
      <vt:lpstr>Antépulsion (élévation antérieure)</vt:lpstr>
      <vt:lpstr>Mobilités actives et passives</vt:lpstr>
      <vt:lpstr>Abduction</vt:lpstr>
      <vt:lpstr>Mobilités actives et passives</vt:lpstr>
      <vt:lpstr>Biceps</vt:lpstr>
      <vt:lpstr>Les tests de la coiffe des rotateurs</vt:lpstr>
      <vt:lpstr>Sus-épineux</vt:lpstr>
      <vt:lpstr>Sous-épineux</vt:lpstr>
      <vt:lpstr>Sous-scapulaire</vt:lpstr>
      <vt:lpstr>Petit rond</vt:lpstr>
      <vt:lpstr>Signes de conflit sous acromial  et acromio-claviculaire</vt:lpstr>
      <vt:lpstr>Force musculaire</vt:lpstr>
      <vt:lpstr>Examen neurologique</vt:lpstr>
      <vt:lpstr>Instabilité</vt:lpstr>
      <vt:lpstr>Examens complémentaires de l’épaule</vt:lpstr>
      <vt:lpstr>Radiographies</vt:lpstr>
      <vt:lpstr>Quand prescrire IRM ou arthro TDM ?</vt:lpstr>
      <vt:lpstr>Présentation PowerPoint</vt:lpstr>
      <vt:lpstr>Quizz</vt:lpstr>
      <vt:lpstr>Traitement médical de l’épaule douloureuse</vt:lpstr>
      <vt:lpstr>Présentation PowerPoint</vt:lpstr>
      <vt:lpstr>Capsulite rétractile</vt:lpstr>
      <vt:lpstr>Tendinopathies calcifiantes</vt:lpstr>
      <vt:lpstr>Tendinopathies non rompues</vt:lpstr>
      <vt:lpstr>Tendinopathies rompues</vt:lpstr>
      <vt:lpstr>Instabilité</vt:lpstr>
      <vt:lpstr>Merci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Examen clinique de l’épaule</dc:title>
  <dc:creator>Utilisateur de Microsoft Office</dc:creator>
  <cp:lastModifiedBy>Utilisateur de Microsoft Office</cp:lastModifiedBy>
  <cp:revision>57</cp:revision>
  <dcterms:created xsi:type="dcterms:W3CDTF">2018-02-02T17:11:01Z</dcterms:created>
  <dcterms:modified xsi:type="dcterms:W3CDTF">2018-02-08T19:14:17Z</dcterms:modified>
</cp:coreProperties>
</file>