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36"/>
  </p:notesMasterIdLst>
  <p:sldIdLst>
    <p:sldId id="256" r:id="rId2"/>
    <p:sldId id="257" r:id="rId3"/>
    <p:sldId id="258" r:id="rId4"/>
    <p:sldId id="296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7" r:id="rId13"/>
    <p:sldId id="269" r:id="rId14"/>
    <p:sldId id="291" r:id="rId15"/>
    <p:sldId id="271" r:id="rId16"/>
    <p:sldId id="272" r:id="rId17"/>
    <p:sldId id="295" r:id="rId18"/>
    <p:sldId id="274" r:id="rId19"/>
    <p:sldId id="276" r:id="rId20"/>
    <p:sldId id="277" r:id="rId21"/>
    <p:sldId id="278" r:id="rId22"/>
    <p:sldId id="279" r:id="rId23"/>
    <p:sldId id="292" r:id="rId24"/>
    <p:sldId id="280" r:id="rId25"/>
    <p:sldId id="294" r:id="rId26"/>
    <p:sldId id="281" r:id="rId27"/>
    <p:sldId id="283" r:id="rId28"/>
    <p:sldId id="284" r:id="rId29"/>
    <p:sldId id="286" r:id="rId30"/>
    <p:sldId id="288" r:id="rId31"/>
    <p:sldId id="287" r:id="rId32"/>
    <p:sldId id="285" r:id="rId33"/>
    <p:sldId id="297" r:id="rId34"/>
    <p:sldId id="290" r:id="rId3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Microsoft Office" initials="UMO" lastIdx="0" clrIdx="0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300"/>
    <a:srgbClr val="95FBFB"/>
    <a:srgbClr val="82DADA"/>
    <a:srgbClr val="DACCD4"/>
    <a:srgbClr val="DAA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9"/>
    <p:restoredTop sz="93285"/>
  </p:normalViewPr>
  <p:slideViewPr>
    <p:cSldViewPr snapToGrid="0" snapToObjects="1">
      <p:cViewPr varScale="1">
        <p:scale>
          <a:sx n="76" d="100"/>
          <a:sy n="76" d="100"/>
        </p:scale>
        <p:origin x="1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/Desktop/Stat%20dupuytr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dmin/Desktop/Stat%20dupuytr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rgbClr val="FFFF00"/>
                </a:solidFill>
              </a:rPr>
              <a:t>Statistique 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chemeClr val="tx2"/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5FBFB"/>
              </a:solidFill>
              <a:ln>
                <a:noFill/>
              </a:ln>
              <a:effectLst>
                <a:outerShdw blurRad="50800" dist="50800" dir="5400000" algn="ctr" rotWithShape="0">
                  <a:schemeClr val="tx2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EE2-9440-9862-F6623069763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50800" dir="5400000" algn="ctr" rotWithShape="0">
                  <a:schemeClr val="tx2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EE2-9440-9862-F662306976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50800" dir="5400000" algn="ctr" rotWithShape="0">
                  <a:schemeClr val="tx2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EE2-9440-9862-F66230697631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50800" dir="5400000" algn="ctr" rotWithShape="0">
                  <a:schemeClr val="tx2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EE2-9440-9862-F6623069763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50800" dir="5400000" algn="ctr" rotWithShape="0">
                  <a:schemeClr val="tx2"/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EE2-9440-9862-F66230697631}"/>
              </c:ext>
            </c:extLst>
          </c:dPt>
          <c:cat>
            <c:strRef>
              <c:f>Feuil1!$A$1:$A$6</c:f>
              <c:strCache>
                <c:ptCount val="6"/>
                <c:pt idx="0">
                  <c:v>1999-2017</c:v>
                </c:pt>
                <c:pt idx="1">
                  <c:v>Stade 1</c:v>
                </c:pt>
                <c:pt idx="2">
                  <c:v>Stade2</c:v>
                </c:pt>
                <c:pt idx="3">
                  <c:v>Stade 3</c:v>
                </c:pt>
                <c:pt idx="4">
                  <c:v>Stade 4</c:v>
                </c:pt>
                <c:pt idx="5">
                  <c:v>Total</c:v>
                </c:pt>
              </c:strCache>
            </c:strRef>
          </c:cat>
          <c:val>
            <c:numRef>
              <c:f>Feuil1!$B$1:$B$6</c:f>
              <c:numCache>
                <c:formatCode>General</c:formatCode>
                <c:ptCount val="6"/>
                <c:pt idx="1">
                  <c:v>92</c:v>
                </c:pt>
                <c:pt idx="2">
                  <c:v>206</c:v>
                </c:pt>
                <c:pt idx="3">
                  <c:v>209</c:v>
                </c:pt>
                <c:pt idx="4">
                  <c:v>146</c:v>
                </c:pt>
                <c:pt idx="5">
                  <c:v>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E2-9440-9862-F66230697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1513151"/>
        <c:axId val="1561514847"/>
        <c:axId val="0"/>
      </c:bar3DChart>
      <c:catAx>
        <c:axId val="156151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1514847"/>
        <c:crosses val="autoZero"/>
        <c:auto val="1"/>
        <c:lblAlgn val="ctr"/>
        <c:lblOffset val="100"/>
        <c:noMultiLvlLbl val="0"/>
      </c:catAx>
      <c:valAx>
        <c:axId val="1561514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151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4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rgbClr val="FFFF00"/>
                </a:solidFill>
              </a:rPr>
              <a:t>Résultats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88-314C-8055-89B06C48D2A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88-314C-8055-89B06C48D2A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888-314C-8055-89B06C48D2A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888-314C-8055-89B06C48D2A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888-314C-8055-89B06C48D2A4}"/>
              </c:ext>
            </c:extLst>
          </c:dPt>
          <c:dPt>
            <c:idx val="5"/>
            <c:bubble3D val="0"/>
            <c:spPr>
              <a:solidFill>
                <a:srgbClr val="95FBF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888-314C-8055-89B06C48D2A4}"/>
              </c:ext>
            </c:extLst>
          </c:dPt>
          <c:cat>
            <c:strRef>
              <c:f>Feuil1!$A$9:$A$14</c:f>
              <c:strCache>
                <c:ptCount val="6"/>
                <c:pt idx="0">
                  <c:v>Perdus de vue</c:v>
                </c:pt>
                <c:pt idx="1">
                  <c:v>Récidives</c:v>
                </c:pt>
                <c:pt idx="2">
                  <c:v>Extension complète</c:v>
                </c:pt>
                <c:pt idx="3">
                  <c:v>Ext. Partielle &gt;60%</c:v>
                </c:pt>
                <c:pt idx="4">
                  <c:v>Résultat insuffisant</c:v>
                </c:pt>
                <c:pt idx="5">
                  <c:v>Amputation</c:v>
                </c:pt>
              </c:strCache>
            </c:strRef>
          </c:cat>
          <c:val>
            <c:numRef>
              <c:f>Feuil1!$B$9:$B$14</c:f>
              <c:numCache>
                <c:formatCode>General</c:formatCode>
                <c:ptCount val="6"/>
                <c:pt idx="0">
                  <c:v>21</c:v>
                </c:pt>
                <c:pt idx="1">
                  <c:v>32</c:v>
                </c:pt>
                <c:pt idx="2">
                  <c:v>341</c:v>
                </c:pt>
                <c:pt idx="3">
                  <c:v>268</c:v>
                </c:pt>
                <c:pt idx="4">
                  <c:v>23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888-314C-8055-89B06C48D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56780402449693"/>
          <c:y val="0.68843540390784497"/>
          <c:w val="0.73219772528433946"/>
          <c:h val="0.28378681831437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BEB2D-E455-ED49-95DE-FED00CAD4D75}" type="datetimeFigureOut">
              <a:rPr lang="fr-FR" smtClean="0"/>
              <a:t>08/02/2018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32876-E816-1647-B2DC-5814F566BA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9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183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fr.wikipedia.org/wiki/Baron_de_Dupuytren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 a été décrite en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1831 par le </a:t>
            </a:r>
            <a:r>
              <a:rPr lang="fr-F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baron de Dupuytren, chirurgien à l'Hôtel-Dieu de Paris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62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Récidive souvent sans rétraction invalidante de la chaine digitale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82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none" dirty="0">
                <a:solidFill>
                  <a:schemeClr val="bg2"/>
                </a:solidFill>
              </a:rPr>
              <a:t>Une</a:t>
            </a:r>
            <a:r>
              <a:rPr lang="fr-FR" u="none" baseline="0" dirty="0">
                <a:solidFill>
                  <a:schemeClr val="bg2"/>
                </a:solidFill>
              </a:rPr>
              <a:t> bonne connaissance de l’anatomie -&gt; traitement </a:t>
            </a:r>
            <a:r>
              <a:rPr lang="fr-FR" u="none" baseline="0" dirty="0" err="1">
                <a:solidFill>
                  <a:schemeClr val="bg2"/>
                </a:solidFill>
              </a:rPr>
              <a:t>chir</a:t>
            </a:r>
            <a:r>
              <a:rPr lang="fr-FR" u="none" baseline="0" dirty="0">
                <a:solidFill>
                  <a:schemeClr val="bg2"/>
                </a:solidFill>
              </a:rPr>
              <a:t> plus efficace et plus complet</a:t>
            </a:r>
          </a:p>
          <a:p>
            <a:r>
              <a:rPr lang="fr-FR" u="none" baseline="0" dirty="0">
                <a:solidFill>
                  <a:schemeClr val="bg2"/>
                </a:solidFill>
              </a:rPr>
              <a:t>Cloisons sagittales</a:t>
            </a:r>
            <a:endParaRPr lang="fr-FR" u="none" dirty="0">
              <a:solidFill>
                <a:schemeClr val="bg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2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PGDF: glycoprotéine : </a:t>
            </a:r>
            <a:r>
              <a:rPr lang="fr-FR" dirty="0" err="1"/>
              <a:t>Platelet</a:t>
            </a:r>
            <a:r>
              <a:rPr lang="fr-FR" dirty="0"/>
              <a:t>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factor</a:t>
            </a:r>
          </a:p>
          <a:p>
            <a:r>
              <a:rPr lang="fr-FR" dirty="0" err="1"/>
              <a:t>Tgf</a:t>
            </a:r>
            <a:r>
              <a:rPr lang="fr-FR" dirty="0"/>
              <a:t>: </a:t>
            </a:r>
            <a:r>
              <a:rPr lang="fr-FR" dirty="0" err="1"/>
              <a:t>transforming</a:t>
            </a:r>
            <a:r>
              <a:rPr lang="fr-FR" dirty="0"/>
              <a:t>  </a:t>
            </a:r>
            <a:r>
              <a:rPr lang="fr-FR" dirty="0" err="1"/>
              <a:t>growth</a:t>
            </a:r>
            <a:r>
              <a:rPr lang="fr-FR" dirty="0"/>
              <a:t> factor</a:t>
            </a:r>
          </a:p>
          <a:p>
            <a:r>
              <a:rPr lang="fr-FR" dirty="0"/>
              <a:t>EGF: </a:t>
            </a:r>
            <a:r>
              <a:rPr lang="fr-FR" dirty="0" err="1"/>
              <a:t>epidermal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factor</a:t>
            </a:r>
          </a:p>
          <a:p>
            <a:r>
              <a:rPr lang="fr-FR" dirty="0"/>
              <a:t>GMCSF: Granulocyte </a:t>
            </a:r>
            <a:r>
              <a:rPr lang="fr-FR" dirty="0" err="1"/>
              <a:t>marophage</a:t>
            </a:r>
            <a:r>
              <a:rPr lang="fr-FR" dirty="0"/>
              <a:t> </a:t>
            </a:r>
            <a:r>
              <a:rPr lang="fr-FR" dirty="0" err="1"/>
              <a:t>colony</a:t>
            </a:r>
            <a:r>
              <a:rPr lang="fr-FR" dirty="0"/>
              <a:t> </a:t>
            </a:r>
            <a:r>
              <a:rPr lang="fr-FR" dirty="0" err="1"/>
              <a:t>stimulating</a:t>
            </a:r>
            <a:r>
              <a:rPr lang="fr-FR" dirty="0"/>
              <a:t> factor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24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Evolutivité.</a:t>
            </a:r>
            <a:r>
              <a:rPr lang="fr-FR" baseline="0" dirty="0"/>
              <a:t> Confluence des nodules; cordes effets mécaniques réactionnels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00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</a:t>
            </a:r>
            <a:r>
              <a:rPr lang="fr-FR" baseline="0" dirty="0"/>
              <a:t> d’indication chirurgicale au stade 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32876-E816-1647-B2DC-5814F566BA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64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18" charset="0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62AD-3704-4BBA-AEEE-EC77DB5FC3F0}" type="slidenum">
              <a:rPr lang="fr-FR" smtClean="0">
                <a:latin typeface="Times New Roman" pitchFamily="18" charset="0"/>
                <a:ea typeface="Osaka" pitchFamily="28" charset="-128"/>
              </a:rPr>
              <a:pPr/>
              <a:t>13</a:t>
            </a:fld>
            <a:endParaRPr lang="fr-FR">
              <a:latin typeface="Times New Roman" pitchFamily="18" charset="0"/>
              <a:ea typeface="Osaka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 sz="2800"/>
            </a:lvl1pPr>
          </a:lstStyle>
          <a:p>
            <a:r>
              <a:rPr lang="fr-FR"/>
              <a:t>Cliquez pour modifier le style des sous-titres du masque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596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5457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246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B04BC-945A-9D43-B329-70CF1F315F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1833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A95A5-8FB8-4D43-9775-8DE94FC244B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1644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422F0-7667-1B49-B1F5-332BCC7FC9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327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656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7214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8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024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67924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1944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87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9749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fld id="{FBEF5FA8-7C98-E241-813E-96CE24D5F2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3164" y="418206"/>
            <a:ext cx="7772400" cy="1693219"/>
          </a:xfrm>
        </p:spPr>
        <p:txBody>
          <a:bodyPr/>
          <a:lstStyle/>
          <a:p>
            <a:pPr algn="r"/>
            <a:r>
              <a:rPr lang="fr-FR" sz="4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Maladie de </a:t>
            </a:r>
            <a:r>
              <a:rPr lang="fr-FR" sz="480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</a:t>
            </a:r>
            <a:br>
              <a:rPr lang="fr-FR" sz="4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chirurgical et rééducation précoce </a:t>
            </a:r>
            <a:endParaRPr lang="fr-FR" sz="4800" i="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46769" y="4957012"/>
            <a:ext cx="4511431" cy="1468212"/>
          </a:xfrm>
        </p:spPr>
        <p:txBody>
          <a:bodyPr/>
          <a:lstStyle/>
          <a:p>
            <a:pPr algn="r"/>
            <a:r>
              <a:rPr lang="fr-FR" sz="2400" dirty="0">
                <a:latin typeface="+mj-lt"/>
                <a:cs typeface="Arial"/>
              </a:rPr>
              <a:t>Docteur Richard Béracassat</a:t>
            </a:r>
          </a:p>
          <a:p>
            <a:pPr algn="r"/>
            <a:r>
              <a:rPr lang="fr-FR" sz="2400" dirty="0">
                <a:latin typeface="+mj-lt"/>
                <a:cs typeface="Arial"/>
              </a:rPr>
              <a:t>Docteur Jean-Sébastien Karp Anduze 8/04/2018</a:t>
            </a:r>
          </a:p>
        </p:txBody>
      </p:sp>
      <p:pic>
        <p:nvPicPr>
          <p:cNvPr id="5" name="Image 4" descr="RBFreeSnap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8" y="2111425"/>
            <a:ext cx="3681012" cy="2646205"/>
          </a:xfrm>
          <a:prstGeom prst="rect">
            <a:avLst/>
          </a:prstGeom>
        </p:spPr>
      </p:pic>
      <p:pic>
        <p:nvPicPr>
          <p:cNvPr id="6" name="Image 5" descr="G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" y="2402253"/>
            <a:ext cx="2844800" cy="35179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7347" y="2050794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Guillaume </a:t>
            </a:r>
            <a:r>
              <a:rPr lang="fr-FR" sz="1400" i="1" dirty="0" err="1"/>
              <a:t>Dupuytren</a:t>
            </a:r>
            <a:r>
              <a:rPr lang="fr-FR" sz="1400" i="1" dirty="0"/>
              <a:t>  1777-1835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A02FE9-1AA8-A44F-A4AE-8EB9DA5EB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52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4043" y="422361"/>
            <a:ext cx="5977870" cy="881170"/>
          </a:xfrm>
        </p:spPr>
        <p:txBody>
          <a:bodyPr/>
          <a:lstStyle/>
          <a:p>
            <a:pPr algn="r"/>
            <a:r>
              <a:rPr lang="fr-FR" sz="4000" dirty="0" err="1">
                <a:solidFill>
                  <a:srgbClr val="FFFF00"/>
                </a:solidFill>
              </a:rPr>
              <a:t>Aponévrotomie</a:t>
            </a:r>
            <a:r>
              <a:rPr lang="fr-FR" sz="4000" dirty="0">
                <a:solidFill>
                  <a:srgbClr val="FFFF00"/>
                </a:solidFill>
              </a:rPr>
              <a:t> à l’aiguille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39394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2373" y="1406262"/>
            <a:ext cx="855955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FR" sz="3200" dirty="0">
                <a:solidFill>
                  <a:srgbClr val="FFFF00"/>
                </a:solidFill>
              </a:rPr>
              <a:t>= Section simple des brides en percutané</a:t>
            </a:r>
          </a:p>
          <a:p>
            <a:pPr>
              <a:buNone/>
              <a:defRPr/>
            </a:pPr>
            <a:endParaRPr lang="fr-FR" sz="3200" dirty="0">
              <a:solidFill>
                <a:srgbClr val="FFFF00"/>
              </a:solidFill>
            </a:endParaRPr>
          </a:p>
          <a:p>
            <a:pPr>
              <a:buFont typeface="Wingdings" pitchFamily="28" charset="2"/>
              <a:buChar char="§"/>
              <a:defRPr/>
            </a:pPr>
            <a:r>
              <a:rPr lang="fr-FR" sz="2000" dirty="0"/>
              <a:t>1er traitement utilisé par </a:t>
            </a:r>
            <a:r>
              <a:rPr lang="fr-FR" sz="2000" dirty="0" err="1"/>
              <a:t>Dupuytren</a:t>
            </a:r>
            <a:r>
              <a:rPr lang="fr-FR" sz="2000" dirty="0"/>
              <a:t> lui m</a:t>
            </a:r>
            <a:r>
              <a:rPr lang="fr-FR" altLang="ja-JP" sz="2000" dirty="0"/>
              <a:t>ême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Avantages: </a:t>
            </a:r>
            <a:r>
              <a:rPr lang="fr-FR" altLang="ja-JP" sz="2000" dirty="0"/>
              <a:t>simple, rapide, sous AL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Inconvénients: 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comporte des risques vasculaires, neurologiques et tendineux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ne s’applique pas à toutes les formes cliniques (stade 1 et 2)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Technique aveugle</a:t>
            </a:r>
          </a:p>
          <a:p>
            <a:pPr>
              <a:buFont typeface="Wingdings" pitchFamily="28" charset="2"/>
              <a:buChar char="§"/>
              <a:defRPr/>
            </a:pPr>
            <a:r>
              <a:rPr lang="fr-FR" altLang="ja-JP" sz="2000" dirty="0">
                <a:solidFill>
                  <a:srgbClr val="FFFF00"/>
                </a:solidFill>
              </a:rPr>
              <a:t>Résultats: 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200 </a:t>
            </a:r>
            <a:r>
              <a:rPr lang="fr-FR" altLang="ja-JP" sz="2000" dirty="0" err="1"/>
              <a:t>aponévrotomies</a:t>
            </a:r>
            <a:r>
              <a:rPr lang="fr-FR" altLang="ja-JP" sz="2000" dirty="0"/>
              <a:t> 1997 (</a:t>
            </a:r>
            <a:r>
              <a:rPr lang="fr-FR" altLang="ja-JP" sz="2000" dirty="0" err="1"/>
              <a:t>Lermusiaux</a:t>
            </a:r>
            <a:r>
              <a:rPr lang="fr-FR" altLang="ja-JP" sz="2000" dirty="0"/>
              <a:t>)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35% perdus de vue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50% de récidives à 5 ans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5% sections nerveuses, 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5% infections, sections tendineuses</a:t>
            </a:r>
          </a:p>
          <a:p>
            <a:pPr lvl="1">
              <a:buFont typeface="Wingdings" pitchFamily="28" charset="2"/>
              <a:buChar char="§"/>
              <a:defRPr/>
            </a:pPr>
            <a:r>
              <a:rPr lang="fr-FR" altLang="ja-JP" sz="2000" dirty="0"/>
              <a:t>CHIRURGIE + DIFFICILE en secondaire</a:t>
            </a:r>
          </a:p>
          <a:p>
            <a:pPr lvl="1">
              <a:buNone/>
              <a:defRPr/>
            </a:pPr>
            <a:endParaRPr lang="fr-FR" altLang="ja-JP" sz="2000" dirty="0"/>
          </a:p>
          <a:p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6441247" y="4943656"/>
            <a:ext cx="2252924" cy="1200328"/>
          </a:xfrm>
          <a:prstGeom prst="rect">
            <a:avLst/>
          </a:prstGeom>
          <a:noFill/>
          <a:ln w="127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ATTENTION AUX EFFETS DE MODE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97BF8-3B2C-694A-90AE-6F37F5B0D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5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0509" y="609600"/>
            <a:ext cx="6764697" cy="1143000"/>
          </a:xfrm>
        </p:spPr>
        <p:txBody>
          <a:bodyPr/>
          <a:lstStyle/>
          <a:p>
            <a:pPr algn="r"/>
            <a:r>
              <a:rPr lang="fr-FR" sz="4800" dirty="0">
                <a:solidFill>
                  <a:srgbClr val="FFFF00"/>
                </a:solidFill>
              </a:rPr>
              <a:t>Indications / aiguilles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927" y="2197498"/>
            <a:ext cx="824662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/>
              <a:t>Dupuytren</a:t>
            </a:r>
            <a:r>
              <a:rPr lang="fr-FR" sz="2800" dirty="0"/>
              <a:t> stade 2 voire 3</a:t>
            </a:r>
          </a:p>
          <a:p>
            <a:r>
              <a:rPr lang="fr-FR" sz="2800" dirty="0"/>
              <a:t>Forme palmaire essentiellement</a:t>
            </a:r>
          </a:p>
          <a:p>
            <a:r>
              <a:rPr lang="fr-FR" sz="2800" dirty="0">
                <a:solidFill>
                  <a:srgbClr val="FFFF00"/>
                </a:solidFill>
              </a:rPr>
              <a:t>Patient fragile à risque chirurgical</a:t>
            </a:r>
          </a:p>
          <a:p>
            <a:r>
              <a:rPr lang="fr-FR" sz="2800" dirty="0"/>
              <a:t>Patient souhaitant une amélioration rapide …</a:t>
            </a:r>
          </a:p>
          <a:p>
            <a:r>
              <a:rPr lang="fr-FR" sz="2800" dirty="0"/>
              <a:t>Pansement 7/15 jours; Orthèse 1 mois</a:t>
            </a:r>
          </a:p>
          <a:p>
            <a:endParaRPr lang="fr-FR" sz="2800" dirty="0"/>
          </a:p>
          <a:p>
            <a:r>
              <a:rPr lang="fr-FR" sz="2800" dirty="0"/>
              <a:t>Eventuellement stade 4 en </a:t>
            </a:r>
            <a:r>
              <a:rPr lang="fr-FR" sz="2800" dirty="0">
                <a:solidFill>
                  <a:srgbClr val="FFFF00"/>
                </a:solidFill>
              </a:rPr>
              <a:t>temps préparatoire</a:t>
            </a:r>
            <a:r>
              <a:rPr lang="fr-FR" sz="2800" dirty="0"/>
              <a:t> pour une chirurgie secondaire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75D018-E7B5-6D4C-8EE3-DC2F877C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13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4714" y="617301"/>
            <a:ext cx="8255716" cy="881170"/>
          </a:xfrm>
        </p:spPr>
        <p:txBody>
          <a:bodyPr/>
          <a:lstStyle/>
          <a:p>
            <a:pPr algn="r"/>
            <a:r>
              <a:rPr lang="fr-FR" sz="2000" dirty="0">
                <a:solidFill>
                  <a:srgbClr val="FFFF00"/>
                </a:solidFill>
              </a:rPr>
              <a:t>Homme de 68 ans, insuffisant cardiaque, artéritique, DID, tabagique. Stade 3 fort PD</a:t>
            </a:r>
            <a:br>
              <a:rPr lang="fr-FR" sz="2000" dirty="0">
                <a:solidFill>
                  <a:srgbClr val="FFFF00"/>
                </a:solidFill>
              </a:rPr>
            </a:b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3" name="Image 2" descr="Exp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74" y="1341381"/>
            <a:ext cx="3505310" cy="26281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Image 3" descr="Exp4.jpg"/>
          <p:cNvPicPr>
            <a:picLocks noChangeAspect="1"/>
          </p:cNvPicPr>
          <p:nvPr/>
        </p:nvPicPr>
        <p:blipFill>
          <a:blip r:embed="rId3" cstate="print"/>
          <a:srcRect l="7324" t="17090" r="6615"/>
          <a:stretch>
            <a:fillRect/>
          </a:stretch>
        </p:blipFill>
        <p:spPr bwMode="auto">
          <a:xfrm>
            <a:off x="172474" y="4105008"/>
            <a:ext cx="3521199" cy="25439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Image 4" descr="Exp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099" y="1341381"/>
            <a:ext cx="3505310" cy="26281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Image 5" descr="Exp5.jpg"/>
          <p:cNvPicPr>
            <a:picLocks noChangeAspect="1"/>
          </p:cNvPicPr>
          <p:nvPr/>
        </p:nvPicPr>
        <p:blipFill>
          <a:blip r:embed="rId5" cstate="print"/>
          <a:srcRect b="3205"/>
          <a:stretch>
            <a:fillRect/>
          </a:stretch>
        </p:blipFill>
        <p:spPr bwMode="auto">
          <a:xfrm>
            <a:off x="4030099" y="4105009"/>
            <a:ext cx="3505311" cy="25439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59677" y="3278309"/>
            <a:ext cx="145075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GAIN</a:t>
            </a:r>
          </a:p>
          <a:p>
            <a:r>
              <a:rPr lang="fr-FR" dirty="0"/>
              <a:t>45° MCP</a:t>
            </a:r>
          </a:p>
          <a:p>
            <a:r>
              <a:rPr lang="fr-FR" dirty="0"/>
              <a:t>40° IPP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A61C08-4865-244F-BFD2-175FEF3C0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74" y="159688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918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315" y="454054"/>
            <a:ext cx="6783104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fr-FR" dirty="0">
                <a:solidFill>
                  <a:srgbClr val="FFFF00"/>
                </a:solidFill>
              </a:rPr>
              <a:t>REINJECTION GRAISSE</a:t>
            </a:r>
          </a:p>
        </p:txBody>
      </p:sp>
      <p:pic>
        <p:nvPicPr>
          <p:cNvPr id="26627" name="Picture 5" descr="C:\Documents and Settings\Administrateur\Mes documents\Communications scientifiques\DUPUYTREN + GRAISSE GEM 2005\MAGGIONI\MAGGIONI 010.jpg"/>
          <p:cNvPicPr>
            <a:picLocks noChangeAspect="1" noChangeArrowheads="1"/>
          </p:cNvPicPr>
          <p:nvPr/>
        </p:nvPicPr>
        <p:blipFill>
          <a:blip r:embed="rId3" cstate="print"/>
          <a:srcRect l="16763" t="7539" b="14044"/>
          <a:stretch>
            <a:fillRect/>
          </a:stretch>
        </p:blipFill>
        <p:spPr bwMode="auto">
          <a:xfrm>
            <a:off x="292969" y="2166676"/>
            <a:ext cx="4378351" cy="329962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628" name="ZoneTexte 3"/>
          <p:cNvSpPr txBox="1">
            <a:spLocks noChangeArrowheads="1"/>
          </p:cNvSpPr>
          <p:nvPr/>
        </p:nvSpPr>
        <p:spPr bwMode="auto">
          <a:xfrm>
            <a:off x="4969774" y="1597054"/>
            <a:ext cx="2500312" cy="1323439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/>
              <a:t>Réinjection de graisse autologue pure à travers la bride de Dupuytren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6711E3-613E-CD44-81D4-41A3DC40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72C01-BFEB-BC4B-9791-B6B0E8D45CC9}"/>
              </a:ext>
            </a:extLst>
          </p:cNvPr>
          <p:cNvSpPr/>
          <p:nvPr/>
        </p:nvSpPr>
        <p:spPr>
          <a:xfrm>
            <a:off x="4745661" y="3480689"/>
            <a:ext cx="41704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/>
              <a:t>Dupuytren stade 1 et 2</a:t>
            </a:r>
          </a:p>
          <a:p>
            <a:pPr>
              <a:buFont typeface="Arial"/>
              <a:buChar char="•"/>
            </a:pPr>
            <a:r>
              <a:rPr lang="fr-FR" sz="2000" dirty="0"/>
              <a:t>Forme palmaire</a:t>
            </a:r>
          </a:p>
          <a:p>
            <a:pPr>
              <a:buFont typeface="Arial"/>
              <a:buChar char="•"/>
            </a:pPr>
            <a:r>
              <a:rPr lang="fr-FR" sz="2000" dirty="0"/>
              <a:t>Patient désireux d’un procédé autologue pouvant </a:t>
            </a:r>
            <a:r>
              <a:rPr lang="fr-FR" sz="2000" dirty="0">
                <a:solidFill>
                  <a:srgbClr val="FFFF00"/>
                </a:solidFill>
              </a:rPr>
              <a:t>retarder l’évolution </a:t>
            </a:r>
            <a:r>
              <a:rPr lang="fr-FR" sz="2000" dirty="0"/>
              <a:t>de la maladie</a:t>
            </a:r>
          </a:p>
          <a:p>
            <a:pPr>
              <a:buFont typeface="Arial"/>
              <a:buChar char="•"/>
            </a:pPr>
            <a:endParaRPr lang="fr-FR" sz="2000" dirty="0"/>
          </a:p>
          <a:p>
            <a:pPr>
              <a:buFont typeface="Arial"/>
              <a:buChar char="•"/>
            </a:pPr>
            <a:r>
              <a:rPr lang="fr-FR" sz="2000" dirty="0"/>
              <a:t>Pansement + orthèse 7 jours </a:t>
            </a:r>
          </a:p>
          <a:p>
            <a:pPr>
              <a:buFont typeface="Arial"/>
              <a:buChar char="•"/>
            </a:pPr>
            <a:r>
              <a:rPr lang="fr-FR" sz="2000" dirty="0"/>
              <a:t>Pas de rééducation</a:t>
            </a:r>
          </a:p>
          <a:p>
            <a:pPr>
              <a:buFont typeface="Arial"/>
              <a:buChar char="•"/>
            </a:pPr>
            <a:r>
              <a:rPr lang="fr-FR" sz="2000" dirty="0"/>
              <a:t>Effet visible au bout de </a:t>
            </a:r>
            <a:r>
              <a:rPr lang="fr-FR" sz="2000" dirty="0">
                <a:solidFill>
                  <a:srgbClr val="FFFF00"/>
                </a:solidFill>
              </a:rPr>
              <a:t>4 à 6 mois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32194C-495B-5C4E-B138-4A217F0D48A1}"/>
              </a:ext>
            </a:extLst>
          </p:cNvPr>
          <p:cNvSpPr txBox="1"/>
          <p:nvPr/>
        </p:nvSpPr>
        <p:spPr>
          <a:xfrm>
            <a:off x="292969" y="5574260"/>
            <a:ext cx="437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H. 42 ans pianiste Tubiana1P</a:t>
            </a:r>
          </a:p>
          <a:p>
            <a:r>
              <a:rPr lang="fr-FR" i="1" dirty="0">
                <a:solidFill>
                  <a:srgbClr val="FFFF00"/>
                </a:solidFill>
              </a:rPr>
              <a:t>Diapo : R. Duché (Avignon)</a:t>
            </a:r>
          </a:p>
        </p:txBody>
      </p:sp>
    </p:spTree>
    <p:extLst>
      <p:ext uri="{BB962C8B-B14F-4D97-AF65-F5344CB8AC3E}">
        <p14:creationId xmlns:p14="http://schemas.microsoft.com/office/powerpoint/2010/main" val="8075531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074" y="398447"/>
            <a:ext cx="5086374" cy="1143000"/>
          </a:xfrm>
        </p:spPr>
        <p:txBody>
          <a:bodyPr/>
          <a:lstStyle/>
          <a:p>
            <a:pPr algn="r"/>
            <a:r>
              <a:rPr lang="fr-FR" sz="4800" dirty="0" err="1">
                <a:solidFill>
                  <a:srgbClr val="FFFF00"/>
                </a:solidFill>
              </a:rPr>
              <a:t>Collagenase</a:t>
            </a:r>
            <a:endParaRPr lang="fr-FR" sz="48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564" y="1516813"/>
            <a:ext cx="8669884" cy="3848817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</a:pPr>
            <a:r>
              <a:rPr lang="fr-FR" dirty="0"/>
              <a:t>Issu de la bactérie </a:t>
            </a:r>
            <a:r>
              <a:rPr lang="fr-FR" dirty="0" err="1"/>
              <a:t>Clostridium</a:t>
            </a:r>
            <a:r>
              <a:rPr lang="fr-FR" dirty="0"/>
              <a:t> </a:t>
            </a:r>
            <a:r>
              <a:rPr lang="fr-FR" dirty="0" err="1"/>
              <a:t>Histolyticum</a:t>
            </a: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3 injections à 1 mois d’intervalle</a:t>
            </a:r>
          </a:p>
          <a:p>
            <a:pPr>
              <a:buFont typeface="Arial"/>
              <a:buChar char="•"/>
            </a:pPr>
            <a:r>
              <a:rPr lang="fr-FR" dirty="0"/>
              <a:t>Gonflements, douleur, prurit, une augmentation de la sensibilité et </a:t>
            </a:r>
            <a:r>
              <a:rPr lang="fr-FR" dirty="0" err="1"/>
              <a:t>adenopathies</a:t>
            </a:r>
            <a:endParaRPr lang="fr-FR" dirty="0"/>
          </a:p>
          <a:p>
            <a:pPr>
              <a:buFont typeface="Arial"/>
              <a:buChar char="•"/>
            </a:pPr>
            <a:r>
              <a:rPr lang="fr-FR" dirty="0"/>
              <a:t>Nécrose cutanée, hématomes, ischémie digitale, allergie</a:t>
            </a:r>
          </a:p>
          <a:p>
            <a:pPr>
              <a:buFont typeface="Arial"/>
              <a:buChar char="•"/>
            </a:pPr>
            <a:r>
              <a:rPr lang="fr-FR" dirty="0"/>
              <a:t>Prix: 4200 $ US pour 1 ampoule</a:t>
            </a:r>
          </a:p>
          <a:p>
            <a:pPr>
              <a:buFont typeface="Arial"/>
              <a:buChar char="•"/>
            </a:pPr>
            <a:r>
              <a:rPr lang="fr-FR" dirty="0"/>
              <a:t>3 ampoules nécessaires soit 12600 $ </a:t>
            </a:r>
          </a:p>
          <a:p>
            <a:pPr>
              <a:buFont typeface="Arial"/>
              <a:buChar char="•"/>
            </a:pPr>
            <a:r>
              <a:rPr lang="fr-FR" dirty="0"/>
              <a:t>Orthèse nocturne pour 4 mois et exercices quotidiens d’étirement</a:t>
            </a:r>
          </a:p>
        </p:txBody>
      </p:sp>
      <p:pic>
        <p:nvPicPr>
          <p:cNvPr id="77826" name="Picture 2" descr="http://media.empr.com/images/2010/02/03/xiaflex_87640_87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1448" y="4936868"/>
            <a:ext cx="1905000" cy="1495426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9BA714-2DBE-2C4F-A366-951FB59A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0A1D76-26FB-E944-82D1-54EC6EB13AF8}"/>
              </a:ext>
            </a:extLst>
          </p:cNvPr>
          <p:cNvSpPr txBox="1"/>
          <p:nvPr/>
        </p:nvSpPr>
        <p:spPr>
          <a:xfrm>
            <a:off x="196564" y="5631613"/>
            <a:ext cx="714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Résultats médiocres, Prix, Complications</a:t>
            </a:r>
          </a:p>
        </p:txBody>
      </p:sp>
    </p:spTree>
    <p:extLst>
      <p:ext uri="{BB962C8B-B14F-4D97-AF65-F5344CB8AC3E}">
        <p14:creationId xmlns:p14="http://schemas.microsoft.com/office/powerpoint/2010/main" val="7020515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33400" y="304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fr-FR" sz="2800" i="0" dirty="0">
              <a:solidFill>
                <a:schemeClr val="tx2"/>
              </a:solidFill>
              <a:latin typeface="Times" pitchFamily="28" charset="0"/>
            </a:endParaRPr>
          </a:p>
        </p:txBody>
      </p:sp>
      <p:pic>
        <p:nvPicPr>
          <p:cNvPr id="20483" name="Picture 6" descr="st 3 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3305175" cy="2478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4" name="Picture 7" descr="dissection per-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362075"/>
            <a:ext cx="3276600" cy="2457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5" name="Picture 8" descr="fin de disses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4029075"/>
            <a:ext cx="3305175" cy="2478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6" name="Picture 9" descr="fermeture paume ouver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2525" y="4029075"/>
            <a:ext cx="3276600" cy="24558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914400"/>
          </a:xfrm>
        </p:spPr>
        <p:txBody>
          <a:bodyPr/>
          <a:lstStyle/>
          <a:p>
            <a:pPr algn="r"/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Aponevrectomie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8A8B82-3ABB-2D43-8F96-AE92D2944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65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6114" y="241509"/>
            <a:ext cx="5789091" cy="1143000"/>
          </a:xfrm>
        </p:spPr>
        <p:txBody>
          <a:bodyPr/>
          <a:lstStyle/>
          <a:p>
            <a:pPr algn="r"/>
            <a:r>
              <a:rPr lang="fr-FR" sz="3600" dirty="0">
                <a:solidFill>
                  <a:srgbClr val="FFFF00"/>
                </a:solidFill>
              </a:rPr>
              <a:t>LES GRANDS PRINCIPES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562" y="1341206"/>
            <a:ext cx="8568643" cy="5137199"/>
          </a:xfrm>
          <a:ln>
            <a:noFill/>
          </a:ln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fr-FR" sz="2400" dirty="0"/>
              <a:t>Dessin +++ des voies d’abords</a:t>
            </a:r>
          </a:p>
          <a:p>
            <a:pPr>
              <a:buFont typeface="Arial"/>
              <a:buChar char="•"/>
            </a:pPr>
            <a:r>
              <a:rPr lang="fr-FR" sz="2400" dirty="0"/>
              <a:t>Chirurgie sous garrot +++</a:t>
            </a:r>
          </a:p>
          <a:p>
            <a:pPr>
              <a:buFont typeface="Arial"/>
              <a:buChar char="•"/>
            </a:pPr>
            <a:r>
              <a:rPr lang="fr-FR" sz="2400" dirty="0"/>
              <a:t>Conservation des branches vasculaires et nerveuses pour les lambeaux cutanés</a:t>
            </a:r>
          </a:p>
          <a:p>
            <a:pPr>
              <a:buFont typeface="Arial"/>
              <a:buChar char="•"/>
            </a:pPr>
            <a:r>
              <a:rPr lang="fr-FR" sz="2400" dirty="0"/>
              <a:t>Excision de toutes les brides / vérification pédiculaire</a:t>
            </a:r>
          </a:p>
          <a:p>
            <a:pPr>
              <a:buFont typeface="Arial"/>
              <a:buChar char="•"/>
            </a:pPr>
            <a:r>
              <a:rPr lang="fr-FR" sz="2400" dirty="0"/>
              <a:t>Conservation d’un maximum de tissu graisseux</a:t>
            </a:r>
          </a:p>
          <a:p>
            <a:pPr>
              <a:buFont typeface="Arial"/>
              <a:buChar char="•"/>
            </a:pPr>
            <a:r>
              <a:rPr lang="fr-FR" sz="2400" dirty="0"/>
              <a:t>Lâcher du garrot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Paume ouverte (Mac Cash)</a:t>
            </a:r>
          </a:p>
          <a:p>
            <a:pPr lvl="1">
              <a:buFont typeface="Arial"/>
              <a:buChar char="•"/>
            </a:pPr>
            <a:r>
              <a:rPr lang="fr-FR" sz="2400" dirty="0"/>
              <a:t>Pas d’hématome possible</a:t>
            </a:r>
          </a:p>
          <a:p>
            <a:pPr lvl="1">
              <a:buFont typeface="Arial"/>
              <a:buChar char="•"/>
            </a:pPr>
            <a:r>
              <a:rPr lang="fr-FR" sz="2400" dirty="0"/>
              <a:t>Gain de peau vers le doigt</a:t>
            </a:r>
          </a:p>
          <a:p>
            <a:pPr lvl="1">
              <a:buFont typeface="Arial"/>
              <a:buChar char="•"/>
            </a:pPr>
            <a:r>
              <a:rPr lang="fr-FR" sz="2400" dirty="0"/>
              <a:t>Moindre récidive ultérieure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997F4B-08EB-3A47-8E85-B856BC3B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pic>
        <p:nvPicPr>
          <p:cNvPr id="6" name="Image 5" descr="DSC03837.JPG">
            <a:extLst>
              <a:ext uri="{FF2B5EF4-FFF2-40B4-BE49-F238E27FC236}">
                <a16:creationId xmlns:a16="http://schemas.microsoft.com/office/drawing/2014/main" id="{4D439748-2B0A-004B-9435-F924AA258F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0863" t="30248" r="26375" b="29000"/>
          <a:stretch>
            <a:fillRect/>
          </a:stretch>
        </p:blipFill>
        <p:spPr>
          <a:xfrm rot="10800000">
            <a:off x="5944319" y="4132007"/>
            <a:ext cx="2858984" cy="165618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676608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6EE5D-B975-6541-B008-4093F288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749" y="748439"/>
            <a:ext cx="7772400" cy="11430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De préférence technique « paume ouverte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C5FE1A-532E-4A47-AED1-B454CFD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80" y="2307954"/>
            <a:ext cx="3929268" cy="29134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498FCC-16E7-384A-9849-9DDEDDD9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20" y="2307954"/>
            <a:ext cx="2674642" cy="35022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2CE417-6C46-6747-BDED-D00DF65B8DB0}"/>
              </a:ext>
            </a:extLst>
          </p:cNvPr>
          <p:cNvSpPr txBox="1"/>
          <p:nvPr/>
        </p:nvSpPr>
        <p:spPr>
          <a:xfrm>
            <a:off x="682252" y="5437890"/>
            <a:ext cx="354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Homme 52 ans Tubiana DP 3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7B7D10-7C9B-0A4B-9F4A-9AFD8BE1A121}"/>
              </a:ext>
            </a:extLst>
          </p:cNvPr>
          <p:cNvSpPr txBox="1"/>
          <p:nvPr/>
        </p:nvSpPr>
        <p:spPr>
          <a:xfrm>
            <a:off x="5300420" y="5810221"/>
            <a:ext cx="3157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Homme 61 ans Tubiana DP 4 5</a:t>
            </a:r>
            <a:r>
              <a:rPr lang="fr-FR" sz="2000" baseline="30000" dirty="0"/>
              <a:t>e</a:t>
            </a:r>
            <a:r>
              <a:rPr lang="fr-FR" sz="2000" dirty="0"/>
              <a:t> rayon P.O. + lambeau commissural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440ABD-60DB-0F41-BDFD-B4D90039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88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8584" y="116632"/>
            <a:ext cx="7772400" cy="914400"/>
          </a:xfrm>
        </p:spPr>
        <p:txBody>
          <a:bodyPr/>
          <a:lstStyle/>
          <a:p>
            <a:pPr algn="r"/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lambeaux commissuraux</a:t>
            </a:r>
          </a:p>
        </p:txBody>
      </p:sp>
      <p:pic>
        <p:nvPicPr>
          <p:cNvPr id="3" name="Image 2" descr="DSC04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3782742" cy="263912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Image 4" descr="DSC04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124744"/>
            <a:ext cx="3606800" cy="263912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Image 5" descr="DSC042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4005064"/>
            <a:ext cx="3606801" cy="262262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Image 7" descr="DSC03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05064"/>
            <a:ext cx="3782742" cy="261403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DAAD8-AC88-CF49-AD31-7BBFE72C6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267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1714" y="116632"/>
            <a:ext cx="5660278" cy="9144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palmaires</a:t>
            </a:r>
          </a:p>
        </p:txBody>
      </p:sp>
      <p:pic>
        <p:nvPicPr>
          <p:cNvPr id="3" name="Image 2" descr="DSC03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098" y="1170445"/>
            <a:ext cx="4228369" cy="31712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 3" descr="DSC03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5077" y="3363923"/>
            <a:ext cx="4385733" cy="32893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971600" y="4869160"/>
            <a:ext cx="316835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Homme 74 ans</a:t>
            </a:r>
          </a:p>
          <a:p>
            <a:r>
              <a:rPr lang="fr-FR" dirty="0" err="1"/>
              <a:t>Dupuytren</a:t>
            </a:r>
            <a:r>
              <a:rPr lang="fr-FR" dirty="0"/>
              <a:t> Stade 2</a:t>
            </a:r>
          </a:p>
          <a:p>
            <a:r>
              <a:rPr lang="fr-FR" dirty="0"/>
              <a:t>D4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43D2FD-6669-DA4D-986B-08B13016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883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Localisation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90769" y="2606431"/>
            <a:ext cx="4854439" cy="2258646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fr-FR" dirty="0"/>
              <a:t>Maladie de l’</a:t>
            </a:r>
            <a:r>
              <a:rPr lang="fr-FR" dirty="0" err="1"/>
              <a:t>aponevrose</a:t>
            </a:r>
            <a:r>
              <a:rPr lang="fr-FR" dirty="0"/>
              <a:t> palmaire moyenne</a:t>
            </a:r>
          </a:p>
          <a:p>
            <a:pPr>
              <a:buFont typeface="Wingdings" charset="2"/>
              <a:buChar char="§"/>
            </a:pPr>
            <a:r>
              <a:rPr lang="fr-FR" dirty="0"/>
              <a:t>Aucune atteinte des tendons fléchisseurs</a:t>
            </a:r>
          </a:p>
        </p:txBody>
      </p:sp>
      <p:pic>
        <p:nvPicPr>
          <p:cNvPr id="7" name="Espace réservé du contenu 5" descr="DUPUYTREN 0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6835" b="6835"/>
          <a:stretch>
            <a:fillRect/>
          </a:stretch>
        </p:blipFill>
        <p:spPr>
          <a:xfrm>
            <a:off x="5245208" y="1981200"/>
            <a:ext cx="3212992" cy="3470031"/>
          </a:xfrm>
          <a:ln w="19050" cmpd="sng">
            <a:solidFill>
              <a:srgbClr val="FF66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8AF634-5481-BB49-AD22-33D103528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65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digitales</a:t>
            </a:r>
          </a:p>
        </p:txBody>
      </p:sp>
      <p:pic>
        <p:nvPicPr>
          <p:cNvPr id="3" name="Image 2" descr="DSC03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35966"/>
            <a:ext cx="3559607" cy="2669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 3" descr="DSC03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9043" y="3019112"/>
            <a:ext cx="4668011" cy="35010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043608" y="4581128"/>
            <a:ext cx="244827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Homme 64 ans</a:t>
            </a:r>
          </a:p>
          <a:p>
            <a:r>
              <a:rPr lang="fr-FR" dirty="0"/>
              <a:t>Stade 2 digital </a:t>
            </a:r>
          </a:p>
          <a:p>
            <a:r>
              <a:rPr lang="fr-FR" dirty="0"/>
              <a:t>D3 D4</a:t>
            </a:r>
          </a:p>
          <a:p>
            <a:r>
              <a:rPr lang="fr-FR" dirty="0"/>
              <a:t>Opéré D5 8 ans + tôt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C10C04-6FF7-774C-AD4E-6B8D1EE20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997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8714" y="116632"/>
            <a:ext cx="5533278" cy="9144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brides atypiques</a:t>
            </a:r>
          </a:p>
        </p:txBody>
      </p:sp>
      <p:pic>
        <p:nvPicPr>
          <p:cNvPr id="3" name="Image 2" descr="DSC03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7559"/>
            <a:ext cx="3582869" cy="26871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 3" descr="DSC03535.JPG"/>
          <p:cNvPicPr>
            <a:picLocks noChangeAspect="1"/>
          </p:cNvPicPr>
          <p:nvPr/>
        </p:nvPicPr>
        <p:blipFill>
          <a:blip r:embed="rId3" cstate="print"/>
          <a:srcRect r="3049"/>
          <a:stretch>
            <a:fillRect/>
          </a:stretch>
        </p:blipFill>
        <p:spPr>
          <a:xfrm>
            <a:off x="4229143" y="1218926"/>
            <a:ext cx="3446016" cy="26657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 4" descr="DSC03537.JPG"/>
          <p:cNvPicPr>
            <a:picLocks noChangeAspect="1"/>
          </p:cNvPicPr>
          <p:nvPr/>
        </p:nvPicPr>
        <p:blipFill>
          <a:blip r:embed="rId4" cstate="print"/>
          <a:srcRect t="4143"/>
          <a:stretch>
            <a:fillRect/>
          </a:stretch>
        </p:blipFill>
        <p:spPr>
          <a:xfrm>
            <a:off x="395538" y="4137395"/>
            <a:ext cx="3576052" cy="25709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 5" descr="DSC03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9143" y="4162518"/>
            <a:ext cx="3446015" cy="25845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7668344" y="3861048"/>
            <a:ext cx="1368152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Femme 65 ans </a:t>
            </a:r>
          </a:p>
          <a:p>
            <a:r>
              <a:rPr lang="fr-FR" dirty="0"/>
              <a:t>Bride oblique D4 vers D2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694462-61F0-E44E-B93F-5E14135E2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35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t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980728"/>
            <a:ext cx="3648405" cy="273630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1" name="Picture 5" descr="Berthomier per op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98730"/>
            <a:ext cx="3624402" cy="271830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2" name="Picture 6" descr="Berthomier per op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199" y="3962400"/>
            <a:ext cx="3705291" cy="277896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320142" y="116632"/>
            <a:ext cx="5351849" cy="9144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greffes de peau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5576" y="4077072"/>
            <a:ext cx="1656184" cy="19389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Femme 56 ans</a:t>
            </a:r>
          </a:p>
          <a:p>
            <a:r>
              <a:rPr lang="fr-FR" dirty="0"/>
              <a:t>Stade 3 DP5 H+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60232" y="472514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Notion de « coupe feu »</a:t>
            </a:r>
          </a:p>
          <a:p>
            <a:r>
              <a:rPr lang="fr-FR" dirty="0" err="1"/>
              <a:t>Hueston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6F3B28-CBA6-EE4B-AC2E-32C9642D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55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1950" y="868937"/>
            <a:ext cx="8942050" cy="860626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Stade 3 D5 greffe coupe feu + P.O.</a:t>
            </a:r>
          </a:p>
        </p:txBody>
      </p:sp>
      <p:pic>
        <p:nvPicPr>
          <p:cNvPr id="6" name="Espace réservé du contenu 5" descr="IMG_108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>
          <a:ln>
            <a:solidFill>
              <a:srgbClr val="FF0000"/>
            </a:solidFill>
          </a:ln>
        </p:spPr>
      </p:pic>
      <p:pic>
        <p:nvPicPr>
          <p:cNvPr id="7" name="Espace réservé du contenu 6" descr="IMG_108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5278"/>
          <a:stretch>
            <a:fillRect/>
          </a:stretch>
        </p:blipFill>
        <p:spPr>
          <a:ln>
            <a:solidFill>
              <a:srgbClr val="FF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F422FF-3028-F64A-B836-29CC7BB80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7818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IMG_4701 -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3360373" cy="25202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580" name="Picture 6" descr="+ 2 mois"/>
          <p:cNvPicPr>
            <a:picLocks noChangeAspect="1" noChangeArrowheads="1"/>
          </p:cNvPicPr>
          <p:nvPr/>
        </p:nvPicPr>
        <p:blipFill>
          <a:blip r:embed="rId4" cstate="print"/>
          <a:srcRect l="12857"/>
          <a:stretch>
            <a:fillRect/>
          </a:stretch>
        </p:blipFill>
        <p:spPr bwMode="auto">
          <a:xfrm>
            <a:off x="3419872" y="980728"/>
            <a:ext cx="2928325" cy="25202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5076056" y="2852936"/>
            <a:ext cx="99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/>
              <a:t>+ 2 mois</a:t>
            </a:r>
          </a:p>
        </p:txBody>
      </p:sp>
      <p:pic>
        <p:nvPicPr>
          <p:cNvPr id="24582" name="Picture 8" descr="IMG_6230 - cop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3362768" cy="25202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583" name="Picture 9" descr="IMG_6232 - copie"/>
          <p:cNvPicPr>
            <a:picLocks noChangeAspect="1" noChangeArrowheads="1"/>
          </p:cNvPicPr>
          <p:nvPr/>
        </p:nvPicPr>
        <p:blipFill>
          <a:blip r:embed="rId6" cstate="print"/>
          <a:srcRect r="12766"/>
          <a:stretch>
            <a:fillRect/>
          </a:stretch>
        </p:blipFill>
        <p:spPr bwMode="auto">
          <a:xfrm>
            <a:off x="3419872" y="3573016"/>
            <a:ext cx="2952328" cy="253828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pPr algn="r"/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amputations stades 4 +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9552" y="6237312"/>
            <a:ext cx="8208912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FF00"/>
                </a:solidFill>
              </a:rPr>
              <a:t>Evolution actuelle vers ARTHRODESE RACOURCISSANTE IPP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10089" y="3838081"/>
            <a:ext cx="248478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800" dirty="0"/>
              <a:t>- Dissection artérielle difficile</a:t>
            </a:r>
          </a:p>
          <a:p>
            <a:r>
              <a:rPr lang="fr-FR" sz="1800" dirty="0"/>
              <a:t>- Artère scléreuse ne résistant pas à l’extension obtenue</a:t>
            </a:r>
          </a:p>
          <a:p>
            <a:r>
              <a:rPr lang="fr-FR" sz="1800" dirty="0"/>
              <a:t>- Terrain vasculaire préexistant</a:t>
            </a:r>
          </a:p>
        </p:txBody>
      </p:sp>
      <p:pic>
        <p:nvPicPr>
          <p:cNvPr id="2" name="Image 1" descr="DSCF07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40" y="1336343"/>
            <a:ext cx="2511075" cy="1883306"/>
          </a:xfrm>
          <a:prstGeom prst="rect">
            <a:avLst/>
          </a:prstGeom>
          <a:ln w="12700" cmpd="sng">
            <a:solidFill>
              <a:srgbClr val="FF66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D330AC-D1CA-3849-98E9-DD56CBA55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342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7245" y="109755"/>
            <a:ext cx="7886700" cy="937202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Amputations de rayon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10509" y="1032021"/>
            <a:ext cx="3768912" cy="56597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Main esthétique et fonctionnelle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Parfois ostéotomie intra carpienne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Rééducation précoce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Surveillance habituelle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Rééducation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Vascularisation des doigts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Sensibilité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07" y="1032021"/>
            <a:ext cx="3775075" cy="2160733"/>
          </a:xfrm>
          <a:ln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95" y="3302532"/>
            <a:ext cx="3390900" cy="2819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9" y="178105"/>
            <a:ext cx="2200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52920" y="6237447"/>
            <a:ext cx="43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latin typeface="Helvetica" charset="0"/>
                <a:ea typeface="Helvetica" charset="0"/>
                <a:cs typeface="Helvetica" charset="0"/>
              </a:rPr>
              <a:t>Homme 48 ans doigt en crochet, multi opéré</a:t>
            </a:r>
          </a:p>
        </p:txBody>
      </p:sp>
    </p:spTree>
    <p:extLst>
      <p:ext uri="{BB962C8B-B14F-4D97-AF65-F5344CB8AC3E}">
        <p14:creationId xmlns:p14="http://schemas.microsoft.com/office/powerpoint/2010/main" val="336137013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0150" y="425299"/>
            <a:ext cx="7772400" cy="11430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Indications Chirurgicales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fr-FR" dirty="0"/>
              <a:t>Toutes formes de </a:t>
            </a:r>
            <a:r>
              <a:rPr lang="fr-FR" dirty="0" err="1"/>
              <a:t>Dupuytren</a:t>
            </a:r>
            <a:r>
              <a:rPr lang="fr-FR" dirty="0"/>
              <a:t> (sauf stade 0)</a:t>
            </a:r>
          </a:p>
          <a:p>
            <a:pPr>
              <a:buFont typeface="Arial"/>
              <a:buChar char="•"/>
            </a:pPr>
            <a:r>
              <a:rPr lang="fr-FR" dirty="0" err="1"/>
              <a:t>Palmo</a:t>
            </a:r>
            <a:r>
              <a:rPr lang="fr-FR" dirty="0"/>
              <a:t>-digitales et les digitales pures</a:t>
            </a:r>
          </a:p>
          <a:p>
            <a:pPr>
              <a:buFont typeface="Arial"/>
              <a:buChar char="•"/>
            </a:pPr>
            <a:r>
              <a:rPr lang="fr-FR" dirty="0"/>
              <a:t>Patient en accord avec le protocole proposé </a:t>
            </a:r>
          </a:p>
          <a:p>
            <a:pPr lvl="1">
              <a:buFont typeface="Arial"/>
              <a:buChar char="•"/>
            </a:pPr>
            <a:r>
              <a:rPr lang="fr-FR" dirty="0" err="1"/>
              <a:t>Chir</a:t>
            </a:r>
            <a:r>
              <a:rPr lang="fr-FR" dirty="0"/>
              <a:t> + Pansements 3 S + appareillage + Kiné</a:t>
            </a:r>
          </a:p>
          <a:p>
            <a:pPr>
              <a:buFont typeface="Arial"/>
              <a:buChar char="•"/>
            </a:pPr>
            <a:r>
              <a:rPr lang="fr-FR" dirty="0"/>
              <a:t>Résultats </a:t>
            </a:r>
          </a:p>
          <a:p>
            <a:pPr lvl="1">
              <a:buFont typeface="Arial"/>
              <a:buChar char="•"/>
            </a:pPr>
            <a:r>
              <a:rPr lang="fr-FR" dirty="0"/>
              <a:t>Bons dans les formes palmaires</a:t>
            </a:r>
          </a:p>
          <a:p>
            <a:pPr lvl="1">
              <a:buFont typeface="Arial"/>
              <a:buChar char="•"/>
            </a:pPr>
            <a:r>
              <a:rPr lang="fr-FR" dirty="0"/>
              <a:t>Parfois insuffisants sur IPP, à fortiori du V</a:t>
            </a:r>
          </a:p>
          <a:p>
            <a:pPr>
              <a:buFont typeface="Arial"/>
              <a:buChar char="•"/>
            </a:pPr>
            <a:r>
              <a:rPr lang="fr-FR" dirty="0"/>
              <a:t>Récidive de la maladie : 20 à 50% à 10 ans selon la littérature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5B903D-B5CC-7449-A702-0695F219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159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569" y="617301"/>
            <a:ext cx="8622431" cy="1143000"/>
          </a:xfrm>
        </p:spPr>
        <p:txBody>
          <a:bodyPr/>
          <a:lstStyle/>
          <a:p>
            <a:pPr algn="l"/>
            <a:r>
              <a:rPr lang="fr-FR" sz="3600" dirty="0">
                <a:solidFill>
                  <a:srgbClr val="FFFF00"/>
                </a:solidFill>
              </a:rPr>
              <a:t>Post opératoire: Conditionne le résultat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423975"/>
          </a:xfrm>
          <a:ln w="9525" cmpd="sng">
            <a:solidFill>
              <a:srgbClr val="FF66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Rééducation</a:t>
            </a:r>
          </a:p>
          <a:p>
            <a:pPr>
              <a:buFont typeface="Arial"/>
              <a:buChar char="•"/>
            </a:pPr>
            <a:r>
              <a:rPr lang="fr-FR" dirty="0"/>
              <a:t>Immédiate +++</a:t>
            </a:r>
          </a:p>
          <a:p>
            <a:pPr>
              <a:buFont typeface="Arial"/>
              <a:buChar char="•"/>
            </a:pPr>
            <a:r>
              <a:rPr lang="fr-FR" dirty="0"/>
              <a:t>Quotidienne</a:t>
            </a:r>
          </a:p>
          <a:p>
            <a:pPr>
              <a:buFont typeface="Arial"/>
              <a:buChar char="•"/>
            </a:pPr>
            <a:r>
              <a:rPr lang="fr-FR" dirty="0"/>
              <a:t>Adaptée au cas</a:t>
            </a:r>
          </a:p>
          <a:p>
            <a:pPr>
              <a:buFont typeface="Arial"/>
              <a:buChar char="•"/>
            </a:pPr>
            <a:r>
              <a:rPr lang="fr-FR" dirty="0"/>
              <a:t>Appareillage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423975"/>
          </a:xfrm>
          <a:ln w="9525" cmpd="sng">
            <a:solidFill>
              <a:srgbClr val="FF66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Soins infirmiers</a:t>
            </a:r>
          </a:p>
          <a:p>
            <a:pPr>
              <a:buFont typeface="Arial"/>
              <a:buChar char="•"/>
            </a:pPr>
            <a:r>
              <a:rPr lang="fr-FR" dirty="0"/>
              <a:t>Tous les 1 ou 2 jours</a:t>
            </a:r>
          </a:p>
          <a:p>
            <a:pPr>
              <a:buFont typeface="Arial"/>
              <a:buChar char="•"/>
            </a:pPr>
            <a:r>
              <a:rPr lang="fr-FR" dirty="0"/>
              <a:t>Cicatrisation obtenue en 20 à 40 jours (paume ouverte)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5800" y="577438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Collaboration  Kiné – Chirurgien – Infirmière - MT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DE279-73FC-DB46-A2B0-04F1B8CBF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111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8107" y="248993"/>
            <a:ext cx="5682145" cy="867224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But de la rééducation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2528" y="1242787"/>
            <a:ext cx="7772400" cy="51961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/>
              <a:t>Maintien de l’extension obtenue</a:t>
            </a:r>
          </a:p>
          <a:p>
            <a:pPr>
              <a:buFont typeface="Arial"/>
              <a:buChar char="•"/>
            </a:pPr>
            <a:r>
              <a:rPr lang="fr-FR" dirty="0"/>
              <a:t>Flexion complète (Pulpe –PPD)</a:t>
            </a:r>
          </a:p>
          <a:p>
            <a:pPr>
              <a:buFont typeface="Arial"/>
              <a:buChar char="•"/>
            </a:pPr>
            <a:r>
              <a:rPr lang="fr-FR" dirty="0"/>
              <a:t>Eviter brides et adhérences (commissures)</a:t>
            </a:r>
          </a:p>
          <a:p>
            <a:pPr>
              <a:buFont typeface="Arial"/>
              <a:buChar char="•"/>
            </a:pPr>
            <a:r>
              <a:rPr lang="fr-FR" dirty="0"/>
              <a:t>Eviter l’exclusion de la main</a:t>
            </a:r>
          </a:p>
          <a:p>
            <a:pPr>
              <a:buFont typeface="Arial"/>
              <a:buChar char="•"/>
            </a:pPr>
            <a:r>
              <a:rPr lang="fr-FR" dirty="0"/>
              <a:t>Eduquer le patient</a:t>
            </a:r>
          </a:p>
          <a:p>
            <a:pPr>
              <a:buFont typeface="Arial"/>
              <a:buChar char="•"/>
            </a:pPr>
            <a:endParaRPr lang="fr-FR" dirty="0"/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Cibler le résultat à obtenir et ne pas croire aux miracles…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EEFD5D-3A50-E548-889A-3C68990A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09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3229" y="161293"/>
            <a:ext cx="5859705" cy="11430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Attention aux pièges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304293"/>
            <a:ext cx="7772400" cy="479170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/>
              <a:t>Extension forcée (blanchiment de la peau) = Rétraction cicatricielle de défense</a:t>
            </a:r>
          </a:p>
          <a:p>
            <a:pPr>
              <a:buFont typeface="Arial"/>
              <a:buChar char="•"/>
            </a:pPr>
            <a:r>
              <a:rPr lang="fr-FR" dirty="0"/>
              <a:t>Privilégier la répétition à la force</a:t>
            </a:r>
          </a:p>
          <a:p>
            <a:pPr>
              <a:buFont typeface="Arial"/>
              <a:buChar char="•"/>
            </a:pPr>
            <a:r>
              <a:rPr lang="fr-FR" dirty="0"/>
              <a:t>Seuil douloureux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Algodystrophies</a:t>
            </a:r>
            <a:r>
              <a:rPr lang="fr-FR" dirty="0">
                <a:solidFill>
                  <a:srgbClr val="DACCD4"/>
                </a:solidFill>
              </a:rPr>
              <a:t> </a:t>
            </a:r>
            <a:r>
              <a:rPr lang="fr-FR" dirty="0"/>
              <a:t>à dépister tôt, traitement spécifique en centre d’algologie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Infection</a:t>
            </a:r>
            <a:r>
              <a:rPr lang="fr-FR" dirty="0"/>
              <a:t> -&gt; renvoyer au chirurgien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525BBE-DBAB-0841-B105-0E453395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399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68990"/>
            <a:ext cx="7772400" cy="114300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Etiologie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2154" y="1596292"/>
            <a:ext cx="8126046" cy="4535994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fr-FR" sz="2400" dirty="0">
                <a:solidFill>
                  <a:srgbClr val="FFFF00"/>
                </a:solidFill>
              </a:rPr>
              <a:t>PATHOLOGIE DE TERRAIN </a:t>
            </a:r>
          </a:p>
          <a:p>
            <a:pPr marL="457200" lvl="1" indent="0">
              <a:buNone/>
              <a:defRPr/>
            </a:pPr>
            <a:r>
              <a:rPr lang="fr-FR" sz="2400" dirty="0"/>
              <a:t>Origine génétique (</a:t>
            </a:r>
            <a:r>
              <a:rPr lang="fr-FR" sz="2400" u="sng" dirty="0"/>
              <a:t>facteurs familiaux)</a:t>
            </a:r>
          </a:p>
          <a:p>
            <a:pPr marL="457200" lvl="1" indent="0">
              <a:buNone/>
              <a:defRPr/>
            </a:pPr>
            <a:r>
              <a:rPr lang="fr-FR" sz="2400" u="sng" dirty="0"/>
              <a:t>Facteurs personnels:</a:t>
            </a:r>
          </a:p>
          <a:p>
            <a:pPr marL="457200" lvl="1" indent="0">
              <a:buNone/>
              <a:defRPr/>
            </a:pPr>
            <a:r>
              <a:rPr lang="fr-FR" sz="2400" dirty="0">
                <a:solidFill>
                  <a:schemeClr val="tx2"/>
                </a:solidFill>
              </a:rPr>
              <a:t>ethnie</a:t>
            </a:r>
            <a:r>
              <a:rPr lang="fr-FR" sz="2400" dirty="0"/>
              <a:t>, diabète (20 à 30%), pathologie cardiaque, </a:t>
            </a:r>
            <a:r>
              <a:rPr lang="fr-FR" sz="2400" dirty="0">
                <a:solidFill>
                  <a:schemeClr val="tx2"/>
                </a:solidFill>
              </a:rPr>
              <a:t>alcool</a:t>
            </a:r>
            <a:r>
              <a:rPr lang="fr-FR" sz="2400" dirty="0"/>
              <a:t>, épilepsie….</a:t>
            </a:r>
          </a:p>
          <a:p>
            <a:pPr marL="457200" lvl="1" indent="0">
              <a:buNone/>
              <a:defRPr/>
            </a:pPr>
            <a:r>
              <a:rPr lang="fr-FR" sz="2400" dirty="0"/>
              <a:t> Hommes, cinquantaine (9/10)</a:t>
            </a:r>
          </a:p>
          <a:p>
            <a:pPr marL="457200" lvl="1" indent="0">
              <a:buNone/>
              <a:defRPr/>
            </a:pPr>
            <a:r>
              <a:rPr lang="fr-FR" sz="2400" dirty="0"/>
              <a:t>Traumatisme: parfois facteur déclenchant (unilatéral)</a:t>
            </a:r>
          </a:p>
          <a:p>
            <a:pPr marL="457200" lvl="1" indent="0">
              <a:buNone/>
              <a:defRPr/>
            </a:pPr>
            <a:r>
              <a:rPr lang="fr-FR" sz="2400" u="sng" dirty="0"/>
              <a:t>le travail manuel n’est pas un facteur déclenchant</a:t>
            </a:r>
            <a:r>
              <a:rPr lang="fr-FR" sz="2400" dirty="0"/>
              <a:t> ++</a:t>
            </a:r>
          </a:p>
          <a:p>
            <a:pPr marL="457200" lvl="1" indent="0">
              <a:buNone/>
              <a:defRPr/>
            </a:pPr>
            <a:r>
              <a:rPr lang="fr-FR" sz="2400" dirty="0"/>
              <a:t>Association avec LEDDERHOSE (plante des pieds) et LAPEYRONIE (verge)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FDE079-6948-C24F-9667-A86B6F7D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1521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782050" cy="1143000"/>
          </a:xfrm>
        </p:spPr>
        <p:txBody>
          <a:bodyPr/>
          <a:lstStyle/>
          <a:p>
            <a:pPr algn="l"/>
            <a:r>
              <a:rPr lang="fr-FR" sz="2400" dirty="0">
                <a:solidFill>
                  <a:srgbClr val="FFFF00"/>
                </a:solidFill>
              </a:rPr>
              <a:t>Phase 1:J0-J15 ou J45 (paume ouverte)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665514"/>
            <a:ext cx="7772400" cy="204787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sz="2000" dirty="0"/>
              <a:t>Massage avant bras (drainage)</a:t>
            </a:r>
          </a:p>
          <a:p>
            <a:pPr>
              <a:buFont typeface="Arial"/>
              <a:buChar char="•"/>
            </a:pPr>
            <a:r>
              <a:rPr lang="fr-FR" sz="2000" dirty="0"/>
              <a:t>Mobilisation passive en extension et en flexion </a:t>
            </a:r>
            <a:r>
              <a:rPr lang="fr-FR" sz="2000" u="sng" dirty="0"/>
              <a:t>même si le pansement rougit</a:t>
            </a:r>
          </a:p>
          <a:p>
            <a:pPr>
              <a:buFont typeface="Arial"/>
              <a:buChar char="•"/>
            </a:pPr>
            <a:r>
              <a:rPr lang="fr-FR" sz="2000" dirty="0"/>
              <a:t>Mobilisation active sans résistance</a:t>
            </a:r>
          </a:p>
          <a:p>
            <a:pPr>
              <a:buFont typeface="Arial"/>
              <a:buChar char="•"/>
            </a:pPr>
            <a:r>
              <a:rPr lang="fr-FR" sz="2000" dirty="0"/>
              <a:t>Ergothérapie : manipulation de petits objets légers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95F6E0-5A22-3F42-B69B-1AC383AE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A20BD9-FB74-4C40-BAA1-0C056CF9200B}"/>
              </a:ext>
            </a:extLst>
          </p:cNvPr>
          <p:cNvSpPr txBox="1"/>
          <p:nvPr/>
        </p:nvSpPr>
        <p:spPr>
          <a:xfrm>
            <a:off x="0" y="3560989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Phase 2: plaie cicatrisée</a:t>
            </a:r>
            <a:endParaRPr lang="fr-FR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F98140-CDB3-D741-81DA-8C1098E919F0}"/>
              </a:ext>
            </a:extLst>
          </p:cNvPr>
          <p:cNvSpPr txBox="1"/>
          <p:nvPr/>
        </p:nvSpPr>
        <p:spPr>
          <a:xfrm>
            <a:off x="0" y="4185939"/>
            <a:ext cx="8915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/>
              <a:t>  Massage </a:t>
            </a:r>
            <a:r>
              <a:rPr lang="fr-FR" sz="2000" dirty="0" err="1"/>
              <a:t>défibrosant</a:t>
            </a:r>
            <a:r>
              <a:rPr lang="fr-FR" sz="2000" dirty="0"/>
              <a:t> de la cicatrice</a:t>
            </a:r>
          </a:p>
          <a:p>
            <a:pPr>
              <a:buFont typeface="Arial"/>
              <a:buChar char="•"/>
            </a:pPr>
            <a:r>
              <a:rPr lang="fr-FR" sz="2000" dirty="0"/>
              <a:t>  Ultra sons pulsés, </a:t>
            </a:r>
            <a:r>
              <a:rPr lang="fr-FR" sz="2000" dirty="0" err="1"/>
              <a:t>Vacuothérapie</a:t>
            </a:r>
            <a:endParaRPr lang="fr-FR" sz="2000" dirty="0"/>
          </a:p>
          <a:p>
            <a:pPr>
              <a:buFont typeface="Arial"/>
              <a:buChar char="•"/>
            </a:pPr>
            <a:r>
              <a:rPr lang="fr-FR" sz="2000" dirty="0"/>
              <a:t>  Ergothérapie : « </a:t>
            </a:r>
            <a:r>
              <a:rPr lang="fr-FR" sz="2000" dirty="0" err="1"/>
              <a:t>Pinch</a:t>
            </a:r>
            <a:r>
              <a:rPr lang="fr-FR" sz="2000" dirty="0"/>
              <a:t> &amp; </a:t>
            </a:r>
            <a:r>
              <a:rPr lang="fr-FR" sz="2000" dirty="0" err="1"/>
              <a:t>grasp</a:t>
            </a:r>
            <a:r>
              <a:rPr lang="fr-FR" sz="2000" dirty="0"/>
              <a:t> », prise de manches de différents diamètres</a:t>
            </a:r>
          </a:p>
          <a:p>
            <a:pPr>
              <a:buFont typeface="Arial"/>
              <a:buChar char="•"/>
            </a:pPr>
            <a:r>
              <a:rPr lang="fr-FR" sz="2000" dirty="0"/>
              <a:t>  Travail actif contre résistance progressive</a:t>
            </a:r>
          </a:p>
          <a:p>
            <a:pPr>
              <a:buFont typeface="Arial"/>
              <a:buChar char="•"/>
            </a:pPr>
            <a:r>
              <a:rPr lang="fr-FR" sz="2000" dirty="0"/>
              <a:t>  Si cicatrice hypertrophique, mise en place d’une compression de silicone.</a:t>
            </a:r>
          </a:p>
          <a:p>
            <a:pPr>
              <a:buFont typeface="Arial"/>
              <a:buChar char="•"/>
            </a:pPr>
            <a:r>
              <a:rPr lang="fr-FR" sz="2000" dirty="0"/>
              <a:t>  Travail de l’écart des commissures (++lambeau)</a:t>
            </a:r>
          </a:p>
        </p:txBody>
      </p:sp>
    </p:spTree>
    <p:extLst>
      <p:ext uri="{BB962C8B-B14F-4D97-AF65-F5344CB8AC3E}">
        <p14:creationId xmlns:p14="http://schemas.microsoft.com/office/powerpoint/2010/main" val="2804130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7150" y="216227"/>
            <a:ext cx="4648200" cy="761924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Orthèse ou pas 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292968" y="754461"/>
            <a:ext cx="4493797" cy="4927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sz="2400" dirty="0"/>
              <a:t>Adapter au cas</a:t>
            </a:r>
          </a:p>
          <a:p>
            <a:pPr>
              <a:buFont typeface="Arial"/>
              <a:buChar char="•"/>
            </a:pPr>
            <a:r>
              <a:rPr lang="fr-FR" sz="2400" dirty="0"/>
              <a:t>Inutile dans cas simples avec patient coopérant</a:t>
            </a:r>
          </a:p>
          <a:p>
            <a:pPr>
              <a:buFont typeface="Arial"/>
              <a:buChar char="•"/>
            </a:pPr>
            <a:r>
              <a:rPr lang="fr-FR" sz="2400" dirty="0"/>
              <a:t>Orthèse nocturne dynamique mais parfois statique 2 à 3 mois</a:t>
            </a:r>
          </a:p>
          <a:p>
            <a:pPr>
              <a:buFont typeface="Arial"/>
              <a:buChar char="•"/>
            </a:pPr>
            <a:r>
              <a:rPr lang="fr-FR" sz="2400" dirty="0"/>
              <a:t>Rarement orthèse jour et nuit: période limitée, gestes associés. Ne doit pas empêcher la kinésithérapie et l’</a:t>
            </a:r>
            <a:r>
              <a:rPr lang="fr-FR" sz="2400" dirty="0" err="1"/>
              <a:t>autorééducation</a:t>
            </a:r>
            <a:r>
              <a:rPr lang="fr-FR" sz="2400" dirty="0"/>
              <a:t> (1h/j)</a:t>
            </a:r>
          </a:p>
        </p:txBody>
      </p:sp>
      <p:pic>
        <p:nvPicPr>
          <p:cNvPr id="10" name="Image 9" descr="lev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25" y="1081151"/>
            <a:ext cx="3118556" cy="20720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Image 10" descr="orthès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97" y="3280858"/>
            <a:ext cx="3695884" cy="16579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Image 11" descr="orthès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03" y="5051342"/>
            <a:ext cx="2254378" cy="17553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F1F7E1-4657-E04A-9A56-2AF6AE413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5C567D-BA62-5447-AAFF-82AF5A9BAB5C}"/>
              </a:ext>
            </a:extLst>
          </p:cNvPr>
          <p:cNvSpPr txBox="1"/>
          <p:nvPr/>
        </p:nvSpPr>
        <p:spPr>
          <a:xfrm>
            <a:off x="292969" y="5455920"/>
            <a:ext cx="5935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Aucune orthèse ne donnera une extension qui n’a pas été récupérée en per opératoire</a:t>
            </a:r>
          </a:p>
        </p:txBody>
      </p:sp>
    </p:spTree>
    <p:extLst>
      <p:ext uri="{BB962C8B-B14F-4D97-AF65-F5344CB8AC3E}">
        <p14:creationId xmlns:p14="http://schemas.microsoft.com/office/powerpoint/2010/main" val="20947024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F06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" y="936765"/>
            <a:ext cx="2704746" cy="20285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6" descr="DSCN1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00" y="936765"/>
            <a:ext cx="2704747" cy="20285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age 7" descr="DSCN15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08" y="936765"/>
            <a:ext cx="2630104" cy="19725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234147" y="2977417"/>
            <a:ext cx="839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Homme 54 ans Stade 3 D paume ouverte résultat à 3 mois </a:t>
            </a:r>
          </a:p>
        </p:txBody>
      </p:sp>
      <p:pic>
        <p:nvPicPr>
          <p:cNvPr id="11" name="Image 10" descr="IMG_16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8" y="3878315"/>
            <a:ext cx="2668710" cy="200153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Image 11" descr="IMG_16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00" y="3878315"/>
            <a:ext cx="2700861" cy="20256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Image 12" descr="IMG_166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29" y="3507156"/>
            <a:ext cx="2272738" cy="17045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Image 13" descr="IMG_167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29" y="5074365"/>
            <a:ext cx="2272737" cy="17045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34147" y="587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Homme 51 ans Stade 4 P-D paume ouverte résultat à 2 mois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52EEE7-566E-9B46-9C80-D1617312A3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164B4F-D566-F944-9034-7F45A7871D93}"/>
              </a:ext>
            </a:extLst>
          </p:cNvPr>
          <p:cNvSpPr txBox="1"/>
          <p:nvPr/>
        </p:nvSpPr>
        <p:spPr>
          <a:xfrm>
            <a:off x="5362075" y="256397"/>
            <a:ext cx="367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>
                <a:solidFill>
                  <a:srgbClr val="FFFF00"/>
                </a:solidFill>
              </a:rPr>
              <a:t>Sans orthèse…</a:t>
            </a:r>
          </a:p>
        </p:txBody>
      </p:sp>
    </p:spTree>
    <p:extLst>
      <p:ext uri="{BB962C8B-B14F-4D97-AF65-F5344CB8AC3E}">
        <p14:creationId xmlns:p14="http://schemas.microsoft.com/office/powerpoint/2010/main" val="32241387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2D1E739-3423-E74F-97D9-C6A44D45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189911"/>
            <a:ext cx="8623495" cy="719798"/>
          </a:xfrm>
        </p:spPr>
        <p:txBody>
          <a:bodyPr/>
          <a:lstStyle/>
          <a:p>
            <a:pPr algn="r"/>
            <a:r>
              <a:rPr lang="fr-FR" sz="3200" dirty="0">
                <a:solidFill>
                  <a:srgbClr val="FFFF00"/>
                </a:solidFill>
              </a:rPr>
              <a:t>Série 1999-2017: 653 cas (Alès- ChirOrtho)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8912DF9-FD14-9546-BB0A-670D4715EA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431897"/>
              </p:ext>
            </p:extLst>
          </p:nvPr>
        </p:nvGraphicFramePr>
        <p:xfrm>
          <a:off x="464234" y="909709"/>
          <a:ext cx="4763373" cy="320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4A830FA0-78C5-4747-8839-01F5145944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467624"/>
              </p:ext>
            </p:extLst>
          </p:nvPr>
        </p:nvGraphicFramePr>
        <p:xfrm>
          <a:off x="344791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1EF85D8-DEA0-A146-8D37-C25C733D2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20273"/>
              </p:ext>
            </p:extLst>
          </p:nvPr>
        </p:nvGraphicFramePr>
        <p:xfrm>
          <a:off x="5556738" y="1063132"/>
          <a:ext cx="3052689" cy="19086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2975">
                  <a:extLst>
                    <a:ext uri="{9D8B030D-6E8A-4147-A177-3AD203B41FA5}">
                      <a16:colId xmlns:a16="http://schemas.microsoft.com/office/drawing/2014/main" val="2708109336"/>
                    </a:ext>
                  </a:extLst>
                </a:gridCol>
                <a:gridCol w="1149714">
                  <a:extLst>
                    <a:ext uri="{9D8B030D-6E8A-4147-A177-3AD203B41FA5}">
                      <a16:colId xmlns:a16="http://schemas.microsoft.com/office/drawing/2014/main" val="927127514"/>
                    </a:ext>
                  </a:extLst>
                </a:gridCol>
              </a:tblGrid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1999-2017</a:t>
                      </a:r>
                      <a:endParaRPr lang="fr-FR" sz="16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200873"/>
                  </a:ext>
                </a:extLst>
              </a:tr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Stade 1</a:t>
                      </a:r>
                      <a:endParaRPr lang="fr-FR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92</a:t>
                      </a:r>
                      <a:endParaRPr lang="fr-FR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748299"/>
                  </a:ext>
                </a:extLst>
              </a:tr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Stade2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206</a:t>
                      </a:r>
                      <a:endParaRPr lang="fr-FR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471847"/>
                  </a:ext>
                </a:extLst>
              </a:tr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Stade 3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209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3881"/>
                  </a:ext>
                </a:extLst>
              </a:tr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Stade 4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146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855881"/>
                  </a:ext>
                </a:extLst>
              </a:tr>
              <a:tr h="31811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fr-FR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653</a:t>
                      </a:r>
                      <a:endParaRPr lang="fr-FR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72860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E0A1EE6-50AF-DD42-9491-0218F9C0C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909429"/>
              </p:ext>
            </p:extLst>
          </p:nvPr>
        </p:nvGraphicFramePr>
        <p:xfrm>
          <a:off x="5556738" y="3169138"/>
          <a:ext cx="3052689" cy="2742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2975">
                  <a:extLst>
                    <a:ext uri="{9D8B030D-6E8A-4147-A177-3AD203B41FA5}">
                      <a16:colId xmlns:a16="http://schemas.microsoft.com/office/drawing/2014/main" val="2172968914"/>
                    </a:ext>
                  </a:extLst>
                </a:gridCol>
                <a:gridCol w="1149714">
                  <a:extLst>
                    <a:ext uri="{9D8B030D-6E8A-4147-A177-3AD203B41FA5}">
                      <a16:colId xmlns:a16="http://schemas.microsoft.com/office/drawing/2014/main" val="3972662671"/>
                    </a:ext>
                  </a:extLst>
                </a:gridCol>
              </a:tblGrid>
              <a:tr h="30821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Perdus de vue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465150"/>
                  </a:ext>
                </a:extLst>
              </a:tr>
              <a:tr h="30821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Récidives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32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727892"/>
                  </a:ext>
                </a:extLst>
              </a:tr>
              <a:tr h="6060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Extension complète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361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654035"/>
                  </a:ext>
                </a:extLst>
              </a:tr>
              <a:tr h="6060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Ext. Partielle &gt;60%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245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78379"/>
                  </a:ext>
                </a:extLst>
              </a:tr>
              <a:tr h="6060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solidFill>
                            <a:schemeClr val="tx2"/>
                          </a:solidFill>
                          <a:effectLst/>
                        </a:rPr>
                        <a:t>Résultat insuffisant</a:t>
                      </a:r>
                      <a:endParaRPr lang="fr-FR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406070"/>
                  </a:ext>
                </a:extLst>
              </a:tr>
              <a:tr h="30821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Amputation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fr-FR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207252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4DC52C31-B12B-794F-A3E9-8161A155B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71" y="6367338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55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25" y="1005616"/>
            <a:ext cx="3622827" cy="48304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014563" y="6077519"/>
            <a:ext cx="556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MERCI POUR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3D8B55-DE37-7948-9323-D0338C12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698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C0CD4-A7A7-7B4E-A70E-26237328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73738"/>
            <a:ext cx="7772400" cy="731520"/>
          </a:xfrm>
        </p:spPr>
        <p:txBody>
          <a:bodyPr/>
          <a:lstStyle/>
          <a:p>
            <a:pPr algn="r"/>
            <a:r>
              <a:rPr lang="fr-FR" sz="4800" dirty="0">
                <a:solidFill>
                  <a:srgbClr val="FFFF00"/>
                </a:solidFill>
              </a:rPr>
              <a:t>Physiopathologie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467A9A-0117-ED4D-8EF8-058B18FB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59840"/>
            <a:ext cx="7772400" cy="52019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1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DUPUYTREN</a:t>
            </a:r>
            <a:r>
              <a:rPr lang="fr-FR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800" dirty="0"/>
              <a:t>= prolifération anormale de fibroblastes + expression anormale de facteurs de croissance + modification de la matrice </a:t>
            </a:r>
            <a:r>
              <a:rPr lang="fr-FR" sz="1800" dirty="0" err="1"/>
              <a:t>extra-cellulaire</a:t>
            </a:r>
            <a:r>
              <a:rPr lang="fr-FR" sz="1800" dirty="0"/>
              <a:t> +/- hypoxie chronique</a:t>
            </a:r>
          </a:p>
          <a:p>
            <a:pPr>
              <a:lnSpc>
                <a:spcPct val="90000"/>
              </a:lnSpc>
            </a:pPr>
            <a:r>
              <a:rPr lang="fr-FR" sz="1800" b="1" u="sng" dirty="0">
                <a:solidFill>
                  <a:schemeClr val="tx2"/>
                </a:solidFill>
              </a:rPr>
              <a:t>TGF Béta</a:t>
            </a:r>
            <a:r>
              <a:rPr lang="fr-FR" sz="1800" dirty="0"/>
              <a:t> : rôle majeur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1800" dirty="0"/>
              <a:t>	Augmentation de la croissance des </a:t>
            </a:r>
            <a:r>
              <a:rPr lang="fr-FR" sz="1800" dirty="0" err="1"/>
              <a:t>myofibroblastes</a:t>
            </a:r>
            <a:r>
              <a:rPr lang="fr-FR" sz="1800" dirty="0"/>
              <a:t> et du collagène type III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EGF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TGF alpha</a:t>
            </a:r>
            <a:r>
              <a:rPr lang="fr-FR" sz="1800" dirty="0"/>
              <a:t> : Rôle dans la contractilité des </a:t>
            </a:r>
            <a:r>
              <a:rPr lang="fr-FR" sz="1800" dirty="0" err="1"/>
              <a:t>myo</a:t>
            </a:r>
            <a:r>
              <a:rPr lang="fr-FR" sz="1800" dirty="0"/>
              <a:t>-fibroblastes ----Rétraction des brides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PDGF</a:t>
            </a:r>
            <a:r>
              <a:rPr lang="fr-FR" sz="1800" dirty="0"/>
              <a:t>: Effet mitogène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GM CSF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Radicaux libres</a:t>
            </a:r>
            <a:r>
              <a:rPr lang="fr-FR" sz="1800" dirty="0"/>
              <a:t>: Rôle dans l’hypoxie tissulaire chronique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/>
              <a:t>Métallo-protéinases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Collagène - fibronectine – </a:t>
            </a:r>
            <a:r>
              <a:rPr lang="fr-FR" sz="1800" dirty="0" err="1">
                <a:solidFill>
                  <a:schemeClr val="tx2"/>
                </a:solidFill>
              </a:rPr>
              <a:t>protéoglycans</a:t>
            </a:r>
            <a:r>
              <a:rPr lang="fr-FR" sz="1800" dirty="0"/>
              <a:t>: constituants de la matrice </a:t>
            </a:r>
            <a:r>
              <a:rPr lang="fr-FR" sz="1800" dirty="0" err="1"/>
              <a:t>extra-cellulaire</a:t>
            </a:r>
            <a:endParaRPr lang="fr-FR" sz="1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>
                <a:solidFill>
                  <a:schemeClr val="tx2"/>
                </a:solidFill>
              </a:rPr>
              <a:t>HLA DR 3</a:t>
            </a:r>
            <a:r>
              <a:rPr lang="fr-FR" sz="1800" dirty="0"/>
              <a:t> : cause génétique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800" dirty="0"/>
              <a:t>Androgènes : </a:t>
            </a:r>
            <a:r>
              <a:rPr lang="fr-FR" sz="1800" dirty="0">
                <a:solidFill>
                  <a:schemeClr val="tx2"/>
                </a:solidFill>
              </a:rPr>
              <a:t>5 alpha DHT</a:t>
            </a:r>
            <a:r>
              <a:rPr lang="fr-FR" sz="1800" dirty="0"/>
              <a:t>	</a:t>
            </a:r>
          </a:p>
          <a:p>
            <a:endParaRPr lang="fr-FR" sz="1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7F0B02-C27E-6D47-B839-A97D8C199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188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651148" y="241509"/>
            <a:ext cx="2807052" cy="1143000"/>
          </a:xfrm>
        </p:spPr>
        <p:txBody>
          <a:bodyPr/>
          <a:lstStyle/>
          <a:p>
            <a:pPr algn="r"/>
            <a:r>
              <a:rPr lang="fr-FR" sz="4800" dirty="0">
                <a:solidFill>
                  <a:srgbClr val="FFFF00"/>
                </a:solidFill>
              </a:rPr>
              <a:t>Clinique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0" y="1121434"/>
            <a:ext cx="4050784" cy="471481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Pas d’imagerie </a:t>
            </a:r>
          </a:p>
          <a:p>
            <a:pPr marL="0" indent="0">
              <a:buNone/>
            </a:pPr>
            <a:endParaRPr lang="fr-FR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FFFF00"/>
                </a:solidFill>
              </a:rPr>
              <a:t>« NODULES ET CORDES »</a:t>
            </a:r>
          </a:p>
          <a:p>
            <a:pPr marL="0" indent="0">
              <a:buNone/>
            </a:pPr>
            <a:r>
              <a:rPr lang="fr-FR" dirty="0">
                <a:solidFill>
                  <a:srgbClr val="FFFF00"/>
                </a:solidFill>
              </a:rPr>
              <a:t>Classification de Tubiana:</a:t>
            </a:r>
          </a:p>
          <a:p>
            <a:pPr>
              <a:buFontTx/>
              <a:buChar char="-"/>
            </a:pPr>
            <a:r>
              <a:rPr lang="fr-FR" dirty="0"/>
              <a:t> P palmaire</a:t>
            </a:r>
          </a:p>
          <a:p>
            <a:pPr>
              <a:buFontTx/>
              <a:buChar char="-"/>
            </a:pPr>
            <a:r>
              <a:rPr lang="fr-FR" dirty="0"/>
              <a:t> D digital</a:t>
            </a:r>
          </a:p>
          <a:p>
            <a:pPr>
              <a:buFontTx/>
              <a:buChar char="-"/>
            </a:pPr>
            <a:r>
              <a:rPr lang="fr-FR" dirty="0"/>
              <a:t> R récidive</a:t>
            </a:r>
          </a:p>
          <a:p>
            <a:pPr>
              <a:buFontTx/>
              <a:buChar char="-"/>
            </a:pPr>
            <a:r>
              <a:rPr lang="fr-FR" dirty="0"/>
              <a:t> H </a:t>
            </a:r>
            <a:r>
              <a:rPr lang="fr-FR" dirty="0" err="1"/>
              <a:t>hyperextension</a:t>
            </a:r>
            <a:r>
              <a:rPr lang="fr-FR" dirty="0"/>
              <a:t> IPD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4" descr="DUPUYTREN 008.jpg"/>
          <p:cNvPicPr>
            <a:picLocks noGrp="1" noChangeAspect="1"/>
          </p:cNvPicPr>
          <p:nvPr/>
        </p:nvPicPr>
        <p:blipFill>
          <a:blip r:embed="rId3" cstate="print"/>
          <a:srcRect l="9021" r="13543" b="5796"/>
          <a:stretch>
            <a:fillRect/>
          </a:stretch>
        </p:blipFill>
        <p:spPr>
          <a:xfrm>
            <a:off x="4050784" y="1487084"/>
            <a:ext cx="4735312" cy="46085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7A282D-E295-8449-945F-5D7854723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89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305675" y="83557"/>
            <a:ext cx="2512529" cy="814413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Stades 1</a:t>
            </a:r>
          </a:p>
        </p:txBody>
      </p:sp>
      <p:pic>
        <p:nvPicPr>
          <p:cNvPr id="6" name="Picture 6" descr="st 1 bride palm Fayo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88" y="840820"/>
            <a:ext cx="3352800" cy="2514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8" descr="st Vach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88" y="3822359"/>
            <a:ext cx="3352800" cy="2514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9" descr="st 1 Mul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2253" y="897970"/>
            <a:ext cx="3276600" cy="2457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7" descr="st 1 barnicau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2253" y="3822359"/>
            <a:ext cx="3276600" cy="2457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A4E4D7-B949-8447-9762-D3ED0A84B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7341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305675" y="269320"/>
            <a:ext cx="2512529" cy="632319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Stades 2</a:t>
            </a:r>
          </a:p>
        </p:txBody>
      </p:sp>
      <p:pic>
        <p:nvPicPr>
          <p:cNvPr id="8" name="Picture 5" descr="st 1 D5 Mr Vo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3" y="855956"/>
            <a:ext cx="3689381" cy="276605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8" descr="Lenahan s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33" y="3918486"/>
            <a:ext cx="3689381" cy="276605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7" descr="Clauz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4666" y="1164328"/>
            <a:ext cx="3653538" cy="26270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9" descr="st 2  d5 Pe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4666" y="3891616"/>
            <a:ext cx="3653537" cy="255537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E24760-E997-7D49-A607-13B94F6D0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78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399429" y="269320"/>
            <a:ext cx="4418776" cy="779740"/>
          </a:xfrm>
        </p:spPr>
        <p:txBody>
          <a:bodyPr/>
          <a:lstStyle/>
          <a:p>
            <a:pPr algn="r"/>
            <a:r>
              <a:rPr lang="fr-FR" dirty="0">
                <a:solidFill>
                  <a:srgbClr val="FFFF00"/>
                </a:solidFill>
              </a:rPr>
              <a:t>Stades 3 et 4</a:t>
            </a:r>
          </a:p>
        </p:txBody>
      </p:sp>
      <p:pic>
        <p:nvPicPr>
          <p:cNvPr id="9" name="Picture 7" descr="Dubord st 4 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69" y="3828149"/>
            <a:ext cx="3745609" cy="28083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46205" y="395880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Gène fonctionnelle:</a:t>
            </a:r>
          </a:p>
          <a:p>
            <a:pPr>
              <a:buFontTx/>
              <a:buChar char="-"/>
            </a:pPr>
            <a:r>
              <a:rPr lang="fr-FR" dirty="0"/>
              <a:t> Serrer la main</a:t>
            </a:r>
          </a:p>
          <a:p>
            <a:pPr>
              <a:buFontTx/>
              <a:buChar char="-"/>
            </a:pPr>
            <a:r>
              <a:rPr lang="fr-FR" dirty="0"/>
              <a:t> Se laver la figure</a:t>
            </a:r>
          </a:p>
          <a:p>
            <a:pPr>
              <a:buFontTx/>
              <a:buChar char="-"/>
            </a:pPr>
            <a:r>
              <a:rPr lang="fr-FR" dirty="0"/>
              <a:t> Mettre la main dans une poche</a:t>
            </a:r>
          </a:p>
          <a:p>
            <a:pPr>
              <a:buFontTx/>
              <a:buChar char="-"/>
            </a:pPr>
            <a:r>
              <a:rPr lang="fr-FR" dirty="0"/>
              <a:t> Mettre des gants</a:t>
            </a:r>
          </a:p>
          <a:p>
            <a:pPr>
              <a:buFontTx/>
              <a:buChar char="-"/>
            </a:pPr>
            <a:r>
              <a:rPr lang="fr-FR" dirty="0"/>
              <a:t> Essuyer une table</a:t>
            </a:r>
          </a:p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etc</a:t>
            </a:r>
            <a:endParaRPr lang="fr-FR" dirty="0"/>
          </a:p>
        </p:txBody>
      </p:sp>
      <p:pic>
        <p:nvPicPr>
          <p:cNvPr id="14" name="Picture 6" descr="st 3 Gir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69" y="1049060"/>
            <a:ext cx="3745609" cy="265208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3D35B2-D554-D742-88BA-707DF2955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  <p:pic>
        <p:nvPicPr>
          <p:cNvPr id="8" name="Picture 6" descr="Schmitz st 4 D4 D5">
            <a:extLst>
              <a:ext uri="{FF2B5EF4-FFF2-40B4-BE49-F238E27FC236}">
                <a16:creationId xmlns:a16="http://schemas.microsoft.com/office/drawing/2014/main" id="{C101D3AE-2ED4-6B48-9977-DD7BB564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4200"/>
          <a:stretch>
            <a:fillRect/>
          </a:stretch>
        </p:blipFill>
        <p:spPr bwMode="auto">
          <a:xfrm>
            <a:off x="4987636" y="1019629"/>
            <a:ext cx="3507295" cy="274494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7793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14751" y="315127"/>
            <a:ext cx="3993194" cy="862765"/>
          </a:xfrm>
        </p:spPr>
        <p:txBody>
          <a:bodyPr/>
          <a:lstStyle/>
          <a:p>
            <a:pPr algn="r"/>
            <a:r>
              <a:rPr lang="fr-FR" sz="4800" dirty="0">
                <a:solidFill>
                  <a:srgbClr val="FFFF00"/>
                </a:solidFill>
              </a:rPr>
              <a:t>Traitement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751" y="923512"/>
            <a:ext cx="4572000" cy="25899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1800" u="sng" dirty="0">
                <a:solidFill>
                  <a:srgbClr val="FFFF00"/>
                </a:solidFill>
              </a:rPr>
              <a:t>Aucun traitement médical n’a prouvé son efficacité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Vitamine E crème</a:t>
            </a:r>
          </a:p>
          <a:p>
            <a:pPr lvl="1">
              <a:lnSpc>
                <a:spcPct val="90000"/>
              </a:lnSpc>
            </a:pPr>
            <a:r>
              <a:rPr lang="fr-FR" sz="1800" dirty="0" err="1"/>
              <a:t>Diméthyl</a:t>
            </a:r>
            <a:r>
              <a:rPr lang="fr-FR" sz="1800" dirty="0"/>
              <a:t> </a:t>
            </a:r>
            <a:r>
              <a:rPr lang="fr-FR" sz="1800" dirty="0" err="1"/>
              <a:t>sulfoxyde</a:t>
            </a:r>
            <a:endParaRPr lang="fr-FR" sz="1800" dirty="0"/>
          </a:p>
          <a:p>
            <a:pPr lvl="1">
              <a:lnSpc>
                <a:spcPct val="90000"/>
              </a:lnSpc>
            </a:pPr>
            <a:r>
              <a:rPr lang="fr-FR" sz="1800" dirty="0"/>
              <a:t>Allopurinol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Ultrasons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5 </a:t>
            </a:r>
            <a:r>
              <a:rPr lang="fr-FR" sz="1800" dirty="0" err="1"/>
              <a:t>Fluoro</a:t>
            </a:r>
            <a:r>
              <a:rPr lang="fr-FR" sz="1800" dirty="0"/>
              <a:t>-uracile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Radiothérapie !!!</a:t>
            </a:r>
          </a:p>
          <a:p>
            <a:pPr>
              <a:lnSpc>
                <a:spcPct val="90000"/>
              </a:lnSpc>
            </a:pPr>
            <a:r>
              <a:rPr lang="fr-FR" sz="1800" dirty="0"/>
              <a:t>In Vitro</a:t>
            </a:r>
          </a:p>
          <a:p>
            <a:pPr lvl="1">
              <a:lnSpc>
                <a:spcPct val="90000"/>
              </a:lnSpc>
            </a:pPr>
            <a:r>
              <a:rPr lang="fr-FR" sz="1800" dirty="0"/>
              <a:t>Effet + des corticoïdes / interféron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2035" y="2130083"/>
            <a:ext cx="3081251" cy="830997"/>
          </a:xfrm>
          <a:prstGeom prst="rect">
            <a:avLst/>
          </a:prstGeom>
          <a:ln w="12700" cmpd="sng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APONEVRECTOMIE</a:t>
            </a:r>
          </a:p>
          <a:p>
            <a:pPr algn="ctr"/>
            <a:r>
              <a:rPr lang="fr-FR" dirty="0">
                <a:solidFill>
                  <a:srgbClr val="FFFF00"/>
                </a:solidFill>
              </a:rPr>
              <a:t>CHIRURGICALE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751" y="3985188"/>
            <a:ext cx="3144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 err="1">
                <a:solidFill>
                  <a:srgbClr val="82DADA"/>
                </a:solidFill>
              </a:rPr>
              <a:t>Aponévrotomie</a:t>
            </a:r>
            <a:r>
              <a:rPr lang="fr-FR" sz="1800" i="1" dirty="0">
                <a:solidFill>
                  <a:srgbClr val="82DADA"/>
                </a:solidFill>
              </a:rPr>
              <a:t> Aiguilles </a:t>
            </a:r>
          </a:p>
          <a:p>
            <a:r>
              <a:rPr lang="fr-FR" sz="1800" i="1" dirty="0"/>
              <a:t>LERMUSIAUX 1980</a:t>
            </a:r>
          </a:p>
          <a:p>
            <a:endParaRPr lang="fr-FR" sz="1800" i="1" dirty="0"/>
          </a:p>
        </p:txBody>
      </p:sp>
      <p:sp>
        <p:nvSpPr>
          <p:cNvPr id="7" name="Rectangle 6"/>
          <p:cNvSpPr/>
          <p:nvPr/>
        </p:nvSpPr>
        <p:spPr>
          <a:xfrm>
            <a:off x="242751" y="4757081"/>
            <a:ext cx="2883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82DADA"/>
                </a:solidFill>
              </a:rPr>
              <a:t>COLLAGENASE</a:t>
            </a:r>
          </a:p>
          <a:p>
            <a:r>
              <a:rPr lang="fr-FR" sz="1800" i="1" dirty="0" err="1"/>
              <a:t>Xiaflex</a:t>
            </a:r>
            <a:r>
              <a:rPr lang="fr-FR" sz="1800" i="1" dirty="0"/>
              <a:t>®</a:t>
            </a:r>
          </a:p>
          <a:p>
            <a:r>
              <a:rPr lang="fr-FR" sz="1800" i="1" dirty="0"/>
              <a:t>Agrément FDA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1287" y="3972251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1800" i="1" u="sng" dirty="0">
                <a:solidFill>
                  <a:srgbClr val="82DADA"/>
                </a:solidFill>
              </a:rPr>
              <a:t>Réinjection de graisse: ADIPOCYTE 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fr-FR" sz="1800" i="1" dirty="0"/>
              <a:t>Effets autocrine / paracrine , Régulation locale du flux sanguin, </a:t>
            </a:r>
            <a:r>
              <a:rPr lang="fr-FR" sz="1800" i="1" dirty="0" err="1"/>
              <a:t>Angiogénèse</a:t>
            </a:r>
            <a:r>
              <a:rPr lang="fr-FR" sz="1800" i="1" dirty="0"/>
              <a:t>, Modification des matrices </a:t>
            </a:r>
            <a:r>
              <a:rPr lang="fr-FR" sz="1800" i="1" dirty="0" err="1"/>
              <a:t>extra-cellulaires</a:t>
            </a:r>
            <a:r>
              <a:rPr lang="fr-FR" sz="1800" i="1" dirty="0"/>
              <a:t>, TNF alpha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fr-FR" sz="1800" i="1" dirty="0"/>
              <a:t> Effet hormonal: </a:t>
            </a:r>
            <a:r>
              <a:rPr lang="fr-FR" sz="1800" i="1" dirty="0" err="1"/>
              <a:t>oestrogènes</a:t>
            </a:r>
            <a:endParaRPr lang="fr-FR" sz="1800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AD1814-81B1-1046-BB4F-2087987C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9" y="227422"/>
            <a:ext cx="2771074" cy="3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alès chir ortho 1">
  <a:themeElements>
    <a:clrScheme name="Reflet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Reflet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Reflet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</TotalTime>
  <Words>1197</Words>
  <Application>Microsoft Macintosh PowerPoint</Application>
  <PresentationFormat>Affichage à l'écran (4:3)</PresentationFormat>
  <Paragraphs>265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Calibri</vt:lpstr>
      <vt:lpstr>Helvetica</vt:lpstr>
      <vt:lpstr>Osaka</vt:lpstr>
      <vt:lpstr>Times</vt:lpstr>
      <vt:lpstr>Times New Roman</vt:lpstr>
      <vt:lpstr>Wingdings</vt:lpstr>
      <vt:lpstr>alès chir ortho 1</vt:lpstr>
      <vt:lpstr>La Maladie de Dupuytren Traitement chirurgical et rééducation précoce </vt:lpstr>
      <vt:lpstr>Localisation</vt:lpstr>
      <vt:lpstr>Etiologie</vt:lpstr>
      <vt:lpstr>Physiopathologie</vt:lpstr>
      <vt:lpstr>Clinique</vt:lpstr>
      <vt:lpstr>Stades 1</vt:lpstr>
      <vt:lpstr>Stades 2</vt:lpstr>
      <vt:lpstr>Stades 3 et 4</vt:lpstr>
      <vt:lpstr>Traitement</vt:lpstr>
      <vt:lpstr>Aponévrotomie à l’aiguille</vt:lpstr>
      <vt:lpstr>Indications / aiguilles</vt:lpstr>
      <vt:lpstr>Homme de 68 ans, insuffisant cardiaque, artéritique, DID, tabagique. Stade 3 fort PD </vt:lpstr>
      <vt:lpstr>REINJECTION GRAISSE</vt:lpstr>
      <vt:lpstr>Collagenase</vt:lpstr>
      <vt:lpstr>Aponevrectomie</vt:lpstr>
      <vt:lpstr>LES GRANDS PRINCIPES</vt:lpstr>
      <vt:lpstr>De préférence technique « paume ouverte »</vt:lpstr>
      <vt:lpstr>Les lambeaux commissuraux</vt:lpstr>
      <vt:lpstr>Les brides palmaires</vt:lpstr>
      <vt:lpstr>Les brides digitales</vt:lpstr>
      <vt:lpstr>Les brides atypiques</vt:lpstr>
      <vt:lpstr>Les greffes de peau</vt:lpstr>
      <vt:lpstr>Stade 3 D5 greffe coupe feu + P.O.</vt:lpstr>
      <vt:lpstr>Les amputations stades 4 +</vt:lpstr>
      <vt:lpstr>Amputations de rayon</vt:lpstr>
      <vt:lpstr>Indications Chirurgicales</vt:lpstr>
      <vt:lpstr>Post opératoire: Conditionne le résultat</vt:lpstr>
      <vt:lpstr>But de la rééducation</vt:lpstr>
      <vt:lpstr>Attention aux pièges !</vt:lpstr>
      <vt:lpstr>Phase 1:J0-J15 ou J45 (paume ouverte)</vt:lpstr>
      <vt:lpstr>Orthèse ou pas ?</vt:lpstr>
      <vt:lpstr>Présentation PowerPoint</vt:lpstr>
      <vt:lpstr>Série 1999-2017: 653 cas (Alès- ChirOrtho)</vt:lpstr>
      <vt:lpstr>Présentation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Maladie de Dupuytren  </dc:title>
  <dc:creator>Richard BERACASSAT</dc:creator>
  <cp:lastModifiedBy>Utilisateur Microsoft Office</cp:lastModifiedBy>
  <cp:revision>142</cp:revision>
  <dcterms:created xsi:type="dcterms:W3CDTF">2014-05-13T10:35:03Z</dcterms:created>
  <dcterms:modified xsi:type="dcterms:W3CDTF">2018-02-08T17:40:14Z</dcterms:modified>
</cp:coreProperties>
</file>