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6" r:id="rId4"/>
    <p:sldId id="277" r:id="rId5"/>
    <p:sldId id="278" r:id="rId6"/>
    <p:sldId id="279" r:id="rId7"/>
    <p:sldId id="258" r:id="rId8"/>
    <p:sldId id="259" r:id="rId9"/>
    <p:sldId id="260" r:id="rId10"/>
    <p:sldId id="261" r:id="rId11"/>
    <p:sldId id="284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7"/>
    <p:restoredTop sz="93300"/>
  </p:normalViewPr>
  <p:slideViewPr>
    <p:cSldViewPr snapToGrid="0" snapToObjects="1">
      <p:cViewPr varScale="1">
        <p:scale>
          <a:sx n="101" d="100"/>
          <a:sy n="101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68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347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37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41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40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7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73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69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401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8766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42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E606C-C060-2A45-81A7-B0F8E0C994DF}" type="datetimeFigureOut">
              <a:rPr lang="fr-FR" smtClean="0"/>
              <a:t>08/02/2018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53869-6AE9-E14E-BCF7-7F9C7802A39A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15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7744" y="-1945178"/>
            <a:ext cx="9714807" cy="3624349"/>
          </a:xfrm>
        </p:spPr>
        <p:txBody>
          <a:bodyPr>
            <a:normAutofit/>
          </a:bodyPr>
          <a:lstStyle/>
          <a:p>
            <a:r>
              <a:rPr lang="fr-FR" sz="5400" b="1" dirty="0" smtClean="0"/>
              <a:t>ASPECTS SOCIO-PROFESSIONNELS DES PATHOLOGIES DE L’ÉPAULE</a:t>
            </a:r>
            <a:endParaRPr lang="fr-FR" sz="54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50" y="1745742"/>
            <a:ext cx="6350925" cy="47631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49136" y="6247326"/>
            <a:ext cx="1163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Dr X.NICOLAY                                                                                     ALES-CHIRORTHO</a:t>
            </a:r>
            <a:endParaRPr lang="fr-FR" sz="2800" dirty="0"/>
          </a:p>
        </p:txBody>
      </p:sp>
      <p:sp>
        <p:nvSpPr>
          <p:cNvPr id="8" name="Rectangle 7"/>
          <p:cNvSpPr/>
          <p:nvPr/>
        </p:nvSpPr>
        <p:spPr>
          <a:xfrm>
            <a:off x="2491067" y="693050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38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CAS CLINIQUE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5196" y="1690688"/>
            <a:ext cx="10515600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Femme de ménage, 56 ans en arrêt depuis 3 mois, déclarée en maladie professionnelle (57B), rupture dégénérative de la coiffe</a:t>
            </a:r>
          </a:p>
          <a:p>
            <a:endParaRPr lang="fr-FR" sz="3600" dirty="0" smtClean="0"/>
          </a:p>
          <a:p>
            <a:r>
              <a:rPr lang="fr-FR" sz="3600" dirty="0" smtClean="0"/>
              <a:t>« Maladie professionnelle, je ne peux rien pour vous »</a:t>
            </a:r>
          </a:p>
          <a:p>
            <a:endParaRPr lang="fr-FR" sz="3600" dirty="0" smtClean="0"/>
          </a:p>
          <a:p>
            <a:r>
              <a:rPr lang="fr-FR" sz="3600" b="1" dirty="0" smtClean="0"/>
              <a:t>« Il faut vous opérer sans tarder »</a:t>
            </a:r>
          </a:p>
          <a:p>
            <a:endParaRPr lang="fr-FR" sz="3600" dirty="0" smtClean="0"/>
          </a:p>
          <a:p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47379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CAS CLINIQUE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5196" y="1690688"/>
            <a:ext cx="10515600" cy="5167312"/>
          </a:xfrm>
        </p:spPr>
        <p:txBody>
          <a:bodyPr>
            <a:normAutofit lnSpcReduction="10000"/>
          </a:bodyPr>
          <a:lstStyle/>
          <a:p>
            <a:r>
              <a:rPr lang="fr-FR" sz="3600" dirty="0" smtClean="0"/>
              <a:t>Femme de ménage, 56 ans en arrêt depuis 3 mois, déclarée en maladie professionnelle (57B), rupture dégénérative de la coiffe</a:t>
            </a:r>
          </a:p>
          <a:p>
            <a:endParaRPr lang="fr-FR" sz="3600" dirty="0" smtClean="0"/>
          </a:p>
          <a:p>
            <a:r>
              <a:rPr lang="fr-FR" sz="3600" dirty="0" smtClean="0"/>
              <a:t>« Maladie professionnelle, je ne peux rien pour vous »</a:t>
            </a:r>
          </a:p>
          <a:p>
            <a:endParaRPr lang="fr-FR" sz="3600" dirty="0" smtClean="0"/>
          </a:p>
          <a:p>
            <a:r>
              <a:rPr lang="fr-FR" sz="3600" dirty="0" smtClean="0"/>
              <a:t>« Il faut vous opérer sans tarder »</a:t>
            </a:r>
          </a:p>
          <a:p>
            <a:endParaRPr lang="fr-FR" sz="3600" b="1" dirty="0"/>
          </a:p>
          <a:p>
            <a:r>
              <a:rPr lang="fr-FR" sz="3600" b="1" dirty="0" smtClean="0"/>
              <a:t>Une troisième voie ?</a:t>
            </a:r>
          </a:p>
          <a:p>
            <a:endParaRPr lang="fr-FR" sz="3600" dirty="0" smtClean="0"/>
          </a:p>
          <a:p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30419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L’AVENIR ET LE PRONOSTIC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18426"/>
            <a:ext cx="10515600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3 CRITÈRES:</a:t>
            </a:r>
          </a:p>
          <a:p>
            <a:endParaRPr lang="fr-FR" sz="3600" dirty="0" smtClean="0"/>
          </a:p>
          <a:p>
            <a:r>
              <a:rPr lang="fr-FR" sz="3600" b="1" dirty="0" smtClean="0"/>
              <a:t>Contexte socio-professionnel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4298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L’AVENIR ET LE PRONOSTIC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60567"/>
            <a:ext cx="11531138" cy="4015654"/>
          </a:xfrm>
        </p:spPr>
        <p:txBody>
          <a:bodyPr>
            <a:normAutofit/>
          </a:bodyPr>
          <a:lstStyle/>
          <a:p>
            <a:r>
              <a:rPr lang="fr-FR" sz="3600" dirty="0" smtClean="0"/>
              <a:t>3 CRITÈRES:</a:t>
            </a:r>
          </a:p>
          <a:p>
            <a:endParaRPr lang="fr-FR" sz="3600" dirty="0" smtClean="0"/>
          </a:p>
          <a:p>
            <a:r>
              <a:rPr lang="fr-FR" sz="3600" b="1" dirty="0" smtClean="0"/>
              <a:t>Contexte socio-professionnel</a:t>
            </a:r>
          </a:p>
          <a:p>
            <a:r>
              <a:rPr lang="fr-FR" sz="3600" b="1" dirty="0" smtClean="0"/>
              <a:t>Contexte personnel: psychologie et objectifs du patient</a:t>
            </a:r>
          </a:p>
        </p:txBody>
      </p:sp>
    </p:spTree>
    <p:extLst>
      <p:ext uri="{BB962C8B-B14F-4D97-AF65-F5344CB8AC3E}">
        <p14:creationId xmlns:p14="http://schemas.microsoft.com/office/powerpoint/2010/main" val="4493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L’AVENIR ET LE PRONOSTIC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06662"/>
            <a:ext cx="11531138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3 CRITÈRES:</a:t>
            </a:r>
          </a:p>
          <a:p>
            <a:endParaRPr lang="fr-FR" sz="3600" dirty="0" smtClean="0"/>
          </a:p>
          <a:p>
            <a:r>
              <a:rPr lang="fr-FR" sz="3600" b="1" dirty="0" smtClean="0"/>
              <a:t>Contexte socio-professionnel</a:t>
            </a:r>
          </a:p>
          <a:p>
            <a:r>
              <a:rPr lang="fr-FR" sz="3600" b="1" dirty="0" smtClean="0"/>
              <a:t>Contexte personnel: psychologie et objectifs du patient</a:t>
            </a:r>
          </a:p>
          <a:p>
            <a:r>
              <a:rPr lang="fr-FR" sz="3600" b="1" dirty="0" smtClean="0"/>
              <a:t>Contexte médical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1182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L’AVENIR ET LE PRONOSTIC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506662"/>
            <a:ext cx="11531138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3 CRITÈRES:</a:t>
            </a:r>
          </a:p>
          <a:p>
            <a:endParaRPr lang="fr-FR" sz="3600" dirty="0" smtClean="0"/>
          </a:p>
          <a:p>
            <a:r>
              <a:rPr lang="fr-FR" sz="3600" b="1" dirty="0" smtClean="0"/>
              <a:t>Contexte socio-professionnel</a:t>
            </a:r>
          </a:p>
          <a:p>
            <a:r>
              <a:rPr lang="fr-FR" sz="3600" b="1" dirty="0" smtClean="0"/>
              <a:t>Contexte personnel: psychologie et objectifs du patient</a:t>
            </a:r>
          </a:p>
          <a:p>
            <a:r>
              <a:rPr lang="fr-FR" sz="3600" b="1" dirty="0" smtClean="0"/>
              <a:t>Contexte médical                                                                </a:t>
            </a:r>
            <a:r>
              <a:rPr lang="fr-FR" sz="3600" dirty="0" smtClean="0"/>
              <a:t>        		                    	                                                                  	   	               idéalement prise en charge pluridisciplinaire</a:t>
            </a:r>
            <a:r>
              <a:rPr lang="mr-IN" sz="3600" dirty="0" smtClean="0"/>
              <a:t>…</a:t>
            </a:r>
            <a:endParaRPr lang="fr-FR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8231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CONTEXTE SOCIO-PROFESSIONNEL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54295"/>
            <a:ext cx="10515600" cy="4351338"/>
          </a:xfrm>
        </p:spPr>
        <p:txBody>
          <a:bodyPr/>
          <a:lstStyle/>
          <a:p>
            <a:r>
              <a:rPr lang="fr-FR" sz="3200" b="1" dirty="0" smtClean="0"/>
              <a:t>Type et poste de travail</a:t>
            </a:r>
          </a:p>
          <a:p>
            <a:r>
              <a:rPr lang="fr-FR" sz="3200" b="1" dirty="0" smtClean="0"/>
              <a:t>Formation</a:t>
            </a:r>
          </a:p>
          <a:p>
            <a:r>
              <a:rPr lang="fr-FR" sz="3200" b="1" dirty="0" smtClean="0"/>
              <a:t>Ancienneté</a:t>
            </a:r>
          </a:p>
          <a:p>
            <a:r>
              <a:rPr lang="fr-FR" sz="3200" b="1" dirty="0" smtClean="0"/>
              <a:t>Collègues, hiérarchie </a:t>
            </a:r>
          </a:p>
          <a:p>
            <a:r>
              <a:rPr lang="fr-FR" sz="3200" b="1" dirty="0" smtClean="0"/>
              <a:t>Taille de l’entreprise</a:t>
            </a:r>
          </a:p>
          <a:p>
            <a:r>
              <a:rPr lang="fr-FR" sz="3200" b="1" dirty="0" smtClean="0"/>
              <a:t>Âge de la retraite</a:t>
            </a:r>
          </a:p>
          <a:p>
            <a:r>
              <a:rPr lang="fr-FR" sz="3200" b="1" dirty="0" smtClean="0"/>
              <a:t>Reclassement possible 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5" r="20725" b="16130"/>
          <a:stretch/>
        </p:blipFill>
        <p:spPr>
          <a:xfrm>
            <a:off x="5918662" y="1989282"/>
            <a:ext cx="4455622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CONTEXTE PERSONNEL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204" y="1825625"/>
            <a:ext cx="10515600" cy="5206942"/>
          </a:xfrm>
        </p:spPr>
        <p:txBody>
          <a:bodyPr>
            <a:normAutofit/>
          </a:bodyPr>
          <a:lstStyle/>
          <a:p>
            <a:r>
              <a:rPr lang="fr-FR" b="1" dirty="0" smtClean="0"/>
              <a:t>Environnement familial</a:t>
            </a:r>
          </a:p>
          <a:p>
            <a:r>
              <a:rPr lang="fr-FR" b="1" dirty="0" smtClean="0"/>
              <a:t>Âge</a:t>
            </a:r>
          </a:p>
          <a:p>
            <a:r>
              <a:rPr lang="fr-FR" b="1" dirty="0" smtClean="0"/>
              <a:t>Pathologies associées</a:t>
            </a:r>
          </a:p>
          <a:p>
            <a:r>
              <a:rPr lang="fr-FR" b="1" dirty="0" smtClean="0"/>
              <a:t>Revenus</a:t>
            </a:r>
          </a:p>
          <a:p>
            <a:r>
              <a:rPr lang="fr-FR" b="1" dirty="0" smtClean="0"/>
              <a:t>Bénéfice secondaire</a:t>
            </a:r>
          </a:p>
          <a:p>
            <a:r>
              <a:rPr lang="fr-FR" b="1" dirty="0" smtClean="0"/>
              <a:t>MOTIVATION</a:t>
            </a:r>
          </a:p>
          <a:p>
            <a:r>
              <a:rPr lang="fr-FR" b="1" dirty="0" smtClean="0"/>
              <a:t>OBJECTIFS PERSONNELS:</a:t>
            </a:r>
          </a:p>
          <a:p>
            <a:pPr lvl="1"/>
            <a:r>
              <a:rPr lang="fr-FR" sz="2800" b="1" dirty="0" smtClean="0"/>
              <a:t>Reprise du travail</a:t>
            </a:r>
          </a:p>
          <a:p>
            <a:pPr lvl="1"/>
            <a:r>
              <a:rPr lang="fr-FR" sz="2800" b="1" dirty="0" smtClean="0"/>
              <a:t>Invalidité</a:t>
            </a:r>
          </a:p>
          <a:p>
            <a:pPr lvl="1"/>
            <a:r>
              <a:rPr lang="fr-FR" sz="2800" b="1" dirty="0" smtClean="0"/>
              <a:t>Confort  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4471786" cy="444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/>
              <a:t>C</a:t>
            </a:r>
            <a:r>
              <a:rPr lang="fr-FR" sz="5400" b="1" dirty="0" smtClean="0"/>
              <a:t>ONTEXTE MÉDICAL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660073"/>
            <a:ext cx="10515600" cy="3516890"/>
          </a:xfrm>
        </p:spPr>
        <p:txBody>
          <a:bodyPr/>
          <a:lstStyle/>
          <a:p>
            <a:r>
              <a:rPr lang="fr-FR" b="1" dirty="0" smtClean="0"/>
              <a:t>Bilan des lésions</a:t>
            </a:r>
          </a:p>
          <a:p>
            <a:pPr lvl="1"/>
            <a:r>
              <a:rPr lang="fr-FR" b="1" dirty="0" err="1" smtClean="0"/>
              <a:t>Athroscanner</a:t>
            </a:r>
            <a:r>
              <a:rPr lang="fr-FR" b="1" dirty="0" smtClean="0"/>
              <a:t> ou IRM</a:t>
            </a:r>
          </a:p>
          <a:p>
            <a:pPr lvl="1"/>
            <a:endParaRPr lang="fr-FR" b="1" dirty="0" smtClean="0"/>
          </a:p>
          <a:p>
            <a:r>
              <a:rPr lang="fr-FR" b="1" dirty="0" smtClean="0"/>
              <a:t>Côté</a:t>
            </a:r>
          </a:p>
          <a:p>
            <a:endParaRPr lang="fr-FR" b="1" dirty="0" smtClean="0"/>
          </a:p>
          <a:p>
            <a:r>
              <a:rPr lang="fr-FR" b="1" dirty="0" smtClean="0"/>
              <a:t>FACTEURS PÉJORATIFS</a:t>
            </a:r>
          </a:p>
          <a:p>
            <a:endParaRPr lang="fr-FR" dirty="0" smtClean="0"/>
          </a:p>
          <a:p>
            <a:pPr lvl="1"/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24" y="1690688"/>
            <a:ext cx="5891876" cy="44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1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FACTEURS PÉJORATIFS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AT/MP VS Maladie  </a:t>
            </a:r>
          </a:p>
          <a:p>
            <a:pPr lvl="1"/>
            <a:r>
              <a:rPr lang="fr-FR" sz="3200" dirty="0" smtClean="0"/>
              <a:t>Reprise après chirurgie de la coiffe: </a:t>
            </a:r>
            <a:r>
              <a:rPr lang="fr-FR" sz="3200" b="1" dirty="0" smtClean="0"/>
              <a:t>48% VS 84%</a:t>
            </a:r>
          </a:p>
          <a:p>
            <a:pPr lvl="1"/>
            <a:r>
              <a:rPr lang="fr-FR" sz="3200" dirty="0" smtClean="0"/>
              <a:t>Délai de reprise   </a:t>
            </a:r>
            <a:r>
              <a:rPr lang="fr-FR" sz="3200" b="1" dirty="0" smtClean="0"/>
              <a:t>10 mois VS 5 mois</a:t>
            </a:r>
          </a:p>
          <a:p>
            <a:pPr lvl="1"/>
            <a:r>
              <a:rPr lang="fr-FR" sz="3200" dirty="0" smtClean="0"/>
              <a:t>Résultat objectif: </a:t>
            </a:r>
            <a:r>
              <a:rPr lang="fr-FR" sz="3200" b="1" dirty="0" smtClean="0"/>
              <a:t>score de CONSTANT moins bon</a:t>
            </a:r>
          </a:p>
        </p:txBody>
      </p:sp>
    </p:spTree>
    <p:extLst>
      <p:ext uri="{BB962C8B-B14F-4D97-AF65-F5344CB8AC3E}">
        <p14:creationId xmlns:p14="http://schemas.microsoft.com/office/powerpoint/2010/main" val="18734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QUELQUES CHIFFRES</a:t>
            </a:r>
            <a:r>
              <a:rPr lang="mr-IN" sz="5400" b="1" dirty="0" smtClean="0"/>
              <a:t>…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816" y="2158133"/>
            <a:ext cx="10766367" cy="4891059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40%</a:t>
            </a:r>
            <a:r>
              <a:rPr lang="fr-FR" sz="3600" dirty="0" smtClean="0"/>
              <a:t> des ouvriers du bâtiment                              présentent une pathologie de l’épaule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86" y="1493419"/>
            <a:ext cx="3487189" cy="516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FACTEURS PÉJORATIFS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smtClean="0"/>
              <a:t>AT/MP  </a:t>
            </a:r>
          </a:p>
          <a:p>
            <a:pPr lvl="1"/>
            <a:r>
              <a:rPr lang="fr-FR" sz="3200" dirty="0" smtClean="0"/>
              <a:t>Reprise après chirurgie de la coiffe: </a:t>
            </a:r>
            <a:r>
              <a:rPr lang="fr-FR" sz="3200" b="1" dirty="0" smtClean="0"/>
              <a:t>48% VS 84%</a:t>
            </a:r>
          </a:p>
          <a:p>
            <a:pPr lvl="1"/>
            <a:r>
              <a:rPr lang="fr-FR" sz="3200" dirty="0" smtClean="0"/>
              <a:t>Délai de reprise   </a:t>
            </a:r>
            <a:r>
              <a:rPr lang="fr-FR" sz="3200" b="1" dirty="0" smtClean="0"/>
              <a:t>10 mois VS 5 mois</a:t>
            </a:r>
          </a:p>
          <a:p>
            <a:pPr lvl="1"/>
            <a:r>
              <a:rPr lang="fr-FR" sz="3200" dirty="0" smtClean="0"/>
              <a:t>Résultat objectif: </a:t>
            </a:r>
            <a:r>
              <a:rPr lang="fr-FR" sz="3200" b="1" dirty="0" smtClean="0"/>
              <a:t>score de CONSTANT</a:t>
            </a:r>
          </a:p>
          <a:p>
            <a:r>
              <a:rPr lang="fr-FR" sz="3200" dirty="0"/>
              <a:t>D</a:t>
            </a:r>
            <a:r>
              <a:rPr lang="fr-FR" sz="3200" dirty="0" smtClean="0"/>
              <a:t>urée de l’arrêt pré-op et délai de prise en charge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83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FACTEURS PÉJORATIFS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smtClean="0"/>
              <a:t>AT/MP  </a:t>
            </a:r>
          </a:p>
          <a:p>
            <a:pPr lvl="1"/>
            <a:r>
              <a:rPr lang="fr-FR" sz="3200" dirty="0" smtClean="0"/>
              <a:t>Reprise après chirurgie de la coiffe: </a:t>
            </a:r>
            <a:r>
              <a:rPr lang="fr-FR" sz="3200" b="1" dirty="0" smtClean="0"/>
              <a:t>48% VS 84%</a:t>
            </a:r>
          </a:p>
          <a:p>
            <a:pPr lvl="1"/>
            <a:r>
              <a:rPr lang="fr-FR" sz="3200" dirty="0" smtClean="0"/>
              <a:t>Délai de reprise   </a:t>
            </a:r>
            <a:r>
              <a:rPr lang="fr-FR" sz="3200" b="1" dirty="0" smtClean="0"/>
              <a:t>10 mois VS 5 mois</a:t>
            </a:r>
          </a:p>
          <a:p>
            <a:pPr lvl="1"/>
            <a:r>
              <a:rPr lang="fr-FR" sz="3200" dirty="0" smtClean="0"/>
              <a:t>Résultat objectif: </a:t>
            </a:r>
            <a:r>
              <a:rPr lang="fr-FR" sz="3200" b="1" dirty="0" smtClean="0"/>
              <a:t>score de CONSTANT</a:t>
            </a:r>
          </a:p>
          <a:p>
            <a:r>
              <a:rPr lang="fr-FR" sz="3200" dirty="0"/>
              <a:t>D</a:t>
            </a:r>
            <a:r>
              <a:rPr lang="fr-FR" sz="3200" dirty="0" smtClean="0"/>
              <a:t>urée de l’arrêt pré-op et délai de prise en charge</a:t>
            </a:r>
          </a:p>
          <a:p>
            <a:r>
              <a:rPr lang="fr-FR" sz="3200" dirty="0" smtClean="0"/>
              <a:t>Travailleur de force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69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FACTEURS PÉJORATIFS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3200" dirty="0" smtClean="0"/>
              <a:t>AT/MP  </a:t>
            </a:r>
          </a:p>
          <a:p>
            <a:pPr lvl="1"/>
            <a:r>
              <a:rPr lang="fr-FR" sz="3200" dirty="0" smtClean="0"/>
              <a:t>Reprise après chirurgie de la coiffe: </a:t>
            </a:r>
            <a:r>
              <a:rPr lang="fr-FR" sz="3200" b="1" dirty="0" smtClean="0"/>
              <a:t>48% VS 84%</a:t>
            </a:r>
          </a:p>
          <a:p>
            <a:pPr lvl="1"/>
            <a:r>
              <a:rPr lang="fr-FR" sz="3200" dirty="0" smtClean="0"/>
              <a:t>Délai de reprise   </a:t>
            </a:r>
            <a:r>
              <a:rPr lang="fr-FR" sz="3200" b="1" dirty="0" smtClean="0"/>
              <a:t>10 mois VS 5 mois</a:t>
            </a:r>
          </a:p>
          <a:p>
            <a:pPr lvl="1"/>
            <a:r>
              <a:rPr lang="fr-FR" sz="3200" dirty="0" smtClean="0"/>
              <a:t>Résultat objectif: </a:t>
            </a:r>
            <a:r>
              <a:rPr lang="fr-FR" sz="3200" b="1" dirty="0" smtClean="0"/>
              <a:t>score de CONSTANT</a:t>
            </a:r>
          </a:p>
          <a:p>
            <a:r>
              <a:rPr lang="fr-FR" sz="3200" dirty="0"/>
              <a:t>D</a:t>
            </a:r>
            <a:r>
              <a:rPr lang="fr-FR" sz="3200" dirty="0" smtClean="0"/>
              <a:t>urée de l’arrêt pré-op et délai de prise en charge</a:t>
            </a:r>
          </a:p>
          <a:p>
            <a:r>
              <a:rPr lang="fr-FR" sz="3200" dirty="0" smtClean="0"/>
              <a:t>Travailleur de force</a:t>
            </a:r>
          </a:p>
          <a:p>
            <a:r>
              <a:rPr lang="fr-FR" sz="3200" dirty="0" smtClean="0"/>
              <a:t>Taille de l’entreprise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35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fr-FR" sz="5400" b="1" dirty="0" smtClean="0"/>
              <a:t>APRÈS ANALYSE DES CRITÈRES SOCIO-PROFESSIONNELS, PERSONNELS ET MÉDICAUX,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10691"/>
            <a:ext cx="10515600" cy="493776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ON DÉFINIT </a:t>
            </a:r>
            <a:r>
              <a:rPr lang="fr-FR" sz="3600" b="1" dirty="0" smtClean="0"/>
              <a:t>AVEC LE PATIENT                                         	</a:t>
            </a:r>
            <a:r>
              <a:rPr lang="fr-FR" sz="5400" b="1" dirty="0" smtClean="0"/>
              <a:t>LE RÉSULTAT ATTENDU</a:t>
            </a:r>
          </a:p>
          <a:p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17114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fr-FR" sz="5400" b="1" dirty="0" smtClean="0"/>
              <a:t>APRÈS ANALYSE DES CRITÈRES SOCIO-PROFESSIONNELS, PERSONNELS ET MÉDICAUX,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10691"/>
            <a:ext cx="10515600" cy="493776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ON DÉFINIT </a:t>
            </a:r>
            <a:r>
              <a:rPr lang="fr-FR" sz="3600" b="1" dirty="0" smtClean="0"/>
              <a:t>AVEC LE PATIENT                                         	</a:t>
            </a:r>
            <a:r>
              <a:rPr lang="fr-FR" sz="5400" b="1" dirty="0" smtClean="0"/>
              <a:t>LE RÉSULTAT ATTENDU</a:t>
            </a:r>
          </a:p>
          <a:p>
            <a:r>
              <a:rPr lang="fr-FR" sz="4000" dirty="0" smtClean="0"/>
              <a:t>On l’amène AU RÉSULTAT RÉÉL, LE PLUS PROCHE POSSIBLE DU RÉSULTAT ATTENDU</a:t>
            </a:r>
          </a:p>
          <a:p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19719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fr-FR" sz="5400" b="1" dirty="0" smtClean="0"/>
              <a:t>APRÈS ANALYSE DES CRITÈRES SOCIO-PROFESSIONNELS, PERSONNELS ET MÉDICAUX,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410691"/>
            <a:ext cx="10515600" cy="493776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ON DÉFINIT </a:t>
            </a:r>
            <a:r>
              <a:rPr lang="fr-FR" sz="3600" b="1" dirty="0" smtClean="0"/>
              <a:t>AVEC LE PATIENT                                         	</a:t>
            </a:r>
            <a:r>
              <a:rPr lang="fr-FR" sz="5400" b="1" dirty="0" smtClean="0"/>
              <a:t>LE RÉSULTAT ATTENDU</a:t>
            </a:r>
          </a:p>
          <a:p>
            <a:r>
              <a:rPr lang="fr-FR" sz="4000" dirty="0" smtClean="0"/>
              <a:t>On l’amène AU RÉSULTAT RÉÉL, LE PLUS PROCHE POSSIBLE DU RÉSULTAT ATTENDU</a:t>
            </a:r>
          </a:p>
          <a:p>
            <a:r>
              <a:rPr lang="fr-FR" sz="4000" dirty="0" smtClean="0"/>
              <a:t>Pour définir UN NIVEAU DE PERFORMANCE </a:t>
            </a:r>
            <a:r>
              <a:rPr lang="fr-FR" sz="4000" smtClean="0"/>
              <a:t>et éventuellement </a:t>
            </a:r>
            <a:r>
              <a:rPr lang="fr-FR" sz="4000" dirty="0" smtClean="0"/>
              <a:t>UNE APTITUDE AU TRAVAIL</a:t>
            </a:r>
          </a:p>
          <a:p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7299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CONCLUSION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9382" y="1825625"/>
            <a:ext cx="11942618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Vision  « </a:t>
            </a:r>
            <a:r>
              <a:rPr lang="fr-FR" sz="3600" dirty="0" err="1" smtClean="0"/>
              <a:t>pluri-disciplinaire</a:t>
            </a:r>
            <a:r>
              <a:rPr lang="fr-FR" sz="3600" dirty="0" smtClean="0"/>
              <a:t> »,  triple</a:t>
            </a:r>
          </a:p>
        </p:txBody>
      </p:sp>
    </p:spTree>
    <p:extLst>
      <p:ext uri="{BB962C8B-B14F-4D97-AF65-F5344CB8AC3E}">
        <p14:creationId xmlns:p14="http://schemas.microsoft.com/office/powerpoint/2010/main" val="893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CONCLUSION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9382" y="1825625"/>
            <a:ext cx="11942618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Vision  « </a:t>
            </a:r>
            <a:r>
              <a:rPr lang="fr-FR" sz="3600" dirty="0" err="1" smtClean="0"/>
              <a:t>pluri-disciplinaire</a:t>
            </a:r>
            <a:r>
              <a:rPr lang="fr-FR" sz="3600" dirty="0" smtClean="0"/>
              <a:t> », triple </a:t>
            </a:r>
          </a:p>
          <a:p>
            <a:r>
              <a:rPr lang="fr-FR" sz="3600" dirty="0" smtClean="0"/>
              <a:t>Autour et avec le patient</a:t>
            </a:r>
          </a:p>
        </p:txBody>
      </p:sp>
    </p:spTree>
    <p:extLst>
      <p:ext uri="{BB962C8B-B14F-4D97-AF65-F5344CB8AC3E}">
        <p14:creationId xmlns:p14="http://schemas.microsoft.com/office/powerpoint/2010/main" val="1872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CONCLUSION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9382" y="1825625"/>
            <a:ext cx="11942618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Vision  « </a:t>
            </a:r>
            <a:r>
              <a:rPr lang="fr-FR" sz="3600" dirty="0" err="1" smtClean="0"/>
              <a:t>pluri-disciplinaire</a:t>
            </a:r>
            <a:r>
              <a:rPr lang="fr-FR" sz="3600" dirty="0" smtClean="0"/>
              <a:t> », triple </a:t>
            </a:r>
          </a:p>
          <a:p>
            <a:r>
              <a:rPr lang="fr-FR" sz="3600" dirty="0" smtClean="0"/>
              <a:t>Autour et avec le patient</a:t>
            </a:r>
          </a:p>
          <a:p>
            <a:r>
              <a:rPr lang="fr-FR" sz="3600" dirty="0" smtClean="0"/>
              <a:t>Le retour au travail n’est pas toujours le meilleur résultat</a:t>
            </a:r>
          </a:p>
        </p:txBody>
      </p:sp>
    </p:spTree>
    <p:extLst>
      <p:ext uri="{BB962C8B-B14F-4D97-AF65-F5344CB8AC3E}">
        <p14:creationId xmlns:p14="http://schemas.microsoft.com/office/powerpoint/2010/main" val="4761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CONCLUSION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9382" y="1825625"/>
            <a:ext cx="11942618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Vision  « </a:t>
            </a:r>
            <a:r>
              <a:rPr lang="fr-FR" sz="3600" dirty="0" err="1" smtClean="0"/>
              <a:t>pluri-disciplinaire</a:t>
            </a:r>
            <a:r>
              <a:rPr lang="fr-FR" sz="3600" smtClean="0"/>
              <a:t> », triple</a:t>
            </a:r>
            <a:r>
              <a:rPr lang="fr-FR" sz="3600" dirty="0" smtClean="0"/>
              <a:t> </a:t>
            </a:r>
          </a:p>
          <a:p>
            <a:r>
              <a:rPr lang="fr-FR" sz="3600" dirty="0" smtClean="0"/>
              <a:t>Autour et avec le patient</a:t>
            </a:r>
          </a:p>
          <a:p>
            <a:r>
              <a:rPr lang="fr-FR" sz="3600" dirty="0" smtClean="0"/>
              <a:t>Le retour au travail n’est pas toujours le meilleur résultat</a:t>
            </a:r>
          </a:p>
          <a:p>
            <a:r>
              <a:rPr lang="fr-FR" sz="3600" dirty="0" smtClean="0"/>
              <a:t>« Quand on sait ce qu’on cherche,                                                 					           c’est plus facile de le trouver »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8099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QUELQUES CHIFFRES</a:t>
            </a:r>
            <a:r>
              <a:rPr lang="mr-IN" sz="5400" b="1" dirty="0" smtClean="0"/>
              <a:t>…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816" y="2158133"/>
            <a:ext cx="10766367" cy="4891059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40%</a:t>
            </a:r>
            <a:r>
              <a:rPr lang="fr-FR" sz="3600" dirty="0" smtClean="0"/>
              <a:t> des ouvriers du bâtiment présentent une pathologie de l’épaule</a:t>
            </a:r>
          </a:p>
          <a:p>
            <a:r>
              <a:rPr lang="fr-FR" sz="3600" dirty="0" smtClean="0"/>
              <a:t>Les ruptures de coiffes diagnostiquées concernent </a:t>
            </a:r>
            <a:r>
              <a:rPr lang="fr-FR" sz="3600" b="1" dirty="0" smtClean="0"/>
              <a:t>72%</a:t>
            </a:r>
            <a:r>
              <a:rPr lang="fr-FR" sz="3600" dirty="0" smtClean="0"/>
              <a:t> de travailleurs manuels</a:t>
            </a:r>
          </a:p>
        </p:txBody>
      </p:sp>
    </p:spTree>
    <p:extLst>
      <p:ext uri="{BB962C8B-B14F-4D97-AF65-F5344CB8AC3E}">
        <p14:creationId xmlns:p14="http://schemas.microsoft.com/office/powerpoint/2010/main" val="118028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QUELQUES CHIFFRES</a:t>
            </a:r>
            <a:r>
              <a:rPr lang="mr-IN" sz="5400" b="1" dirty="0" smtClean="0"/>
              <a:t>…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816" y="2158133"/>
            <a:ext cx="10766367" cy="4891059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40%</a:t>
            </a:r>
            <a:r>
              <a:rPr lang="fr-FR" sz="3600" dirty="0" smtClean="0"/>
              <a:t> des ouvriers du bâtiment présentent une pathologie de l’épaule</a:t>
            </a:r>
          </a:p>
          <a:p>
            <a:r>
              <a:rPr lang="fr-FR" sz="3600" dirty="0" smtClean="0"/>
              <a:t>Les ruptures de coiffes diagnostiquées concernent </a:t>
            </a:r>
            <a:r>
              <a:rPr lang="fr-FR" sz="3600" b="1" dirty="0" smtClean="0"/>
              <a:t>72%</a:t>
            </a:r>
            <a:r>
              <a:rPr lang="fr-FR" sz="3600" dirty="0" smtClean="0"/>
              <a:t> de travailleurs manuels</a:t>
            </a:r>
          </a:p>
          <a:p>
            <a:r>
              <a:rPr lang="fr-FR" sz="3600" dirty="0" smtClean="0"/>
              <a:t>Âge moyen de cessation d’activité en France: </a:t>
            </a:r>
            <a:r>
              <a:rPr lang="fr-FR" sz="3600" b="1" dirty="0" smtClean="0"/>
              <a:t>58 ans</a:t>
            </a:r>
          </a:p>
        </p:txBody>
      </p:sp>
    </p:spTree>
    <p:extLst>
      <p:ext uri="{BB962C8B-B14F-4D97-AF65-F5344CB8AC3E}">
        <p14:creationId xmlns:p14="http://schemas.microsoft.com/office/powerpoint/2010/main" val="70413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QUELQUES CHIFFRES</a:t>
            </a:r>
            <a:r>
              <a:rPr lang="mr-IN" sz="5400" b="1" dirty="0" smtClean="0"/>
              <a:t>…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816" y="2158133"/>
            <a:ext cx="10766367" cy="4891059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40%</a:t>
            </a:r>
            <a:r>
              <a:rPr lang="fr-FR" sz="3600" dirty="0" smtClean="0"/>
              <a:t> des ouvriers du bâtiment présentent une pathologie de l’épaule</a:t>
            </a:r>
          </a:p>
          <a:p>
            <a:r>
              <a:rPr lang="fr-FR" sz="3600" dirty="0" smtClean="0"/>
              <a:t>Les ruptures de coiffes diagnostiquées concernent </a:t>
            </a:r>
            <a:r>
              <a:rPr lang="fr-FR" sz="3600" b="1" dirty="0" smtClean="0"/>
              <a:t>72%</a:t>
            </a:r>
            <a:r>
              <a:rPr lang="fr-FR" sz="3600" dirty="0" smtClean="0"/>
              <a:t> de travailleurs manuels</a:t>
            </a:r>
          </a:p>
          <a:p>
            <a:r>
              <a:rPr lang="fr-FR" sz="3600" dirty="0" smtClean="0"/>
              <a:t>Âge moyen de cessation d’activité en France: </a:t>
            </a:r>
            <a:r>
              <a:rPr lang="fr-FR" sz="3600" b="1" dirty="0" smtClean="0"/>
              <a:t>58 ans</a:t>
            </a:r>
          </a:p>
          <a:p>
            <a:r>
              <a:rPr lang="fr-FR" sz="3600" dirty="0" smtClean="0"/>
              <a:t>Entre 50 et 64 ans: </a:t>
            </a:r>
            <a:r>
              <a:rPr lang="fr-FR" sz="3600" b="1" dirty="0" smtClean="0"/>
              <a:t>58% </a:t>
            </a:r>
            <a:r>
              <a:rPr lang="fr-FR" sz="3600" dirty="0" smtClean="0"/>
              <a:t>d’actifs</a:t>
            </a:r>
          </a:p>
        </p:txBody>
      </p:sp>
    </p:spTree>
    <p:extLst>
      <p:ext uri="{BB962C8B-B14F-4D97-AF65-F5344CB8AC3E}">
        <p14:creationId xmlns:p14="http://schemas.microsoft.com/office/powerpoint/2010/main" val="204816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QUELQUES CHIFFRES</a:t>
            </a:r>
            <a:r>
              <a:rPr lang="mr-IN" sz="5400" b="1" dirty="0" smtClean="0"/>
              <a:t>…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2816" y="2158133"/>
            <a:ext cx="10766367" cy="4891059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40%</a:t>
            </a:r>
            <a:r>
              <a:rPr lang="fr-FR" sz="3600" dirty="0" smtClean="0"/>
              <a:t> des ouvriers du bâtiment présentent une pathologie de l’épaule</a:t>
            </a:r>
          </a:p>
          <a:p>
            <a:r>
              <a:rPr lang="fr-FR" sz="3600" dirty="0" smtClean="0"/>
              <a:t>Les ruptures de coiffes diagnostiquées concernent </a:t>
            </a:r>
            <a:r>
              <a:rPr lang="fr-FR" sz="3600" b="1" dirty="0" smtClean="0"/>
              <a:t>72%</a:t>
            </a:r>
            <a:r>
              <a:rPr lang="fr-FR" sz="3600" dirty="0" smtClean="0"/>
              <a:t> de travailleurs manuels</a:t>
            </a:r>
          </a:p>
          <a:p>
            <a:r>
              <a:rPr lang="fr-FR" sz="3600" dirty="0" smtClean="0"/>
              <a:t>Âge moyen de cessation d’activité en France: </a:t>
            </a:r>
            <a:r>
              <a:rPr lang="fr-FR" sz="3600" b="1" dirty="0" smtClean="0"/>
              <a:t>58 ans</a:t>
            </a:r>
          </a:p>
          <a:p>
            <a:r>
              <a:rPr lang="fr-FR" sz="3600" dirty="0" smtClean="0"/>
              <a:t>Entre 50 et 64 ans: </a:t>
            </a:r>
            <a:r>
              <a:rPr lang="fr-FR" sz="3600" b="1" dirty="0" smtClean="0"/>
              <a:t>58% </a:t>
            </a:r>
            <a:r>
              <a:rPr lang="fr-FR" sz="3600" dirty="0" smtClean="0"/>
              <a:t>d’actifs</a:t>
            </a:r>
          </a:p>
          <a:p>
            <a:r>
              <a:rPr lang="fr-FR" sz="3600" dirty="0" smtClean="0"/>
              <a:t>Entre 55 et 64 ans: </a:t>
            </a:r>
            <a:r>
              <a:rPr lang="fr-FR" sz="3600" b="1" dirty="0" smtClean="0"/>
              <a:t>47% </a:t>
            </a:r>
            <a:r>
              <a:rPr lang="fr-FR" sz="3600" dirty="0" smtClean="0"/>
              <a:t>d’actifs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6417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LES PATHOLOGIES RENCONTRÉES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9135" y="1825624"/>
            <a:ext cx="11842865" cy="5032375"/>
          </a:xfrm>
        </p:spPr>
        <p:txBody>
          <a:bodyPr>
            <a:normAutofit/>
          </a:bodyPr>
          <a:lstStyle/>
          <a:p>
            <a:r>
              <a:rPr lang="fr-FR" sz="3600" b="1" dirty="0" smtClean="0"/>
              <a:t>Tendinopathies non rompues                54%</a:t>
            </a:r>
          </a:p>
          <a:p>
            <a:r>
              <a:rPr lang="fr-FR" sz="3600" b="1" dirty="0" smtClean="0"/>
              <a:t>Tendinopathies rompues  +</a:t>
            </a:r>
          </a:p>
          <a:p>
            <a:r>
              <a:rPr lang="fr-FR" sz="3600" b="1" dirty="0" smtClean="0"/>
              <a:t>Ruptures de coiffe                                    22%</a:t>
            </a:r>
          </a:p>
          <a:p>
            <a:r>
              <a:rPr lang="fr-FR" sz="3600" dirty="0" smtClean="0"/>
              <a:t>Douleur d’épaule                                      10%</a:t>
            </a:r>
          </a:p>
          <a:p>
            <a:r>
              <a:rPr lang="fr-FR" sz="3600" dirty="0" smtClean="0"/>
              <a:t>Capsulite</a:t>
            </a:r>
            <a:r>
              <a:rPr lang="mr-IN" sz="3600" dirty="0" smtClean="0"/>
              <a:t>…</a:t>
            </a:r>
            <a:r>
              <a:rPr lang="fr-FR" sz="3600" dirty="0" smtClean="0"/>
              <a:t>                                                   3,5%</a:t>
            </a:r>
          </a:p>
          <a:p>
            <a:r>
              <a:rPr lang="fr-FR" sz="3600" dirty="0" smtClean="0"/>
              <a:t>Arthrose G-H ou A-C et le reste             11,5%</a:t>
            </a:r>
          </a:p>
          <a:p>
            <a:endParaRPr lang="fr-FR" sz="3600" dirty="0"/>
          </a:p>
          <a:p>
            <a:r>
              <a:rPr lang="fr-FR" sz="3600" u="sng" dirty="0" smtClean="0"/>
              <a:t>Diagnostic différentiel ou associé: Névralgie cervico-brachiale</a:t>
            </a:r>
            <a:endParaRPr lang="fr-FR" sz="3600" u="sng" dirty="0"/>
          </a:p>
        </p:txBody>
      </p:sp>
    </p:spTree>
    <p:extLst>
      <p:ext uri="{BB962C8B-B14F-4D97-AF65-F5344CB8AC3E}">
        <p14:creationId xmlns:p14="http://schemas.microsoft.com/office/powerpoint/2010/main" val="12897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CAS CLINIQUE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1822" y="2506662"/>
            <a:ext cx="10515600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Femme de ménage,                                                                         56 ans                                                                                   épaule droite;  douleurs depuis 2 ans                                                    en arrêt depuis 3 mois,                                                        en maladie professionnelle (57B),                               rupture dégénérative de la coiffe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82" y="1123877"/>
            <a:ext cx="3505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5400" b="1" dirty="0" smtClean="0"/>
              <a:t>CAS CLINIQUE</a:t>
            </a:r>
            <a:endParaRPr lang="fr-FR" sz="5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2940" y="1974648"/>
            <a:ext cx="10866120" cy="4351338"/>
          </a:xfrm>
        </p:spPr>
        <p:txBody>
          <a:bodyPr>
            <a:normAutofit/>
          </a:bodyPr>
          <a:lstStyle/>
          <a:p>
            <a:r>
              <a:rPr lang="fr-FR" sz="3600" dirty="0" smtClean="0"/>
              <a:t>Femme de ménage, 56 ans en arrêt depuis 3 mois, déclarée en maladie professionnelle (57B), rupture dégénérative de la coiffe</a:t>
            </a:r>
          </a:p>
          <a:p>
            <a:endParaRPr lang="fr-FR" sz="3600" dirty="0" smtClean="0"/>
          </a:p>
          <a:p>
            <a:r>
              <a:rPr lang="fr-FR" sz="3600" b="1" dirty="0" smtClean="0"/>
              <a:t>« Maladie professionnelle, je ne peux rien pour vous »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18340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661</Words>
  <Application>Microsoft Macintosh PowerPoint</Application>
  <PresentationFormat>Grand écran</PresentationFormat>
  <Paragraphs>148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Mangal</vt:lpstr>
      <vt:lpstr>Thème Office</vt:lpstr>
      <vt:lpstr>ASPECTS SOCIO-PROFESSIONNELS DES PATHOLOGIES DE L’ÉPAULE</vt:lpstr>
      <vt:lpstr>QUELQUES CHIFFRES…</vt:lpstr>
      <vt:lpstr>QUELQUES CHIFFRES…</vt:lpstr>
      <vt:lpstr>QUELQUES CHIFFRES…</vt:lpstr>
      <vt:lpstr>QUELQUES CHIFFRES…</vt:lpstr>
      <vt:lpstr>QUELQUES CHIFFRES…</vt:lpstr>
      <vt:lpstr>LES PATHOLOGIES RENCONTRÉES</vt:lpstr>
      <vt:lpstr>CAS CLINIQUE</vt:lpstr>
      <vt:lpstr>CAS CLINIQUE</vt:lpstr>
      <vt:lpstr>CAS CLINIQUE</vt:lpstr>
      <vt:lpstr>CAS CLINIQUE</vt:lpstr>
      <vt:lpstr>L’AVENIR ET LE PRONOSTIC</vt:lpstr>
      <vt:lpstr>L’AVENIR ET LE PRONOSTIC</vt:lpstr>
      <vt:lpstr>L’AVENIR ET LE PRONOSTIC</vt:lpstr>
      <vt:lpstr>L’AVENIR ET LE PRONOSTIC</vt:lpstr>
      <vt:lpstr>CONTEXTE SOCIO-PROFESSIONNEL</vt:lpstr>
      <vt:lpstr>CONTEXTE PERSONNEL</vt:lpstr>
      <vt:lpstr>CONTEXTE MÉDICAL</vt:lpstr>
      <vt:lpstr>FACTEURS PÉJORATIFS</vt:lpstr>
      <vt:lpstr>FACTEURS PÉJORATIFS</vt:lpstr>
      <vt:lpstr>FACTEURS PÉJORATIFS</vt:lpstr>
      <vt:lpstr>FACTEURS PÉJORATIFS</vt:lpstr>
      <vt:lpstr>APRÈS ANALYSE DES CRITÈRES SOCIO-PROFESSIONNELS, PERSONNELS ET MÉDICAUX,</vt:lpstr>
      <vt:lpstr>APRÈS ANALYSE DES CRITÈRES SOCIO-PROFESSIONNELS, PERSONNELS ET MÉDICAUX,</vt:lpstr>
      <vt:lpstr>APRÈS ANALYSE DES CRITÈRES SOCIO-PROFESSIONNELS, PERSONNELS ET MÉDICAUX,</vt:lpstr>
      <vt:lpstr>CONCLUSION</vt:lpstr>
      <vt:lpstr>CONCLUSION</vt:lpstr>
      <vt:lpstr>CONCLUSION</vt:lpstr>
      <vt:lpstr>CONCLUSION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ASPECTS SOCIO-PROFESSIONNELS DES PATHOLOGIES DE L’ÉPAULE</dc:title>
  <dc:creator>Utilisateur de Microsoft Office</dc:creator>
  <cp:lastModifiedBy>Utilisateur de Microsoft Office</cp:lastModifiedBy>
  <cp:revision>22</cp:revision>
  <dcterms:created xsi:type="dcterms:W3CDTF">2017-02-26T16:18:07Z</dcterms:created>
  <dcterms:modified xsi:type="dcterms:W3CDTF">2018-02-08T10:03:45Z</dcterms:modified>
</cp:coreProperties>
</file>