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2"/>
  </p:notesMasterIdLst>
  <p:sldIdLst>
    <p:sldId id="272" r:id="rId2"/>
    <p:sldId id="305" r:id="rId3"/>
    <p:sldId id="304" r:id="rId4"/>
    <p:sldId id="266" r:id="rId5"/>
    <p:sldId id="302" r:id="rId6"/>
    <p:sldId id="303" r:id="rId7"/>
    <p:sldId id="268" r:id="rId8"/>
    <p:sldId id="269" r:id="rId9"/>
    <p:sldId id="307" r:id="rId10"/>
    <p:sldId id="308" r:id="rId11"/>
    <p:sldId id="310" r:id="rId12"/>
    <p:sldId id="270" r:id="rId13"/>
    <p:sldId id="271" r:id="rId14"/>
    <p:sldId id="258" r:id="rId15"/>
    <p:sldId id="578" r:id="rId16"/>
    <p:sldId id="576" r:id="rId17"/>
    <p:sldId id="577" r:id="rId18"/>
    <p:sldId id="312" r:id="rId19"/>
    <p:sldId id="257" r:id="rId20"/>
    <p:sldId id="313"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89" autoAdjust="0"/>
    <p:restoredTop sz="54388" autoAdjust="0"/>
  </p:normalViewPr>
  <p:slideViewPr>
    <p:cSldViewPr showGuides="1">
      <p:cViewPr varScale="1">
        <p:scale>
          <a:sx n="49" d="100"/>
          <a:sy n="49" d="100"/>
        </p:scale>
        <p:origin x="-3248" y="-96"/>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381D18D-C473-A248-86C8-ECE82C08A49D}" type="datetime1">
              <a:rPr lang="fr-FR"/>
              <a:pPr/>
              <a:t>13/10/13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7D197C-E1AD-7645-B23A-D7D0A13CF7A3}" type="slidenum">
              <a:rPr lang="fr-FR"/>
              <a:pPr/>
              <a:t>‹#›</a:t>
            </a:fld>
            <a:endParaRPr lang="fr-FR"/>
          </a:p>
        </p:txBody>
      </p:sp>
    </p:spTree>
    <p:extLst>
      <p:ext uri="{BB962C8B-B14F-4D97-AF65-F5344CB8AC3E}">
        <p14:creationId xmlns:p14="http://schemas.microsoft.com/office/powerpoint/2010/main" val="28598335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5651" name="Espace réservé des commentaires 2"/>
          <p:cNvSpPr>
            <a:spLocks noGrp="1"/>
          </p:cNvSpPr>
          <p:nvPr>
            <p:ph type="body" idx="1"/>
          </p:nvPr>
        </p:nvSpPr>
        <p:spPr bwMode="auto">
          <a:noFill/>
        </p:spPr>
        <p:txBody>
          <a:bodyPr/>
          <a:lstStyle/>
          <a:p>
            <a:pPr eaLnBrk="1" hangingPunct="1">
              <a:lnSpc>
                <a:spcPct val="80000"/>
              </a:lnSpc>
              <a:spcBef>
                <a:spcPct val="0"/>
              </a:spcBef>
            </a:pPr>
            <a:r>
              <a:rPr lang="fr-FR" sz="900" b="1" smtClean="0"/>
              <a:t>APPROCHE POSTERIEURE DU RACHIS THORACIQUE ET LOMBAIRE</a:t>
            </a:r>
            <a:endParaRPr lang="fr-FR" sz="900" smtClean="0"/>
          </a:p>
          <a:p>
            <a:pPr eaLnBrk="1" hangingPunct="1">
              <a:lnSpc>
                <a:spcPct val="80000"/>
              </a:lnSpc>
              <a:spcBef>
                <a:spcPct val="0"/>
              </a:spcBef>
            </a:pPr>
            <a:endParaRPr lang="fr-FR" sz="900" smtClean="0"/>
          </a:p>
          <a:p>
            <a:pPr eaLnBrk="1" hangingPunct="1">
              <a:lnSpc>
                <a:spcPct val="80000"/>
              </a:lnSpc>
              <a:spcBef>
                <a:spcPct val="0"/>
              </a:spcBef>
            </a:pPr>
            <a:r>
              <a:rPr lang="fr-FR" sz="900" smtClean="0"/>
              <a:t>La chirurgie par voie postérieure est la plus pratiquée et la plus maîtrisée des voies d’abord du rachis thoracique et lombaire.Mais la topographie des lésions secondaires vertébrales, souvent corporéales, avec une extension à l’arc postérieur en passant par les pédicules, pourrait paraître inadaptée à cette voie d’abord.  Les gestes de laminectomie simple, de « sauvetage », dans la chirurgie d’urgence, gardent leur place, d’autant plus qu’il s’agit de terrains fragiles sur le plan anesthésique. Ce sont des gestes rapides, bien tolérés par le malade, peu déstabilisant, et pouvant se passer d’une instrumentation sous certaines conditions.  Quand la compression tumorale est postéro latérale, il convient d’élargir l’abord en réalisant une pédiculectomie et éventuellement une voie postéro latérale associée.La voie postéro latérale est plus compliquée au niveau thoracique, en rapport avec la présence des côtes. L’extension latérale passe donc souvent par une résection des têtes de côtes donnant accès direct aux pédicules. Les gestes de décompression neurologique sont effectués au prix d’une résection osseuse tumorale pouvant amener à des saignements importants. La maîtrise des gestes hémostatiques locaux est de rigueur.Rappelons pour la localisation thoracique basse et lombaire haute, l’obligation d’avoir une artériographie préopératoire pour le repérage de l’artère d’Adamkiewicz et à la demande avoir recours à une embolisation dans les tumeurs hyper vascularisées.  Pour ce qui est de l’ostéosynthèse, il n’y a pas de recommandations claires. La politique du service de la Pitié-Salpêtrière est de s’étendre au niveau thoracique de 2 niveaux au dessus et 2 au dessous de la vertèbre atteinte par le processus métastatique, et au niveau lombaire de 1 niveau au dessus et au dessous. Ceci sous de nombreuses réserves bien sûr, en fonction de la tenue du matériel d’ostéosynthèse, de l’envahissement des vertèbres adjacentes, de la déformation rachidienne (cyphose), du terrain et de la possibilité de réaliser un geste de stabilisation complémentaire moins invasif en postopératoire, la vértébroplastie acrylique (voir chapitre spécifique)  Le progrès des techniques chirurgicales a permis d’envisager la possibilité de réaliser une décompression à la fois antérieure et postérieure, plus ou moins associée à une reconstruction en avant dans le même temps opératoire postérieur. De nombreux chirurgiens, neurochirurgiens ou orthopédistes, ont communiqué sur cette approche, rapportant des résultats satisfaisants aussi bien sur l’amélioration des symptômes que sur la stabilité de leur montage. L’approche en un temps permet de se passer d’un temps antérieur complémentaire, pouvant être jugé agressif par le malade, et difficile sur le plan de la tolérance générale.  La première description technique du geste de vertébrectomie totale par voie postérieure dans la chirurgie tumorale a été décrite par Roy-Camille en 1981 </a:t>
            </a:r>
            <a:r>
              <a:rPr lang="fr-FR" sz="900" baseline="30000" smtClean="0"/>
              <a:t>(22)</a:t>
            </a:r>
            <a:r>
              <a:rPr lang="fr-FR" sz="900" smtClean="0"/>
              <a:t>.Tomita et al </a:t>
            </a:r>
            <a:r>
              <a:rPr lang="fr-FR" sz="900" baseline="30000" smtClean="0"/>
              <a:t>(23)</a:t>
            </a:r>
            <a:r>
              <a:rPr lang="fr-FR" sz="900" smtClean="0"/>
              <a:t>, en 1997, décrit également un geste de chirurgie carcinologique vertébrale par voie postérieure pure.Plus récemment, Morales et al </a:t>
            </a:r>
            <a:r>
              <a:rPr lang="fr-FR" sz="900" baseline="30000" smtClean="0"/>
              <a:t>(24)</a:t>
            </a:r>
            <a:r>
              <a:rPr lang="fr-FR" sz="900" smtClean="0"/>
              <a:t> en 2008 adjoint à la technique de vertébrectomie par voie postérieure, la technique de reconstruction par cage expansible.</a:t>
            </a:r>
          </a:p>
        </p:txBody>
      </p:sp>
      <p:sp>
        <p:nvSpPr>
          <p:cNvPr id="155652" name="Espace réservé du numéro de diapositive 3"/>
          <p:cNvSpPr>
            <a:spLocks noGrp="1"/>
          </p:cNvSpPr>
          <p:nvPr>
            <p:ph type="sldNum" sz="quarter" idx="5"/>
          </p:nvPr>
        </p:nvSpPr>
        <p:spPr bwMode="auto">
          <a:noFill/>
          <a:ln>
            <a:miter lim="800000"/>
            <a:headEnd/>
            <a:tailEnd/>
          </a:ln>
        </p:spPr>
        <p:txBody>
          <a:bodyPr/>
          <a:lstStyle/>
          <a:p>
            <a:fld id="{1D896F91-B7BE-EE48-AB55-7F5226BD5606}" type="slidenum">
              <a:rPr lang="fr-FR" smtClean="0"/>
              <a:pPr/>
              <a:t>7</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8723" name="Espace réservé des commentaires 2"/>
          <p:cNvSpPr>
            <a:spLocks noGrp="1"/>
          </p:cNvSpPr>
          <p:nvPr>
            <p:ph type="body" idx="1"/>
          </p:nvPr>
        </p:nvSpPr>
        <p:spPr bwMode="auto">
          <a:noFill/>
        </p:spPr>
        <p:txBody>
          <a:bodyPr/>
          <a:lstStyle/>
          <a:p>
            <a:pPr eaLnBrk="1" hangingPunct="1">
              <a:lnSpc>
                <a:spcPct val="80000"/>
              </a:lnSpc>
              <a:spcBef>
                <a:spcPct val="0"/>
              </a:spcBef>
            </a:pPr>
            <a:r>
              <a:rPr lang="fr-FR" sz="800" b="1" smtClean="0"/>
              <a:t>APPROCHE ANTERIEURE DU RACHIS THORACIQUE ET LOMBAIRE  Les voies d’abord antérieures du rachis thoracolombaire peuvent être divisées en 2 catégories :  1. Voies antérieures « ouvertes » : Thoracotomie de T4 à T10 (figure 24), Thoraco-phréno-lombotomie de T10 à L2 et Lombotomie en dessous de L2 (figure 25 et 26).  Cette chirurgie par voie ouverte est relativement bien connue des équipes spécialisées dans la pathologie rachidienne et ne pose pas de difficultés techniques particulières, aussi bien à l’étage thoracique qu’à l’étage lombaire. Les gestes de décompression réalisés sont de type vertébrectomie avec remplacement vertébral par des greffons iliaques autologues, ou par du ciment, stabilisés par des plaques vissées, visant à limiter au maximum l’encombrement latérovertébral. De nombreux autres matériels d’ostéosynthèse existent, dont les cages inter somatiques expansibles ou non, dont l’utilisation, bien que plus onéreuse est de plus en plus fréquente. Elles donnent dans la chirurgie traumatique de bons résultats, notamment au niveau de la fusion, et permettent de se passer d’un système de synthèse « extra vertébral ». L’association de différentes techniques est souvent utile sur un os par définition pathologique.  2. Thoracoscopie.  Mangione et al </a:t>
            </a:r>
            <a:r>
              <a:rPr lang="fr-FR" sz="800" b="1" baseline="30000" smtClean="0"/>
              <a:t>(21)</a:t>
            </a:r>
            <a:r>
              <a:rPr lang="fr-FR" sz="800" b="1" smtClean="0"/>
              <a:t> rapporte une série sur le traitement chirurgical des métastases thoraciques par thoracoscopie. Sa conclusion est qu’il s’agit d’un geste chirurgical techniquement réalisable, avec des résultats comparables à ceux des voies antérieures ouvertes. Chez vingt patients opérés, suivis avec 24 mois de recul moyen, six étaient décédés, et quatorze encore en vie, sans douleur nécessitant la prise d'antalgiques majeurs, et sans troubles neurologiques. Les difficultés techniques étaient liées au risque hémorragique per-opératoire, d'où l'intérêt de l'embolisation préopératoire systématique, et aux difficultés de reconstruction, liées à l'insuffisance du matériel actuellement existant. Les indications doivent être selon l’auteur, bien sélectionnées. Il préconise notamment l’utilisation de cette technique  dans des lésions secondaires corporéales isolées au niveau thoracique, responsables de douleurs intraitables, d'une menace ou d'une complication neurologique, chez des patients en bon état général, pouvant supporter l'exclusion pulmonaire.  En pratique, la thoracoscopie reste à l’heure actuelle une technique peu utilisée dans la chirurgie des métastases vertébrales thoraciques, en tout cas dans notre centre (aucune thoracoscopie dans notre série). L’approche par thoracoscopie nécessite de bien sélectionner les malades, ainsi qu’une certaine habitude de l’équipe chirurgicale (orthopédiste et thoracique). En effet, les thoracoscopies pour chirurgie de lésions tumorales entraînent pour beaucoup d’auteurs une augmentation de la morbi-mortalité péri opératoire, en rapport avec une augmentation de la durée opératoire et un saignement plus important. Cependant le développement de cette technique mini invasive, en cours dans de nombreux centres, notamment aux USA, permettra certainement de suppléer les voies antérieures ouvertes, diminuant ainsi le taux élevé de morbidité de celles-ci. </a:t>
            </a:r>
            <a:endParaRPr lang="fr-FR" sz="800" smtClean="0"/>
          </a:p>
        </p:txBody>
      </p:sp>
      <p:sp>
        <p:nvSpPr>
          <p:cNvPr id="158724" name="Espace réservé du numéro de diapositive 3"/>
          <p:cNvSpPr>
            <a:spLocks noGrp="1"/>
          </p:cNvSpPr>
          <p:nvPr>
            <p:ph type="sldNum" sz="quarter" idx="5"/>
          </p:nvPr>
        </p:nvSpPr>
        <p:spPr bwMode="auto">
          <a:noFill/>
          <a:ln>
            <a:miter lim="800000"/>
            <a:headEnd/>
            <a:tailEnd/>
          </a:ln>
        </p:spPr>
        <p:txBody>
          <a:bodyPr/>
          <a:lstStyle/>
          <a:p>
            <a:fld id="{F7B88BE2-35CD-9C4C-9293-3D9A217CDF1A}" type="slidenum">
              <a:rPr lang="fr-FR" smtClean="0"/>
              <a:pPr/>
              <a:t>8</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0771" name="Espace réservé des commentaires 2"/>
          <p:cNvSpPr>
            <a:spLocks noGrp="1"/>
          </p:cNvSpPr>
          <p:nvPr>
            <p:ph type="body" idx="1"/>
          </p:nvPr>
        </p:nvSpPr>
        <p:spPr bwMode="auto">
          <a:noFill/>
        </p:spPr>
        <p:txBody>
          <a:bodyPr/>
          <a:lstStyle/>
          <a:p>
            <a:pPr eaLnBrk="1" hangingPunct="1">
              <a:lnSpc>
                <a:spcPct val="80000"/>
              </a:lnSpc>
              <a:spcBef>
                <a:spcPct val="0"/>
              </a:spcBef>
            </a:pPr>
            <a:r>
              <a:rPr lang="fr-FR" sz="800" b="1" smtClean="0"/>
              <a:t>APPROCHE ANTERIEURE DU RACHIS THORACIQUE ET LOMBAIRE  Les voies d’abord antérieures du rachis thoracolombaire peuvent être divisées en 2 catégories :  1. Voies antérieures « ouvertes » : Thoracotomie de T4 à T10 (figure 24), Thoraco-phréno-lombotomie de T10 à L2 et Lombotomie en dessous de L2 (figure 25 et 26).  Cette chirurgie par voie ouverte est relativement bien connue des équipes spécialisées dans la pathologie rachidienne et ne pose pas de difficultés techniques particulières, aussi bien à l’étage thoracique qu’à l’étage lombaire. Les gestes de décompression réalisés sont de type vertébrectomie avec remplacement vertébral par des greffons iliaques autologues, ou par du ciment, stabilisés par des plaques vissées, visant à limiter au maximum l’encombrement latérovertébral. De nombreux autres matériels d’ostéosynthèse existent, dont les cages inter somatiques expansibles ou non, dont l’utilisation, bien que plus onéreuse est de plus en plus fréquente. Elles donnent dans la chirurgie traumatique de bons résultats, notamment au niveau de la fusion, et permettent de se passer d’un système de synthèse « extra vertébral ». L’association de différentes techniques est souvent utile sur un os par définition pathologique.  2. Thoracoscopie.  Mangione et al </a:t>
            </a:r>
            <a:r>
              <a:rPr lang="fr-FR" sz="800" b="1" baseline="30000" smtClean="0"/>
              <a:t>(21)</a:t>
            </a:r>
            <a:r>
              <a:rPr lang="fr-FR" sz="800" b="1" smtClean="0"/>
              <a:t> rapporte une série sur le traitement chirurgical des métastases thoraciques par thoracoscopie. Sa conclusion est qu’il s’agit d’un geste chirurgical techniquement réalisable, avec des résultats comparables à ceux des voies antérieures ouvertes. Chez vingt patients opérés, suivis avec 24 mois de recul moyen, six étaient décédés, et quatorze encore en vie, sans douleur nécessitant la prise d'antalgiques majeurs, et sans troubles neurologiques. Les difficultés techniques étaient liées au risque hémorragique per-opératoire, d'où l'intérêt de l'embolisation préopératoire systématique, et aux difficultés de reconstruction, liées à l'insuffisance du matériel actuellement existant. Les indications doivent être selon l’auteur, bien sélectionnées. Il préconise notamment l’utilisation de cette technique  dans des lésions secondaires corporéales isolées au niveau thoracique, responsables de douleurs intraitables, d'une menace ou d'une complication neurologique, chez des patients en bon état général, pouvant supporter l'exclusion pulmonaire.  En pratique, la thoracoscopie reste à l’heure actuelle une technique peu utilisée dans la chirurgie des métastases vertébrales thoraciques, en tout cas dans notre centre (aucune thoracoscopie dans notre série). L’approche par thoracoscopie nécessite de bien sélectionner les malades, ainsi qu’une certaine habitude de l’équipe chirurgicale (orthopédiste et thoracique). En effet, les thoracoscopies pour chirurgie de lésions tumorales entraînent pour beaucoup d’auteurs une augmentation de la morbi-mortalité péri opératoire, en rapport avec une augmentation de la durée opératoire et un saignement plus important. Cependant le développement de cette technique mini invasive, en cours dans de nombreux centres, notamment aux USA, permettra certainement de suppléer les voies antérieures ouvertes, diminuant ainsi le taux élevé de morbidité de celles-ci. </a:t>
            </a:r>
            <a:endParaRPr lang="fr-FR" sz="800" smtClean="0"/>
          </a:p>
        </p:txBody>
      </p:sp>
      <p:sp>
        <p:nvSpPr>
          <p:cNvPr id="160772" name="Espace réservé du numéro de diapositive 3"/>
          <p:cNvSpPr>
            <a:spLocks noGrp="1"/>
          </p:cNvSpPr>
          <p:nvPr>
            <p:ph type="sldNum" sz="quarter" idx="5"/>
          </p:nvPr>
        </p:nvSpPr>
        <p:spPr bwMode="auto">
          <a:noFill/>
          <a:ln>
            <a:miter lim="800000"/>
            <a:headEnd/>
            <a:tailEnd/>
          </a:ln>
        </p:spPr>
        <p:txBody>
          <a:bodyPr/>
          <a:lstStyle/>
          <a:p>
            <a:fld id="{CAB7F761-714F-CD41-925B-2DE5E36CFB0E}" type="slidenum">
              <a:rPr lang="fr-FR" smtClean="0"/>
              <a:pPr/>
              <a:t>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C7D197C-E1AD-7645-B23A-D7D0A13CF7A3}"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026C2F8-45F3-7A49-88E8-07B33BF58B6A}"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FA336BF-F20F-AE48-8CA5-8E37EFF7FAE5}"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B0DB75B-4A17-EC49-BCA0-D622BF445E6B}"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50661B-D86B-7544-8340-2B08F1B89CCE}"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14818CA-8D37-4242-9609-DDDC7C36B8D8}"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895BAD44-CB0B-764F-B3F2-E3953866ABDC}"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sp>
        <p:nvSpPr>
          <p:cNvPr id="9" name="Espace réservé du numéro de diapositive 5"/>
          <p:cNvSpPr>
            <a:spLocks noGrp="1"/>
          </p:cNvSpPr>
          <p:nvPr>
            <p:ph type="sldNum" sz="quarter" idx="12"/>
          </p:nvPr>
        </p:nvSpPr>
        <p:spPr/>
        <p:txBody>
          <a:bodyPr/>
          <a:lstStyle>
            <a:lvl1pPr>
              <a:defRPr/>
            </a:lvl1pPr>
          </a:lstStyle>
          <a:p>
            <a:fld id="{2F913485-8401-314A-B3BD-CDF9FD53893E}"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endParaRPr lang="fr-FR"/>
          </a:p>
        </p:txBody>
      </p:sp>
      <p:sp>
        <p:nvSpPr>
          <p:cNvPr id="4" name="Espace réservé du pied de page 4"/>
          <p:cNvSpPr>
            <a:spLocks noGrp="1"/>
          </p:cNvSpPr>
          <p:nvPr>
            <p:ph type="ftr" sz="quarter" idx="11"/>
          </p:nvPr>
        </p:nvSpPr>
        <p:spPr/>
        <p:txBody>
          <a:bodyPr/>
          <a:lstStyle>
            <a:lvl1pPr>
              <a:defRPr/>
            </a:lvl1pPr>
          </a:lstStyle>
          <a:p>
            <a:endParaRPr lang="fr-FR"/>
          </a:p>
        </p:txBody>
      </p:sp>
      <p:sp>
        <p:nvSpPr>
          <p:cNvPr id="5" name="Espace réservé du numéro de diapositive 5"/>
          <p:cNvSpPr>
            <a:spLocks noGrp="1"/>
          </p:cNvSpPr>
          <p:nvPr>
            <p:ph type="sldNum" sz="quarter" idx="12"/>
          </p:nvPr>
        </p:nvSpPr>
        <p:spPr/>
        <p:txBody>
          <a:bodyPr/>
          <a:lstStyle>
            <a:lvl1pPr>
              <a:defRPr/>
            </a:lvl1pPr>
          </a:lstStyle>
          <a:p>
            <a:fld id="{73AC63A9-C64A-C540-9093-9067E3A02F1E}"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endParaRPr lang="fr-FR"/>
          </a:p>
        </p:txBody>
      </p:sp>
      <p:sp>
        <p:nvSpPr>
          <p:cNvPr id="3" name="Espace réservé du pied de page 4"/>
          <p:cNvSpPr>
            <a:spLocks noGrp="1"/>
          </p:cNvSpPr>
          <p:nvPr>
            <p:ph type="ftr" sz="quarter" idx="11"/>
          </p:nvPr>
        </p:nvSpPr>
        <p:spPr/>
        <p:txBody>
          <a:bodyPr/>
          <a:lstStyle>
            <a:lvl1pPr>
              <a:defRPr/>
            </a:lvl1pPr>
          </a:lstStyle>
          <a:p>
            <a:endParaRPr lang="fr-FR"/>
          </a:p>
        </p:txBody>
      </p:sp>
      <p:sp>
        <p:nvSpPr>
          <p:cNvPr id="4" name="Espace réservé du numéro de diapositive 5"/>
          <p:cNvSpPr>
            <a:spLocks noGrp="1"/>
          </p:cNvSpPr>
          <p:nvPr>
            <p:ph type="sldNum" sz="quarter" idx="12"/>
          </p:nvPr>
        </p:nvSpPr>
        <p:spPr/>
        <p:txBody>
          <a:bodyPr/>
          <a:lstStyle>
            <a:lvl1pPr>
              <a:defRPr/>
            </a:lvl1pPr>
          </a:lstStyle>
          <a:p>
            <a:fld id="{DBCB54C6-70B7-D147-BAB9-2FD39E71C554}"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539DD441-C8FC-0A47-BF94-B988652E0987}"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09E9353C-BC63-CC48-87E1-A9AF7D785D5A}"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fld id="{784F4D38-7B54-DC44-B46C-F885AA2D6550}"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0" fontAlgn="base" hangingPunct="0">
        <a:spcBef>
          <a:spcPct val="0"/>
        </a:spcBef>
        <a:spcAft>
          <a:spcPct val="0"/>
        </a:spcAft>
        <a:defRPr sz="4400" kern="1200">
          <a:solidFill>
            <a:srgbClr val="FF0000"/>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fr-FR" b="1">
                <a:solidFill>
                  <a:srgbClr val="FF0000"/>
                </a:solidFill>
              </a:rPr>
              <a:t>Objectifs</a:t>
            </a:r>
          </a:p>
        </p:txBody>
      </p:sp>
      <p:sp>
        <p:nvSpPr>
          <p:cNvPr id="147459" name="Rectangle 3"/>
          <p:cNvSpPr>
            <a:spLocks noGrp="1" noChangeArrowheads="1"/>
          </p:cNvSpPr>
          <p:nvPr>
            <p:ph idx="1"/>
          </p:nvPr>
        </p:nvSpPr>
        <p:spPr/>
        <p:txBody>
          <a:bodyPr/>
          <a:lstStyle/>
          <a:p>
            <a:pPr eaLnBrk="1" hangingPunct="1"/>
            <a:r>
              <a:rPr lang="fr-FR" b="1"/>
              <a:t>1- Traitement local agressif</a:t>
            </a:r>
          </a:p>
          <a:p>
            <a:pPr lvl="1" eaLnBrk="1" hangingPunct="1"/>
            <a:r>
              <a:rPr lang="fr-FR" b="1"/>
              <a:t>Méta « unique »</a:t>
            </a:r>
          </a:p>
          <a:p>
            <a:pPr lvl="1" eaLnBrk="1" hangingPunct="1"/>
            <a:r>
              <a:rPr lang="fr-FR" b="1"/>
              <a:t>Méta radio, chimio-résistantes</a:t>
            </a:r>
          </a:p>
          <a:p>
            <a:pPr lvl="1" eaLnBrk="1" hangingPunct="1"/>
            <a:r>
              <a:rPr lang="fr-FR" b="1"/>
              <a:t>Méta à haut potentiel de récidive</a:t>
            </a:r>
          </a:p>
          <a:p>
            <a:pPr lvl="1" eaLnBrk="1" hangingPunct="1">
              <a:buFont typeface="Wingdings" pitchFamily="-1" charset="2"/>
              <a:buNone/>
            </a:pPr>
            <a:endParaRPr lang="fr-FR" b="1"/>
          </a:p>
          <a:p>
            <a:pPr eaLnBrk="1" hangingPunct="1"/>
            <a:r>
              <a:rPr lang="fr-FR" b="1"/>
              <a:t>2- Palliatif</a:t>
            </a:r>
          </a:p>
          <a:p>
            <a:pPr lvl="1" eaLnBrk="1" hangingPunct="1"/>
            <a:r>
              <a:rPr lang="fr-FR" b="1"/>
              <a:t>Traitement symptomatique de la douleur ou de troubles neurologiques</a:t>
            </a:r>
          </a:p>
          <a:p>
            <a:pPr eaLnBrk="1" hangingPunct="1"/>
            <a:endParaRPr lang="fr-FR" b="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srcRect/>
          <a:stretch>
            <a:fillRect/>
          </a:stretch>
        </p:blipFill>
        <p:spPr bwMode="auto">
          <a:xfrm>
            <a:off x="381000" y="381000"/>
            <a:ext cx="4060825" cy="6019800"/>
          </a:xfrm>
          <a:prstGeom prst="rect">
            <a:avLst/>
          </a:prstGeom>
          <a:noFill/>
          <a:ln w="9525">
            <a:solidFill>
              <a:srgbClr val="FFFF00"/>
            </a:solidFill>
            <a:miter lim="800000"/>
            <a:headEnd/>
            <a:tailEnd/>
          </a:ln>
        </p:spPr>
      </p:pic>
      <p:pic>
        <p:nvPicPr>
          <p:cNvPr id="161795" name="Picture 3"/>
          <p:cNvPicPr>
            <a:picLocks noChangeAspect="1" noChangeArrowheads="1"/>
          </p:cNvPicPr>
          <p:nvPr/>
        </p:nvPicPr>
        <p:blipFill>
          <a:blip r:embed="rId3"/>
          <a:srcRect/>
          <a:stretch>
            <a:fillRect/>
          </a:stretch>
        </p:blipFill>
        <p:spPr bwMode="auto">
          <a:xfrm>
            <a:off x="4702175" y="381000"/>
            <a:ext cx="3916363" cy="6019800"/>
          </a:xfrm>
          <a:prstGeom prst="rect">
            <a:avLst/>
          </a:prstGeom>
          <a:noFill/>
          <a:ln w="9525">
            <a:solidFill>
              <a:srgbClr val="FFFF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srcRect/>
          <a:stretch>
            <a:fillRect/>
          </a:stretch>
        </p:blipFill>
        <p:spPr bwMode="auto">
          <a:xfrm>
            <a:off x="304800" y="304800"/>
            <a:ext cx="4149725" cy="6324600"/>
          </a:xfrm>
          <a:prstGeom prst="rect">
            <a:avLst/>
          </a:prstGeom>
          <a:noFill/>
          <a:ln w="9525">
            <a:solidFill>
              <a:srgbClr val="FFFF00"/>
            </a:solidFill>
            <a:miter lim="800000"/>
            <a:headEnd/>
            <a:tailEnd/>
          </a:ln>
        </p:spPr>
      </p:pic>
      <p:pic>
        <p:nvPicPr>
          <p:cNvPr id="163843" name="Picture 3"/>
          <p:cNvPicPr>
            <a:picLocks noChangeAspect="1" noChangeArrowheads="1"/>
          </p:cNvPicPr>
          <p:nvPr/>
        </p:nvPicPr>
        <p:blipFill>
          <a:blip r:embed="rId3"/>
          <a:srcRect/>
          <a:stretch>
            <a:fillRect/>
          </a:stretch>
        </p:blipFill>
        <p:spPr bwMode="auto">
          <a:xfrm>
            <a:off x="4724400" y="381000"/>
            <a:ext cx="4214813" cy="6248400"/>
          </a:xfrm>
          <a:prstGeom prst="rect">
            <a:avLst/>
          </a:prstGeom>
          <a:noFill/>
          <a:ln w="9525">
            <a:solidFill>
              <a:srgbClr val="FFFF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fr-FR" b="1">
                <a:solidFill>
                  <a:srgbClr val="FF0000"/>
                </a:solidFill>
              </a:rPr>
              <a:t>Problèmes</a:t>
            </a:r>
          </a:p>
        </p:txBody>
      </p:sp>
      <p:sp>
        <p:nvSpPr>
          <p:cNvPr id="166915" name="Rectangle 3"/>
          <p:cNvSpPr>
            <a:spLocks noGrp="1" noChangeArrowheads="1"/>
          </p:cNvSpPr>
          <p:nvPr>
            <p:ph idx="1"/>
          </p:nvPr>
        </p:nvSpPr>
        <p:spPr>
          <a:xfrm>
            <a:off x="381000" y="2251075"/>
            <a:ext cx="6781800" cy="4606925"/>
          </a:xfrm>
        </p:spPr>
        <p:txBody>
          <a:bodyPr/>
          <a:lstStyle/>
          <a:p>
            <a:pPr eaLnBrk="1" hangingPunct="1"/>
            <a:r>
              <a:rPr lang="fr-FR" b="1" dirty="0" smtClean="0"/>
              <a:t>Charnières</a:t>
            </a:r>
            <a:endParaRPr lang="fr-FR" b="1" dirty="0"/>
          </a:p>
          <a:p>
            <a:pPr eaLnBrk="1" hangingPunct="1"/>
            <a:r>
              <a:rPr lang="fr-FR" b="1" dirty="0"/>
              <a:t> Rachis </a:t>
            </a:r>
            <a:r>
              <a:rPr lang="fr-FR" b="1" dirty="0" err="1"/>
              <a:t>multimétastatique</a:t>
            </a:r>
            <a:endParaRPr lang="fr-FR" b="1" dirty="0"/>
          </a:p>
          <a:p>
            <a:pPr eaLnBrk="1" hangingPunct="1"/>
            <a:r>
              <a:rPr lang="fr-FR" b="1" dirty="0"/>
              <a:t> Rachis </a:t>
            </a:r>
            <a:r>
              <a:rPr lang="fr-FR" b="1" dirty="0" err="1"/>
              <a:t>radiothérapé</a:t>
            </a:r>
            <a:endParaRPr lang="fr-FR" b="1" dirty="0"/>
          </a:p>
          <a:p>
            <a:pPr eaLnBrk="1" hangingPunct="1"/>
            <a:endParaRPr lang="fr-FR" b="1" dirty="0"/>
          </a:p>
          <a:p>
            <a:pPr eaLnBrk="1" hangingPunct="1"/>
            <a:endParaRPr lang="fr-FR" b="1" dirty="0"/>
          </a:p>
        </p:txBody>
      </p:sp>
      <p:pic>
        <p:nvPicPr>
          <p:cNvPr id="166916" name="Picture 4"/>
          <p:cNvPicPr>
            <a:picLocks noChangeAspect="1" noChangeArrowheads="1"/>
          </p:cNvPicPr>
          <p:nvPr/>
        </p:nvPicPr>
        <p:blipFill>
          <a:blip r:embed="rId2"/>
          <a:srcRect/>
          <a:stretch>
            <a:fillRect/>
          </a:stretch>
        </p:blipFill>
        <p:spPr bwMode="auto">
          <a:xfrm>
            <a:off x="7308850" y="1773238"/>
            <a:ext cx="1350963" cy="46847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fr-FR" b="1">
                <a:solidFill>
                  <a:srgbClr val="FF0000"/>
                </a:solidFill>
              </a:rPr>
              <a:t>Complications (25%)</a:t>
            </a:r>
          </a:p>
        </p:txBody>
      </p:sp>
      <p:sp>
        <p:nvSpPr>
          <p:cNvPr id="167939" name="Rectangle 4"/>
          <p:cNvSpPr>
            <a:spLocks noGrp="1" noChangeArrowheads="1"/>
          </p:cNvSpPr>
          <p:nvPr>
            <p:ph idx="1"/>
          </p:nvPr>
        </p:nvSpPr>
        <p:spPr>
          <a:xfrm>
            <a:off x="457200" y="2895600"/>
            <a:ext cx="8229600" cy="4530725"/>
          </a:xfrm>
        </p:spPr>
        <p:txBody>
          <a:bodyPr/>
          <a:lstStyle/>
          <a:p>
            <a:pPr eaLnBrk="1" hangingPunct="1"/>
            <a:r>
              <a:rPr lang="fr-FR" b="1"/>
              <a:t>Peau + radiothérapie</a:t>
            </a:r>
          </a:p>
          <a:p>
            <a:pPr eaLnBrk="1" hangingPunct="1"/>
            <a:r>
              <a:rPr lang="fr-FR" b="1"/>
              <a:t>Malnutrition (albumine)</a:t>
            </a:r>
          </a:p>
          <a:p>
            <a:pPr eaLnBrk="1" hangingPunct="1"/>
            <a:r>
              <a:rPr lang="fr-FR" b="1"/>
              <a:t>Troubles neurologiques</a:t>
            </a:r>
          </a:p>
          <a:p>
            <a:pPr eaLnBrk="1" hangingPunct="1"/>
            <a:r>
              <a:rPr lang="fr-FR" b="1"/>
              <a:t>…..</a:t>
            </a:r>
          </a:p>
        </p:txBody>
      </p:sp>
      <p:pic>
        <p:nvPicPr>
          <p:cNvPr id="167940" name="Picture 5"/>
          <p:cNvPicPr>
            <a:picLocks noChangeAspect="1" noChangeArrowheads="1"/>
          </p:cNvPicPr>
          <p:nvPr/>
        </p:nvPicPr>
        <p:blipFill>
          <a:blip r:embed="rId2"/>
          <a:srcRect/>
          <a:stretch>
            <a:fillRect/>
          </a:stretch>
        </p:blipFill>
        <p:spPr bwMode="auto">
          <a:xfrm>
            <a:off x="5943600" y="1524000"/>
            <a:ext cx="2690813" cy="4114800"/>
          </a:xfrm>
          <a:prstGeom prst="rect">
            <a:avLst/>
          </a:prstGeom>
          <a:noFill/>
          <a:ln w="9525">
            <a:noFill/>
            <a:miter lim="800000"/>
            <a:headEnd/>
            <a:tailEnd/>
          </a:ln>
        </p:spPr>
      </p:pic>
      <p:sp>
        <p:nvSpPr>
          <p:cNvPr id="167941" name="Text Box 6"/>
          <p:cNvSpPr txBox="1">
            <a:spLocks noChangeArrowheads="1"/>
          </p:cNvSpPr>
          <p:nvPr/>
        </p:nvSpPr>
        <p:spPr bwMode="auto">
          <a:xfrm>
            <a:off x="990600" y="5867400"/>
            <a:ext cx="6219825" cy="584200"/>
          </a:xfrm>
          <a:prstGeom prst="rect">
            <a:avLst/>
          </a:prstGeom>
          <a:noFill/>
          <a:ln w="9525">
            <a:noFill/>
            <a:miter lim="800000"/>
            <a:headEnd/>
            <a:tailEnd/>
          </a:ln>
        </p:spPr>
        <p:txBody>
          <a:bodyPr wrap="none">
            <a:prstTxWarp prst="textNoShape">
              <a:avLst/>
            </a:prstTxWarp>
            <a:spAutoFit/>
          </a:bodyPr>
          <a:lstStyle/>
          <a:p>
            <a:r>
              <a:rPr lang="fr-FR" sz="3200" b="1">
                <a:solidFill>
                  <a:srgbClr val="00FFFF"/>
                </a:solidFill>
                <a:latin typeface="Calibri" pitchFamily="-1" charset="0"/>
              </a:rPr>
              <a:t>Prévention = staff multidisciplinaire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4"/>
          <p:cNvPicPr>
            <a:picLocks noChangeAspect="1" noChangeArrowheads="1"/>
          </p:cNvPicPr>
          <p:nvPr/>
        </p:nvPicPr>
        <p:blipFill>
          <a:blip r:embed="rId2"/>
          <a:srcRect/>
          <a:stretch>
            <a:fillRect/>
          </a:stretch>
        </p:blipFill>
        <p:spPr bwMode="auto">
          <a:xfrm>
            <a:off x="304800" y="914400"/>
            <a:ext cx="2305050" cy="4648200"/>
          </a:xfrm>
          <a:prstGeom prst="rect">
            <a:avLst/>
          </a:prstGeom>
          <a:noFill/>
          <a:ln w="9525">
            <a:solidFill>
              <a:schemeClr val="tx1"/>
            </a:solidFill>
            <a:miter lim="800000"/>
            <a:headEnd/>
            <a:tailEnd/>
          </a:ln>
        </p:spPr>
      </p:pic>
      <p:grpSp>
        <p:nvGrpSpPr>
          <p:cNvPr id="2" name="Group 5"/>
          <p:cNvGrpSpPr>
            <a:grpSpLocks/>
          </p:cNvGrpSpPr>
          <p:nvPr/>
        </p:nvGrpSpPr>
        <p:grpSpPr bwMode="auto">
          <a:xfrm>
            <a:off x="7391400" y="762000"/>
            <a:ext cx="1752600" cy="6096000"/>
            <a:chOff x="4464" y="0"/>
            <a:chExt cx="1248" cy="4320"/>
          </a:xfrm>
        </p:grpSpPr>
        <p:pic>
          <p:nvPicPr>
            <p:cNvPr id="168968" name="Picture 6"/>
            <p:cNvPicPr>
              <a:picLocks noChangeAspect="1" noChangeArrowheads="1"/>
            </p:cNvPicPr>
            <p:nvPr/>
          </p:nvPicPr>
          <p:blipFill>
            <a:blip r:embed="rId3"/>
            <a:srcRect/>
            <a:stretch>
              <a:fillRect/>
            </a:stretch>
          </p:blipFill>
          <p:spPr bwMode="auto">
            <a:xfrm>
              <a:off x="4473" y="0"/>
              <a:ext cx="1239" cy="2055"/>
            </a:xfrm>
            <a:prstGeom prst="rect">
              <a:avLst/>
            </a:prstGeom>
            <a:noFill/>
            <a:ln w="9525">
              <a:solidFill>
                <a:schemeClr val="tx1"/>
              </a:solidFill>
              <a:miter lim="800000"/>
              <a:headEnd/>
              <a:tailEnd/>
            </a:ln>
          </p:spPr>
        </p:pic>
        <p:pic>
          <p:nvPicPr>
            <p:cNvPr id="168969" name="Picture 7"/>
            <p:cNvPicPr>
              <a:picLocks noChangeAspect="1" noChangeArrowheads="1"/>
            </p:cNvPicPr>
            <p:nvPr/>
          </p:nvPicPr>
          <p:blipFill>
            <a:blip r:embed="rId4"/>
            <a:srcRect/>
            <a:stretch>
              <a:fillRect/>
            </a:stretch>
          </p:blipFill>
          <p:spPr bwMode="auto">
            <a:xfrm>
              <a:off x="4464" y="2064"/>
              <a:ext cx="1237" cy="2256"/>
            </a:xfrm>
            <a:prstGeom prst="rect">
              <a:avLst/>
            </a:prstGeom>
            <a:noFill/>
            <a:ln w="9525">
              <a:solidFill>
                <a:schemeClr val="tx1"/>
              </a:solidFill>
              <a:miter lim="800000"/>
              <a:headEnd/>
              <a:tailEnd/>
            </a:ln>
          </p:spPr>
        </p:pic>
      </p:grpSp>
      <p:pic>
        <p:nvPicPr>
          <p:cNvPr id="11272" name="Picture 8"/>
          <p:cNvPicPr>
            <a:picLocks noChangeAspect="1" noChangeArrowheads="1"/>
          </p:cNvPicPr>
          <p:nvPr/>
        </p:nvPicPr>
        <p:blipFill>
          <a:blip r:embed="rId5"/>
          <a:srcRect/>
          <a:stretch>
            <a:fillRect/>
          </a:stretch>
        </p:blipFill>
        <p:spPr bwMode="auto">
          <a:xfrm>
            <a:off x="5334000" y="1981200"/>
            <a:ext cx="1892300" cy="4191000"/>
          </a:xfrm>
          <a:prstGeom prst="rect">
            <a:avLst/>
          </a:prstGeom>
          <a:noFill/>
          <a:ln w="9525">
            <a:solidFill>
              <a:schemeClr val="tx1"/>
            </a:solidFill>
            <a:miter lim="800000"/>
            <a:headEnd/>
            <a:tailEnd/>
          </a:ln>
        </p:spPr>
      </p:pic>
      <p:pic>
        <p:nvPicPr>
          <p:cNvPr id="11273" name="Picture 9"/>
          <p:cNvPicPr>
            <a:picLocks noChangeAspect="1" noChangeArrowheads="1"/>
          </p:cNvPicPr>
          <p:nvPr/>
        </p:nvPicPr>
        <p:blipFill>
          <a:blip r:embed="rId6"/>
          <a:srcRect/>
          <a:stretch>
            <a:fillRect/>
          </a:stretch>
        </p:blipFill>
        <p:spPr bwMode="auto">
          <a:xfrm>
            <a:off x="2819400" y="3048000"/>
            <a:ext cx="2327275" cy="3505200"/>
          </a:xfrm>
          <a:prstGeom prst="rect">
            <a:avLst/>
          </a:prstGeom>
          <a:noFill/>
          <a:ln w="9525">
            <a:solidFill>
              <a:schemeClr val="tx1"/>
            </a:solidFill>
            <a:miter lim="800000"/>
            <a:headEnd/>
            <a:tailEnd/>
          </a:ln>
        </p:spPr>
      </p:pic>
      <p:sp>
        <p:nvSpPr>
          <p:cNvPr id="168966" name="Line 11"/>
          <p:cNvSpPr>
            <a:spLocks noChangeShapeType="1"/>
          </p:cNvSpPr>
          <p:nvPr/>
        </p:nvSpPr>
        <p:spPr bwMode="auto">
          <a:xfrm flipH="1">
            <a:off x="1752600" y="1447800"/>
            <a:ext cx="4572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FR"/>
          </a:p>
        </p:txBody>
      </p:sp>
      <p:sp>
        <p:nvSpPr>
          <p:cNvPr id="168967" name="Text Box 12"/>
          <p:cNvSpPr txBox="1">
            <a:spLocks noChangeArrowheads="1"/>
          </p:cNvSpPr>
          <p:nvPr/>
        </p:nvSpPr>
        <p:spPr bwMode="auto">
          <a:xfrm>
            <a:off x="2209800" y="-46038"/>
            <a:ext cx="5789613" cy="769938"/>
          </a:xfrm>
          <a:prstGeom prst="rect">
            <a:avLst/>
          </a:prstGeom>
          <a:noFill/>
          <a:ln w="9525">
            <a:noFill/>
            <a:miter lim="800000"/>
            <a:headEnd/>
            <a:tailEnd/>
          </a:ln>
        </p:spPr>
        <p:txBody>
          <a:bodyPr wrap="none">
            <a:prstTxWarp prst="textNoShape">
              <a:avLst/>
            </a:prstTxWarp>
            <a:spAutoFit/>
          </a:bodyPr>
          <a:lstStyle/>
          <a:p>
            <a:r>
              <a:rPr lang="fr-FR" sz="4400" b="1">
                <a:solidFill>
                  <a:srgbClr val="FF0000"/>
                </a:solidFill>
                <a:latin typeface="Calibri" pitchFamily="-1" charset="0"/>
              </a:rPr>
              <a:t>Associations techniques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938413" y="2209800"/>
            <a:ext cx="6205587" cy="4648200"/>
          </a:xfrm>
          <a:prstGeom prst="rect">
            <a:avLst/>
          </a:prstGeom>
        </p:spPr>
      </p:pic>
      <p:pic>
        <p:nvPicPr>
          <p:cNvPr id="5" name="Image 4"/>
          <p:cNvPicPr>
            <a:picLocks noChangeAspect="1"/>
          </p:cNvPicPr>
          <p:nvPr/>
        </p:nvPicPr>
        <p:blipFill>
          <a:blip r:embed="rId3"/>
          <a:stretch>
            <a:fillRect/>
          </a:stretch>
        </p:blipFill>
        <p:spPr>
          <a:xfrm>
            <a:off x="0" y="381000"/>
            <a:ext cx="2997968" cy="4106461"/>
          </a:xfrm>
          <a:prstGeom prst="rect">
            <a:avLst/>
          </a:prstGeom>
        </p:spPr>
      </p:pic>
      <p:pic>
        <p:nvPicPr>
          <p:cNvPr id="6" name="Image 5"/>
          <p:cNvPicPr>
            <a:picLocks noChangeAspect="1"/>
          </p:cNvPicPr>
          <p:nvPr/>
        </p:nvPicPr>
        <p:blipFill>
          <a:blip r:embed="rId4"/>
          <a:stretch>
            <a:fillRect/>
          </a:stretch>
        </p:blipFill>
        <p:spPr>
          <a:xfrm>
            <a:off x="6324600" y="228599"/>
            <a:ext cx="2590800" cy="25588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p:cNvPicPr>
            <a:picLocks noChangeAspect="1" noChangeArrowheads="1"/>
          </p:cNvPicPr>
          <p:nvPr/>
        </p:nvPicPr>
        <p:blipFill>
          <a:blip r:embed="rId3"/>
          <a:srcRect/>
          <a:stretch>
            <a:fillRect/>
          </a:stretch>
        </p:blipFill>
        <p:spPr bwMode="auto">
          <a:xfrm>
            <a:off x="6781800" y="381000"/>
            <a:ext cx="1382713" cy="1843088"/>
          </a:xfrm>
          <a:prstGeom prst="rect">
            <a:avLst/>
          </a:prstGeom>
          <a:noFill/>
          <a:ln w="9525">
            <a:noFill/>
            <a:miter lim="800000"/>
            <a:headEnd/>
            <a:tailEnd/>
          </a:ln>
          <a:effectLst/>
        </p:spPr>
      </p:pic>
      <p:pic>
        <p:nvPicPr>
          <p:cNvPr id="28681" name="Picture 9"/>
          <p:cNvPicPr>
            <a:picLocks noChangeAspect="1" noChangeArrowheads="1"/>
          </p:cNvPicPr>
          <p:nvPr/>
        </p:nvPicPr>
        <p:blipFill>
          <a:blip r:embed="rId4"/>
          <a:srcRect/>
          <a:stretch>
            <a:fillRect/>
          </a:stretch>
        </p:blipFill>
        <p:spPr bwMode="auto">
          <a:xfrm>
            <a:off x="6096000" y="2511425"/>
            <a:ext cx="2519362" cy="1835150"/>
          </a:xfrm>
          <a:prstGeom prst="rect">
            <a:avLst/>
          </a:prstGeom>
          <a:noFill/>
          <a:ln w="9525">
            <a:noFill/>
            <a:miter lim="800000"/>
            <a:headEnd/>
            <a:tailEnd/>
          </a:ln>
          <a:effectLst/>
        </p:spPr>
      </p:pic>
      <p:pic>
        <p:nvPicPr>
          <p:cNvPr id="28682" name="Picture 10"/>
          <p:cNvPicPr>
            <a:picLocks noChangeAspect="1" noChangeArrowheads="1"/>
          </p:cNvPicPr>
          <p:nvPr/>
        </p:nvPicPr>
        <p:blipFill>
          <a:blip r:embed="rId5"/>
          <a:srcRect l="21207" t="28075" r="37866" b="15778"/>
          <a:stretch>
            <a:fillRect/>
          </a:stretch>
        </p:blipFill>
        <p:spPr bwMode="auto">
          <a:xfrm rot="-21600000">
            <a:off x="4572000" y="4800600"/>
            <a:ext cx="1871663" cy="1817688"/>
          </a:xfrm>
          <a:prstGeom prst="rect">
            <a:avLst/>
          </a:prstGeom>
          <a:noFill/>
          <a:ln w="9525">
            <a:noFill/>
            <a:miter lim="800000"/>
            <a:headEnd/>
            <a:tailEnd/>
          </a:ln>
          <a:effectLst/>
        </p:spPr>
      </p:pic>
      <p:pic>
        <p:nvPicPr>
          <p:cNvPr id="28683" name="Picture 11"/>
          <p:cNvPicPr>
            <a:picLocks noChangeAspect="1" noChangeArrowheads="1"/>
          </p:cNvPicPr>
          <p:nvPr/>
        </p:nvPicPr>
        <p:blipFill>
          <a:blip r:embed="rId6"/>
          <a:srcRect l="12990" t="8194" r="37201" b="23482"/>
          <a:stretch>
            <a:fillRect/>
          </a:stretch>
        </p:blipFill>
        <p:spPr bwMode="auto">
          <a:xfrm>
            <a:off x="7289800" y="4876800"/>
            <a:ext cx="1854200" cy="1800225"/>
          </a:xfrm>
          <a:prstGeom prst="rect">
            <a:avLst/>
          </a:prstGeom>
          <a:noFill/>
          <a:ln w="9525">
            <a:noFill/>
            <a:miter lim="800000"/>
            <a:headEnd/>
            <a:tailEnd/>
          </a:ln>
          <a:effectLst/>
        </p:spPr>
      </p:pic>
      <p:pic>
        <p:nvPicPr>
          <p:cNvPr id="9" name="Image 8"/>
          <p:cNvPicPr>
            <a:picLocks noChangeAspect="1"/>
          </p:cNvPicPr>
          <p:nvPr/>
        </p:nvPicPr>
        <p:blipFill>
          <a:blip r:embed="rId7"/>
          <a:srcRect l="6897" r="50000"/>
          <a:stretch>
            <a:fillRect/>
          </a:stretch>
        </p:blipFill>
        <p:spPr>
          <a:xfrm flipH="1">
            <a:off x="304800" y="0"/>
            <a:ext cx="1981200" cy="4583176"/>
          </a:xfrm>
          <a:prstGeom prst="rect">
            <a:avLst/>
          </a:prstGeom>
        </p:spPr>
      </p:pic>
      <p:pic>
        <p:nvPicPr>
          <p:cNvPr id="10" name="Image 9"/>
          <p:cNvPicPr>
            <a:picLocks noChangeAspect="1"/>
          </p:cNvPicPr>
          <p:nvPr/>
        </p:nvPicPr>
        <p:blipFill>
          <a:blip r:embed="rId7"/>
          <a:srcRect l="56839"/>
          <a:stretch>
            <a:fillRect/>
          </a:stretch>
        </p:blipFill>
        <p:spPr>
          <a:xfrm flipH="1">
            <a:off x="2598486" y="12700"/>
            <a:ext cx="1973514" cy="4559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04813" y="609600"/>
            <a:ext cx="3944937" cy="2959100"/>
            <a:chOff x="380" y="1343"/>
            <a:chExt cx="2485" cy="1864"/>
          </a:xfrm>
        </p:grpSpPr>
        <p:grpSp>
          <p:nvGrpSpPr>
            <p:cNvPr id="3" name="Group 4"/>
            <p:cNvGrpSpPr>
              <a:grpSpLocks/>
            </p:cNvGrpSpPr>
            <p:nvPr/>
          </p:nvGrpSpPr>
          <p:grpSpPr bwMode="auto">
            <a:xfrm>
              <a:off x="380" y="1343"/>
              <a:ext cx="2485" cy="1864"/>
              <a:chOff x="380" y="1343"/>
              <a:chExt cx="2485" cy="1864"/>
            </a:xfrm>
          </p:grpSpPr>
          <p:grpSp>
            <p:nvGrpSpPr>
              <p:cNvPr id="5" name="Group 5"/>
              <p:cNvGrpSpPr>
                <a:grpSpLocks/>
              </p:cNvGrpSpPr>
              <p:nvPr/>
            </p:nvGrpSpPr>
            <p:grpSpPr bwMode="auto">
              <a:xfrm>
                <a:off x="380" y="1343"/>
                <a:ext cx="2485" cy="1864"/>
                <a:chOff x="569" y="907"/>
                <a:chExt cx="2142" cy="1607"/>
              </a:xfrm>
            </p:grpSpPr>
            <p:pic>
              <p:nvPicPr>
                <p:cNvPr id="8" name="Picture 6" descr="x-ray1"/>
                <p:cNvPicPr>
                  <a:picLocks noChangeAspect="1" noChangeArrowheads="1"/>
                </p:cNvPicPr>
                <p:nvPr/>
              </p:nvPicPr>
              <p:blipFill>
                <a:blip r:embed="rId2"/>
                <a:srcRect/>
                <a:stretch>
                  <a:fillRect/>
                </a:stretch>
              </p:blipFill>
              <p:spPr bwMode="auto">
                <a:xfrm>
                  <a:off x="569" y="907"/>
                  <a:ext cx="2142" cy="1607"/>
                </a:xfrm>
                <a:prstGeom prst="rect">
                  <a:avLst/>
                </a:prstGeom>
                <a:noFill/>
              </p:spPr>
            </p:pic>
            <p:sp>
              <p:nvSpPr>
                <p:cNvPr id="9" name="Rectangle 7"/>
                <p:cNvSpPr>
                  <a:spLocks noChangeArrowheads="1"/>
                </p:cNvSpPr>
                <p:nvPr/>
              </p:nvSpPr>
              <p:spPr bwMode="auto">
                <a:xfrm>
                  <a:off x="2241" y="981"/>
                  <a:ext cx="432" cy="27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sp>
              <p:nvSpPr>
                <p:cNvPr id="10" name="Rectangle 8"/>
                <p:cNvSpPr>
                  <a:spLocks noChangeArrowheads="1"/>
                </p:cNvSpPr>
                <p:nvPr/>
              </p:nvSpPr>
              <p:spPr bwMode="auto">
                <a:xfrm>
                  <a:off x="2143" y="973"/>
                  <a:ext cx="117" cy="126"/>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6" name="Rectangle 9"/>
              <p:cNvSpPr>
                <a:spLocks noChangeArrowheads="1"/>
              </p:cNvSpPr>
              <p:nvPr/>
            </p:nvSpPr>
            <p:spPr bwMode="auto">
              <a:xfrm>
                <a:off x="585" y="2916"/>
                <a:ext cx="477" cy="171"/>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sp>
            <p:nvSpPr>
              <p:cNvPr id="7" name="Rectangle 10"/>
              <p:cNvSpPr>
                <a:spLocks noChangeArrowheads="1"/>
              </p:cNvSpPr>
              <p:nvPr/>
            </p:nvSpPr>
            <p:spPr bwMode="auto">
              <a:xfrm>
                <a:off x="577" y="2836"/>
                <a:ext cx="252" cy="9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4" name="Rectangle 11"/>
            <p:cNvSpPr>
              <a:spLocks noChangeArrowheads="1"/>
            </p:cNvSpPr>
            <p:nvPr/>
          </p:nvSpPr>
          <p:spPr bwMode="auto">
            <a:xfrm>
              <a:off x="612" y="1467"/>
              <a:ext cx="441" cy="16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grpSp>
        <p:nvGrpSpPr>
          <p:cNvPr id="11" name="Group 12"/>
          <p:cNvGrpSpPr>
            <a:grpSpLocks/>
          </p:cNvGrpSpPr>
          <p:nvPr/>
        </p:nvGrpSpPr>
        <p:grpSpPr bwMode="auto">
          <a:xfrm>
            <a:off x="4611688" y="655637"/>
            <a:ext cx="3940175" cy="2995613"/>
            <a:chOff x="3125" y="492"/>
            <a:chExt cx="2482" cy="1887"/>
          </a:xfrm>
        </p:grpSpPr>
        <p:grpSp>
          <p:nvGrpSpPr>
            <p:cNvPr id="12" name="Group 13"/>
            <p:cNvGrpSpPr>
              <a:grpSpLocks/>
            </p:cNvGrpSpPr>
            <p:nvPr/>
          </p:nvGrpSpPr>
          <p:grpSpPr bwMode="auto">
            <a:xfrm>
              <a:off x="3125" y="492"/>
              <a:ext cx="2482" cy="1887"/>
              <a:chOff x="3125" y="492"/>
              <a:chExt cx="2482" cy="1887"/>
            </a:xfrm>
          </p:grpSpPr>
          <p:grpSp>
            <p:nvGrpSpPr>
              <p:cNvPr id="14" name="Group 14"/>
              <p:cNvGrpSpPr>
                <a:grpSpLocks/>
              </p:cNvGrpSpPr>
              <p:nvPr/>
            </p:nvGrpSpPr>
            <p:grpSpPr bwMode="auto">
              <a:xfrm>
                <a:off x="3125" y="492"/>
                <a:ext cx="2482" cy="1887"/>
                <a:chOff x="3125" y="492"/>
                <a:chExt cx="2482" cy="1887"/>
              </a:xfrm>
            </p:grpSpPr>
            <p:pic>
              <p:nvPicPr>
                <p:cNvPr id="17" name="Picture 15" descr="x"/>
                <p:cNvPicPr>
                  <a:picLocks noChangeAspect="1" noChangeArrowheads="1"/>
                </p:cNvPicPr>
                <p:nvPr/>
              </p:nvPicPr>
              <p:blipFill>
                <a:blip r:embed="rId3"/>
                <a:srcRect/>
                <a:stretch>
                  <a:fillRect/>
                </a:stretch>
              </p:blipFill>
              <p:spPr bwMode="auto">
                <a:xfrm>
                  <a:off x="3125" y="492"/>
                  <a:ext cx="2482" cy="1887"/>
                </a:xfrm>
                <a:prstGeom prst="rect">
                  <a:avLst/>
                </a:prstGeom>
                <a:noFill/>
              </p:spPr>
            </p:pic>
            <p:sp>
              <p:nvSpPr>
                <p:cNvPr id="18" name="Rectangle 16"/>
                <p:cNvSpPr>
                  <a:spLocks noChangeArrowheads="1"/>
                </p:cNvSpPr>
                <p:nvPr/>
              </p:nvSpPr>
              <p:spPr bwMode="auto">
                <a:xfrm>
                  <a:off x="4914" y="549"/>
                  <a:ext cx="639" cy="189"/>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sp>
              <p:nvSpPr>
                <p:cNvPr id="19" name="Rectangle 17"/>
                <p:cNvSpPr>
                  <a:spLocks noChangeArrowheads="1"/>
                </p:cNvSpPr>
                <p:nvPr/>
              </p:nvSpPr>
              <p:spPr bwMode="auto">
                <a:xfrm>
                  <a:off x="5094" y="775"/>
                  <a:ext cx="432" cy="108"/>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15" name="Rectangle 18"/>
              <p:cNvSpPr>
                <a:spLocks noChangeArrowheads="1"/>
              </p:cNvSpPr>
              <p:nvPr/>
            </p:nvSpPr>
            <p:spPr bwMode="auto">
              <a:xfrm>
                <a:off x="3375" y="2034"/>
                <a:ext cx="423" cy="234"/>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sp>
            <p:nvSpPr>
              <p:cNvPr id="16" name="Rectangle 19"/>
              <p:cNvSpPr>
                <a:spLocks noChangeArrowheads="1"/>
              </p:cNvSpPr>
              <p:nvPr/>
            </p:nvSpPr>
            <p:spPr bwMode="auto">
              <a:xfrm>
                <a:off x="3349" y="1914"/>
                <a:ext cx="333" cy="184"/>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13" name="Rectangle 20"/>
            <p:cNvSpPr>
              <a:spLocks noChangeArrowheads="1"/>
            </p:cNvSpPr>
            <p:nvPr/>
          </p:nvSpPr>
          <p:spPr bwMode="auto">
            <a:xfrm>
              <a:off x="3303" y="603"/>
              <a:ext cx="486" cy="177"/>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20" name="Text Box 21"/>
          <p:cNvSpPr txBox="1">
            <a:spLocks noChangeArrowheads="1"/>
          </p:cNvSpPr>
          <p:nvPr/>
        </p:nvSpPr>
        <p:spPr bwMode="auto">
          <a:xfrm>
            <a:off x="2365375" y="5256212"/>
            <a:ext cx="184150" cy="366713"/>
          </a:xfrm>
          <a:prstGeom prst="rect">
            <a:avLst/>
          </a:prstGeom>
          <a:noFill/>
          <a:ln w="9525">
            <a:noFill/>
            <a:miter lim="800000"/>
            <a:headEnd/>
            <a:tailEnd/>
          </a:ln>
          <a:effectLst/>
        </p:spPr>
        <p:txBody>
          <a:bodyPr wrap="none">
            <a:prstTxWarp prst="textNoShape">
              <a:avLst/>
            </a:prstTxWarp>
            <a:spAutoFit/>
          </a:bodyPr>
          <a:lstStyle/>
          <a:p>
            <a:endParaRPr lang="en-US" sz="1800" dirty="0">
              <a:latin typeface="Calibri"/>
            </a:endParaRPr>
          </a:p>
        </p:txBody>
      </p:sp>
      <p:grpSp>
        <p:nvGrpSpPr>
          <p:cNvPr id="21" name="Group 22"/>
          <p:cNvGrpSpPr>
            <a:grpSpLocks/>
          </p:cNvGrpSpPr>
          <p:nvPr/>
        </p:nvGrpSpPr>
        <p:grpSpPr bwMode="auto">
          <a:xfrm>
            <a:off x="2392363" y="2979737"/>
            <a:ext cx="4035425" cy="3076575"/>
            <a:chOff x="3099" y="2382"/>
            <a:chExt cx="2542" cy="1938"/>
          </a:xfrm>
        </p:grpSpPr>
        <p:grpSp>
          <p:nvGrpSpPr>
            <p:cNvPr id="22" name="Group 23"/>
            <p:cNvGrpSpPr>
              <a:grpSpLocks/>
            </p:cNvGrpSpPr>
            <p:nvPr/>
          </p:nvGrpSpPr>
          <p:grpSpPr bwMode="auto">
            <a:xfrm>
              <a:off x="3099" y="2382"/>
              <a:ext cx="2542" cy="1938"/>
              <a:chOff x="3099" y="2382"/>
              <a:chExt cx="2542" cy="1938"/>
            </a:xfrm>
          </p:grpSpPr>
          <p:grpSp>
            <p:nvGrpSpPr>
              <p:cNvPr id="29" name="Group 24"/>
              <p:cNvGrpSpPr>
                <a:grpSpLocks/>
              </p:cNvGrpSpPr>
              <p:nvPr/>
            </p:nvGrpSpPr>
            <p:grpSpPr bwMode="auto">
              <a:xfrm>
                <a:off x="3099" y="2382"/>
                <a:ext cx="2542" cy="1938"/>
                <a:chOff x="3099" y="2382"/>
                <a:chExt cx="2542" cy="1938"/>
              </a:xfrm>
            </p:grpSpPr>
            <p:grpSp>
              <p:nvGrpSpPr>
                <p:cNvPr id="31" name="Group 25"/>
                <p:cNvGrpSpPr>
                  <a:grpSpLocks/>
                </p:cNvGrpSpPr>
                <p:nvPr/>
              </p:nvGrpSpPr>
              <p:grpSpPr bwMode="auto">
                <a:xfrm>
                  <a:off x="3099" y="2382"/>
                  <a:ext cx="2542" cy="1938"/>
                  <a:chOff x="2904" y="895"/>
                  <a:chExt cx="2191" cy="1670"/>
                </a:xfrm>
              </p:grpSpPr>
              <p:pic>
                <p:nvPicPr>
                  <p:cNvPr id="33" name="Picture 26" descr="x-ray2"/>
                  <p:cNvPicPr>
                    <a:picLocks noChangeAspect="1" noChangeArrowheads="1"/>
                  </p:cNvPicPr>
                  <p:nvPr/>
                </p:nvPicPr>
                <p:blipFill>
                  <a:blip r:embed="rId4"/>
                  <a:srcRect/>
                  <a:stretch>
                    <a:fillRect/>
                  </a:stretch>
                </p:blipFill>
                <p:spPr bwMode="auto">
                  <a:xfrm>
                    <a:off x="2904" y="895"/>
                    <a:ext cx="2191" cy="1670"/>
                  </a:xfrm>
                  <a:prstGeom prst="rect">
                    <a:avLst/>
                  </a:prstGeom>
                  <a:noFill/>
                </p:spPr>
              </p:pic>
              <p:sp>
                <p:nvSpPr>
                  <p:cNvPr id="34" name="Rectangle 27"/>
                  <p:cNvSpPr>
                    <a:spLocks noChangeArrowheads="1"/>
                  </p:cNvSpPr>
                  <p:nvPr/>
                </p:nvSpPr>
                <p:spPr bwMode="auto">
                  <a:xfrm>
                    <a:off x="4599" y="927"/>
                    <a:ext cx="450" cy="351"/>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sp>
                <p:nvSpPr>
                  <p:cNvPr id="35" name="Rectangle 28"/>
                  <p:cNvSpPr>
                    <a:spLocks noChangeArrowheads="1"/>
                  </p:cNvSpPr>
                  <p:nvPr/>
                </p:nvSpPr>
                <p:spPr bwMode="auto">
                  <a:xfrm>
                    <a:off x="4519" y="964"/>
                    <a:ext cx="138" cy="108"/>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32" name="Rectangle 29"/>
                <p:cNvSpPr>
                  <a:spLocks noChangeArrowheads="1"/>
                </p:cNvSpPr>
                <p:nvPr/>
              </p:nvSpPr>
              <p:spPr bwMode="auto">
                <a:xfrm>
                  <a:off x="3330" y="3933"/>
                  <a:ext cx="450" cy="279"/>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30" name="Rectangle 30"/>
              <p:cNvSpPr>
                <a:spLocks noChangeArrowheads="1"/>
              </p:cNvSpPr>
              <p:nvPr/>
            </p:nvSpPr>
            <p:spPr bwMode="auto">
              <a:xfrm>
                <a:off x="3240" y="2484"/>
                <a:ext cx="558" cy="198"/>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fr-FR" dirty="0">
                  <a:latin typeface="Calibri"/>
                </a:endParaRPr>
              </a:p>
            </p:txBody>
          </p:sp>
        </p:grpSp>
        <p:sp>
          <p:nvSpPr>
            <p:cNvPr id="23" name="Oval 31"/>
            <p:cNvSpPr>
              <a:spLocks noChangeArrowheads="1"/>
            </p:cNvSpPr>
            <p:nvPr/>
          </p:nvSpPr>
          <p:spPr bwMode="auto">
            <a:xfrm>
              <a:off x="4023" y="2781"/>
              <a:ext cx="639" cy="378"/>
            </a:xfrm>
            <a:prstGeom prst="ellipse">
              <a:avLst/>
            </a:prstGeom>
            <a:noFill/>
            <a:ln w="9525">
              <a:solidFill>
                <a:srgbClr val="FF6600"/>
              </a:solidFill>
              <a:round/>
              <a:headEnd/>
              <a:tailEnd/>
            </a:ln>
            <a:effectLst/>
          </p:spPr>
          <p:txBody>
            <a:bodyPr wrap="none" anchor="ctr">
              <a:prstTxWarp prst="textNoShape">
                <a:avLst/>
              </a:prstTxWarp>
            </a:bodyPr>
            <a:lstStyle/>
            <a:p>
              <a:endParaRPr lang="fr-FR" dirty="0">
                <a:latin typeface="Calibri"/>
              </a:endParaRPr>
            </a:p>
          </p:txBody>
        </p:sp>
        <p:sp>
          <p:nvSpPr>
            <p:cNvPr id="24" name="Oval 32"/>
            <p:cNvSpPr>
              <a:spLocks noChangeArrowheads="1"/>
            </p:cNvSpPr>
            <p:nvPr/>
          </p:nvSpPr>
          <p:spPr bwMode="auto">
            <a:xfrm>
              <a:off x="4077" y="3159"/>
              <a:ext cx="594" cy="333"/>
            </a:xfrm>
            <a:prstGeom prst="ellipse">
              <a:avLst/>
            </a:prstGeom>
            <a:noFill/>
            <a:ln w="9525">
              <a:solidFill>
                <a:srgbClr val="99CCFF"/>
              </a:solidFill>
              <a:round/>
              <a:headEnd/>
              <a:tailEnd/>
            </a:ln>
            <a:effectLst/>
          </p:spPr>
          <p:txBody>
            <a:bodyPr wrap="none" anchor="ctr">
              <a:prstTxWarp prst="textNoShape">
                <a:avLst/>
              </a:prstTxWarp>
            </a:bodyPr>
            <a:lstStyle/>
            <a:p>
              <a:endParaRPr lang="fr-FR" dirty="0">
                <a:latin typeface="Calibri"/>
              </a:endParaRPr>
            </a:p>
          </p:txBody>
        </p:sp>
        <p:sp>
          <p:nvSpPr>
            <p:cNvPr id="25" name="Text Box 33"/>
            <p:cNvSpPr txBox="1">
              <a:spLocks noChangeArrowheads="1"/>
            </p:cNvSpPr>
            <p:nvPr/>
          </p:nvSpPr>
          <p:spPr bwMode="auto">
            <a:xfrm>
              <a:off x="3213" y="2538"/>
              <a:ext cx="729"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fr-CH" sz="1800" b="1" dirty="0">
                  <a:solidFill>
                    <a:srgbClr val="FF6600"/>
                  </a:solidFill>
                  <a:latin typeface="Calibri"/>
                </a:rPr>
                <a:t>Xvoid</a:t>
              </a:r>
              <a:endParaRPr lang="en-US" sz="1800" b="1" dirty="0">
                <a:solidFill>
                  <a:srgbClr val="FF6600"/>
                </a:solidFill>
                <a:latin typeface="Calibri"/>
              </a:endParaRPr>
            </a:p>
          </p:txBody>
        </p:sp>
        <p:sp>
          <p:nvSpPr>
            <p:cNvPr id="26" name="Text Box 34"/>
            <p:cNvSpPr txBox="1">
              <a:spLocks noChangeArrowheads="1"/>
            </p:cNvSpPr>
            <p:nvPr/>
          </p:nvSpPr>
          <p:spPr bwMode="auto">
            <a:xfrm>
              <a:off x="3241" y="3709"/>
              <a:ext cx="729"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fr-CH" sz="1800" b="1" dirty="0">
                  <a:solidFill>
                    <a:schemeClr val="accent1"/>
                  </a:solidFill>
                  <a:latin typeface="Calibri"/>
                </a:rPr>
                <a:t>Kyphon</a:t>
              </a:r>
              <a:endParaRPr lang="en-US" sz="1800" b="1" dirty="0">
                <a:solidFill>
                  <a:schemeClr val="accent1"/>
                </a:solidFill>
                <a:latin typeface="Calibri"/>
              </a:endParaRPr>
            </a:p>
          </p:txBody>
        </p:sp>
        <p:sp>
          <p:nvSpPr>
            <p:cNvPr id="27" name="Line 35"/>
            <p:cNvSpPr>
              <a:spLocks noChangeShapeType="1"/>
            </p:cNvSpPr>
            <p:nvPr/>
          </p:nvSpPr>
          <p:spPr bwMode="auto">
            <a:xfrm>
              <a:off x="3708" y="2709"/>
              <a:ext cx="414" cy="126"/>
            </a:xfrm>
            <a:prstGeom prst="line">
              <a:avLst/>
            </a:prstGeom>
            <a:noFill/>
            <a:ln w="9525">
              <a:solidFill>
                <a:srgbClr val="FF6600"/>
              </a:solidFill>
              <a:round/>
              <a:headEnd/>
              <a:tailEnd type="triangle" w="med" len="med"/>
            </a:ln>
            <a:effectLst/>
          </p:spPr>
          <p:txBody>
            <a:bodyPr>
              <a:prstTxWarp prst="textNoShape">
                <a:avLst/>
              </a:prstTxWarp>
            </a:bodyPr>
            <a:lstStyle/>
            <a:p>
              <a:endParaRPr lang="fr-FR" dirty="0">
                <a:latin typeface="Calibri"/>
              </a:endParaRPr>
            </a:p>
          </p:txBody>
        </p:sp>
        <p:sp>
          <p:nvSpPr>
            <p:cNvPr id="28" name="Line 36"/>
            <p:cNvSpPr>
              <a:spLocks noChangeShapeType="1"/>
            </p:cNvSpPr>
            <p:nvPr/>
          </p:nvSpPr>
          <p:spPr bwMode="auto">
            <a:xfrm flipV="1">
              <a:off x="3807" y="3447"/>
              <a:ext cx="333" cy="342"/>
            </a:xfrm>
            <a:prstGeom prst="line">
              <a:avLst/>
            </a:prstGeom>
            <a:noFill/>
            <a:ln w="9525">
              <a:solidFill>
                <a:srgbClr val="99CCFF"/>
              </a:solidFill>
              <a:round/>
              <a:headEnd/>
              <a:tailEnd type="triangle" w="med" len="med"/>
            </a:ln>
            <a:effectLst/>
          </p:spPr>
          <p:txBody>
            <a:bodyPr>
              <a:prstTxWarp prst="textNoShape">
                <a:avLst/>
              </a:prstTxWarp>
            </a:bodyPr>
            <a:lstStyle/>
            <a:p>
              <a:endParaRPr lang="fr-FR" dirty="0">
                <a:latin typeface="Calibri"/>
              </a:endParaRPr>
            </a:p>
          </p:txBody>
        </p:sp>
      </p:grpSp>
      <p:pic>
        <p:nvPicPr>
          <p:cNvPr id="36" name="Picture 2" descr="IMG_2825"/>
          <p:cNvPicPr>
            <a:picLocks noChangeAspect="1" noChangeArrowheads="1"/>
          </p:cNvPicPr>
          <p:nvPr/>
        </p:nvPicPr>
        <p:blipFill>
          <a:blip r:embed="rId5"/>
          <a:srcRect/>
          <a:stretch>
            <a:fillRect/>
          </a:stretch>
        </p:blipFill>
        <p:spPr bwMode="auto">
          <a:xfrm>
            <a:off x="6096000" y="4648200"/>
            <a:ext cx="2701638" cy="2025650"/>
          </a:xfrm>
          <a:prstGeom prst="rect">
            <a:avLst/>
          </a:prstGeom>
          <a:noFill/>
          <a:ln w="9525">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6400"/>
            <a:ext cx="9144000" cy="1981200"/>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1"/>
              </a:solidFill>
            </a:endParaRPr>
          </a:p>
        </p:txBody>
      </p:sp>
      <p:sp>
        <p:nvSpPr>
          <p:cNvPr id="169986" name="Rectangle 2"/>
          <p:cNvSpPr>
            <a:spLocks noGrp="1" noChangeArrowheads="1"/>
          </p:cNvSpPr>
          <p:nvPr>
            <p:ph type="title"/>
          </p:nvPr>
        </p:nvSpPr>
        <p:spPr>
          <a:xfrm>
            <a:off x="685800" y="260350"/>
            <a:ext cx="7772400" cy="915988"/>
          </a:xfrm>
        </p:spPr>
        <p:txBody>
          <a:bodyPr/>
          <a:lstStyle/>
          <a:p>
            <a:pPr eaLnBrk="1" hangingPunct="1"/>
            <a:r>
              <a:rPr lang="fr-FR" sz="4000" b="1">
                <a:solidFill>
                  <a:srgbClr val="FF0000"/>
                </a:solidFill>
              </a:rPr>
              <a:t>Résultats</a:t>
            </a:r>
          </a:p>
        </p:txBody>
      </p:sp>
      <p:sp>
        <p:nvSpPr>
          <p:cNvPr id="169987" name="Rectangle 3"/>
          <p:cNvSpPr>
            <a:spLocks noGrp="1" noChangeArrowheads="1"/>
          </p:cNvSpPr>
          <p:nvPr>
            <p:ph idx="1"/>
          </p:nvPr>
        </p:nvSpPr>
        <p:spPr>
          <a:xfrm>
            <a:off x="685800" y="1412875"/>
            <a:ext cx="7772400" cy="5184775"/>
          </a:xfrm>
        </p:spPr>
        <p:txBody>
          <a:bodyPr/>
          <a:lstStyle/>
          <a:p>
            <a:pPr eaLnBrk="1" hangingPunct="1">
              <a:lnSpc>
                <a:spcPct val="90000"/>
              </a:lnSpc>
            </a:pPr>
            <a:endParaRPr lang="fr-FR" sz="2800" dirty="0" smtClean="0">
              <a:solidFill>
                <a:srgbClr val="FFFFFF"/>
              </a:solidFill>
            </a:endParaRPr>
          </a:p>
          <a:p>
            <a:pPr eaLnBrk="1" hangingPunct="1">
              <a:lnSpc>
                <a:spcPct val="90000"/>
              </a:lnSpc>
            </a:pPr>
            <a:r>
              <a:rPr lang="fr-FR" sz="2800" dirty="0" smtClean="0">
                <a:solidFill>
                  <a:srgbClr val="FFFFFF"/>
                </a:solidFill>
              </a:rPr>
              <a:t>Mortalité </a:t>
            </a:r>
            <a:r>
              <a:rPr lang="fr-FR" sz="2800" dirty="0">
                <a:solidFill>
                  <a:srgbClr val="FFFFFF"/>
                </a:solidFill>
              </a:rPr>
              <a:t>postopératoire 10 </a:t>
            </a:r>
            <a:r>
              <a:rPr lang="fr-FR" sz="2800" dirty="0" smtClean="0">
                <a:solidFill>
                  <a:srgbClr val="FFFFFF"/>
                </a:solidFill>
              </a:rPr>
              <a:t>%</a:t>
            </a:r>
          </a:p>
          <a:p>
            <a:pPr eaLnBrk="1" hangingPunct="1">
              <a:lnSpc>
                <a:spcPct val="90000"/>
              </a:lnSpc>
            </a:pPr>
            <a:r>
              <a:rPr lang="fr-FR" sz="2800" dirty="0">
                <a:solidFill>
                  <a:srgbClr val="FFFFFF"/>
                </a:solidFill>
              </a:rPr>
              <a:t>Morbidité 17%-25%</a:t>
            </a:r>
            <a:r>
              <a:rPr lang="fr-FR" sz="2800" dirty="0" smtClean="0">
                <a:solidFill>
                  <a:srgbClr val="FFFFFF"/>
                </a:solidFill>
              </a:rPr>
              <a:t> </a:t>
            </a:r>
          </a:p>
          <a:p>
            <a:pPr eaLnBrk="1" hangingPunct="1">
              <a:lnSpc>
                <a:spcPct val="90000"/>
              </a:lnSpc>
            </a:pPr>
            <a:r>
              <a:rPr lang="fr-FR" sz="2800" dirty="0">
                <a:solidFill>
                  <a:srgbClr val="FFFFFF"/>
                </a:solidFill>
              </a:rPr>
              <a:t>Infection 12 %</a:t>
            </a:r>
            <a:endParaRPr lang="fr-FR" sz="2800" dirty="0" smtClean="0"/>
          </a:p>
          <a:p>
            <a:pPr eaLnBrk="1" hangingPunct="1">
              <a:lnSpc>
                <a:spcPct val="90000"/>
              </a:lnSpc>
            </a:pPr>
            <a:endParaRPr lang="fr-FR" sz="2800" dirty="0" smtClean="0"/>
          </a:p>
          <a:p>
            <a:pPr eaLnBrk="1" hangingPunct="1">
              <a:lnSpc>
                <a:spcPct val="90000"/>
              </a:lnSpc>
              <a:buNone/>
            </a:pPr>
            <a:endParaRPr lang="fr-FR" sz="2800" dirty="0" smtClean="0"/>
          </a:p>
          <a:p>
            <a:pPr eaLnBrk="1" hangingPunct="1">
              <a:lnSpc>
                <a:spcPct val="90000"/>
              </a:lnSpc>
            </a:pPr>
            <a:endParaRPr lang="fr-FR" sz="2800" dirty="0" smtClean="0"/>
          </a:p>
          <a:p>
            <a:pPr eaLnBrk="1" hangingPunct="1">
              <a:lnSpc>
                <a:spcPct val="90000"/>
              </a:lnSpc>
              <a:spcAft>
                <a:spcPts val="600"/>
              </a:spcAft>
            </a:pPr>
            <a:r>
              <a:rPr lang="fr-FR" sz="2800" dirty="0"/>
              <a:t>85 à 94 % diminution des </a:t>
            </a:r>
            <a:r>
              <a:rPr lang="fr-FR" sz="2800" dirty="0" smtClean="0"/>
              <a:t>douleurs</a:t>
            </a:r>
          </a:p>
          <a:p>
            <a:pPr eaLnBrk="1" hangingPunct="1">
              <a:lnSpc>
                <a:spcPct val="90000"/>
              </a:lnSpc>
              <a:spcAft>
                <a:spcPts val="600"/>
              </a:spcAft>
            </a:pPr>
            <a:r>
              <a:rPr lang="fr-FR" sz="2800" dirty="0"/>
              <a:t>75 à 80 % amélioration </a:t>
            </a:r>
            <a:r>
              <a:rPr lang="fr-FR" sz="2800" dirty="0" smtClean="0"/>
              <a:t>neurologique</a:t>
            </a:r>
          </a:p>
          <a:p>
            <a:pPr eaLnBrk="1" hangingPunct="1">
              <a:lnSpc>
                <a:spcPct val="90000"/>
              </a:lnSpc>
              <a:spcAft>
                <a:spcPts val="600"/>
              </a:spcAft>
            </a:pPr>
            <a:r>
              <a:rPr lang="fr-FR" sz="2800" dirty="0"/>
              <a:t>10 % récidive </a:t>
            </a:r>
            <a:r>
              <a:rPr lang="fr-FR" sz="2800" dirty="0" smtClean="0"/>
              <a:t>locale</a:t>
            </a:r>
            <a:endParaRPr lang="fr-FR" sz="2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fr-FR" b="1">
                <a:solidFill>
                  <a:srgbClr val="FF0000"/>
                </a:solidFill>
              </a:rPr>
              <a:t>Conclusion</a:t>
            </a:r>
          </a:p>
        </p:txBody>
      </p:sp>
      <p:sp>
        <p:nvSpPr>
          <p:cNvPr id="171011" name="Rectangle 3"/>
          <p:cNvSpPr>
            <a:spLocks noGrp="1" noChangeArrowheads="1"/>
          </p:cNvSpPr>
          <p:nvPr>
            <p:ph idx="1"/>
          </p:nvPr>
        </p:nvSpPr>
        <p:spPr>
          <a:xfrm>
            <a:off x="457200" y="1981200"/>
            <a:ext cx="8229600" cy="4530725"/>
          </a:xfrm>
        </p:spPr>
        <p:txBody>
          <a:bodyPr/>
          <a:lstStyle/>
          <a:p>
            <a:pPr eaLnBrk="1" hangingPunct="1"/>
            <a:r>
              <a:rPr lang="fr-FR" b="1"/>
              <a:t>Décision stratégie multidisciplinaire</a:t>
            </a:r>
          </a:p>
          <a:p>
            <a:pPr eaLnBrk="1" hangingPunct="1"/>
            <a:r>
              <a:rPr lang="fr-FR" b="1"/>
              <a:t>Bilan: IRM « Full Spine »</a:t>
            </a:r>
          </a:p>
          <a:p>
            <a:pPr eaLnBrk="1" hangingPunct="1"/>
            <a:r>
              <a:rPr lang="fr-FR" b="1"/>
              <a:t>Importance du primitif</a:t>
            </a:r>
          </a:p>
          <a:p>
            <a:pPr eaLnBrk="1" hangingPunct="1"/>
            <a:r>
              <a:rPr lang="fr-FR" b="1"/>
              <a:t>Technique fn: localisation, Nb, état général</a:t>
            </a:r>
          </a:p>
          <a:p>
            <a:pPr eaLnBrk="1" hangingPunct="1"/>
            <a:r>
              <a:rPr lang="fr-FR" b="1"/>
              <a:t>Complications: Radiothérapie, Troubles neurologiques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609600"/>
            <a:ext cx="8893175" cy="1008063"/>
          </a:xfrm>
        </p:spPr>
        <p:txBody>
          <a:bodyPr/>
          <a:lstStyle/>
          <a:p>
            <a:pPr eaLnBrk="1" hangingPunct="1"/>
            <a:r>
              <a:rPr lang="fr-FR" sz="3200">
                <a:solidFill>
                  <a:srgbClr val="FF0000"/>
                </a:solidFill>
              </a:rPr>
              <a:t>Traitement Local Agressif: « carcinologique »?</a:t>
            </a:r>
            <a:br>
              <a:rPr lang="fr-FR" sz="3200">
                <a:solidFill>
                  <a:srgbClr val="FF0000"/>
                </a:solidFill>
              </a:rPr>
            </a:br>
            <a:r>
              <a:rPr lang="fr-FR" sz="2900">
                <a:solidFill>
                  <a:srgbClr val="FF0000"/>
                </a:solidFill>
              </a:rPr>
              <a:t>Vertébrectomie / ½ vertébrectomies</a:t>
            </a:r>
          </a:p>
        </p:txBody>
      </p:sp>
      <p:pic>
        <p:nvPicPr>
          <p:cNvPr id="148483" name="Picture 3" descr="Sep06997"/>
          <p:cNvPicPr>
            <a:picLocks noChangeAspect="1" noChangeArrowheads="1"/>
          </p:cNvPicPr>
          <p:nvPr/>
        </p:nvPicPr>
        <p:blipFill>
          <a:blip r:embed="rId2"/>
          <a:srcRect/>
          <a:stretch>
            <a:fillRect/>
          </a:stretch>
        </p:blipFill>
        <p:spPr bwMode="auto">
          <a:xfrm>
            <a:off x="179388" y="2362200"/>
            <a:ext cx="3259137" cy="4305300"/>
          </a:xfrm>
          <a:prstGeom prst="rect">
            <a:avLst/>
          </a:prstGeom>
          <a:noFill/>
          <a:ln w="9525">
            <a:noFill/>
            <a:miter lim="800000"/>
            <a:headEnd/>
            <a:tailEnd/>
          </a:ln>
        </p:spPr>
      </p:pic>
      <p:pic>
        <p:nvPicPr>
          <p:cNvPr id="148484" name="Picture 4" descr="Sep06998"/>
          <p:cNvPicPr>
            <a:picLocks noChangeAspect="1" noChangeArrowheads="1"/>
          </p:cNvPicPr>
          <p:nvPr/>
        </p:nvPicPr>
        <p:blipFill>
          <a:blip r:embed="rId3"/>
          <a:srcRect/>
          <a:stretch>
            <a:fillRect/>
          </a:stretch>
        </p:blipFill>
        <p:spPr bwMode="auto">
          <a:xfrm>
            <a:off x="6238875" y="2057400"/>
            <a:ext cx="2905125" cy="4543425"/>
          </a:xfrm>
          <a:prstGeom prst="rect">
            <a:avLst/>
          </a:prstGeom>
          <a:noFill/>
          <a:ln w="9525">
            <a:noFill/>
            <a:miter lim="800000"/>
            <a:headEnd/>
            <a:tailEnd/>
          </a:ln>
        </p:spPr>
      </p:pic>
      <p:pic>
        <p:nvPicPr>
          <p:cNvPr id="148485" name="Picture 5" descr="Sep06#06"/>
          <p:cNvPicPr>
            <a:picLocks noChangeAspect="1" noChangeArrowheads="1"/>
          </p:cNvPicPr>
          <p:nvPr/>
        </p:nvPicPr>
        <p:blipFill>
          <a:blip r:embed="rId4"/>
          <a:srcRect/>
          <a:stretch>
            <a:fillRect/>
          </a:stretch>
        </p:blipFill>
        <p:spPr bwMode="auto">
          <a:xfrm>
            <a:off x="3581400" y="2362200"/>
            <a:ext cx="2393950" cy="3743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188913"/>
            <a:ext cx="7772400" cy="1060450"/>
          </a:xfrm>
        </p:spPr>
        <p:txBody>
          <a:bodyPr/>
          <a:lstStyle/>
          <a:p>
            <a:pPr eaLnBrk="1" hangingPunct="1"/>
            <a:r>
              <a:rPr lang="fr-FR" b="1" dirty="0" smtClean="0">
                <a:solidFill>
                  <a:srgbClr val="FF0000"/>
                </a:solidFill>
              </a:rPr>
              <a:t>Conclusion</a:t>
            </a:r>
            <a:endParaRPr lang="fr-FR" b="1" dirty="0">
              <a:solidFill>
                <a:srgbClr val="FF0000"/>
              </a:solidFill>
            </a:endParaRPr>
          </a:p>
        </p:txBody>
      </p:sp>
      <p:sp>
        <p:nvSpPr>
          <p:cNvPr id="172035" name="Rectangle 3"/>
          <p:cNvSpPr>
            <a:spLocks noGrp="1" noChangeArrowheads="1"/>
          </p:cNvSpPr>
          <p:nvPr>
            <p:ph idx="1"/>
          </p:nvPr>
        </p:nvSpPr>
        <p:spPr>
          <a:xfrm>
            <a:off x="304800" y="1746250"/>
            <a:ext cx="8497888" cy="5111750"/>
          </a:xfrm>
        </p:spPr>
        <p:txBody>
          <a:bodyPr/>
          <a:lstStyle/>
          <a:p>
            <a:pPr eaLnBrk="1" hangingPunct="1">
              <a:lnSpc>
                <a:spcPct val="90000"/>
              </a:lnSpc>
            </a:pPr>
            <a:r>
              <a:rPr lang="fr-FR" sz="2800" b="1"/>
              <a:t>Chirurgie préventive +++ plutôt que dans l’urgence</a:t>
            </a:r>
          </a:p>
          <a:p>
            <a:pPr eaLnBrk="1" hangingPunct="1">
              <a:lnSpc>
                <a:spcPct val="90000"/>
              </a:lnSpc>
            </a:pPr>
            <a:endParaRPr lang="fr-FR" sz="2800" b="1"/>
          </a:p>
          <a:p>
            <a:pPr eaLnBrk="1" hangingPunct="1">
              <a:lnSpc>
                <a:spcPct val="90000"/>
              </a:lnSpc>
            </a:pPr>
            <a:r>
              <a:rPr lang="fr-FR" sz="2800" b="1"/>
              <a:t>Préparation rigoureuse du patient et de l’équipe</a:t>
            </a:r>
          </a:p>
          <a:p>
            <a:pPr eaLnBrk="1" hangingPunct="1">
              <a:lnSpc>
                <a:spcPct val="90000"/>
              </a:lnSpc>
            </a:pPr>
            <a:endParaRPr lang="fr-FR" sz="2800" b="1"/>
          </a:p>
          <a:p>
            <a:pPr eaLnBrk="1" hangingPunct="1">
              <a:lnSpc>
                <a:spcPct val="90000"/>
              </a:lnSpc>
            </a:pPr>
            <a:r>
              <a:rPr lang="fr-FR" sz="2800" b="1"/>
              <a:t>Chirurgie fonctionnelle efficace: indolence, autonomie et dignité aux patients dont la durée de survie progresse régulièrement</a:t>
            </a:r>
          </a:p>
          <a:p>
            <a:pPr eaLnBrk="1" hangingPunct="1">
              <a:lnSpc>
                <a:spcPct val="90000"/>
              </a:lnSpc>
            </a:pPr>
            <a:r>
              <a:rPr lang="fr-FR" sz="2800" b="1"/>
              <a:t>Avenir: Associations techniques, percutané…</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idx="1"/>
          </p:nvPr>
        </p:nvSpPr>
        <p:spPr>
          <a:xfrm>
            <a:off x="304800" y="1524000"/>
            <a:ext cx="8424863" cy="5761038"/>
          </a:xfrm>
        </p:spPr>
        <p:txBody>
          <a:bodyPr/>
          <a:lstStyle/>
          <a:p>
            <a:pPr eaLnBrk="1" hangingPunct="1"/>
            <a:r>
              <a:rPr lang="fr-FR" sz="2400" b="1"/>
              <a:t>Objectifs de la chirurgie palliative : </a:t>
            </a:r>
          </a:p>
          <a:p>
            <a:pPr lvl="1" eaLnBrk="1" hangingPunct="1"/>
            <a:r>
              <a:rPr lang="fr-FR" sz="2400" b="1"/>
              <a:t>Décomprimer le canal spinal</a:t>
            </a:r>
          </a:p>
          <a:p>
            <a:pPr lvl="1" eaLnBrk="1" hangingPunct="1"/>
            <a:r>
              <a:rPr lang="fr-FR" sz="2400" b="1"/>
              <a:t>Stabiliser le rachis  </a:t>
            </a:r>
          </a:p>
          <a:p>
            <a:pPr lvl="1" eaLnBrk="1" hangingPunct="1"/>
            <a:endParaRPr lang="fr-FR" sz="2400" b="1"/>
          </a:p>
          <a:p>
            <a:pPr lvl="1" eaLnBrk="1" hangingPunct="1"/>
            <a:endParaRPr lang="fr-FR" sz="2400" b="1"/>
          </a:p>
          <a:p>
            <a:pPr eaLnBrk="1" hangingPunct="1"/>
            <a:r>
              <a:rPr lang="fr-FR" sz="2400" b="1"/>
              <a:t>Moyens : </a:t>
            </a:r>
          </a:p>
          <a:p>
            <a:pPr lvl="1" eaLnBrk="1" hangingPunct="1"/>
            <a:r>
              <a:rPr lang="fr-FR" sz="2400" b="1"/>
              <a:t>Laminectomie tumorectomie, corporectomie</a:t>
            </a:r>
          </a:p>
          <a:p>
            <a:pPr lvl="1" eaLnBrk="1" hangingPunct="1"/>
            <a:r>
              <a:rPr lang="fr-FR" sz="2400" b="1"/>
              <a:t>Ostéosynthèse majorité des cas ; reconstruction par autogreffe ou ciment </a:t>
            </a:r>
          </a:p>
          <a:p>
            <a:pPr lvl="1" eaLnBrk="1" hangingPunct="1"/>
            <a:r>
              <a:rPr lang="fr-FR" sz="2400" b="1"/>
              <a:t>Chirurgie par voie postérieure, antérieure (thoracoscopie ; mini-invasif) ou circonférentielle </a:t>
            </a:r>
          </a:p>
          <a:p>
            <a:pPr lvl="1" eaLnBrk="1" hangingPunct="1"/>
            <a:endParaRPr lang="fr-FR" sz="2400" b="1"/>
          </a:p>
        </p:txBody>
      </p:sp>
      <p:sp>
        <p:nvSpPr>
          <p:cNvPr id="59395" name="Rectangle 3"/>
          <p:cNvSpPr>
            <a:spLocks noChangeArrowheads="1"/>
          </p:cNvSpPr>
          <p:nvPr/>
        </p:nvSpPr>
        <p:spPr bwMode="auto">
          <a:xfrm>
            <a:off x="2286000" y="381000"/>
            <a:ext cx="4249738" cy="708025"/>
          </a:xfrm>
          <a:prstGeom prst="rect">
            <a:avLst/>
          </a:prstGeom>
          <a:noFill/>
          <a:ln w="9525">
            <a:noFill/>
            <a:miter lim="800000"/>
            <a:headEnd/>
            <a:tailEnd/>
          </a:ln>
          <a:effectLst/>
        </p:spPr>
        <p:txBody>
          <a:bodyPr wrap="none">
            <a:prstTxWarp prst="textNoShape">
              <a:avLst/>
            </a:prstTxWarp>
            <a:spAutoFit/>
          </a:bodyPr>
          <a:lstStyle/>
          <a:p>
            <a:r>
              <a:rPr lang="fr-FR" sz="4000" b="1">
                <a:solidFill>
                  <a:srgbClr val="FF0000"/>
                </a:solidFill>
                <a:effectLst>
                  <a:outerShdw blurRad="38100" dist="38100" dir="2700000" algn="tl">
                    <a:srgbClr val="DDDDDD"/>
                  </a:outerShdw>
                </a:effectLst>
                <a:latin typeface="Calibri" pitchFamily="-1" charset="0"/>
              </a:rPr>
              <a:t>Traitement Palliatif</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fr-FR" b="1">
                <a:solidFill>
                  <a:srgbClr val="FF0000"/>
                </a:solidFill>
              </a:rPr>
              <a:t>Quand opérer?</a:t>
            </a:r>
          </a:p>
        </p:txBody>
      </p:sp>
      <p:sp>
        <p:nvSpPr>
          <p:cNvPr id="150531" name="Rectangle 3"/>
          <p:cNvSpPr>
            <a:spLocks noGrp="1" noChangeArrowheads="1"/>
          </p:cNvSpPr>
          <p:nvPr>
            <p:ph idx="1"/>
          </p:nvPr>
        </p:nvSpPr>
        <p:spPr>
          <a:xfrm>
            <a:off x="457200" y="1752600"/>
            <a:ext cx="8229600" cy="4530725"/>
          </a:xfrm>
        </p:spPr>
        <p:txBody>
          <a:bodyPr/>
          <a:lstStyle/>
          <a:p>
            <a:pPr eaLnBrk="1" hangingPunct="1"/>
            <a:r>
              <a:rPr lang="fr-FR" b="1"/>
              <a:t>Troubles neurologiques?</a:t>
            </a:r>
          </a:p>
          <a:p>
            <a:pPr lvl="1" eaLnBrk="1" hangingPunct="1"/>
            <a:r>
              <a:rPr lang="fr-FR" b="1"/>
              <a:t>Frankel B, C, D: urgence chirurgicale décompression +/- fixation</a:t>
            </a:r>
          </a:p>
          <a:p>
            <a:pPr lvl="1" eaLnBrk="1" hangingPunct="1"/>
            <a:r>
              <a:rPr lang="fr-FR" b="1"/>
              <a:t>Frankel A: chirurgie discutable (récupération&lt;25%)</a:t>
            </a:r>
          </a:p>
          <a:p>
            <a:pPr lvl="1" eaLnBrk="1" hangingPunct="1"/>
            <a:r>
              <a:rPr lang="fr-FR" b="1"/>
              <a:t>Frankel E: traitement de la douleur ou d’un risque mécanique</a:t>
            </a:r>
          </a:p>
          <a:p>
            <a:pPr lvl="2" eaLnBrk="1" hangingPunct="1"/>
            <a:r>
              <a:rPr lang="fr-FR" b="1"/>
              <a:t>Chirurgie et/ou vertébroplastie</a:t>
            </a:r>
          </a:p>
          <a:p>
            <a:pPr eaLnBrk="1" hangingPunct="1"/>
            <a:endParaRPr lang="fr-FR" b="1"/>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404813"/>
            <a:ext cx="7772400" cy="792162"/>
          </a:xfrm>
        </p:spPr>
        <p:txBody>
          <a:bodyPr/>
          <a:lstStyle/>
          <a:p>
            <a:pPr eaLnBrk="1" hangingPunct="1"/>
            <a:r>
              <a:rPr lang="fr-FR">
                <a:solidFill>
                  <a:srgbClr val="FF0000"/>
                </a:solidFill>
              </a:rPr>
              <a:t>Phase pré-opératoire</a:t>
            </a:r>
          </a:p>
        </p:txBody>
      </p:sp>
      <p:sp>
        <p:nvSpPr>
          <p:cNvPr id="151555" name="Rectangle 3"/>
          <p:cNvSpPr>
            <a:spLocks noGrp="1" noChangeArrowheads="1"/>
          </p:cNvSpPr>
          <p:nvPr>
            <p:ph idx="1"/>
          </p:nvPr>
        </p:nvSpPr>
        <p:spPr>
          <a:xfrm>
            <a:off x="142875" y="1916113"/>
            <a:ext cx="8893175" cy="4392612"/>
          </a:xfrm>
        </p:spPr>
        <p:txBody>
          <a:bodyPr/>
          <a:lstStyle/>
          <a:p>
            <a:pPr marL="609600" indent="-609600" eaLnBrk="1" hangingPunct="1">
              <a:lnSpc>
                <a:spcPct val="90000"/>
              </a:lnSpc>
            </a:pPr>
            <a:r>
              <a:rPr lang="fr-FR" sz="2400" b="1"/>
              <a:t>Chir : En dehors chimio ; avant la Rx-thérapie ..!!</a:t>
            </a:r>
          </a:p>
          <a:p>
            <a:pPr marL="609600" indent="-609600" eaLnBrk="1" hangingPunct="1">
              <a:lnSpc>
                <a:spcPct val="90000"/>
              </a:lnSpc>
            </a:pPr>
            <a:endParaRPr lang="fr-FR" sz="2400" b="1"/>
          </a:p>
          <a:p>
            <a:pPr marL="609600" indent="-609600" eaLnBrk="1" hangingPunct="1">
              <a:lnSpc>
                <a:spcPct val="90000"/>
              </a:lnSpc>
            </a:pPr>
            <a:r>
              <a:rPr lang="fr-FR" sz="2400" b="1"/>
              <a:t>Vertébroplastie : but antalgique et mécanique</a:t>
            </a:r>
          </a:p>
          <a:p>
            <a:pPr marL="609600" indent="-609600" eaLnBrk="1" hangingPunct="1">
              <a:lnSpc>
                <a:spcPct val="90000"/>
              </a:lnSpc>
            </a:pPr>
            <a:endParaRPr lang="fr-FR" sz="2400" b="1"/>
          </a:p>
          <a:p>
            <a:pPr marL="609600" indent="-609600" eaLnBrk="1" hangingPunct="1">
              <a:lnSpc>
                <a:spcPct val="90000"/>
              </a:lnSpc>
            </a:pPr>
            <a:r>
              <a:rPr lang="fr-FR" sz="2400" b="1"/>
              <a:t>Traiter l’hypercalcémie</a:t>
            </a:r>
          </a:p>
          <a:p>
            <a:pPr marL="609600" indent="-609600" eaLnBrk="1" hangingPunct="1">
              <a:lnSpc>
                <a:spcPct val="90000"/>
              </a:lnSpc>
            </a:pPr>
            <a:endParaRPr lang="fr-FR" sz="2400" b="1"/>
          </a:p>
          <a:p>
            <a:pPr marL="609600" indent="-609600" eaLnBrk="1" hangingPunct="1">
              <a:lnSpc>
                <a:spcPct val="90000"/>
              </a:lnSpc>
            </a:pPr>
            <a:r>
              <a:rPr lang="fr-FR" sz="2400" b="1"/>
              <a:t>Corticothérapie compression </a:t>
            </a:r>
          </a:p>
          <a:p>
            <a:pPr marL="609600" indent="-609600" eaLnBrk="1" hangingPunct="1">
              <a:lnSpc>
                <a:spcPct val="90000"/>
              </a:lnSpc>
              <a:buFont typeface="Wingdings" pitchFamily="-1" charset="2"/>
              <a:buNone/>
            </a:pPr>
            <a:r>
              <a:rPr lang="fr-FR" sz="2400" b="1"/>
              <a:t>      médullaire thoracique</a:t>
            </a:r>
          </a:p>
          <a:p>
            <a:pPr marL="609600" indent="-609600" eaLnBrk="1" hangingPunct="1">
              <a:lnSpc>
                <a:spcPct val="90000"/>
              </a:lnSpc>
            </a:pPr>
            <a:endParaRPr lang="fr-FR" sz="2400" b="1"/>
          </a:p>
          <a:p>
            <a:pPr marL="609600" indent="-609600" eaLnBrk="1" hangingPunct="1">
              <a:lnSpc>
                <a:spcPct val="90000"/>
              </a:lnSpc>
            </a:pPr>
            <a:endParaRPr lang="fr-FR" sz="2400" b="1"/>
          </a:p>
          <a:p>
            <a:pPr marL="990600" lvl="1" indent="-533400" eaLnBrk="1" hangingPunct="1">
              <a:lnSpc>
                <a:spcPct val="90000"/>
              </a:lnSpc>
            </a:pPr>
            <a:endParaRPr lang="fr-FR" sz="2400" b="1"/>
          </a:p>
          <a:p>
            <a:pPr marL="609600" indent="-609600" eaLnBrk="1" hangingPunct="1">
              <a:lnSpc>
                <a:spcPct val="90000"/>
              </a:lnSpc>
            </a:pPr>
            <a:endParaRPr lang="fr-FR" sz="2400" b="1"/>
          </a:p>
          <a:p>
            <a:pPr marL="609600" indent="-609600" eaLnBrk="1" hangingPunct="1">
              <a:lnSpc>
                <a:spcPct val="90000"/>
              </a:lnSpc>
              <a:buClr>
                <a:schemeClr val="tx1"/>
              </a:buClr>
              <a:buFontTx/>
              <a:buAutoNum type="arabicPeriod"/>
            </a:pPr>
            <a:endParaRPr lang="fr-FR" sz="2400" b="1"/>
          </a:p>
        </p:txBody>
      </p:sp>
      <p:pic>
        <p:nvPicPr>
          <p:cNvPr id="151556" name="Picture 4" descr="Eguia-Belem006"/>
          <p:cNvPicPr>
            <a:picLocks noChangeAspect="1" noChangeArrowheads="1"/>
          </p:cNvPicPr>
          <p:nvPr/>
        </p:nvPicPr>
        <p:blipFill>
          <a:blip r:embed="rId2"/>
          <a:srcRect/>
          <a:stretch>
            <a:fillRect/>
          </a:stretch>
        </p:blipFill>
        <p:spPr bwMode="auto">
          <a:xfrm>
            <a:off x="5638800" y="3276600"/>
            <a:ext cx="3505200" cy="33480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09550"/>
            <a:ext cx="7772400" cy="842963"/>
          </a:xfrm>
        </p:spPr>
        <p:txBody>
          <a:bodyPr/>
          <a:lstStyle/>
          <a:p>
            <a:pPr eaLnBrk="1" hangingPunct="1"/>
            <a:r>
              <a:rPr lang="fr-FR" b="1">
                <a:solidFill>
                  <a:srgbClr val="FF0000"/>
                </a:solidFill>
              </a:rPr>
              <a:t>Phase pré-opératoire</a:t>
            </a:r>
          </a:p>
        </p:txBody>
      </p:sp>
      <p:sp>
        <p:nvSpPr>
          <p:cNvPr id="152579" name="Rectangle 3"/>
          <p:cNvSpPr>
            <a:spLocks noGrp="1" noChangeArrowheads="1"/>
          </p:cNvSpPr>
          <p:nvPr>
            <p:ph idx="1"/>
          </p:nvPr>
        </p:nvSpPr>
        <p:spPr>
          <a:xfrm>
            <a:off x="395288" y="1484313"/>
            <a:ext cx="8424862" cy="5113337"/>
          </a:xfrm>
        </p:spPr>
        <p:txBody>
          <a:bodyPr/>
          <a:lstStyle/>
          <a:p>
            <a:pPr eaLnBrk="1" hangingPunct="1"/>
            <a:r>
              <a:rPr lang="fr-FR" sz="2400" b="1"/>
              <a:t>Informer la famille et le patient +++</a:t>
            </a:r>
          </a:p>
          <a:p>
            <a:pPr lvl="1" eaLnBrk="1" hangingPunct="1"/>
            <a:r>
              <a:rPr lang="fr-FR" sz="2400" b="1"/>
              <a:t>Expliquer les objectifs du traitement</a:t>
            </a:r>
          </a:p>
          <a:p>
            <a:pPr lvl="1" eaLnBrk="1" hangingPunct="1"/>
            <a:r>
              <a:rPr lang="fr-FR" sz="2400" b="1"/>
              <a:t>Risques opératoires : infectieux 12 % ; neurologiques (hématorachis) ; hémorragiques</a:t>
            </a:r>
          </a:p>
          <a:p>
            <a:pPr lvl="1" eaLnBrk="1" hangingPunct="1"/>
            <a:endParaRPr lang="fr-FR" sz="2400" b="1"/>
          </a:p>
          <a:p>
            <a:pPr lvl="1" eaLnBrk="1" hangingPunct="1"/>
            <a:endParaRPr lang="fr-FR" sz="2400" b="1"/>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81000" y="0"/>
            <a:ext cx="8229600" cy="1139825"/>
          </a:xfrm>
        </p:spPr>
        <p:txBody>
          <a:bodyPr/>
          <a:lstStyle/>
          <a:p>
            <a:pPr eaLnBrk="1" hangingPunct="1"/>
            <a:r>
              <a:rPr lang="fr-FR" b="1">
                <a:solidFill>
                  <a:srgbClr val="FF0000"/>
                </a:solidFill>
              </a:rPr>
              <a:t>Abord Postérieur</a:t>
            </a:r>
          </a:p>
        </p:txBody>
      </p:sp>
      <p:sp>
        <p:nvSpPr>
          <p:cNvPr id="154627" name="Rectangle 4"/>
          <p:cNvSpPr>
            <a:spLocks noGrp="1" noChangeArrowheads="1"/>
          </p:cNvSpPr>
          <p:nvPr>
            <p:ph idx="1"/>
          </p:nvPr>
        </p:nvSpPr>
        <p:spPr>
          <a:xfrm>
            <a:off x="381000" y="1219200"/>
            <a:ext cx="8229600" cy="4530725"/>
          </a:xfrm>
        </p:spPr>
        <p:txBody>
          <a:bodyPr/>
          <a:lstStyle/>
          <a:p>
            <a:pPr eaLnBrk="1" hangingPunct="1"/>
            <a:r>
              <a:rPr lang="fr-FR" sz="2800" b="1"/>
              <a:t>Simple, surtout aux extrêmités du rachis et au niveau dorso-lombaire</a:t>
            </a:r>
          </a:p>
          <a:p>
            <a:pPr eaLnBrk="1" hangingPunct="1"/>
            <a:r>
              <a:rPr lang="fr-FR" sz="2800" b="1"/>
              <a:t>Décompression et fixation plurisegmentaire</a:t>
            </a:r>
          </a:p>
          <a:p>
            <a:pPr eaLnBrk="1" hangingPunct="1"/>
            <a:r>
              <a:rPr lang="fr-FR" sz="2800" b="1"/>
              <a:t>Gestes possibles à des niveaux distants les uns des autres</a:t>
            </a:r>
          </a:p>
          <a:p>
            <a:pPr eaLnBrk="1" hangingPunct="1"/>
            <a:r>
              <a:rPr lang="fr-FR" sz="2800" b="1"/>
              <a:t>Association possible à vertébroplastie</a:t>
            </a:r>
          </a:p>
        </p:txBody>
      </p:sp>
      <p:pic>
        <p:nvPicPr>
          <p:cNvPr id="154628" name="Picture 5" descr="DSCF0150"/>
          <p:cNvPicPr>
            <a:picLocks noChangeAspect="1" noChangeArrowheads="1"/>
          </p:cNvPicPr>
          <p:nvPr/>
        </p:nvPicPr>
        <p:blipFill>
          <a:blip r:embed="rId3"/>
          <a:srcRect/>
          <a:stretch>
            <a:fillRect/>
          </a:stretch>
        </p:blipFill>
        <p:spPr bwMode="auto">
          <a:xfrm>
            <a:off x="5943600" y="4724400"/>
            <a:ext cx="2387600" cy="1790700"/>
          </a:xfrm>
          <a:prstGeom prst="rect">
            <a:avLst/>
          </a:prstGeom>
          <a:noFill/>
          <a:ln w="9525">
            <a:noFill/>
            <a:miter lim="800000"/>
            <a:headEnd/>
            <a:tailEnd/>
          </a:ln>
        </p:spPr>
      </p:pic>
      <p:pic>
        <p:nvPicPr>
          <p:cNvPr id="154629" name="Picture 6" descr="rx post op sab 2"/>
          <p:cNvPicPr>
            <a:picLocks noChangeAspect="1" noChangeArrowheads="1"/>
          </p:cNvPicPr>
          <p:nvPr/>
        </p:nvPicPr>
        <p:blipFill>
          <a:blip r:embed="rId4"/>
          <a:srcRect/>
          <a:stretch>
            <a:fillRect/>
          </a:stretch>
        </p:blipFill>
        <p:spPr bwMode="auto">
          <a:xfrm>
            <a:off x="2514600" y="4343400"/>
            <a:ext cx="1068388" cy="2236788"/>
          </a:xfrm>
          <a:prstGeom prst="rect">
            <a:avLst/>
          </a:prstGeom>
          <a:noFill/>
          <a:ln w="9525">
            <a:noFill/>
            <a:miter lim="800000"/>
            <a:headEnd/>
            <a:tailEnd/>
          </a:ln>
        </p:spPr>
      </p:pic>
      <p:pic>
        <p:nvPicPr>
          <p:cNvPr id="154630" name="Picture 7" descr="rx postopsab1"/>
          <p:cNvPicPr>
            <a:picLocks noChangeAspect="1" noChangeArrowheads="1"/>
          </p:cNvPicPr>
          <p:nvPr/>
        </p:nvPicPr>
        <p:blipFill>
          <a:blip r:embed="rId5"/>
          <a:srcRect/>
          <a:stretch>
            <a:fillRect/>
          </a:stretch>
        </p:blipFill>
        <p:spPr bwMode="auto">
          <a:xfrm>
            <a:off x="4038600" y="4343400"/>
            <a:ext cx="1123950" cy="2182813"/>
          </a:xfrm>
          <a:prstGeom prst="rect">
            <a:avLst/>
          </a:prstGeom>
          <a:noFill/>
          <a:ln w="9525">
            <a:noFill/>
            <a:miter lim="800000"/>
            <a:headEnd/>
            <a:tailEnd/>
          </a:ln>
        </p:spPr>
      </p:pic>
      <p:pic>
        <p:nvPicPr>
          <p:cNvPr id="154631" name="Picture 8"/>
          <p:cNvPicPr>
            <a:picLocks noChangeAspect="1" noChangeArrowheads="1"/>
          </p:cNvPicPr>
          <p:nvPr/>
        </p:nvPicPr>
        <p:blipFill>
          <a:blip r:embed="rId6"/>
          <a:srcRect/>
          <a:stretch>
            <a:fillRect/>
          </a:stretch>
        </p:blipFill>
        <p:spPr bwMode="auto">
          <a:xfrm>
            <a:off x="685800" y="4419600"/>
            <a:ext cx="1300163" cy="2209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0"/>
            <a:ext cx="8229600" cy="1139825"/>
          </a:xfrm>
        </p:spPr>
        <p:txBody>
          <a:bodyPr/>
          <a:lstStyle/>
          <a:p>
            <a:pPr eaLnBrk="1" hangingPunct="1"/>
            <a:r>
              <a:rPr lang="fr-FR" b="1">
                <a:solidFill>
                  <a:srgbClr val="FF0000"/>
                </a:solidFill>
              </a:rPr>
              <a:t>Abord Antérieur</a:t>
            </a:r>
          </a:p>
        </p:txBody>
      </p:sp>
      <p:sp>
        <p:nvSpPr>
          <p:cNvPr id="157699" name="Rectangle 4"/>
          <p:cNvSpPr>
            <a:spLocks noGrp="1" noChangeArrowheads="1"/>
          </p:cNvSpPr>
          <p:nvPr>
            <p:ph idx="1"/>
          </p:nvPr>
        </p:nvSpPr>
        <p:spPr>
          <a:xfrm>
            <a:off x="381000" y="1600200"/>
            <a:ext cx="8229600" cy="2057400"/>
          </a:xfrm>
        </p:spPr>
        <p:txBody>
          <a:bodyPr/>
          <a:lstStyle/>
          <a:p>
            <a:pPr eaLnBrk="1" hangingPunct="1"/>
            <a:r>
              <a:rPr lang="fr-FR" b="1"/>
              <a:t>Rachis cervical inférieur</a:t>
            </a:r>
          </a:p>
          <a:p>
            <a:pPr eaLnBrk="1" hangingPunct="1"/>
            <a:r>
              <a:rPr lang="fr-FR" b="1"/>
              <a:t>Réduction de volume tumoral</a:t>
            </a:r>
          </a:p>
          <a:p>
            <a:pPr eaLnBrk="1" hangingPunct="1"/>
            <a:r>
              <a:rPr lang="fr-FR" b="1"/>
              <a:t>Rachis radiothérapé</a:t>
            </a:r>
          </a:p>
        </p:txBody>
      </p:sp>
      <p:pic>
        <p:nvPicPr>
          <p:cNvPr id="157700" name="Picture 5" descr="DSCF0008"/>
          <p:cNvPicPr>
            <a:picLocks noChangeAspect="1" noChangeArrowheads="1"/>
          </p:cNvPicPr>
          <p:nvPr/>
        </p:nvPicPr>
        <p:blipFill>
          <a:blip r:embed="rId3"/>
          <a:srcRect/>
          <a:stretch>
            <a:fillRect/>
          </a:stretch>
        </p:blipFill>
        <p:spPr bwMode="auto">
          <a:xfrm>
            <a:off x="3276600" y="4038600"/>
            <a:ext cx="2743200" cy="2057400"/>
          </a:xfrm>
          <a:prstGeom prst="rect">
            <a:avLst/>
          </a:prstGeom>
          <a:noFill/>
          <a:ln w="9525">
            <a:noFill/>
            <a:miter lim="800000"/>
            <a:headEnd/>
            <a:tailEnd/>
          </a:ln>
        </p:spPr>
      </p:pic>
      <p:pic>
        <p:nvPicPr>
          <p:cNvPr id="157701" name="Picture 6" descr="DSCF0005"/>
          <p:cNvPicPr>
            <a:picLocks noChangeAspect="1" noChangeArrowheads="1"/>
          </p:cNvPicPr>
          <p:nvPr/>
        </p:nvPicPr>
        <p:blipFill>
          <a:blip r:embed="rId4"/>
          <a:srcRect/>
          <a:stretch>
            <a:fillRect/>
          </a:stretch>
        </p:blipFill>
        <p:spPr bwMode="auto">
          <a:xfrm>
            <a:off x="304800" y="4191000"/>
            <a:ext cx="2667000" cy="2000250"/>
          </a:xfrm>
          <a:prstGeom prst="rect">
            <a:avLst/>
          </a:prstGeom>
          <a:noFill/>
          <a:ln w="9525">
            <a:noFill/>
            <a:miter lim="800000"/>
            <a:headEnd/>
            <a:tailEnd/>
          </a:ln>
        </p:spPr>
      </p:pic>
      <p:pic>
        <p:nvPicPr>
          <p:cNvPr id="157702" name="Picture 7" descr="DSCF0009"/>
          <p:cNvPicPr>
            <a:picLocks noChangeAspect="1" noChangeArrowheads="1"/>
          </p:cNvPicPr>
          <p:nvPr/>
        </p:nvPicPr>
        <p:blipFill>
          <a:blip r:embed="rId5"/>
          <a:srcRect/>
          <a:stretch>
            <a:fillRect/>
          </a:stretch>
        </p:blipFill>
        <p:spPr bwMode="auto">
          <a:xfrm>
            <a:off x="6172200" y="4038600"/>
            <a:ext cx="2590800" cy="1943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914400" y="1524000"/>
            <a:ext cx="7620000" cy="4362450"/>
          </a:xfrm>
          <a:prstGeom prst="rect">
            <a:avLst/>
          </a:prstGeom>
          <a:noFill/>
          <a:ln w="9525">
            <a:noFill/>
            <a:miter lim="800000"/>
            <a:headEnd/>
            <a:tailEnd/>
          </a:ln>
        </p:spPr>
        <p:txBody>
          <a:bodyPr>
            <a:prstTxWarp prst="textNoShape">
              <a:avLst/>
            </a:prstTxWarp>
            <a:spAutoFit/>
          </a:bodyPr>
          <a:lstStyle/>
          <a:p>
            <a:pPr eaLnBrk="0" hangingPunct="0">
              <a:buFontTx/>
              <a:buChar char="•"/>
            </a:pPr>
            <a:endParaRPr lang="fr-FR" sz="2800" b="1">
              <a:latin typeface="Calibri" pitchFamily="-1" charset="0"/>
            </a:endParaRPr>
          </a:p>
          <a:p>
            <a:pPr eaLnBrk="0" hangingPunct="0">
              <a:buFontTx/>
              <a:buChar char="•"/>
            </a:pPr>
            <a:r>
              <a:rPr lang="fr-FR" sz="2800" b="1">
                <a:latin typeface="Calibri" pitchFamily="-1" charset="0"/>
              </a:rPr>
              <a:t>Meilleure décompression</a:t>
            </a:r>
          </a:p>
          <a:p>
            <a:pPr eaLnBrk="0" hangingPunct="0">
              <a:buFontTx/>
              <a:buChar char="•"/>
            </a:pPr>
            <a:r>
              <a:rPr lang="fr-FR" sz="2800" b="1">
                <a:latin typeface="Calibri" pitchFamily="-1" charset="0"/>
              </a:rPr>
              <a:t>Support antérieur puissant</a:t>
            </a:r>
          </a:p>
          <a:p>
            <a:pPr eaLnBrk="0" hangingPunct="0">
              <a:buFontTx/>
              <a:buChar char="•"/>
            </a:pPr>
            <a:endParaRPr lang="fr-FR" sz="2800" b="1">
              <a:latin typeface="Calibri" pitchFamily="-1" charset="0"/>
            </a:endParaRPr>
          </a:p>
          <a:p>
            <a:pPr eaLnBrk="0" hangingPunct="0"/>
            <a:r>
              <a:rPr lang="fr-FR" sz="2800" b="1">
                <a:latin typeface="Calibri" pitchFamily="-1" charset="0"/>
              </a:rPr>
              <a:t>mais </a:t>
            </a:r>
          </a:p>
          <a:p>
            <a:pPr eaLnBrk="0" hangingPunct="0"/>
            <a:endParaRPr lang="fr-FR" sz="2800" b="1">
              <a:latin typeface="Calibri" pitchFamily="-1" charset="0"/>
            </a:endParaRPr>
          </a:p>
          <a:p>
            <a:pPr eaLnBrk="0" hangingPunct="0">
              <a:buFontTx/>
              <a:buChar char="•"/>
            </a:pPr>
            <a:r>
              <a:rPr lang="fr-FR" sz="2800" b="1">
                <a:latin typeface="Calibri" pitchFamily="-1" charset="0"/>
              </a:rPr>
              <a:t>Accès limité au rachis</a:t>
            </a:r>
          </a:p>
          <a:p>
            <a:pPr eaLnBrk="0" hangingPunct="0">
              <a:buFontTx/>
              <a:buChar char="•"/>
            </a:pPr>
            <a:r>
              <a:rPr lang="fr-FR" sz="2800" b="1">
                <a:latin typeface="Calibri" pitchFamily="-1" charset="0"/>
              </a:rPr>
              <a:t>Stabilité dépendante de l’extension des métastases le long de la colonne</a:t>
            </a:r>
          </a:p>
          <a:p>
            <a:pPr eaLnBrk="0" hangingPunct="0">
              <a:buFontTx/>
              <a:buChar char="•"/>
            </a:pPr>
            <a:endParaRPr lang="fr-FR" sz="2800" b="1">
              <a:latin typeface="Calibri" pitchFamily="-1" charset="0"/>
            </a:endParaRPr>
          </a:p>
        </p:txBody>
      </p:sp>
      <p:sp>
        <p:nvSpPr>
          <p:cNvPr id="63491" name="Text Box 3"/>
          <p:cNvSpPr txBox="1">
            <a:spLocks noChangeArrowheads="1"/>
          </p:cNvSpPr>
          <p:nvPr/>
        </p:nvSpPr>
        <p:spPr bwMode="auto">
          <a:xfrm>
            <a:off x="2574925" y="495300"/>
            <a:ext cx="3649663" cy="708025"/>
          </a:xfrm>
          <a:prstGeom prst="rect">
            <a:avLst/>
          </a:prstGeom>
          <a:noFill/>
          <a:ln w="9525">
            <a:noFill/>
            <a:miter lim="800000"/>
            <a:headEnd/>
            <a:tailEnd/>
          </a:ln>
          <a:effectLst/>
        </p:spPr>
        <p:txBody>
          <a:bodyPr wrap="none">
            <a:prstTxWarp prst="textNoShape">
              <a:avLst/>
            </a:prstTxWarp>
            <a:spAutoFit/>
          </a:bodyPr>
          <a:lstStyle/>
          <a:p>
            <a:pPr eaLnBrk="0" hangingPunct="0"/>
            <a:r>
              <a:rPr lang="fr-FR" sz="4000" b="1">
                <a:solidFill>
                  <a:srgbClr val="FF0000"/>
                </a:solidFill>
                <a:effectLst>
                  <a:outerShdw blurRad="38100" dist="38100" dir="2700000" algn="tl">
                    <a:srgbClr val="DDDDDD"/>
                  </a:outerShdw>
                </a:effectLst>
                <a:latin typeface="Calibri" pitchFamily="-1" charset="0"/>
              </a:rPr>
              <a:t>Abord Antérieur</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3149</TotalTime>
  <Words>1597</Words>
  <Application>Microsoft Macintosh PowerPoint</Application>
  <PresentationFormat>Présentation à l'écran (4:3)</PresentationFormat>
  <Paragraphs>105</Paragraphs>
  <Slides>20</Slides>
  <Notes>4</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Objectifs</vt:lpstr>
      <vt:lpstr>Traitement Local Agressif: « carcinologique »? Vertébrectomie / ½ vertébrectomies</vt:lpstr>
      <vt:lpstr>Présentation PowerPoint</vt:lpstr>
      <vt:lpstr>Quand opérer?</vt:lpstr>
      <vt:lpstr>Phase pré-opératoire</vt:lpstr>
      <vt:lpstr>Phase pré-opératoire</vt:lpstr>
      <vt:lpstr>Abord Postérieur</vt:lpstr>
      <vt:lpstr>Abord Antérieur</vt:lpstr>
      <vt:lpstr>Présentation PowerPoint</vt:lpstr>
      <vt:lpstr>Présentation PowerPoint</vt:lpstr>
      <vt:lpstr>Présentation PowerPoint</vt:lpstr>
      <vt:lpstr>Problèmes</vt:lpstr>
      <vt:lpstr>Complications (25%)</vt:lpstr>
      <vt:lpstr>Présentation PowerPoint</vt:lpstr>
      <vt:lpstr>Présentation PowerPoint</vt:lpstr>
      <vt:lpstr>Présentation PowerPoint</vt:lpstr>
      <vt:lpstr>Présentation PowerPoint</vt:lpstr>
      <vt:lpstr>Résultats</vt:lpstr>
      <vt:lpstr>Conclusion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Richard BERACASSAT</cp:lastModifiedBy>
  <cp:revision>120</cp:revision>
  <cp:lastPrinted>1601-01-01T00:00:00Z</cp:lastPrinted>
  <dcterms:created xsi:type="dcterms:W3CDTF">2013-10-11T21:18:04Z</dcterms:created>
  <dcterms:modified xsi:type="dcterms:W3CDTF">2013-10-13T06:39:09Z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