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vml" ContentType="application/vnd.openxmlformats-officedocument.vmlDrawi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52"/>
  </p:notesMasterIdLst>
  <p:sldIdLst>
    <p:sldId id="256" r:id="rId2"/>
    <p:sldId id="563" r:id="rId3"/>
    <p:sldId id="338" r:id="rId4"/>
    <p:sldId id="400" r:id="rId5"/>
    <p:sldId id="401" r:id="rId6"/>
    <p:sldId id="402" r:id="rId7"/>
    <p:sldId id="403" r:id="rId8"/>
    <p:sldId id="404" r:id="rId9"/>
    <p:sldId id="405" r:id="rId10"/>
    <p:sldId id="407" r:id="rId11"/>
    <p:sldId id="408" r:id="rId12"/>
    <p:sldId id="337" r:id="rId13"/>
    <p:sldId id="562" r:id="rId14"/>
    <p:sldId id="362" r:id="rId15"/>
    <p:sldId id="340" r:id="rId16"/>
    <p:sldId id="341" r:id="rId17"/>
    <p:sldId id="413" r:id="rId18"/>
    <p:sldId id="344" r:id="rId19"/>
    <p:sldId id="345" r:id="rId20"/>
    <p:sldId id="346" r:id="rId21"/>
    <p:sldId id="347" r:id="rId22"/>
    <p:sldId id="348" r:id="rId23"/>
    <p:sldId id="579" r:id="rId24"/>
    <p:sldId id="580" r:id="rId25"/>
    <p:sldId id="581" r:id="rId26"/>
    <p:sldId id="360" r:id="rId27"/>
    <p:sldId id="414" r:id="rId28"/>
    <p:sldId id="363" r:id="rId29"/>
    <p:sldId id="409" r:id="rId30"/>
    <p:sldId id="410" r:id="rId31"/>
    <p:sldId id="411" r:id="rId32"/>
    <p:sldId id="415" r:id="rId33"/>
    <p:sldId id="584" r:id="rId34"/>
    <p:sldId id="585" r:id="rId35"/>
    <p:sldId id="586" r:id="rId36"/>
    <p:sldId id="416" r:id="rId37"/>
    <p:sldId id="539" r:id="rId38"/>
    <p:sldId id="540" r:id="rId39"/>
    <p:sldId id="541" r:id="rId40"/>
    <p:sldId id="542" r:id="rId41"/>
    <p:sldId id="417" r:id="rId42"/>
    <p:sldId id="418" r:id="rId43"/>
    <p:sldId id="531" r:id="rId44"/>
    <p:sldId id="431" r:id="rId45"/>
    <p:sldId id="532" r:id="rId46"/>
    <p:sldId id="533" r:id="rId47"/>
    <p:sldId id="534" r:id="rId48"/>
    <p:sldId id="439" r:id="rId49"/>
    <p:sldId id="453" r:id="rId50"/>
    <p:sldId id="460" r:id="rId51"/>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pitchFamily="-1" charset="0"/>
        <a:ea typeface="+mn-ea"/>
        <a:cs typeface="+mn-cs"/>
      </a:defRPr>
    </a:lvl1pPr>
    <a:lvl2pPr marL="457200" algn="l" rtl="0" fontAlgn="base">
      <a:spcBef>
        <a:spcPct val="0"/>
      </a:spcBef>
      <a:spcAft>
        <a:spcPct val="0"/>
      </a:spcAft>
      <a:defRPr kern="1200">
        <a:solidFill>
          <a:schemeClr val="tx1"/>
        </a:solidFill>
        <a:latin typeface="Arial" pitchFamily="-1" charset="0"/>
        <a:ea typeface="+mn-ea"/>
        <a:cs typeface="+mn-cs"/>
      </a:defRPr>
    </a:lvl2pPr>
    <a:lvl3pPr marL="914400" algn="l" rtl="0" fontAlgn="base">
      <a:spcBef>
        <a:spcPct val="0"/>
      </a:spcBef>
      <a:spcAft>
        <a:spcPct val="0"/>
      </a:spcAft>
      <a:defRPr kern="1200">
        <a:solidFill>
          <a:schemeClr val="tx1"/>
        </a:solidFill>
        <a:latin typeface="Arial" pitchFamily="-1" charset="0"/>
        <a:ea typeface="+mn-ea"/>
        <a:cs typeface="+mn-cs"/>
      </a:defRPr>
    </a:lvl3pPr>
    <a:lvl4pPr marL="1371600" algn="l" rtl="0" fontAlgn="base">
      <a:spcBef>
        <a:spcPct val="0"/>
      </a:spcBef>
      <a:spcAft>
        <a:spcPct val="0"/>
      </a:spcAft>
      <a:defRPr kern="1200">
        <a:solidFill>
          <a:schemeClr val="tx1"/>
        </a:solidFill>
        <a:latin typeface="Arial" pitchFamily="-1" charset="0"/>
        <a:ea typeface="+mn-ea"/>
        <a:cs typeface="+mn-cs"/>
      </a:defRPr>
    </a:lvl4pPr>
    <a:lvl5pPr marL="1828800" algn="l" rtl="0" fontAlgn="base">
      <a:spcBef>
        <a:spcPct val="0"/>
      </a:spcBef>
      <a:spcAft>
        <a:spcPct val="0"/>
      </a:spcAft>
      <a:defRPr kern="1200">
        <a:solidFill>
          <a:schemeClr val="tx1"/>
        </a:solidFill>
        <a:latin typeface="Arial" pitchFamily="-1" charset="0"/>
        <a:ea typeface="+mn-ea"/>
        <a:cs typeface="+mn-cs"/>
      </a:defRPr>
    </a:lvl5pPr>
    <a:lvl6pPr marL="2286000" algn="l" defTabSz="457200" rtl="0" eaLnBrk="1" latinLnBrk="0" hangingPunct="1">
      <a:defRPr kern="1200">
        <a:solidFill>
          <a:schemeClr val="tx1"/>
        </a:solidFill>
        <a:latin typeface="Arial" pitchFamily="-1" charset="0"/>
        <a:ea typeface="+mn-ea"/>
        <a:cs typeface="+mn-cs"/>
      </a:defRPr>
    </a:lvl6pPr>
    <a:lvl7pPr marL="2743200" algn="l" defTabSz="457200" rtl="0" eaLnBrk="1" latinLnBrk="0" hangingPunct="1">
      <a:defRPr kern="1200">
        <a:solidFill>
          <a:schemeClr val="tx1"/>
        </a:solidFill>
        <a:latin typeface="Arial" pitchFamily="-1" charset="0"/>
        <a:ea typeface="+mn-ea"/>
        <a:cs typeface="+mn-cs"/>
      </a:defRPr>
    </a:lvl7pPr>
    <a:lvl8pPr marL="3200400" algn="l" defTabSz="457200" rtl="0" eaLnBrk="1" latinLnBrk="0" hangingPunct="1">
      <a:defRPr kern="1200">
        <a:solidFill>
          <a:schemeClr val="tx1"/>
        </a:solidFill>
        <a:latin typeface="Arial" pitchFamily="-1" charset="0"/>
        <a:ea typeface="+mn-ea"/>
        <a:cs typeface="+mn-cs"/>
      </a:defRPr>
    </a:lvl8pPr>
    <a:lvl9pPr marL="3657600" algn="l" defTabSz="457200" rtl="0" eaLnBrk="1" latinLnBrk="0" hangingPunct="1">
      <a:defRPr kern="1200">
        <a:solidFill>
          <a:schemeClr val="tx1"/>
        </a:solidFill>
        <a:latin typeface="Arial" pitchFamily="-1"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6600"/>
    <a:srgbClr val="00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89" autoAdjust="0"/>
    <p:restoredTop sz="54388" autoAdjust="0"/>
  </p:normalViewPr>
  <p:slideViewPr>
    <p:cSldViewPr showGuides="1">
      <p:cViewPr varScale="1">
        <p:scale>
          <a:sx n="49" d="100"/>
          <a:sy n="49" d="100"/>
        </p:scale>
        <p:origin x="-3248" y="-104"/>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DE599A-0B91-E348-A5E5-FAE3FF954323}"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fr-FR"/>
        </a:p>
      </dgm:t>
    </dgm:pt>
    <dgm:pt modelId="{D83C38D4-B470-1348-9A1B-A3FF63410106}">
      <dgm:prSet phldrT="[Texte]" custT="1"/>
      <dgm:spPr>
        <a:solidFill>
          <a:schemeClr val="bg1"/>
        </a:solidFill>
      </dgm:spPr>
      <dgm:t>
        <a:bodyPr/>
        <a:lstStyle/>
        <a:p>
          <a:r>
            <a:rPr lang="fr-FR" sz="2000" dirty="0" smtClean="0">
              <a:solidFill>
                <a:schemeClr val="tx1"/>
              </a:solidFill>
            </a:rPr>
            <a:t>Évaluation clinique</a:t>
          </a:r>
          <a:endParaRPr lang="fr-FR" sz="2000" dirty="0">
            <a:solidFill>
              <a:schemeClr val="tx1"/>
            </a:solidFill>
          </a:endParaRPr>
        </a:p>
      </dgm:t>
    </dgm:pt>
    <dgm:pt modelId="{F767B641-E253-A248-B4EC-5492F31895CF}" type="parTrans" cxnId="{A2A0DE45-49A9-F04B-BC85-AC99016765F6}">
      <dgm:prSet/>
      <dgm:spPr/>
      <dgm:t>
        <a:bodyPr/>
        <a:lstStyle/>
        <a:p>
          <a:endParaRPr lang="fr-FR"/>
        </a:p>
      </dgm:t>
    </dgm:pt>
    <dgm:pt modelId="{533928D3-E36C-3542-B622-A236F205EDE2}" type="sibTrans" cxnId="{A2A0DE45-49A9-F04B-BC85-AC99016765F6}">
      <dgm:prSet/>
      <dgm:spPr/>
      <dgm:t>
        <a:bodyPr/>
        <a:lstStyle/>
        <a:p>
          <a:endParaRPr lang="fr-FR"/>
        </a:p>
      </dgm:t>
    </dgm:pt>
    <dgm:pt modelId="{2DFDAAAE-FF79-BB4B-ABB8-7B66A26CECA8}">
      <dgm:prSet phldrT="[Texte]" custT="1"/>
      <dgm:spPr>
        <a:solidFill>
          <a:schemeClr val="accent2">
            <a:lumMod val="40000"/>
            <a:lumOff val="60000"/>
          </a:schemeClr>
        </a:solidFill>
      </dgm:spPr>
      <dgm:t>
        <a:bodyPr/>
        <a:lstStyle/>
        <a:p>
          <a:r>
            <a:rPr lang="fr-FR" sz="2400" dirty="0" smtClean="0">
              <a:solidFill>
                <a:schemeClr val="tx1"/>
              </a:solidFill>
            </a:rPr>
            <a:t>RCP tumeur osseuse</a:t>
          </a:r>
          <a:endParaRPr lang="fr-FR" sz="2400" dirty="0">
            <a:solidFill>
              <a:schemeClr val="tx1"/>
            </a:solidFill>
          </a:endParaRPr>
        </a:p>
      </dgm:t>
    </dgm:pt>
    <dgm:pt modelId="{0EF5950E-C669-8B49-8D2F-CB2BBBBE059C}" type="parTrans" cxnId="{2615769D-7574-7349-AA74-90B6CB8345FC}">
      <dgm:prSet/>
      <dgm:spPr/>
      <dgm:t>
        <a:bodyPr/>
        <a:lstStyle/>
        <a:p>
          <a:endParaRPr lang="fr-FR"/>
        </a:p>
      </dgm:t>
    </dgm:pt>
    <dgm:pt modelId="{B18E11F1-EFF3-1448-A4A0-C5E5F8430C1F}" type="sibTrans" cxnId="{2615769D-7574-7349-AA74-90B6CB8345FC}">
      <dgm:prSet/>
      <dgm:spPr/>
      <dgm:t>
        <a:bodyPr/>
        <a:lstStyle/>
        <a:p>
          <a:endParaRPr lang="fr-FR"/>
        </a:p>
      </dgm:t>
    </dgm:pt>
    <dgm:pt modelId="{630E394A-9377-404D-8994-53B661D20257}">
      <dgm:prSet phldrT="[Texte]" custT="1"/>
      <dgm:spPr>
        <a:solidFill>
          <a:schemeClr val="bg1"/>
        </a:solidFill>
        <a:ln>
          <a:solidFill>
            <a:schemeClr val="accent2"/>
          </a:solidFill>
        </a:ln>
      </dgm:spPr>
      <dgm:t>
        <a:bodyPr/>
        <a:lstStyle/>
        <a:p>
          <a:r>
            <a:rPr lang="fr-FR" sz="2000" dirty="0" smtClean="0">
              <a:solidFill>
                <a:srgbClr val="000000"/>
              </a:solidFill>
            </a:rPr>
            <a:t>Imagerie médicale</a:t>
          </a:r>
          <a:endParaRPr lang="fr-FR" sz="2000" dirty="0">
            <a:solidFill>
              <a:srgbClr val="000000"/>
            </a:solidFill>
          </a:endParaRPr>
        </a:p>
      </dgm:t>
    </dgm:pt>
    <dgm:pt modelId="{2427EE0A-AA6A-B749-B7E0-3CFE03915E72}" type="parTrans" cxnId="{239AE8A4-8257-1B4B-A947-2FD127D5E3E9}">
      <dgm:prSet/>
      <dgm:spPr/>
      <dgm:t>
        <a:bodyPr/>
        <a:lstStyle/>
        <a:p>
          <a:endParaRPr lang="fr-FR"/>
        </a:p>
      </dgm:t>
    </dgm:pt>
    <dgm:pt modelId="{D87AE141-0CB2-2A4E-B713-5FC279B5BB31}" type="sibTrans" cxnId="{239AE8A4-8257-1B4B-A947-2FD127D5E3E9}">
      <dgm:prSet/>
      <dgm:spPr/>
      <dgm:t>
        <a:bodyPr/>
        <a:lstStyle/>
        <a:p>
          <a:endParaRPr lang="fr-FR"/>
        </a:p>
      </dgm:t>
    </dgm:pt>
    <dgm:pt modelId="{00903795-22F8-6043-828C-DB8225EC0325}">
      <dgm:prSet phldrT="[Texte]" custT="1"/>
      <dgm:spPr>
        <a:solidFill>
          <a:schemeClr val="accent3">
            <a:lumMod val="40000"/>
            <a:lumOff val="60000"/>
          </a:schemeClr>
        </a:solidFill>
        <a:ln>
          <a:noFill/>
        </a:ln>
        <a:effectLst>
          <a:outerShdw blurRad="50800" dist="38100" dir="2700000">
            <a:srgbClr val="000000">
              <a:alpha val="43000"/>
            </a:srgbClr>
          </a:outerShdw>
        </a:effectLst>
      </dgm:spPr>
      <dgm:t>
        <a:bodyPr/>
        <a:lstStyle/>
        <a:p>
          <a:r>
            <a:rPr lang="fr-FR" sz="2000" dirty="0" smtClean="0">
              <a:solidFill>
                <a:srgbClr val="000000"/>
              </a:solidFill>
            </a:rPr>
            <a:t>Tumeur bénigne</a:t>
          </a:r>
          <a:endParaRPr lang="fr-FR" sz="2000" dirty="0">
            <a:solidFill>
              <a:srgbClr val="000000"/>
            </a:solidFill>
          </a:endParaRPr>
        </a:p>
      </dgm:t>
    </dgm:pt>
    <dgm:pt modelId="{98C75733-B24C-C648-BDFC-DA48068BFA84}" type="parTrans" cxnId="{4CF1C0D0-A26C-7247-8F11-3FA690373496}">
      <dgm:prSet/>
      <dgm:spPr>
        <a:effectLst>
          <a:outerShdw blurRad="50800" dist="38100" dir="2700000">
            <a:srgbClr val="000000">
              <a:alpha val="43000"/>
            </a:srgbClr>
          </a:outerShdw>
        </a:effectLst>
      </dgm:spPr>
      <dgm:t>
        <a:bodyPr/>
        <a:lstStyle/>
        <a:p>
          <a:endParaRPr lang="fr-FR"/>
        </a:p>
      </dgm:t>
    </dgm:pt>
    <dgm:pt modelId="{C008BA9C-DC12-B548-9A55-F9D42F0EC10F}" type="sibTrans" cxnId="{4CF1C0D0-A26C-7247-8F11-3FA690373496}">
      <dgm:prSet/>
      <dgm:spPr/>
      <dgm:t>
        <a:bodyPr/>
        <a:lstStyle/>
        <a:p>
          <a:endParaRPr lang="fr-FR"/>
        </a:p>
      </dgm:t>
    </dgm:pt>
    <dgm:pt modelId="{D0B42652-A229-974D-B31A-6B2801264F29}">
      <dgm:prSet phldrT="[Texte]" custT="1"/>
      <dgm:spPr>
        <a:solidFill>
          <a:schemeClr val="accent1">
            <a:lumMod val="20000"/>
            <a:lumOff val="80000"/>
          </a:schemeClr>
        </a:solidFill>
        <a:effectLst>
          <a:outerShdw blurRad="50800" dist="38100" dir="2700000">
            <a:srgbClr val="000000">
              <a:alpha val="43000"/>
            </a:srgbClr>
          </a:outerShdw>
        </a:effectLst>
      </dgm:spPr>
      <dgm:t>
        <a:bodyPr/>
        <a:lstStyle/>
        <a:p>
          <a:r>
            <a:rPr lang="fr-FR" sz="2000" dirty="0" smtClean="0">
              <a:solidFill>
                <a:srgbClr val="000000"/>
              </a:solidFill>
            </a:rPr>
            <a:t>Doute diagnostic</a:t>
          </a:r>
          <a:endParaRPr lang="fr-FR" sz="2000" dirty="0">
            <a:solidFill>
              <a:srgbClr val="000000"/>
            </a:solidFill>
          </a:endParaRPr>
        </a:p>
      </dgm:t>
    </dgm:pt>
    <dgm:pt modelId="{937A90E9-2B99-334D-89F5-09A77C8AD8F7}" type="parTrans" cxnId="{C1A7C319-2DF9-3344-869E-0CEEF869D6C0}">
      <dgm:prSet/>
      <dgm:spPr>
        <a:effectLst>
          <a:outerShdw blurRad="50800" dist="38100" dir="2700000">
            <a:srgbClr val="000000">
              <a:alpha val="43000"/>
            </a:srgbClr>
          </a:outerShdw>
        </a:effectLst>
      </dgm:spPr>
      <dgm:t>
        <a:bodyPr/>
        <a:lstStyle/>
        <a:p>
          <a:endParaRPr lang="fr-FR"/>
        </a:p>
      </dgm:t>
    </dgm:pt>
    <dgm:pt modelId="{F3498358-E91F-6F4F-9326-A87E1FF9A582}" type="sibTrans" cxnId="{C1A7C319-2DF9-3344-869E-0CEEF869D6C0}">
      <dgm:prSet/>
      <dgm:spPr/>
      <dgm:t>
        <a:bodyPr/>
        <a:lstStyle/>
        <a:p>
          <a:endParaRPr lang="fr-FR"/>
        </a:p>
      </dgm:t>
    </dgm:pt>
    <dgm:pt modelId="{F5F97FCE-7463-B142-9CD0-FDD0DEFA02E2}">
      <dgm:prSet phldrT="[Texte]" custT="1"/>
      <dgm:spPr>
        <a:solidFill>
          <a:schemeClr val="accent2">
            <a:lumMod val="20000"/>
            <a:lumOff val="80000"/>
          </a:schemeClr>
        </a:solidFill>
        <a:ln>
          <a:solidFill>
            <a:srgbClr val="FFFFFF"/>
          </a:solidFill>
        </a:ln>
        <a:effectLst>
          <a:outerShdw blurRad="50800" dist="38100" dir="2700000">
            <a:srgbClr val="000000">
              <a:alpha val="43000"/>
            </a:srgbClr>
          </a:outerShdw>
        </a:effectLst>
      </dgm:spPr>
      <dgm:t>
        <a:bodyPr/>
        <a:lstStyle/>
        <a:p>
          <a:r>
            <a:rPr lang="fr-FR" sz="2000" dirty="0" smtClean="0">
              <a:solidFill>
                <a:srgbClr val="000000"/>
              </a:solidFill>
            </a:rPr>
            <a:t>Tumeur Maligne</a:t>
          </a:r>
        </a:p>
      </dgm:t>
    </dgm:pt>
    <dgm:pt modelId="{E8E2F9D0-9C28-604F-AC0F-76EBF75C1F54}" type="parTrans" cxnId="{7826F159-4D88-5A40-849A-97BAB6759622}">
      <dgm:prSet/>
      <dgm:spPr>
        <a:effectLst>
          <a:outerShdw blurRad="50800" dist="38100" dir="2700000">
            <a:srgbClr val="000000">
              <a:alpha val="43000"/>
            </a:srgbClr>
          </a:outerShdw>
        </a:effectLst>
      </dgm:spPr>
      <dgm:t>
        <a:bodyPr/>
        <a:lstStyle/>
        <a:p>
          <a:endParaRPr lang="fr-FR"/>
        </a:p>
      </dgm:t>
    </dgm:pt>
    <dgm:pt modelId="{1F272B23-5FB6-6A4A-9CC1-06504B736DC8}" type="sibTrans" cxnId="{7826F159-4D88-5A40-849A-97BAB6759622}">
      <dgm:prSet/>
      <dgm:spPr/>
      <dgm:t>
        <a:bodyPr/>
        <a:lstStyle/>
        <a:p>
          <a:endParaRPr lang="fr-FR"/>
        </a:p>
      </dgm:t>
    </dgm:pt>
    <dgm:pt modelId="{EE96B5BD-E504-6C43-9DD8-636BE60BA2C7}">
      <dgm:prSet phldrT="[Texte]" custT="1"/>
      <dgm:spPr>
        <a:solidFill>
          <a:schemeClr val="accent3">
            <a:lumMod val="20000"/>
            <a:lumOff val="80000"/>
          </a:schemeClr>
        </a:solidFill>
        <a:effectLst>
          <a:outerShdw blurRad="50800" dist="38100" dir="2700000">
            <a:srgbClr val="000000">
              <a:alpha val="43000"/>
            </a:srgbClr>
          </a:outerShdw>
        </a:effectLst>
      </dgm:spPr>
      <dgm:t>
        <a:bodyPr/>
        <a:lstStyle/>
        <a:p>
          <a:r>
            <a:rPr lang="fr-FR" sz="1800" dirty="0" smtClean="0">
              <a:solidFill>
                <a:srgbClr val="000000"/>
              </a:solidFill>
            </a:rPr>
            <a:t>Traitement adapté</a:t>
          </a:r>
          <a:endParaRPr lang="fr-FR" sz="1800" dirty="0">
            <a:solidFill>
              <a:srgbClr val="000000"/>
            </a:solidFill>
          </a:endParaRPr>
        </a:p>
      </dgm:t>
    </dgm:pt>
    <dgm:pt modelId="{A81873FD-8A9B-4C48-AD28-F0147DC31E2B}" type="parTrans" cxnId="{7005EEA0-80F3-CC4A-81AA-0AB50B100ECD}">
      <dgm:prSet/>
      <dgm:spPr>
        <a:effectLst>
          <a:outerShdw blurRad="50800" dist="38100" dir="2700000">
            <a:srgbClr val="000000">
              <a:alpha val="43000"/>
            </a:srgbClr>
          </a:outerShdw>
        </a:effectLst>
      </dgm:spPr>
      <dgm:t>
        <a:bodyPr/>
        <a:lstStyle/>
        <a:p>
          <a:endParaRPr lang="fr-FR"/>
        </a:p>
      </dgm:t>
    </dgm:pt>
    <dgm:pt modelId="{662EA027-D663-FF45-BFB5-7F0A8E46F25C}" type="sibTrans" cxnId="{7005EEA0-80F3-CC4A-81AA-0AB50B100ECD}">
      <dgm:prSet/>
      <dgm:spPr/>
      <dgm:t>
        <a:bodyPr/>
        <a:lstStyle/>
        <a:p>
          <a:endParaRPr lang="fr-FR"/>
        </a:p>
      </dgm:t>
    </dgm:pt>
    <dgm:pt modelId="{3C38CF0C-EB50-2644-ACCF-955FB4F22AAF}">
      <dgm:prSet phldrT="[Texte]" custT="1"/>
      <dgm:spPr>
        <a:solidFill>
          <a:schemeClr val="accent3">
            <a:lumMod val="20000"/>
            <a:lumOff val="80000"/>
          </a:schemeClr>
        </a:solidFill>
      </dgm:spPr>
      <dgm:t>
        <a:bodyPr/>
        <a:lstStyle/>
        <a:p>
          <a:r>
            <a:rPr lang="fr-FR" sz="1100" dirty="0" smtClean="0">
              <a:solidFill>
                <a:srgbClr val="000000"/>
              </a:solidFill>
            </a:rPr>
            <a:t>Curetage</a:t>
          </a:r>
          <a:endParaRPr lang="fr-FR" sz="1100" dirty="0">
            <a:solidFill>
              <a:srgbClr val="000000"/>
            </a:solidFill>
          </a:endParaRPr>
        </a:p>
      </dgm:t>
    </dgm:pt>
    <dgm:pt modelId="{3EAA12BC-8053-5642-A958-4D9DDE2ADC8D}" type="parTrans" cxnId="{F3FD860A-37ED-C341-9E6B-06C570C2A21B}">
      <dgm:prSet/>
      <dgm:spPr>
        <a:effectLst>
          <a:outerShdw blurRad="50800" dist="38100" dir="2700000">
            <a:srgbClr val="000000">
              <a:alpha val="43000"/>
            </a:srgbClr>
          </a:outerShdw>
        </a:effectLst>
      </dgm:spPr>
      <dgm:t>
        <a:bodyPr/>
        <a:lstStyle/>
        <a:p>
          <a:endParaRPr lang="fr-FR"/>
        </a:p>
      </dgm:t>
    </dgm:pt>
    <dgm:pt modelId="{432872DA-E6C3-304C-831A-200F9087EE74}" type="sibTrans" cxnId="{F3FD860A-37ED-C341-9E6B-06C570C2A21B}">
      <dgm:prSet/>
      <dgm:spPr/>
      <dgm:t>
        <a:bodyPr/>
        <a:lstStyle/>
        <a:p>
          <a:endParaRPr lang="fr-FR"/>
        </a:p>
      </dgm:t>
    </dgm:pt>
    <dgm:pt modelId="{E557B581-816B-CC41-AF3F-A101430521FE}">
      <dgm:prSet phldrT="[Texte]" custT="1"/>
      <dgm:spPr>
        <a:solidFill>
          <a:schemeClr val="accent3">
            <a:lumMod val="20000"/>
            <a:lumOff val="80000"/>
          </a:schemeClr>
        </a:solidFill>
        <a:effectLst>
          <a:outerShdw blurRad="50800" dist="38100" dir="2700000">
            <a:srgbClr val="000000">
              <a:alpha val="43000"/>
            </a:srgbClr>
          </a:outerShdw>
        </a:effectLst>
      </dgm:spPr>
      <dgm:t>
        <a:bodyPr/>
        <a:lstStyle/>
        <a:p>
          <a:r>
            <a:rPr lang="fr-FR" sz="1100" dirty="0" smtClean="0">
              <a:solidFill>
                <a:srgbClr val="000000"/>
              </a:solidFill>
            </a:rPr>
            <a:t>Exérèse </a:t>
          </a:r>
          <a:endParaRPr lang="fr-FR" sz="1100" dirty="0">
            <a:solidFill>
              <a:srgbClr val="000000"/>
            </a:solidFill>
          </a:endParaRPr>
        </a:p>
      </dgm:t>
    </dgm:pt>
    <dgm:pt modelId="{DA8F528D-3360-2E49-B0E4-6826EF34D370}" type="parTrans" cxnId="{07A55C11-74E8-2740-B170-D5180AF08EF6}">
      <dgm:prSet/>
      <dgm:spPr>
        <a:effectLst>
          <a:outerShdw blurRad="50800" dist="38100" dir="2700000">
            <a:srgbClr val="000000">
              <a:alpha val="43000"/>
            </a:srgbClr>
          </a:outerShdw>
        </a:effectLst>
      </dgm:spPr>
      <dgm:t>
        <a:bodyPr/>
        <a:lstStyle/>
        <a:p>
          <a:endParaRPr lang="fr-FR"/>
        </a:p>
      </dgm:t>
    </dgm:pt>
    <dgm:pt modelId="{233C7929-BE65-844D-932D-FC2DCF97FD15}" type="sibTrans" cxnId="{07A55C11-74E8-2740-B170-D5180AF08EF6}">
      <dgm:prSet/>
      <dgm:spPr/>
      <dgm:t>
        <a:bodyPr/>
        <a:lstStyle/>
        <a:p>
          <a:endParaRPr lang="fr-FR"/>
        </a:p>
      </dgm:t>
    </dgm:pt>
    <dgm:pt modelId="{5D954563-A39E-BC4F-B9C1-E6CDB1B632F2}">
      <dgm:prSet phldrT="[Texte]" custT="1"/>
      <dgm:spPr>
        <a:solidFill>
          <a:schemeClr val="accent3">
            <a:lumMod val="20000"/>
            <a:lumOff val="80000"/>
          </a:schemeClr>
        </a:solidFill>
        <a:effectLst>
          <a:outerShdw blurRad="50800" dist="38100" dir="2700000">
            <a:srgbClr val="000000">
              <a:alpha val="43000"/>
            </a:srgbClr>
          </a:outerShdw>
        </a:effectLst>
      </dgm:spPr>
      <dgm:t>
        <a:bodyPr/>
        <a:lstStyle/>
        <a:p>
          <a:r>
            <a:rPr lang="fr-FR" sz="1100" dirty="0" smtClean="0">
              <a:solidFill>
                <a:srgbClr val="000000"/>
              </a:solidFill>
            </a:rPr>
            <a:t>Radiofréquence</a:t>
          </a:r>
          <a:endParaRPr lang="fr-FR" sz="1100" dirty="0">
            <a:solidFill>
              <a:srgbClr val="000000"/>
            </a:solidFill>
          </a:endParaRPr>
        </a:p>
      </dgm:t>
    </dgm:pt>
    <dgm:pt modelId="{56E8E603-3BCC-6548-9E67-4F2E77DF6029}" type="parTrans" cxnId="{C1504548-511A-2A41-9E5F-4C1BC1E91E74}">
      <dgm:prSet/>
      <dgm:spPr>
        <a:effectLst>
          <a:outerShdw blurRad="50800" dist="38100" dir="2700000">
            <a:srgbClr val="000000">
              <a:alpha val="43000"/>
            </a:srgbClr>
          </a:outerShdw>
        </a:effectLst>
      </dgm:spPr>
      <dgm:t>
        <a:bodyPr/>
        <a:lstStyle/>
        <a:p>
          <a:endParaRPr lang="fr-FR"/>
        </a:p>
      </dgm:t>
    </dgm:pt>
    <dgm:pt modelId="{F3A2E367-E80A-C949-8533-2149176DAF1B}" type="sibTrans" cxnId="{C1504548-511A-2A41-9E5F-4C1BC1E91E74}">
      <dgm:prSet/>
      <dgm:spPr/>
      <dgm:t>
        <a:bodyPr/>
        <a:lstStyle/>
        <a:p>
          <a:endParaRPr lang="fr-FR"/>
        </a:p>
      </dgm:t>
    </dgm:pt>
    <dgm:pt modelId="{288148B6-2C5C-D74D-B978-1219F33E653D}">
      <dgm:prSet phldrT="[Texte]" custT="1"/>
      <dgm:spPr>
        <a:solidFill>
          <a:schemeClr val="accent3">
            <a:lumMod val="20000"/>
            <a:lumOff val="80000"/>
          </a:schemeClr>
        </a:solidFill>
        <a:effectLst>
          <a:outerShdw blurRad="50800" dist="38100" dir="2700000">
            <a:srgbClr val="000000">
              <a:alpha val="43000"/>
            </a:srgbClr>
          </a:outerShdw>
        </a:effectLst>
      </dgm:spPr>
      <dgm:t>
        <a:bodyPr/>
        <a:lstStyle/>
        <a:p>
          <a:r>
            <a:rPr lang="fr-FR" sz="1100" dirty="0" smtClean="0">
              <a:solidFill>
                <a:srgbClr val="000000"/>
              </a:solidFill>
            </a:rPr>
            <a:t>Vertébroplastie</a:t>
          </a:r>
          <a:endParaRPr lang="fr-FR" sz="1100" dirty="0">
            <a:solidFill>
              <a:srgbClr val="000000"/>
            </a:solidFill>
          </a:endParaRPr>
        </a:p>
      </dgm:t>
    </dgm:pt>
    <dgm:pt modelId="{EED8D1D5-E639-2E4A-97A4-A7E52917FC2B}" type="parTrans" cxnId="{6B4AFD95-C6FE-044E-A9B6-B54144D6BAF6}">
      <dgm:prSet/>
      <dgm:spPr>
        <a:effectLst>
          <a:outerShdw blurRad="50800" dist="38100" dir="2700000">
            <a:srgbClr val="000000">
              <a:alpha val="43000"/>
            </a:srgbClr>
          </a:outerShdw>
        </a:effectLst>
      </dgm:spPr>
      <dgm:t>
        <a:bodyPr/>
        <a:lstStyle/>
        <a:p>
          <a:endParaRPr lang="fr-FR"/>
        </a:p>
      </dgm:t>
    </dgm:pt>
    <dgm:pt modelId="{54FDC4C9-9883-BD48-8477-E04988D89DA7}" type="sibTrans" cxnId="{6B4AFD95-C6FE-044E-A9B6-B54144D6BAF6}">
      <dgm:prSet/>
      <dgm:spPr/>
      <dgm:t>
        <a:bodyPr/>
        <a:lstStyle/>
        <a:p>
          <a:endParaRPr lang="fr-FR"/>
        </a:p>
      </dgm:t>
    </dgm:pt>
    <dgm:pt modelId="{54C34A07-00C3-414E-A178-7B5A127E2782}">
      <dgm:prSet phldrT="[Texte]" custT="1"/>
      <dgm:spPr>
        <a:solidFill>
          <a:schemeClr val="accent3">
            <a:lumMod val="20000"/>
            <a:lumOff val="80000"/>
          </a:schemeClr>
        </a:solidFill>
        <a:effectLst>
          <a:outerShdw blurRad="50800" dist="38100" dir="2700000">
            <a:srgbClr val="000000">
              <a:alpha val="43000"/>
            </a:srgbClr>
          </a:outerShdw>
        </a:effectLst>
      </dgm:spPr>
      <dgm:t>
        <a:bodyPr/>
        <a:lstStyle/>
        <a:p>
          <a:r>
            <a:rPr lang="fr-FR" sz="1800" dirty="0" smtClean="0">
              <a:solidFill>
                <a:srgbClr val="000000"/>
              </a:solidFill>
            </a:rPr>
            <a:t>Surveillance </a:t>
          </a:r>
          <a:endParaRPr lang="fr-FR" sz="1800" dirty="0">
            <a:solidFill>
              <a:srgbClr val="000000"/>
            </a:solidFill>
          </a:endParaRPr>
        </a:p>
      </dgm:t>
    </dgm:pt>
    <dgm:pt modelId="{447C547F-B1C1-1F43-9E5A-471D145A3A67}" type="parTrans" cxnId="{F23A2078-34CD-FD4D-8992-38E3603D5AF7}">
      <dgm:prSet/>
      <dgm:spPr/>
      <dgm:t>
        <a:bodyPr/>
        <a:lstStyle/>
        <a:p>
          <a:endParaRPr lang="fr-FR"/>
        </a:p>
      </dgm:t>
    </dgm:pt>
    <dgm:pt modelId="{36A3907B-938A-D149-93D5-0E9CD561E587}" type="sibTrans" cxnId="{F23A2078-34CD-FD4D-8992-38E3603D5AF7}">
      <dgm:prSet/>
      <dgm:spPr/>
      <dgm:t>
        <a:bodyPr/>
        <a:lstStyle/>
        <a:p>
          <a:endParaRPr lang="fr-FR"/>
        </a:p>
      </dgm:t>
    </dgm:pt>
    <dgm:pt modelId="{F44E3F4A-348D-2645-8775-C1203D4F861A}">
      <dgm:prSet phldrT="[Texte]" custT="1"/>
      <dgm:spPr>
        <a:solidFill>
          <a:srgbClr val="FFFFFF"/>
        </a:solidFill>
        <a:ln>
          <a:solidFill>
            <a:srgbClr val="C0504D"/>
          </a:solidFill>
        </a:ln>
        <a:effectLst>
          <a:outerShdw blurRad="50800" dist="38100" dir="2700000">
            <a:srgbClr val="000000">
              <a:alpha val="43000"/>
            </a:srgbClr>
          </a:outerShdw>
        </a:effectLst>
      </dgm:spPr>
      <dgm:t>
        <a:bodyPr/>
        <a:lstStyle/>
        <a:p>
          <a:r>
            <a:rPr lang="fr-FR" sz="2000" dirty="0" smtClean="0">
              <a:solidFill>
                <a:srgbClr val="000000"/>
              </a:solidFill>
            </a:rPr>
            <a:t>BIOPSIE</a:t>
          </a:r>
          <a:endParaRPr lang="fr-FR" sz="2000" dirty="0">
            <a:solidFill>
              <a:srgbClr val="000000"/>
            </a:solidFill>
          </a:endParaRPr>
        </a:p>
      </dgm:t>
    </dgm:pt>
    <dgm:pt modelId="{08F24F60-D35F-F84C-95EE-9569106E5F4F}" type="parTrans" cxnId="{496849DC-101E-7947-9714-5DF70DC7A71A}">
      <dgm:prSet/>
      <dgm:spPr/>
      <dgm:t>
        <a:bodyPr/>
        <a:lstStyle/>
        <a:p>
          <a:endParaRPr lang="fr-FR"/>
        </a:p>
      </dgm:t>
    </dgm:pt>
    <dgm:pt modelId="{4BFE0D1E-E1A2-FD44-A47E-1082ED3CA17F}" type="sibTrans" cxnId="{496849DC-101E-7947-9714-5DF70DC7A71A}">
      <dgm:prSet/>
      <dgm:spPr/>
      <dgm:t>
        <a:bodyPr/>
        <a:lstStyle/>
        <a:p>
          <a:endParaRPr lang="fr-FR"/>
        </a:p>
      </dgm:t>
    </dgm:pt>
    <dgm:pt modelId="{0E30FE23-B3C1-2F46-B617-C26955DBD1A0}">
      <dgm:prSet phldrT="[Texte]" custT="1"/>
      <dgm:spPr>
        <a:solidFill>
          <a:srgbClr val="F2DCDB"/>
        </a:solidFill>
        <a:effectLst>
          <a:outerShdw blurRad="50800" dist="38100" dir="2700000">
            <a:srgbClr val="000000">
              <a:alpha val="43000"/>
            </a:srgbClr>
          </a:outerShdw>
        </a:effectLst>
      </dgm:spPr>
      <dgm:t>
        <a:bodyPr/>
        <a:lstStyle/>
        <a:p>
          <a:r>
            <a:rPr lang="fr-FR" sz="2000" dirty="0" smtClean="0">
              <a:solidFill>
                <a:srgbClr val="000000"/>
              </a:solidFill>
            </a:rPr>
            <a:t>Métastase</a:t>
          </a:r>
        </a:p>
      </dgm:t>
    </dgm:pt>
    <dgm:pt modelId="{77EA8619-2D26-6E49-AD74-3CFCCC1C7588}" type="parTrans" cxnId="{B0F39D1A-1A26-9A4E-BA8D-BDF6EE34E999}">
      <dgm:prSet/>
      <dgm:spPr/>
      <dgm:t>
        <a:bodyPr/>
        <a:lstStyle/>
        <a:p>
          <a:endParaRPr lang="fr-FR"/>
        </a:p>
      </dgm:t>
    </dgm:pt>
    <dgm:pt modelId="{291CD00A-9D88-EE4B-9C7D-FA63F044B1C4}" type="sibTrans" cxnId="{B0F39D1A-1A26-9A4E-BA8D-BDF6EE34E999}">
      <dgm:prSet/>
      <dgm:spPr/>
      <dgm:t>
        <a:bodyPr/>
        <a:lstStyle/>
        <a:p>
          <a:endParaRPr lang="fr-FR"/>
        </a:p>
      </dgm:t>
    </dgm:pt>
    <dgm:pt modelId="{5B2B6AA3-5680-8C4A-9F80-E7CDA3C4600E}">
      <dgm:prSet phldrT="[Texte]" custT="1"/>
      <dgm:spPr>
        <a:solidFill>
          <a:schemeClr val="accent2">
            <a:lumMod val="20000"/>
            <a:lumOff val="80000"/>
          </a:schemeClr>
        </a:solidFill>
        <a:effectLst>
          <a:outerShdw blurRad="50800" dist="38100" dir="2700000">
            <a:srgbClr val="000000">
              <a:alpha val="43000"/>
            </a:srgbClr>
          </a:outerShdw>
        </a:effectLst>
      </dgm:spPr>
      <dgm:t>
        <a:bodyPr/>
        <a:lstStyle/>
        <a:p>
          <a:r>
            <a:rPr lang="fr-FR" sz="1800" dirty="0" smtClean="0">
              <a:solidFill>
                <a:srgbClr val="000000"/>
              </a:solidFill>
            </a:rPr>
            <a:t>Bilan extension</a:t>
          </a:r>
        </a:p>
      </dgm:t>
    </dgm:pt>
    <dgm:pt modelId="{83D885D3-49DF-3642-BA67-BF53410A668B}" type="parTrans" cxnId="{F5F9F567-2482-244E-A30A-181CB0275D94}">
      <dgm:prSet/>
      <dgm:spPr/>
      <dgm:t>
        <a:bodyPr/>
        <a:lstStyle/>
        <a:p>
          <a:endParaRPr lang="fr-FR"/>
        </a:p>
      </dgm:t>
    </dgm:pt>
    <dgm:pt modelId="{079AEEE9-867C-184C-ABDD-DA557E96E3BA}" type="sibTrans" cxnId="{F5F9F567-2482-244E-A30A-181CB0275D94}">
      <dgm:prSet/>
      <dgm:spPr/>
      <dgm:t>
        <a:bodyPr/>
        <a:lstStyle/>
        <a:p>
          <a:endParaRPr lang="fr-FR"/>
        </a:p>
      </dgm:t>
    </dgm:pt>
    <dgm:pt modelId="{B947967E-BBC0-DF45-9124-55769D372DFD}">
      <dgm:prSet phldrT="[Texte]" custT="1"/>
      <dgm:spPr>
        <a:solidFill>
          <a:srgbClr val="F2DCDB"/>
        </a:solidFill>
        <a:effectLst>
          <a:outerShdw blurRad="50800" dist="38100" dir="2700000">
            <a:srgbClr val="000000">
              <a:alpha val="43000"/>
            </a:srgbClr>
          </a:outerShdw>
        </a:effectLst>
      </dgm:spPr>
      <dgm:t>
        <a:bodyPr/>
        <a:lstStyle/>
        <a:p>
          <a:r>
            <a:rPr lang="fr-FR" sz="1800" dirty="0" smtClean="0">
              <a:solidFill>
                <a:schemeClr val="tx1"/>
              </a:solidFill>
            </a:rPr>
            <a:t>+/- chirurgie à visée stabilisatrice et décompressive</a:t>
          </a:r>
        </a:p>
      </dgm:t>
    </dgm:pt>
    <dgm:pt modelId="{24195E98-6515-DB4B-9DC3-DC0E7E3F4796}" type="parTrans" cxnId="{11DBD1BD-4D3B-6C4A-95D9-8AC95FE4E535}">
      <dgm:prSet/>
      <dgm:spPr/>
      <dgm:t>
        <a:bodyPr/>
        <a:lstStyle/>
        <a:p>
          <a:endParaRPr lang="fr-FR"/>
        </a:p>
      </dgm:t>
    </dgm:pt>
    <dgm:pt modelId="{D8FE6970-F0B6-C248-9AB3-5489F9850A85}" type="sibTrans" cxnId="{11DBD1BD-4D3B-6C4A-95D9-8AC95FE4E535}">
      <dgm:prSet/>
      <dgm:spPr/>
      <dgm:t>
        <a:bodyPr/>
        <a:lstStyle/>
        <a:p>
          <a:endParaRPr lang="fr-FR"/>
        </a:p>
      </dgm:t>
    </dgm:pt>
    <dgm:pt modelId="{1DFD271C-C9C8-EF4E-B0D8-85A41CA8270E}">
      <dgm:prSet phldrT="[Texte]" custT="1"/>
      <dgm:spPr>
        <a:solidFill>
          <a:srgbClr val="FFFFFF"/>
        </a:solidFill>
        <a:effectLst>
          <a:outerShdw blurRad="50800" dist="38100" dir="2700000">
            <a:srgbClr val="000000">
              <a:alpha val="43000"/>
            </a:srgbClr>
          </a:outerShdw>
        </a:effectLst>
      </dgm:spPr>
      <dgm:t>
        <a:bodyPr/>
        <a:lstStyle/>
        <a:p>
          <a:r>
            <a:rPr lang="fr-FR" sz="2000" dirty="0" smtClean="0">
              <a:solidFill>
                <a:srgbClr val="000000"/>
              </a:solidFill>
            </a:rPr>
            <a:t>Pas de diagnostic</a:t>
          </a:r>
        </a:p>
      </dgm:t>
    </dgm:pt>
    <dgm:pt modelId="{93C028E0-66F3-1647-A8D7-0BD9AFD41EBB}" type="parTrans" cxnId="{27373C97-5C53-BF42-A862-164227ABAA29}">
      <dgm:prSet/>
      <dgm:spPr/>
      <dgm:t>
        <a:bodyPr/>
        <a:lstStyle/>
        <a:p>
          <a:endParaRPr lang="fr-FR"/>
        </a:p>
      </dgm:t>
    </dgm:pt>
    <dgm:pt modelId="{16D416D3-242A-C04B-8403-F8CF833BA5F7}" type="sibTrans" cxnId="{27373C97-5C53-BF42-A862-164227ABAA29}">
      <dgm:prSet/>
      <dgm:spPr/>
      <dgm:t>
        <a:bodyPr/>
        <a:lstStyle/>
        <a:p>
          <a:endParaRPr lang="fr-FR"/>
        </a:p>
      </dgm:t>
    </dgm:pt>
    <dgm:pt modelId="{B68BB578-ED81-5349-8070-53D938F8D237}">
      <dgm:prSet phldrT="[Texte]" custT="1"/>
      <dgm:spPr>
        <a:solidFill>
          <a:srgbClr val="E6B9B8"/>
        </a:solidFill>
        <a:effectLst>
          <a:outerShdw blurRad="50800" dist="38100" dir="2700000">
            <a:srgbClr val="000000">
              <a:alpha val="43000"/>
            </a:srgbClr>
          </a:outerShdw>
        </a:effectLst>
      </dgm:spPr>
      <dgm:t>
        <a:bodyPr/>
        <a:lstStyle/>
        <a:p>
          <a:r>
            <a:rPr lang="fr-FR" sz="2000" dirty="0" smtClean="0">
              <a:solidFill>
                <a:srgbClr val="000000"/>
              </a:solidFill>
            </a:rPr>
            <a:t>Tumeur primitive</a:t>
          </a:r>
          <a:endParaRPr lang="fr-FR" sz="2000" dirty="0">
            <a:solidFill>
              <a:srgbClr val="000000"/>
            </a:solidFill>
          </a:endParaRPr>
        </a:p>
      </dgm:t>
    </dgm:pt>
    <dgm:pt modelId="{6F020CC3-DD3D-C246-94F3-0C755EC1849F}" type="parTrans" cxnId="{24EBDA86-F590-B34B-A6CC-4049D0F09882}">
      <dgm:prSet/>
      <dgm:spPr/>
      <dgm:t>
        <a:bodyPr/>
        <a:lstStyle/>
        <a:p>
          <a:endParaRPr lang="fr-FR"/>
        </a:p>
      </dgm:t>
    </dgm:pt>
    <dgm:pt modelId="{67288410-1BA1-AB49-BBC8-AF7794005989}" type="sibTrans" cxnId="{24EBDA86-F590-B34B-A6CC-4049D0F09882}">
      <dgm:prSet/>
      <dgm:spPr/>
      <dgm:t>
        <a:bodyPr/>
        <a:lstStyle/>
        <a:p>
          <a:endParaRPr lang="fr-FR"/>
        </a:p>
      </dgm:t>
    </dgm:pt>
    <dgm:pt modelId="{652A61E3-FA00-5445-8500-ACD49A36B628}">
      <dgm:prSet phldrT="[Texte]" custT="1"/>
      <dgm:spPr>
        <a:solidFill>
          <a:schemeClr val="accent2">
            <a:lumMod val="40000"/>
            <a:lumOff val="60000"/>
          </a:schemeClr>
        </a:solidFill>
        <a:effectLst>
          <a:outerShdw blurRad="50800" dist="38100" dir="2700000">
            <a:srgbClr val="000000">
              <a:alpha val="43000"/>
            </a:srgbClr>
          </a:outerShdw>
        </a:effectLst>
      </dgm:spPr>
      <dgm:t>
        <a:bodyPr/>
        <a:lstStyle/>
        <a:p>
          <a:r>
            <a:rPr lang="fr-FR" sz="2000" dirty="0" smtClean="0">
              <a:solidFill>
                <a:srgbClr val="000000"/>
              </a:solidFill>
            </a:rPr>
            <a:t>Chimiothérapie –chirurgie carcinologique</a:t>
          </a:r>
          <a:endParaRPr lang="fr-FR" sz="2000" dirty="0">
            <a:solidFill>
              <a:srgbClr val="000000"/>
            </a:solidFill>
          </a:endParaRPr>
        </a:p>
      </dgm:t>
    </dgm:pt>
    <dgm:pt modelId="{D85091D1-9309-F248-BCF0-7FF9991391B3}" type="parTrans" cxnId="{E9859C58-2DE7-714C-8F23-7BA744FA70A2}">
      <dgm:prSet/>
      <dgm:spPr/>
      <dgm:t>
        <a:bodyPr/>
        <a:lstStyle/>
        <a:p>
          <a:endParaRPr lang="fr-FR"/>
        </a:p>
      </dgm:t>
    </dgm:pt>
    <dgm:pt modelId="{3837CC93-0449-914A-918C-1F1524F0AB5F}" type="sibTrans" cxnId="{E9859C58-2DE7-714C-8F23-7BA744FA70A2}">
      <dgm:prSet/>
      <dgm:spPr/>
      <dgm:t>
        <a:bodyPr/>
        <a:lstStyle/>
        <a:p>
          <a:endParaRPr lang="fr-FR"/>
        </a:p>
      </dgm:t>
    </dgm:pt>
    <dgm:pt modelId="{E0A3987A-E601-604D-B9C3-FA927CB5BFEE}">
      <dgm:prSet phldrT="[Texte]" custT="1"/>
      <dgm:spPr>
        <a:solidFill>
          <a:srgbClr val="F2DCDB"/>
        </a:solidFill>
        <a:effectLst>
          <a:outerShdw blurRad="50800" dist="38100" dir="2700000">
            <a:srgbClr val="000000">
              <a:alpha val="43000"/>
            </a:srgbClr>
          </a:outerShdw>
        </a:effectLst>
      </dgm:spPr>
      <dgm:t>
        <a:bodyPr/>
        <a:lstStyle/>
        <a:p>
          <a:r>
            <a:rPr lang="fr-FR" sz="2000" dirty="0" smtClean="0">
              <a:solidFill>
                <a:srgbClr val="000000"/>
              </a:solidFill>
            </a:rPr>
            <a:t>Métastase </a:t>
          </a:r>
        </a:p>
        <a:p>
          <a:endParaRPr lang="fr-FR" sz="2000" dirty="0">
            <a:solidFill>
              <a:srgbClr val="000000"/>
            </a:solidFill>
          </a:endParaRPr>
        </a:p>
      </dgm:t>
    </dgm:pt>
    <dgm:pt modelId="{BC4B1D00-58FA-D14A-8287-096310776DC9}" type="parTrans" cxnId="{C937D50D-FB79-5E4D-9FB2-0A921229796E}">
      <dgm:prSet/>
      <dgm:spPr/>
      <dgm:t>
        <a:bodyPr/>
        <a:lstStyle/>
        <a:p>
          <a:endParaRPr lang="fr-FR"/>
        </a:p>
      </dgm:t>
    </dgm:pt>
    <dgm:pt modelId="{26E39354-7F05-C048-AE2D-5EE09378DE9A}" type="sibTrans" cxnId="{C937D50D-FB79-5E4D-9FB2-0A921229796E}">
      <dgm:prSet/>
      <dgm:spPr/>
      <dgm:t>
        <a:bodyPr/>
        <a:lstStyle/>
        <a:p>
          <a:endParaRPr lang="fr-FR"/>
        </a:p>
      </dgm:t>
    </dgm:pt>
    <dgm:pt modelId="{5BCDAA05-4FDF-8B48-AEC9-A9D45C6E1CB6}" type="pres">
      <dgm:prSet presAssocID="{9ADE599A-0B91-E348-A5E5-FAE3FF954323}" presName="hierChild1" presStyleCnt="0">
        <dgm:presLayoutVars>
          <dgm:orgChart val="1"/>
          <dgm:chPref val="1"/>
          <dgm:dir/>
          <dgm:animOne val="branch"/>
          <dgm:animLvl val="lvl"/>
          <dgm:resizeHandles/>
        </dgm:presLayoutVars>
      </dgm:prSet>
      <dgm:spPr/>
      <dgm:t>
        <a:bodyPr/>
        <a:lstStyle/>
        <a:p>
          <a:endParaRPr lang="fr-FR"/>
        </a:p>
      </dgm:t>
    </dgm:pt>
    <dgm:pt modelId="{AF0CA223-4953-584C-9809-445C84111497}" type="pres">
      <dgm:prSet presAssocID="{2DFDAAAE-FF79-BB4B-ABB8-7B66A26CECA8}" presName="hierRoot1" presStyleCnt="0">
        <dgm:presLayoutVars>
          <dgm:hierBranch val="init"/>
        </dgm:presLayoutVars>
      </dgm:prSet>
      <dgm:spPr/>
    </dgm:pt>
    <dgm:pt modelId="{CE649E24-96F1-F840-8F2C-7E000E252313}" type="pres">
      <dgm:prSet presAssocID="{2DFDAAAE-FF79-BB4B-ABB8-7B66A26CECA8}" presName="rootComposite1" presStyleCnt="0"/>
      <dgm:spPr/>
    </dgm:pt>
    <dgm:pt modelId="{639A7B8C-5CC7-F440-A4AA-FF122596589A}" type="pres">
      <dgm:prSet presAssocID="{2DFDAAAE-FF79-BB4B-ABB8-7B66A26CECA8}" presName="rootText1" presStyleLbl="node0" presStyleIdx="0" presStyleCnt="1" custScaleX="262827" custScaleY="162450" custLinFactX="-87873" custLinFactNeighborX="-100000" custLinFactNeighborY="-350">
        <dgm:presLayoutVars>
          <dgm:chPref val="3"/>
        </dgm:presLayoutVars>
      </dgm:prSet>
      <dgm:spPr/>
      <dgm:t>
        <a:bodyPr/>
        <a:lstStyle/>
        <a:p>
          <a:endParaRPr lang="fr-FR"/>
        </a:p>
      </dgm:t>
    </dgm:pt>
    <dgm:pt modelId="{83153632-75D1-074E-9E5F-F4EF0C8510B4}" type="pres">
      <dgm:prSet presAssocID="{2DFDAAAE-FF79-BB4B-ABB8-7B66A26CECA8}" presName="rootConnector1" presStyleLbl="node1" presStyleIdx="0" presStyleCnt="0"/>
      <dgm:spPr/>
      <dgm:t>
        <a:bodyPr/>
        <a:lstStyle/>
        <a:p>
          <a:endParaRPr lang="fr-FR"/>
        </a:p>
      </dgm:t>
    </dgm:pt>
    <dgm:pt modelId="{F8EA9B80-58D0-734A-8AB6-4E092186D753}" type="pres">
      <dgm:prSet presAssocID="{2DFDAAAE-FF79-BB4B-ABB8-7B66A26CECA8}" presName="hierChild2" presStyleCnt="0"/>
      <dgm:spPr/>
    </dgm:pt>
    <dgm:pt modelId="{3BA1DBA9-2174-1C44-B5D4-1F2B36435D18}" type="pres">
      <dgm:prSet presAssocID="{F767B641-E253-A248-B4EC-5492F31895CF}" presName="Name37" presStyleLbl="parChTrans1D2" presStyleIdx="0" presStyleCnt="1"/>
      <dgm:spPr/>
      <dgm:t>
        <a:bodyPr/>
        <a:lstStyle/>
        <a:p>
          <a:endParaRPr lang="fr-FR"/>
        </a:p>
      </dgm:t>
    </dgm:pt>
    <dgm:pt modelId="{07235BE0-2CAC-AC4E-BFD0-55156399809B}" type="pres">
      <dgm:prSet presAssocID="{D83C38D4-B470-1348-9A1B-A3FF63410106}" presName="hierRoot2" presStyleCnt="0">
        <dgm:presLayoutVars>
          <dgm:hierBranch val="init"/>
        </dgm:presLayoutVars>
      </dgm:prSet>
      <dgm:spPr/>
    </dgm:pt>
    <dgm:pt modelId="{3D2AA6F6-AEB2-4D44-A343-3D09DACD1805}" type="pres">
      <dgm:prSet presAssocID="{D83C38D4-B470-1348-9A1B-A3FF63410106}" presName="rootComposite" presStyleCnt="0"/>
      <dgm:spPr/>
    </dgm:pt>
    <dgm:pt modelId="{336FB288-D247-6742-B0DF-A7A7E6A04CFD}" type="pres">
      <dgm:prSet presAssocID="{D83C38D4-B470-1348-9A1B-A3FF63410106}" presName="rootText" presStyleLbl="node2" presStyleIdx="0" presStyleCnt="1" custScaleX="266875" custScaleY="112561" custLinFactX="992" custLinFactNeighborX="100000" custLinFactNeighborY="-75141">
        <dgm:presLayoutVars>
          <dgm:chPref val="3"/>
        </dgm:presLayoutVars>
      </dgm:prSet>
      <dgm:spPr/>
      <dgm:t>
        <a:bodyPr/>
        <a:lstStyle/>
        <a:p>
          <a:endParaRPr lang="fr-FR"/>
        </a:p>
      </dgm:t>
    </dgm:pt>
    <dgm:pt modelId="{E507B99A-1FBD-FC4F-89BD-E107F16FB704}" type="pres">
      <dgm:prSet presAssocID="{D83C38D4-B470-1348-9A1B-A3FF63410106}" presName="rootConnector" presStyleLbl="node2" presStyleIdx="0" presStyleCnt="1"/>
      <dgm:spPr/>
      <dgm:t>
        <a:bodyPr/>
        <a:lstStyle/>
        <a:p>
          <a:endParaRPr lang="fr-FR"/>
        </a:p>
      </dgm:t>
    </dgm:pt>
    <dgm:pt modelId="{7D7EFDA4-1E30-A948-93CD-E1B44D9AD7E8}" type="pres">
      <dgm:prSet presAssocID="{D83C38D4-B470-1348-9A1B-A3FF63410106}" presName="hierChild4" presStyleCnt="0"/>
      <dgm:spPr/>
    </dgm:pt>
    <dgm:pt modelId="{8758946C-2EA2-6C45-852E-F3A542723649}" type="pres">
      <dgm:prSet presAssocID="{2427EE0A-AA6A-B749-B7E0-3CFE03915E72}" presName="Name37" presStyleLbl="parChTrans1D3" presStyleIdx="0" presStyleCnt="1"/>
      <dgm:spPr/>
      <dgm:t>
        <a:bodyPr/>
        <a:lstStyle/>
        <a:p>
          <a:endParaRPr lang="fr-FR"/>
        </a:p>
      </dgm:t>
    </dgm:pt>
    <dgm:pt modelId="{F04CFE4F-4602-3C40-A047-C738A830E38C}" type="pres">
      <dgm:prSet presAssocID="{630E394A-9377-404D-8994-53B661D20257}" presName="hierRoot2" presStyleCnt="0">
        <dgm:presLayoutVars>
          <dgm:hierBranch val="init"/>
        </dgm:presLayoutVars>
      </dgm:prSet>
      <dgm:spPr/>
    </dgm:pt>
    <dgm:pt modelId="{E7DC792E-C668-3D41-9E63-00FAF639F015}" type="pres">
      <dgm:prSet presAssocID="{630E394A-9377-404D-8994-53B661D20257}" presName="rootComposite" presStyleCnt="0"/>
      <dgm:spPr/>
    </dgm:pt>
    <dgm:pt modelId="{D0EC2FEA-E223-E246-BCEB-0C47276F4D30}" type="pres">
      <dgm:prSet presAssocID="{630E394A-9377-404D-8994-53B661D20257}" presName="rootText" presStyleLbl="node3" presStyleIdx="0" presStyleCnt="1" custScaleX="267125" custLinFactX="1541" custLinFactY="-5190" custLinFactNeighborX="100000" custLinFactNeighborY="-100000">
        <dgm:presLayoutVars>
          <dgm:chPref val="3"/>
        </dgm:presLayoutVars>
      </dgm:prSet>
      <dgm:spPr/>
      <dgm:t>
        <a:bodyPr/>
        <a:lstStyle/>
        <a:p>
          <a:endParaRPr lang="fr-FR"/>
        </a:p>
      </dgm:t>
    </dgm:pt>
    <dgm:pt modelId="{5AD85643-C0B2-7549-899B-C2888A096B91}" type="pres">
      <dgm:prSet presAssocID="{630E394A-9377-404D-8994-53B661D20257}" presName="rootConnector" presStyleLbl="node3" presStyleIdx="0" presStyleCnt="1"/>
      <dgm:spPr/>
      <dgm:t>
        <a:bodyPr/>
        <a:lstStyle/>
        <a:p>
          <a:endParaRPr lang="fr-FR"/>
        </a:p>
      </dgm:t>
    </dgm:pt>
    <dgm:pt modelId="{E98923DE-7710-B14B-B6AC-7A1E10BF4176}" type="pres">
      <dgm:prSet presAssocID="{630E394A-9377-404D-8994-53B661D20257}" presName="hierChild4" presStyleCnt="0"/>
      <dgm:spPr/>
    </dgm:pt>
    <dgm:pt modelId="{7A5BBBD7-D598-1241-BA2A-9F11544B6612}" type="pres">
      <dgm:prSet presAssocID="{98C75733-B24C-C648-BDFC-DA48068BFA84}" presName="Name37" presStyleLbl="parChTrans1D4" presStyleIdx="0" presStyleCnt="17"/>
      <dgm:spPr/>
      <dgm:t>
        <a:bodyPr/>
        <a:lstStyle/>
        <a:p>
          <a:endParaRPr lang="fr-FR"/>
        </a:p>
      </dgm:t>
    </dgm:pt>
    <dgm:pt modelId="{F231511E-8346-9F48-BCFE-9DAF5E6FA01C}" type="pres">
      <dgm:prSet presAssocID="{00903795-22F8-6043-828C-DB8225EC0325}" presName="hierRoot2" presStyleCnt="0">
        <dgm:presLayoutVars>
          <dgm:hierBranch val="init"/>
        </dgm:presLayoutVars>
      </dgm:prSet>
      <dgm:spPr/>
    </dgm:pt>
    <dgm:pt modelId="{FC508FD9-D462-8A48-9534-E8607E235EA5}" type="pres">
      <dgm:prSet presAssocID="{00903795-22F8-6043-828C-DB8225EC0325}" presName="rootComposite" presStyleCnt="0"/>
      <dgm:spPr/>
    </dgm:pt>
    <dgm:pt modelId="{8BF5108E-45D3-BE40-98F1-C68804F4CE8D}" type="pres">
      <dgm:prSet presAssocID="{00903795-22F8-6043-828C-DB8225EC0325}" presName="rootText" presStyleLbl="node4" presStyleIdx="0" presStyleCnt="17" custScaleX="178390" custScaleY="128765" custLinFactY="-38" custLinFactNeighborX="-39056" custLinFactNeighborY="-100000">
        <dgm:presLayoutVars>
          <dgm:chPref val="3"/>
        </dgm:presLayoutVars>
      </dgm:prSet>
      <dgm:spPr/>
      <dgm:t>
        <a:bodyPr/>
        <a:lstStyle/>
        <a:p>
          <a:endParaRPr lang="fr-FR"/>
        </a:p>
      </dgm:t>
    </dgm:pt>
    <dgm:pt modelId="{30D22CD9-CE5E-A24A-AA85-D7D619B6B788}" type="pres">
      <dgm:prSet presAssocID="{00903795-22F8-6043-828C-DB8225EC0325}" presName="rootConnector" presStyleLbl="node4" presStyleIdx="0" presStyleCnt="17"/>
      <dgm:spPr/>
      <dgm:t>
        <a:bodyPr/>
        <a:lstStyle/>
        <a:p>
          <a:endParaRPr lang="fr-FR"/>
        </a:p>
      </dgm:t>
    </dgm:pt>
    <dgm:pt modelId="{4D8D336A-8FE1-B24A-AF24-89D900A3B808}" type="pres">
      <dgm:prSet presAssocID="{00903795-22F8-6043-828C-DB8225EC0325}" presName="hierChild4" presStyleCnt="0"/>
      <dgm:spPr/>
    </dgm:pt>
    <dgm:pt modelId="{CBF87FD8-3DE1-A045-8382-600641474744}" type="pres">
      <dgm:prSet presAssocID="{A81873FD-8A9B-4C48-AD28-F0147DC31E2B}" presName="Name37" presStyleLbl="parChTrans1D4" presStyleIdx="1" presStyleCnt="17"/>
      <dgm:spPr/>
      <dgm:t>
        <a:bodyPr/>
        <a:lstStyle/>
        <a:p>
          <a:endParaRPr lang="fr-FR"/>
        </a:p>
      </dgm:t>
    </dgm:pt>
    <dgm:pt modelId="{A01FBC10-CC83-2A4D-B9B1-B5314168F60A}" type="pres">
      <dgm:prSet presAssocID="{EE96B5BD-E504-6C43-9DD8-636BE60BA2C7}" presName="hierRoot2" presStyleCnt="0">
        <dgm:presLayoutVars>
          <dgm:hierBranch val="init"/>
        </dgm:presLayoutVars>
      </dgm:prSet>
      <dgm:spPr/>
    </dgm:pt>
    <dgm:pt modelId="{CADB5303-9F7E-C74B-AC84-792BFBA2A199}" type="pres">
      <dgm:prSet presAssocID="{EE96B5BD-E504-6C43-9DD8-636BE60BA2C7}" presName="rootComposite" presStyleCnt="0"/>
      <dgm:spPr/>
    </dgm:pt>
    <dgm:pt modelId="{77212EE1-D913-BA40-8711-7AAF862CEE5E}" type="pres">
      <dgm:prSet presAssocID="{EE96B5BD-E504-6C43-9DD8-636BE60BA2C7}" presName="rootText" presStyleLbl="node4" presStyleIdx="1" presStyleCnt="17" custLinFactX="-8492" custLinFactNeighborX="-100000" custLinFactNeighborY="-80125">
        <dgm:presLayoutVars>
          <dgm:chPref val="3"/>
        </dgm:presLayoutVars>
      </dgm:prSet>
      <dgm:spPr/>
      <dgm:t>
        <a:bodyPr/>
        <a:lstStyle/>
        <a:p>
          <a:endParaRPr lang="fr-FR"/>
        </a:p>
      </dgm:t>
    </dgm:pt>
    <dgm:pt modelId="{444383C9-B32E-DD41-8D4E-DE21B4FA85A8}" type="pres">
      <dgm:prSet presAssocID="{EE96B5BD-E504-6C43-9DD8-636BE60BA2C7}" presName="rootConnector" presStyleLbl="node4" presStyleIdx="1" presStyleCnt="17"/>
      <dgm:spPr/>
      <dgm:t>
        <a:bodyPr/>
        <a:lstStyle/>
        <a:p>
          <a:endParaRPr lang="fr-FR"/>
        </a:p>
      </dgm:t>
    </dgm:pt>
    <dgm:pt modelId="{770C0193-FC7C-034B-AD50-176EEA566616}" type="pres">
      <dgm:prSet presAssocID="{EE96B5BD-E504-6C43-9DD8-636BE60BA2C7}" presName="hierChild4" presStyleCnt="0"/>
      <dgm:spPr/>
    </dgm:pt>
    <dgm:pt modelId="{6503D42C-BD12-7142-81E8-A6A0159E4EB2}" type="pres">
      <dgm:prSet presAssocID="{3EAA12BC-8053-5642-A958-4D9DDE2ADC8D}" presName="Name37" presStyleLbl="parChTrans1D4" presStyleIdx="2" presStyleCnt="17"/>
      <dgm:spPr/>
      <dgm:t>
        <a:bodyPr/>
        <a:lstStyle/>
        <a:p>
          <a:endParaRPr lang="fr-FR"/>
        </a:p>
      </dgm:t>
    </dgm:pt>
    <dgm:pt modelId="{87CE012A-B626-164B-AD72-84A05591417C}" type="pres">
      <dgm:prSet presAssocID="{3C38CF0C-EB50-2644-ACCF-955FB4F22AAF}" presName="hierRoot2" presStyleCnt="0">
        <dgm:presLayoutVars>
          <dgm:hierBranch val="init"/>
        </dgm:presLayoutVars>
      </dgm:prSet>
      <dgm:spPr/>
    </dgm:pt>
    <dgm:pt modelId="{117AB60A-B510-0E42-BA39-551156480075}" type="pres">
      <dgm:prSet presAssocID="{3C38CF0C-EB50-2644-ACCF-955FB4F22AAF}" presName="rootComposite" presStyleCnt="0"/>
      <dgm:spPr/>
    </dgm:pt>
    <dgm:pt modelId="{32628B0C-E5DB-EE43-B5EB-5F113C95C3B3}" type="pres">
      <dgm:prSet presAssocID="{3C38CF0C-EB50-2644-ACCF-955FB4F22AAF}" presName="rootText" presStyleLbl="node4" presStyleIdx="2" presStyleCnt="17" custScaleX="69892" custScaleY="49484" custLinFactNeighborX="-25822" custLinFactNeighborY="32175">
        <dgm:presLayoutVars>
          <dgm:chPref val="3"/>
        </dgm:presLayoutVars>
      </dgm:prSet>
      <dgm:spPr/>
      <dgm:t>
        <a:bodyPr/>
        <a:lstStyle/>
        <a:p>
          <a:endParaRPr lang="fr-FR"/>
        </a:p>
      </dgm:t>
    </dgm:pt>
    <dgm:pt modelId="{7BDC4E98-6FCF-E94B-B361-89686EFF8421}" type="pres">
      <dgm:prSet presAssocID="{3C38CF0C-EB50-2644-ACCF-955FB4F22AAF}" presName="rootConnector" presStyleLbl="node4" presStyleIdx="2" presStyleCnt="17"/>
      <dgm:spPr/>
      <dgm:t>
        <a:bodyPr/>
        <a:lstStyle/>
        <a:p>
          <a:endParaRPr lang="fr-FR"/>
        </a:p>
      </dgm:t>
    </dgm:pt>
    <dgm:pt modelId="{D8675A5F-54FF-E746-880A-355732DAC57B}" type="pres">
      <dgm:prSet presAssocID="{3C38CF0C-EB50-2644-ACCF-955FB4F22AAF}" presName="hierChild4" presStyleCnt="0"/>
      <dgm:spPr/>
    </dgm:pt>
    <dgm:pt modelId="{779186EA-756A-6644-B9D8-EAC3DCC130C8}" type="pres">
      <dgm:prSet presAssocID="{3C38CF0C-EB50-2644-ACCF-955FB4F22AAF}" presName="hierChild5" presStyleCnt="0"/>
      <dgm:spPr/>
    </dgm:pt>
    <dgm:pt modelId="{7FD11B2E-35E2-8D4B-A4CF-32441BD2A721}" type="pres">
      <dgm:prSet presAssocID="{DA8F528D-3360-2E49-B0E4-6826EF34D370}" presName="Name37" presStyleLbl="parChTrans1D4" presStyleIdx="3" presStyleCnt="17"/>
      <dgm:spPr/>
      <dgm:t>
        <a:bodyPr/>
        <a:lstStyle/>
        <a:p>
          <a:endParaRPr lang="fr-FR"/>
        </a:p>
      </dgm:t>
    </dgm:pt>
    <dgm:pt modelId="{49D5FD4C-9595-9240-B698-2E34B4D14287}" type="pres">
      <dgm:prSet presAssocID="{E557B581-816B-CC41-AF3F-A101430521FE}" presName="hierRoot2" presStyleCnt="0">
        <dgm:presLayoutVars>
          <dgm:hierBranch val="init"/>
        </dgm:presLayoutVars>
      </dgm:prSet>
      <dgm:spPr/>
    </dgm:pt>
    <dgm:pt modelId="{0AC498DA-5072-654E-B106-9943CDF68C10}" type="pres">
      <dgm:prSet presAssocID="{E557B581-816B-CC41-AF3F-A101430521FE}" presName="rootComposite" presStyleCnt="0"/>
      <dgm:spPr/>
    </dgm:pt>
    <dgm:pt modelId="{124ACBA2-3D0D-2041-9003-B2AC6AE43D0B}" type="pres">
      <dgm:prSet presAssocID="{E557B581-816B-CC41-AF3F-A101430521FE}" presName="rootText" presStyleLbl="node4" presStyleIdx="3" presStyleCnt="17" custScaleX="52676" custScaleY="49484" custLinFactY="-26225" custLinFactNeighborX="-25822" custLinFactNeighborY="-100000">
        <dgm:presLayoutVars>
          <dgm:chPref val="3"/>
        </dgm:presLayoutVars>
      </dgm:prSet>
      <dgm:spPr/>
      <dgm:t>
        <a:bodyPr/>
        <a:lstStyle/>
        <a:p>
          <a:endParaRPr lang="fr-FR"/>
        </a:p>
      </dgm:t>
    </dgm:pt>
    <dgm:pt modelId="{904BDCBF-87DC-5249-BF7D-E1F5831F20B7}" type="pres">
      <dgm:prSet presAssocID="{E557B581-816B-CC41-AF3F-A101430521FE}" presName="rootConnector" presStyleLbl="node4" presStyleIdx="3" presStyleCnt="17"/>
      <dgm:spPr/>
      <dgm:t>
        <a:bodyPr/>
        <a:lstStyle/>
        <a:p>
          <a:endParaRPr lang="fr-FR"/>
        </a:p>
      </dgm:t>
    </dgm:pt>
    <dgm:pt modelId="{5FF7E7B2-F0AB-7144-9599-B6369DB214A3}" type="pres">
      <dgm:prSet presAssocID="{E557B581-816B-CC41-AF3F-A101430521FE}" presName="hierChild4" presStyleCnt="0"/>
      <dgm:spPr/>
    </dgm:pt>
    <dgm:pt modelId="{F9671D08-4012-774C-A0AC-5C4AF7116D83}" type="pres">
      <dgm:prSet presAssocID="{E557B581-816B-CC41-AF3F-A101430521FE}" presName="hierChild5" presStyleCnt="0"/>
      <dgm:spPr/>
    </dgm:pt>
    <dgm:pt modelId="{5BA1F07E-BA5A-C84D-B050-1057E7787691}" type="pres">
      <dgm:prSet presAssocID="{56E8E603-3BCC-6548-9E67-4F2E77DF6029}" presName="Name37" presStyleLbl="parChTrans1D4" presStyleIdx="4" presStyleCnt="17"/>
      <dgm:spPr/>
      <dgm:t>
        <a:bodyPr/>
        <a:lstStyle/>
        <a:p>
          <a:endParaRPr lang="fr-FR"/>
        </a:p>
      </dgm:t>
    </dgm:pt>
    <dgm:pt modelId="{DD4280DA-BA3F-A545-9917-BD6B27B5DC2E}" type="pres">
      <dgm:prSet presAssocID="{5D954563-A39E-BC4F-B9C1-E6CDB1B632F2}" presName="hierRoot2" presStyleCnt="0">
        <dgm:presLayoutVars>
          <dgm:hierBranch val="init"/>
        </dgm:presLayoutVars>
      </dgm:prSet>
      <dgm:spPr/>
    </dgm:pt>
    <dgm:pt modelId="{868F670A-F598-0948-B162-558B3821AABF}" type="pres">
      <dgm:prSet presAssocID="{5D954563-A39E-BC4F-B9C1-E6CDB1B632F2}" presName="rootComposite" presStyleCnt="0"/>
      <dgm:spPr/>
    </dgm:pt>
    <dgm:pt modelId="{332CA9C0-561D-2E4C-8503-377A57A76357}" type="pres">
      <dgm:prSet presAssocID="{5D954563-A39E-BC4F-B9C1-E6CDB1B632F2}" presName="rootText" presStyleLbl="node4" presStyleIdx="4" presStyleCnt="17" custScaleX="112607" custScaleY="49484" custLinFactNeighborX="-32514" custLinFactNeighborY="-16960">
        <dgm:presLayoutVars>
          <dgm:chPref val="3"/>
        </dgm:presLayoutVars>
      </dgm:prSet>
      <dgm:spPr/>
      <dgm:t>
        <a:bodyPr/>
        <a:lstStyle/>
        <a:p>
          <a:endParaRPr lang="fr-FR"/>
        </a:p>
      </dgm:t>
    </dgm:pt>
    <dgm:pt modelId="{898B161B-1BC1-6F4D-960B-5C5CDCFE2B49}" type="pres">
      <dgm:prSet presAssocID="{5D954563-A39E-BC4F-B9C1-E6CDB1B632F2}" presName="rootConnector" presStyleLbl="node4" presStyleIdx="4" presStyleCnt="17"/>
      <dgm:spPr/>
      <dgm:t>
        <a:bodyPr/>
        <a:lstStyle/>
        <a:p>
          <a:endParaRPr lang="fr-FR"/>
        </a:p>
      </dgm:t>
    </dgm:pt>
    <dgm:pt modelId="{BE71DE68-121B-DA48-9351-F3090333FB4A}" type="pres">
      <dgm:prSet presAssocID="{5D954563-A39E-BC4F-B9C1-E6CDB1B632F2}" presName="hierChild4" presStyleCnt="0"/>
      <dgm:spPr/>
    </dgm:pt>
    <dgm:pt modelId="{01AC177F-6503-274B-BEA2-FDE5097BC22E}" type="pres">
      <dgm:prSet presAssocID="{5D954563-A39E-BC4F-B9C1-E6CDB1B632F2}" presName="hierChild5" presStyleCnt="0"/>
      <dgm:spPr/>
    </dgm:pt>
    <dgm:pt modelId="{9914425A-AA99-DA4F-8DAA-F16A816C5944}" type="pres">
      <dgm:prSet presAssocID="{EED8D1D5-E639-2E4A-97A4-A7E52917FC2B}" presName="Name37" presStyleLbl="parChTrans1D4" presStyleIdx="5" presStyleCnt="17"/>
      <dgm:spPr/>
      <dgm:t>
        <a:bodyPr/>
        <a:lstStyle/>
        <a:p>
          <a:endParaRPr lang="fr-FR"/>
        </a:p>
      </dgm:t>
    </dgm:pt>
    <dgm:pt modelId="{FBD0880C-6FA3-C443-88AC-A8266DA7B725}" type="pres">
      <dgm:prSet presAssocID="{288148B6-2C5C-D74D-B978-1219F33E653D}" presName="hierRoot2" presStyleCnt="0">
        <dgm:presLayoutVars>
          <dgm:hierBranch val="init"/>
        </dgm:presLayoutVars>
      </dgm:prSet>
      <dgm:spPr/>
    </dgm:pt>
    <dgm:pt modelId="{EA0B465F-6792-C24C-B597-38AA7245CC9B}" type="pres">
      <dgm:prSet presAssocID="{288148B6-2C5C-D74D-B978-1219F33E653D}" presName="rootComposite" presStyleCnt="0"/>
      <dgm:spPr/>
    </dgm:pt>
    <dgm:pt modelId="{E02E1CEC-0865-B748-916F-1AA29668E16C}" type="pres">
      <dgm:prSet presAssocID="{288148B6-2C5C-D74D-B978-1219F33E653D}" presName="rootText" presStyleLbl="node4" presStyleIdx="5" presStyleCnt="17" custScaleY="51547" custLinFactY="-88744" custLinFactNeighborX="-32514" custLinFactNeighborY="-100000">
        <dgm:presLayoutVars>
          <dgm:chPref val="3"/>
        </dgm:presLayoutVars>
      </dgm:prSet>
      <dgm:spPr/>
      <dgm:t>
        <a:bodyPr/>
        <a:lstStyle/>
        <a:p>
          <a:endParaRPr lang="fr-FR"/>
        </a:p>
      </dgm:t>
    </dgm:pt>
    <dgm:pt modelId="{C5377823-3147-A143-84BF-E8B5019B6AB5}" type="pres">
      <dgm:prSet presAssocID="{288148B6-2C5C-D74D-B978-1219F33E653D}" presName="rootConnector" presStyleLbl="node4" presStyleIdx="5" presStyleCnt="17"/>
      <dgm:spPr/>
      <dgm:t>
        <a:bodyPr/>
        <a:lstStyle/>
        <a:p>
          <a:endParaRPr lang="fr-FR"/>
        </a:p>
      </dgm:t>
    </dgm:pt>
    <dgm:pt modelId="{2F7FE618-60A0-014D-BD69-3A3E59146E34}" type="pres">
      <dgm:prSet presAssocID="{288148B6-2C5C-D74D-B978-1219F33E653D}" presName="hierChild4" presStyleCnt="0"/>
      <dgm:spPr/>
    </dgm:pt>
    <dgm:pt modelId="{D547E181-8433-D94D-AADE-F34D41EB4330}" type="pres">
      <dgm:prSet presAssocID="{288148B6-2C5C-D74D-B978-1219F33E653D}" presName="hierChild5" presStyleCnt="0"/>
      <dgm:spPr/>
    </dgm:pt>
    <dgm:pt modelId="{CA7F4A02-B42C-DA45-9040-C10840562709}" type="pres">
      <dgm:prSet presAssocID="{EE96B5BD-E504-6C43-9DD8-636BE60BA2C7}" presName="hierChild5" presStyleCnt="0"/>
      <dgm:spPr/>
    </dgm:pt>
    <dgm:pt modelId="{08A8BC4D-C73F-9742-AA6B-F4D1E51A50A0}" type="pres">
      <dgm:prSet presAssocID="{447C547F-B1C1-1F43-9E5A-471D145A3A67}" presName="Name37" presStyleLbl="parChTrans1D4" presStyleIdx="6" presStyleCnt="17"/>
      <dgm:spPr/>
      <dgm:t>
        <a:bodyPr/>
        <a:lstStyle/>
        <a:p>
          <a:endParaRPr lang="fr-FR"/>
        </a:p>
      </dgm:t>
    </dgm:pt>
    <dgm:pt modelId="{03292ACF-7C15-8947-BEB1-B514A91DBF9C}" type="pres">
      <dgm:prSet presAssocID="{54C34A07-00C3-414E-A178-7B5A127E2782}" presName="hierRoot2" presStyleCnt="0">
        <dgm:presLayoutVars>
          <dgm:hierBranch val="init"/>
        </dgm:presLayoutVars>
      </dgm:prSet>
      <dgm:spPr/>
    </dgm:pt>
    <dgm:pt modelId="{ACDCF5F3-B385-C148-975A-4078FFD25F96}" type="pres">
      <dgm:prSet presAssocID="{54C34A07-00C3-414E-A178-7B5A127E2782}" presName="rootComposite" presStyleCnt="0"/>
      <dgm:spPr/>
    </dgm:pt>
    <dgm:pt modelId="{156996D1-75EA-D440-A912-B1DDB9D68E9D}" type="pres">
      <dgm:prSet presAssocID="{54C34A07-00C3-414E-A178-7B5A127E2782}" presName="rootText" presStyleLbl="node4" presStyleIdx="6" presStyleCnt="17" custScaleX="120284" custLinFactNeighborX="-23661" custLinFactNeighborY="-80125">
        <dgm:presLayoutVars>
          <dgm:chPref val="3"/>
        </dgm:presLayoutVars>
      </dgm:prSet>
      <dgm:spPr/>
      <dgm:t>
        <a:bodyPr/>
        <a:lstStyle/>
        <a:p>
          <a:endParaRPr lang="fr-FR"/>
        </a:p>
      </dgm:t>
    </dgm:pt>
    <dgm:pt modelId="{26F21F67-7BFF-684B-BA06-1D3E2140D4AF}" type="pres">
      <dgm:prSet presAssocID="{54C34A07-00C3-414E-A178-7B5A127E2782}" presName="rootConnector" presStyleLbl="node4" presStyleIdx="6" presStyleCnt="17"/>
      <dgm:spPr/>
      <dgm:t>
        <a:bodyPr/>
        <a:lstStyle/>
        <a:p>
          <a:endParaRPr lang="fr-FR"/>
        </a:p>
      </dgm:t>
    </dgm:pt>
    <dgm:pt modelId="{3C0C67D0-FCAF-754F-9C00-667C4666CF55}" type="pres">
      <dgm:prSet presAssocID="{54C34A07-00C3-414E-A178-7B5A127E2782}" presName="hierChild4" presStyleCnt="0"/>
      <dgm:spPr/>
    </dgm:pt>
    <dgm:pt modelId="{EB69DE22-B7CD-5342-8668-533319CF820D}" type="pres">
      <dgm:prSet presAssocID="{54C34A07-00C3-414E-A178-7B5A127E2782}" presName="hierChild5" presStyleCnt="0"/>
      <dgm:spPr/>
    </dgm:pt>
    <dgm:pt modelId="{C8C99C01-B26C-E346-96AA-8813785EEA2D}" type="pres">
      <dgm:prSet presAssocID="{00903795-22F8-6043-828C-DB8225EC0325}" presName="hierChild5" presStyleCnt="0"/>
      <dgm:spPr/>
    </dgm:pt>
    <dgm:pt modelId="{567665E2-F878-714D-81A7-D84CE96762F8}" type="pres">
      <dgm:prSet presAssocID="{937A90E9-2B99-334D-89F5-09A77C8AD8F7}" presName="Name37" presStyleLbl="parChTrans1D4" presStyleIdx="7" presStyleCnt="17"/>
      <dgm:spPr/>
      <dgm:t>
        <a:bodyPr/>
        <a:lstStyle/>
        <a:p>
          <a:endParaRPr lang="fr-FR"/>
        </a:p>
      </dgm:t>
    </dgm:pt>
    <dgm:pt modelId="{0CF79B48-A7AC-8747-BD55-813D0EF89B81}" type="pres">
      <dgm:prSet presAssocID="{D0B42652-A229-974D-B31A-6B2801264F29}" presName="hierRoot2" presStyleCnt="0">
        <dgm:presLayoutVars>
          <dgm:hierBranch val="init"/>
        </dgm:presLayoutVars>
      </dgm:prSet>
      <dgm:spPr/>
    </dgm:pt>
    <dgm:pt modelId="{E2016970-2B8C-3A43-BF18-C375D5DED1BD}" type="pres">
      <dgm:prSet presAssocID="{D0B42652-A229-974D-B31A-6B2801264F29}" presName="rootComposite" presStyleCnt="0"/>
      <dgm:spPr/>
    </dgm:pt>
    <dgm:pt modelId="{1BD3E23E-C280-4B46-B25A-8A4CC3EF6A2B}" type="pres">
      <dgm:prSet presAssocID="{D0B42652-A229-974D-B31A-6B2801264F29}" presName="rootText" presStyleLbl="node4" presStyleIdx="7" presStyleCnt="17" custScaleX="165503" custScaleY="136046" custLinFactX="567" custLinFactY="-38" custLinFactNeighborX="100000" custLinFactNeighborY="-100000">
        <dgm:presLayoutVars>
          <dgm:chPref val="3"/>
        </dgm:presLayoutVars>
      </dgm:prSet>
      <dgm:spPr/>
      <dgm:t>
        <a:bodyPr/>
        <a:lstStyle/>
        <a:p>
          <a:endParaRPr lang="fr-FR"/>
        </a:p>
      </dgm:t>
    </dgm:pt>
    <dgm:pt modelId="{27034512-0A61-F647-A119-721EE5DFF9A6}" type="pres">
      <dgm:prSet presAssocID="{D0B42652-A229-974D-B31A-6B2801264F29}" presName="rootConnector" presStyleLbl="node4" presStyleIdx="7" presStyleCnt="17"/>
      <dgm:spPr/>
      <dgm:t>
        <a:bodyPr/>
        <a:lstStyle/>
        <a:p>
          <a:endParaRPr lang="fr-FR"/>
        </a:p>
      </dgm:t>
    </dgm:pt>
    <dgm:pt modelId="{7C090F54-C01C-834D-8FAB-384E857009B9}" type="pres">
      <dgm:prSet presAssocID="{D0B42652-A229-974D-B31A-6B2801264F29}" presName="hierChild4" presStyleCnt="0"/>
      <dgm:spPr/>
    </dgm:pt>
    <dgm:pt modelId="{354D69F2-F949-424B-830F-1623B78FC36C}" type="pres">
      <dgm:prSet presAssocID="{08F24F60-D35F-F84C-95EE-9569106E5F4F}" presName="Name37" presStyleLbl="parChTrans1D4" presStyleIdx="8" presStyleCnt="17"/>
      <dgm:spPr/>
      <dgm:t>
        <a:bodyPr/>
        <a:lstStyle/>
        <a:p>
          <a:endParaRPr lang="fr-FR"/>
        </a:p>
      </dgm:t>
    </dgm:pt>
    <dgm:pt modelId="{9D62982C-8926-1A4A-8272-C9A05CDF8E95}" type="pres">
      <dgm:prSet presAssocID="{F44E3F4A-348D-2645-8775-C1203D4F861A}" presName="hierRoot2" presStyleCnt="0">
        <dgm:presLayoutVars>
          <dgm:hierBranch val="init"/>
        </dgm:presLayoutVars>
      </dgm:prSet>
      <dgm:spPr/>
    </dgm:pt>
    <dgm:pt modelId="{43B587B4-418F-894E-974C-A6BCC81988A0}" type="pres">
      <dgm:prSet presAssocID="{F44E3F4A-348D-2645-8775-C1203D4F861A}" presName="rootComposite" presStyleCnt="0"/>
      <dgm:spPr/>
    </dgm:pt>
    <dgm:pt modelId="{9EB7CC4E-2A7B-0F4D-BB4B-AC59BD66A111}" type="pres">
      <dgm:prSet presAssocID="{F44E3F4A-348D-2645-8775-C1203D4F861A}" presName="rootText" presStyleLbl="node4" presStyleIdx="8" presStyleCnt="17" custLinFactNeighborX="62048" custLinFactNeighborY="-66748">
        <dgm:presLayoutVars>
          <dgm:chPref val="3"/>
        </dgm:presLayoutVars>
      </dgm:prSet>
      <dgm:spPr/>
      <dgm:t>
        <a:bodyPr/>
        <a:lstStyle/>
        <a:p>
          <a:endParaRPr lang="fr-FR"/>
        </a:p>
      </dgm:t>
    </dgm:pt>
    <dgm:pt modelId="{83C17679-0C3C-8740-9AFD-C1C278831EDD}" type="pres">
      <dgm:prSet presAssocID="{F44E3F4A-348D-2645-8775-C1203D4F861A}" presName="rootConnector" presStyleLbl="node4" presStyleIdx="8" presStyleCnt="17"/>
      <dgm:spPr/>
      <dgm:t>
        <a:bodyPr/>
        <a:lstStyle/>
        <a:p>
          <a:endParaRPr lang="fr-FR"/>
        </a:p>
      </dgm:t>
    </dgm:pt>
    <dgm:pt modelId="{330FAE24-2EE1-C940-9B27-4BB152573B09}" type="pres">
      <dgm:prSet presAssocID="{F44E3F4A-348D-2645-8775-C1203D4F861A}" presName="hierChild4" presStyleCnt="0"/>
      <dgm:spPr/>
    </dgm:pt>
    <dgm:pt modelId="{768060CA-9629-F242-B8DD-F6E20CE8024B}" type="pres">
      <dgm:prSet presAssocID="{6F020CC3-DD3D-C246-94F3-0C755EC1849F}" presName="Name37" presStyleLbl="parChTrans1D4" presStyleIdx="9" presStyleCnt="17"/>
      <dgm:spPr/>
      <dgm:t>
        <a:bodyPr/>
        <a:lstStyle/>
        <a:p>
          <a:endParaRPr lang="fr-FR"/>
        </a:p>
      </dgm:t>
    </dgm:pt>
    <dgm:pt modelId="{E7009D1C-E941-5041-88A9-76DDCB2B47A2}" type="pres">
      <dgm:prSet presAssocID="{B68BB578-ED81-5349-8070-53D938F8D237}" presName="hierRoot2" presStyleCnt="0">
        <dgm:presLayoutVars>
          <dgm:hierBranch val="init"/>
        </dgm:presLayoutVars>
      </dgm:prSet>
      <dgm:spPr/>
    </dgm:pt>
    <dgm:pt modelId="{794C994A-D4D7-8445-B547-29F7881FDACB}" type="pres">
      <dgm:prSet presAssocID="{B68BB578-ED81-5349-8070-53D938F8D237}" presName="rootComposite" presStyleCnt="0"/>
      <dgm:spPr/>
    </dgm:pt>
    <dgm:pt modelId="{DB7956DC-C3AB-744C-A4D4-45512B80BF10}" type="pres">
      <dgm:prSet presAssocID="{B68BB578-ED81-5349-8070-53D938F8D237}" presName="rootText" presStyleLbl="node4" presStyleIdx="9" presStyleCnt="17" custLinFactNeighborX="-10699">
        <dgm:presLayoutVars>
          <dgm:chPref val="3"/>
        </dgm:presLayoutVars>
      </dgm:prSet>
      <dgm:spPr/>
      <dgm:t>
        <a:bodyPr/>
        <a:lstStyle/>
        <a:p>
          <a:endParaRPr lang="fr-FR"/>
        </a:p>
      </dgm:t>
    </dgm:pt>
    <dgm:pt modelId="{FC7DC05A-3CC3-6345-8AA6-97E136C52653}" type="pres">
      <dgm:prSet presAssocID="{B68BB578-ED81-5349-8070-53D938F8D237}" presName="rootConnector" presStyleLbl="node4" presStyleIdx="9" presStyleCnt="17"/>
      <dgm:spPr/>
      <dgm:t>
        <a:bodyPr/>
        <a:lstStyle/>
        <a:p>
          <a:endParaRPr lang="fr-FR"/>
        </a:p>
      </dgm:t>
    </dgm:pt>
    <dgm:pt modelId="{C99C9CCA-174C-9849-B848-5FD5DCC02AC2}" type="pres">
      <dgm:prSet presAssocID="{B68BB578-ED81-5349-8070-53D938F8D237}" presName="hierChild4" presStyleCnt="0"/>
      <dgm:spPr/>
    </dgm:pt>
    <dgm:pt modelId="{751C8CEE-C56C-B543-82EE-2517785C3371}" type="pres">
      <dgm:prSet presAssocID="{D85091D1-9309-F248-BCF0-7FF9991391B3}" presName="Name37" presStyleLbl="parChTrans1D4" presStyleIdx="10" presStyleCnt="17"/>
      <dgm:spPr/>
      <dgm:t>
        <a:bodyPr/>
        <a:lstStyle/>
        <a:p>
          <a:endParaRPr lang="fr-FR"/>
        </a:p>
      </dgm:t>
    </dgm:pt>
    <dgm:pt modelId="{B615BC50-DBCF-2D48-B752-9F00F41903B2}" type="pres">
      <dgm:prSet presAssocID="{652A61E3-FA00-5445-8500-ACD49A36B628}" presName="hierRoot2" presStyleCnt="0">
        <dgm:presLayoutVars>
          <dgm:hierBranch val="init"/>
        </dgm:presLayoutVars>
      </dgm:prSet>
      <dgm:spPr/>
    </dgm:pt>
    <dgm:pt modelId="{FB2CACF4-5E99-6E43-A64B-B986B8C765BD}" type="pres">
      <dgm:prSet presAssocID="{652A61E3-FA00-5445-8500-ACD49A36B628}" presName="rootComposite" presStyleCnt="0"/>
      <dgm:spPr/>
    </dgm:pt>
    <dgm:pt modelId="{6524C314-746D-F14C-A0B1-3EB2BB1A566D}" type="pres">
      <dgm:prSet presAssocID="{652A61E3-FA00-5445-8500-ACD49A36B628}" presName="rootText" presStyleLbl="node4" presStyleIdx="10" presStyleCnt="17" custScaleX="245177" custScaleY="126768" custLinFactNeighborX="-28161" custLinFactNeighborY="31074">
        <dgm:presLayoutVars>
          <dgm:chPref val="3"/>
        </dgm:presLayoutVars>
      </dgm:prSet>
      <dgm:spPr/>
      <dgm:t>
        <a:bodyPr/>
        <a:lstStyle/>
        <a:p>
          <a:endParaRPr lang="fr-FR"/>
        </a:p>
      </dgm:t>
    </dgm:pt>
    <dgm:pt modelId="{C5628874-B223-1B48-91C3-9CBDB6EB0E5A}" type="pres">
      <dgm:prSet presAssocID="{652A61E3-FA00-5445-8500-ACD49A36B628}" presName="rootConnector" presStyleLbl="node4" presStyleIdx="10" presStyleCnt="17"/>
      <dgm:spPr/>
      <dgm:t>
        <a:bodyPr/>
        <a:lstStyle/>
        <a:p>
          <a:endParaRPr lang="fr-FR"/>
        </a:p>
      </dgm:t>
    </dgm:pt>
    <dgm:pt modelId="{65803674-B091-2C43-A4B9-FF79760C0812}" type="pres">
      <dgm:prSet presAssocID="{652A61E3-FA00-5445-8500-ACD49A36B628}" presName="hierChild4" presStyleCnt="0"/>
      <dgm:spPr/>
    </dgm:pt>
    <dgm:pt modelId="{3DBBE5DB-84B0-AF46-8134-FB6287137429}" type="pres">
      <dgm:prSet presAssocID="{652A61E3-FA00-5445-8500-ACD49A36B628}" presName="hierChild5" presStyleCnt="0"/>
      <dgm:spPr/>
    </dgm:pt>
    <dgm:pt modelId="{CF2D1730-E839-6A4A-A3ED-4E8B45A6CADA}" type="pres">
      <dgm:prSet presAssocID="{B68BB578-ED81-5349-8070-53D938F8D237}" presName="hierChild5" presStyleCnt="0"/>
      <dgm:spPr/>
    </dgm:pt>
    <dgm:pt modelId="{E4FD2E8A-EC70-F642-A66F-F1EFF9693938}" type="pres">
      <dgm:prSet presAssocID="{BC4B1D00-58FA-D14A-8287-096310776DC9}" presName="Name37" presStyleLbl="parChTrans1D4" presStyleIdx="11" presStyleCnt="17"/>
      <dgm:spPr/>
      <dgm:t>
        <a:bodyPr/>
        <a:lstStyle/>
        <a:p>
          <a:endParaRPr lang="fr-FR"/>
        </a:p>
      </dgm:t>
    </dgm:pt>
    <dgm:pt modelId="{0FDC0E67-0931-5D4E-9B55-28A0F16FBFC8}" type="pres">
      <dgm:prSet presAssocID="{E0A3987A-E601-604D-B9C3-FA927CB5BFEE}" presName="hierRoot2" presStyleCnt="0">
        <dgm:presLayoutVars>
          <dgm:hierBranch val="init"/>
        </dgm:presLayoutVars>
      </dgm:prSet>
      <dgm:spPr/>
    </dgm:pt>
    <dgm:pt modelId="{30D3A2B3-6CB2-A84A-8584-A7DA3FE2C23F}" type="pres">
      <dgm:prSet presAssocID="{E0A3987A-E601-604D-B9C3-FA927CB5BFEE}" presName="rootComposite" presStyleCnt="0"/>
      <dgm:spPr/>
    </dgm:pt>
    <dgm:pt modelId="{887AFA7E-B573-B141-8D71-5FB1C24BFB93}" type="pres">
      <dgm:prSet presAssocID="{E0A3987A-E601-604D-B9C3-FA927CB5BFEE}" presName="rootText" presStyleLbl="node4" presStyleIdx="11" presStyleCnt="17" custLinFactNeighborX="49822" custLinFactNeighborY="-908">
        <dgm:presLayoutVars>
          <dgm:chPref val="3"/>
        </dgm:presLayoutVars>
      </dgm:prSet>
      <dgm:spPr/>
      <dgm:t>
        <a:bodyPr/>
        <a:lstStyle/>
        <a:p>
          <a:endParaRPr lang="fr-FR"/>
        </a:p>
      </dgm:t>
    </dgm:pt>
    <dgm:pt modelId="{8E1D47E9-0BC2-0E42-8E79-E062F12390D0}" type="pres">
      <dgm:prSet presAssocID="{E0A3987A-E601-604D-B9C3-FA927CB5BFEE}" presName="rootConnector" presStyleLbl="node4" presStyleIdx="11" presStyleCnt="17"/>
      <dgm:spPr/>
      <dgm:t>
        <a:bodyPr/>
        <a:lstStyle/>
        <a:p>
          <a:endParaRPr lang="fr-FR"/>
        </a:p>
      </dgm:t>
    </dgm:pt>
    <dgm:pt modelId="{0CB02D4D-5D23-4B4E-A2CF-0338DC0BE3C8}" type="pres">
      <dgm:prSet presAssocID="{E0A3987A-E601-604D-B9C3-FA927CB5BFEE}" presName="hierChild4" presStyleCnt="0"/>
      <dgm:spPr/>
    </dgm:pt>
    <dgm:pt modelId="{D0780777-4EB6-244F-9E53-532D938A4B81}" type="pres">
      <dgm:prSet presAssocID="{E0A3987A-E601-604D-B9C3-FA927CB5BFEE}" presName="hierChild5" presStyleCnt="0"/>
      <dgm:spPr/>
    </dgm:pt>
    <dgm:pt modelId="{4CDBB000-6BE8-5440-8CF3-A3F6F9E1CEB4}" type="pres">
      <dgm:prSet presAssocID="{F44E3F4A-348D-2645-8775-C1203D4F861A}" presName="hierChild5" presStyleCnt="0"/>
      <dgm:spPr/>
    </dgm:pt>
    <dgm:pt modelId="{AEB96656-B257-4340-87F6-BE6BB57FEBD4}" type="pres">
      <dgm:prSet presAssocID="{D0B42652-A229-974D-B31A-6B2801264F29}" presName="hierChild5" presStyleCnt="0"/>
      <dgm:spPr/>
    </dgm:pt>
    <dgm:pt modelId="{57B8EF4B-640B-834A-A5CD-1FB2FA024C7E}" type="pres">
      <dgm:prSet presAssocID="{E8E2F9D0-9C28-604F-AC0F-76EBF75C1F54}" presName="Name37" presStyleLbl="parChTrans1D4" presStyleIdx="12" presStyleCnt="17"/>
      <dgm:spPr/>
      <dgm:t>
        <a:bodyPr/>
        <a:lstStyle/>
        <a:p>
          <a:endParaRPr lang="fr-FR"/>
        </a:p>
      </dgm:t>
    </dgm:pt>
    <dgm:pt modelId="{E73F8A2E-2338-854B-B3F8-047594E1BBFB}" type="pres">
      <dgm:prSet presAssocID="{F5F97FCE-7463-B142-9CD0-FDD0DEFA02E2}" presName="hierRoot2" presStyleCnt="0">
        <dgm:presLayoutVars>
          <dgm:hierBranch val="init"/>
        </dgm:presLayoutVars>
      </dgm:prSet>
      <dgm:spPr/>
    </dgm:pt>
    <dgm:pt modelId="{F7FE3004-D45F-2449-811D-18B927948677}" type="pres">
      <dgm:prSet presAssocID="{F5F97FCE-7463-B142-9CD0-FDD0DEFA02E2}" presName="rootComposite" presStyleCnt="0"/>
      <dgm:spPr/>
    </dgm:pt>
    <dgm:pt modelId="{1A83D594-BA59-EE40-93D6-9795B662B09A}" type="pres">
      <dgm:prSet presAssocID="{F5F97FCE-7463-B142-9CD0-FDD0DEFA02E2}" presName="rootText" presStyleLbl="node4" presStyleIdx="12" presStyleCnt="17" custScaleX="174546" custScaleY="115638" custLinFactX="29194" custLinFactNeighborX="100000" custLinFactNeighborY="-98594">
        <dgm:presLayoutVars>
          <dgm:chPref val="3"/>
        </dgm:presLayoutVars>
      </dgm:prSet>
      <dgm:spPr/>
      <dgm:t>
        <a:bodyPr/>
        <a:lstStyle/>
        <a:p>
          <a:endParaRPr lang="fr-FR"/>
        </a:p>
      </dgm:t>
    </dgm:pt>
    <dgm:pt modelId="{222DB8E4-90D1-F64E-93E2-3B9AFE2D4975}" type="pres">
      <dgm:prSet presAssocID="{F5F97FCE-7463-B142-9CD0-FDD0DEFA02E2}" presName="rootConnector" presStyleLbl="node4" presStyleIdx="12" presStyleCnt="17"/>
      <dgm:spPr/>
      <dgm:t>
        <a:bodyPr/>
        <a:lstStyle/>
        <a:p>
          <a:endParaRPr lang="fr-FR"/>
        </a:p>
      </dgm:t>
    </dgm:pt>
    <dgm:pt modelId="{9AB2D103-A4EC-CD40-A1BE-17DF34613ADD}" type="pres">
      <dgm:prSet presAssocID="{F5F97FCE-7463-B142-9CD0-FDD0DEFA02E2}" presName="hierChild4" presStyleCnt="0"/>
      <dgm:spPr/>
    </dgm:pt>
    <dgm:pt modelId="{E6EF4790-57C7-EE46-9691-69CB538E9B19}" type="pres">
      <dgm:prSet presAssocID="{93C028E0-66F3-1647-A8D7-0BD9AFD41EBB}" presName="Name37" presStyleLbl="parChTrans1D4" presStyleIdx="13" presStyleCnt="17"/>
      <dgm:spPr/>
      <dgm:t>
        <a:bodyPr/>
        <a:lstStyle/>
        <a:p>
          <a:endParaRPr lang="fr-FR"/>
        </a:p>
      </dgm:t>
    </dgm:pt>
    <dgm:pt modelId="{5F6A5604-79E0-1C42-BECA-A7BF946CE29B}" type="pres">
      <dgm:prSet presAssocID="{1DFD271C-C9C8-EF4E-B0D8-85A41CA8270E}" presName="hierRoot2" presStyleCnt="0">
        <dgm:presLayoutVars>
          <dgm:hierBranch val="init"/>
        </dgm:presLayoutVars>
      </dgm:prSet>
      <dgm:spPr/>
    </dgm:pt>
    <dgm:pt modelId="{C31080C5-5950-EB4F-9CC2-0E1303EEA80B}" type="pres">
      <dgm:prSet presAssocID="{1DFD271C-C9C8-EF4E-B0D8-85A41CA8270E}" presName="rootComposite" presStyleCnt="0"/>
      <dgm:spPr/>
    </dgm:pt>
    <dgm:pt modelId="{7D8B424F-47B6-8141-B9D5-F472C4749973}" type="pres">
      <dgm:prSet presAssocID="{1DFD271C-C9C8-EF4E-B0D8-85A41CA8270E}" presName="rootText" presStyleLbl="node4" presStyleIdx="13" presStyleCnt="17" custLinFactNeighborX="78981" custLinFactNeighborY="-75181">
        <dgm:presLayoutVars>
          <dgm:chPref val="3"/>
        </dgm:presLayoutVars>
      </dgm:prSet>
      <dgm:spPr/>
      <dgm:t>
        <a:bodyPr/>
        <a:lstStyle/>
        <a:p>
          <a:endParaRPr lang="fr-FR"/>
        </a:p>
      </dgm:t>
    </dgm:pt>
    <dgm:pt modelId="{293DAA9F-BBAA-1840-A692-7112EAD33EE1}" type="pres">
      <dgm:prSet presAssocID="{1DFD271C-C9C8-EF4E-B0D8-85A41CA8270E}" presName="rootConnector" presStyleLbl="node4" presStyleIdx="13" presStyleCnt="17"/>
      <dgm:spPr/>
      <dgm:t>
        <a:bodyPr/>
        <a:lstStyle/>
        <a:p>
          <a:endParaRPr lang="fr-FR"/>
        </a:p>
      </dgm:t>
    </dgm:pt>
    <dgm:pt modelId="{757BA7D6-4245-7A4A-9A25-78A7BDAA3003}" type="pres">
      <dgm:prSet presAssocID="{1DFD271C-C9C8-EF4E-B0D8-85A41CA8270E}" presName="hierChild4" presStyleCnt="0"/>
      <dgm:spPr/>
    </dgm:pt>
    <dgm:pt modelId="{1BD3C4FC-EFB9-F642-8000-D2A1730878E3}" type="pres">
      <dgm:prSet presAssocID="{1DFD271C-C9C8-EF4E-B0D8-85A41CA8270E}" presName="hierChild5" presStyleCnt="0"/>
      <dgm:spPr/>
    </dgm:pt>
    <dgm:pt modelId="{297A39DB-A8DC-004B-9C48-E2C41A967CEA}" type="pres">
      <dgm:prSet presAssocID="{77EA8619-2D26-6E49-AD74-3CFCCC1C7588}" presName="Name37" presStyleLbl="parChTrans1D4" presStyleIdx="14" presStyleCnt="17"/>
      <dgm:spPr/>
      <dgm:t>
        <a:bodyPr/>
        <a:lstStyle/>
        <a:p>
          <a:endParaRPr lang="fr-FR"/>
        </a:p>
      </dgm:t>
    </dgm:pt>
    <dgm:pt modelId="{88D12954-45D6-D342-8F62-A4ADA90F9F15}" type="pres">
      <dgm:prSet presAssocID="{0E30FE23-B3C1-2F46-B617-C26955DBD1A0}" presName="hierRoot2" presStyleCnt="0">
        <dgm:presLayoutVars>
          <dgm:hierBranch val="init"/>
        </dgm:presLayoutVars>
      </dgm:prSet>
      <dgm:spPr/>
    </dgm:pt>
    <dgm:pt modelId="{DAAA32FA-D36C-F246-B538-07F42F54E564}" type="pres">
      <dgm:prSet presAssocID="{0E30FE23-B3C1-2F46-B617-C26955DBD1A0}" presName="rootComposite" presStyleCnt="0"/>
      <dgm:spPr/>
    </dgm:pt>
    <dgm:pt modelId="{EE5E36A8-3C19-C34E-927F-DA6048A06B48}" type="pres">
      <dgm:prSet presAssocID="{0E30FE23-B3C1-2F46-B617-C26955DBD1A0}" presName="rootText" presStyleLbl="node4" presStyleIdx="14" presStyleCnt="17" custScaleX="124239" custLinFactX="4802" custLinFactNeighborX="100000" custLinFactNeighborY="-69619">
        <dgm:presLayoutVars>
          <dgm:chPref val="3"/>
        </dgm:presLayoutVars>
      </dgm:prSet>
      <dgm:spPr/>
      <dgm:t>
        <a:bodyPr/>
        <a:lstStyle/>
        <a:p>
          <a:endParaRPr lang="fr-FR"/>
        </a:p>
      </dgm:t>
    </dgm:pt>
    <dgm:pt modelId="{9C768ABA-2BDA-FF49-A0E4-B21A388FA9A2}" type="pres">
      <dgm:prSet presAssocID="{0E30FE23-B3C1-2F46-B617-C26955DBD1A0}" presName="rootConnector" presStyleLbl="node4" presStyleIdx="14" presStyleCnt="17"/>
      <dgm:spPr/>
      <dgm:t>
        <a:bodyPr/>
        <a:lstStyle/>
        <a:p>
          <a:endParaRPr lang="fr-FR"/>
        </a:p>
      </dgm:t>
    </dgm:pt>
    <dgm:pt modelId="{DD5A6065-E8D0-ED48-B7B8-EB59CE00356F}" type="pres">
      <dgm:prSet presAssocID="{0E30FE23-B3C1-2F46-B617-C26955DBD1A0}" presName="hierChild4" presStyleCnt="0"/>
      <dgm:spPr/>
    </dgm:pt>
    <dgm:pt modelId="{39C8CD5E-5914-CC44-858B-59FB77BA129A}" type="pres">
      <dgm:prSet presAssocID="{83D885D3-49DF-3642-BA67-BF53410A668B}" presName="Name37" presStyleLbl="parChTrans1D4" presStyleIdx="15" presStyleCnt="17"/>
      <dgm:spPr/>
      <dgm:t>
        <a:bodyPr/>
        <a:lstStyle/>
        <a:p>
          <a:endParaRPr lang="fr-FR"/>
        </a:p>
      </dgm:t>
    </dgm:pt>
    <dgm:pt modelId="{D90C7895-A5D2-7C42-A826-E1CE32192B0F}" type="pres">
      <dgm:prSet presAssocID="{5B2B6AA3-5680-8C4A-9F80-E7CDA3C4600E}" presName="hierRoot2" presStyleCnt="0">
        <dgm:presLayoutVars>
          <dgm:hierBranch val="init"/>
        </dgm:presLayoutVars>
      </dgm:prSet>
      <dgm:spPr/>
    </dgm:pt>
    <dgm:pt modelId="{BDEA7D82-D2EA-1C43-8805-659D96F35BD7}" type="pres">
      <dgm:prSet presAssocID="{5B2B6AA3-5680-8C4A-9F80-E7CDA3C4600E}" presName="rootComposite" presStyleCnt="0"/>
      <dgm:spPr/>
    </dgm:pt>
    <dgm:pt modelId="{745CB5BD-8420-614A-8468-F58FCCA3B02A}" type="pres">
      <dgm:prSet presAssocID="{5B2B6AA3-5680-8C4A-9F80-E7CDA3C4600E}" presName="rootText" presStyleLbl="node4" presStyleIdx="15" presStyleCnt="17" custLinFactX="6060" custLinFactNeighborX="100000">
        <dgm:presLayoutVars>
          <dgm:chPref val="3"/>
        </dgm:presLayoutVars>
      </dgm:prSet>
      <dgm:spPr/>
      <dgm:t>
        <a:bodyPr/>
        <a:lstStyle/>
        <a:p>
          <a:endParaRPr lang="fr-FR"/>
        </a:p>
      </dgm:t>
    </dgm:pt>
    <dgm:pt modelId="{DD752EFE-8F4D-D84E-AE9D-B672E48F7C12}" type="pres">
      <dgm:prSet presAssocID="{5B2B6AA3-5680-8C4A-9F80-E7CDA3C4600E}" presName="rootConnector" presStyleLbl="node4" presStyleIdx="15" presStyleCnt="17"/>
      <dgm:spPr/>
      <dgm:t>
        <a:bodyPr/>
        <a:lstStyle/>
        <a:p>
          <a:endParaRPr lang="fr-FR"/>
        </a:p>
      </dgm:t>
    </dgm:pt>
    <dgm:pt modelId="{66AB6EB5-5ECE-0E43-AABE-16E4FF5A258C}" type="pres">
      <dgm:prSet presAssocID="{5B2B6AA3-5680-8C4A-9F80-E7CDA3C4600E}" presName="hierChild4" presStyleCnt="0"/>
      <dgm:spPr/>
    </dgm:pt>
    <dgm:pt modelId="{A5179ED2-9882-BA45-9A45-BF2A16FB6D65}" type="pres">
      <dgm:prSet presAssocID="{24195E98-6515-DB4B-9DC3-DC0E7E3F4796}" presName="Name37" presStyleLbl="parChTrans1D4" presStyleIdx="16" presStyleCnt="17"/>
      <dgm:spPr/>
      <dgm:t>
        <a:bodyPr/>
        <a:lstStyle/>
        <a:p>
          <a:endParaRPr lang="fr-FR"/>
        </a:p>
      </dgm:t>
    </dgm:pt>
    <dgm:pt modelId="{E7203862-A251-204F-923D-93F354D11D3B}" type="pres">
      <dgm:prSet presAssocID="{B947967E-BBC0-DF45-9124-55769D372DFD}" presName="hierRoot2" presStyleCnt="0">
        <dgm:presLayoutVars>
          <dgm:hierBranch val="init"/>
        </dgm:presLayoutVars>
      </dgm:prSet>
      <dgm:spPr/>
    </dgm:pt>
    <dgm:pt modelId="{4090938E-3A0D-EF4E-9F29-FAF6E861556D}" type="pres">
      <dgm:prSet presAssocID="{B947967E-BBC0-DF45-9124-55769D372DFD}" presName="rootComposite" presStyleCnt="0"/>
      <dgm:spPr/>
    </dgm:pt>
    <dgm:pt modelId="{E14B8A7D-7A4C-8B4B-813A-929C76B422C8}" type="pres">
      <dgm:prSet presAssocID="{B947967E-BBC0-DF45-9124-55769D372DFD}" presName="rootText" presStyleLbl="node4" presStyleIdx="16" presStyleCnt="17" custScaleX="198421" custScaleY="192102">
        <dgm:presLayoutVars>
          <dgm:chPref val="3"/>
        </dgm:presLayoutVars>
      </dgm:prSet>
      <dgm:spPr/>
      <dgm:t>
        <a:bodyPr/>
        <a:lstStyle/>
        <a:p>
          <a:endParaRPr lang="fr-FR"/>
        </a:p>
      </dgm:t>
    </dgm:pt>
    <dgm:pt modelId="{CB45D055-663C-5445-B5C9-F6AC4D4161A7}" type="pres">
      <dgm:prSet presAssocID="{B947967E-BBC0-DF45-9124-55769D372DFD}" presName="rootConnector" presStyleLbl="node4" presStyleIdx="16" presStyleCnt="17"/>
      <dgm:spPr/>
      <dgm:t>
        <a:bodyPr/>
        <a:lstStyle/>
        <a:p>
          <a:endParaRPr lang="fr-FR"/>
        </a:p>
      </dgm:t>
    </dgm:pt>
    <dgm:pt modelId="{F1D2B0D2-0FFC-9242-A02C-69AD03B1B644}" type="pres">
      <dgm:prSet presAssocID="{B947967E-BBC0-DF45-9124-55769D372DFD}" presName="hierChild4" presStyleCnt="0"/>
      <dgm:spPr/>
    </dgm:pt>
    <dgm:pt modelId="{67961325-33DD-7F43-8240-F0BA2EAA91A3}" type="pres">
      <dgm:prSet presAssocID="{B947967E-BBC0-DF45-9124-55769D372DFD}" presName="hierChild5" presStyleCnt="0"/>
      <dgm:spPr/>
    </dgm:pt>
    <dgm:pt modelId="{202763E8-4829-2144-B58A-F4BAB4132F3F}" type="pres">
      <dgm:prSet presAssocID="{5B2B6AA3-5680-8C4A-9F80-E7CDA3C4600E}" presName="hierChild5" presStyleCnt="0"/>
      <dgm:spPr/>
    </dgm:pt>
    <dgm:pt modelId="{3B2BCEA5-AD1B-204D-ACF6-2E636B81BF35}" type="pres">
      <dgm:prSet presAssocID="{0E30FE23-B3C1-2F46-B617-C26955DBD1A0}" presName="hierChild5" presStyleCnt="0"/>
      <dgm:spPr/>
    </dgm:pt>
    <dgm:pt modelId="{91E55050-2EAC-6E4F-94B8-B5AE979F27F8}" type="pres">
      <dgm:prSet presAssocID="{F5F97FCE-7463-B142-9CD0-FDD0DEFA02E2}" presName="hierChild5" presStyleCnt="0"/>
      <dgm:spPr/>
    </dgm:pt>
    <dgm:pt modelId="{586FE127-922E-224C-AF9C-7186E7EFE8A4}" type="pres">
      <dgm:prSet presAssocID="{630E394A-9377-404D-8994-53B661D20257}" presName="hierChild5" presStyleCnt="0"/>
      <dgm:spPr/>
    </dgm:pt>
    <dgm:pt modelId="{78DDBD58-B507-4D45-8FEF-8002F2E16407}" type="pres">
      <dgm:prSet presAssocID="{D83C38D4-B470-1348-9A1B-A3FF63410106}" presName="hierChild5" presStyleCnt="0"/>
      <dgm:spPr/>
    </dgm:pt>
    <dgm:pt modelId="{04C8B35F-3600-CB41-AB1F-A1C6D01604CC}" type="pres">
      <dgm:prSet presAssocID="{2DFDAAAE-FF79-BB4B-ABB8-7B66A26CECA8}" presName="hierChild3" presStyleCnt="0"/>
      <dgm:spPr/>
    </dgm:pt>
  </dgm:ptLst>
  <dgm:cxnLst>
    <dgm:cxn modelId="{718110D1-E271-ED47-9D9A-4888DFEB66D7}" type="presOf" srcId="{2DFDAAAE-FF79-BB4B-ABB8-7B66A26CECA8}" destId="{83153632-75D1-074E-9E5F-F4EF0C8510B4}" srcOrd="1" destOrd="0" presId="urn:microsoft.com/office/officeart/2005/8/layout/orgChart1"/>
    <dgm:cxn modelId="{D32C7DB3-9094-9647-9DC4-FE484D841B95}" type="presOf" srcId="{3C38CF0C-EB50-2644-ACCF-955FB4F22AAF}" destId="{32628B0C-E5DB-EE43-B5EB-5F113C95C3B3}" srcOrd="0" destOrd="0" presId="urn:microsoft.com/office/officeart/2005/8/layout/orgChart1"/>
    <dgm:cxn modelId="{24EBDA86-F590-B34B-A6CC-4049D0F09882}" srcId="{F44E3F4A-348D-2645-8775-C1203D4F861A}" destId="{B68BB578-ED81-5349-8070-53D938F8D237}" srcOrd="0" destOrd="0" parTransId="{6F020CC3-DD3D-C246-94F3-0C755EC1849F}" sibTransId="{67288410-1BA1-AB49-BBC8-AF7794005989}"/>
    <dgm:cxn modelId="{21FAA08D-E166-574E-BFAD-731B082CB531}" type="presOf" srcId="{D83C38D4-B470-1348-9A1B-A3FF63410106}" destId="{E507B99A-1FBD-FC4F-89BD-E107F16FB704}" srcOrd="1" destOrd="0" presId="urn:microsoft.com/office/officeart/2005/8/layout/orgChart1"/>
    <dgm:cxn modelId="{E20A27D4-E923-3C46-AA19-B082CA332CC9}" type="presOf" srcId="{F767B641-E253-A248-B4EC-5492F31895CF}" destId="{3BA1DBA9-2174-1C44-B5D4-1F2B36435D18}" srcOrd="0" destOrd="0" presId="urn:microsoft.com/office/officeart/2005/8/layout/orgChart1"/>
    <dgm:cxn modelId="{27373C97-5C53-BF42-A862-164227ABAA29}" srcId="{F5F97FCE-7463-B142-9CD0-FDD0DEFA02E2}" destId="{1DFD271C-C9C8-EF4E-B0D8-85A41CA8270E}" srcOrd="0" destOrd="0" parTransId="{93C028E0-66F3-1647-A8D7-0BD9AFD41EBB}" sibTransId="{16D416D3-242A-C04B-8403-F8CF833BA5F7}"/>
    <dgm:cxn modelId="{07A55C11-74E8-2740-B170-D5180AF08EF6}" srcId="{EE96B5BD-E504-6C43-9DD8-636BE60BA2C7}" destId="{E557B581-816B-CC41-AF3F-A101430521FE}" srcOrd="1" destOrd="0" parTransId="{DA8F528D-3360-2E49-B0E4-6826EF34D370}" sibTransId="{233C7929-BE65-844D-932D-FC2DCF97FD15}"/>
    <dgm:cxn modelId="{808E1E51-F66A-6F44-9C06-20F4A5E1B0F8}" type="presOf" srcId="{288148B6-2C5C-D74D-B978-1219F33E653D}" destId="{E02E1CEC-0865-B748-916F-1AA29668E16C}" srcOrd="0" destOrd="0" presId="urn:microsoft.com/office/officeart/2005/8/layout/orgChart1"/>
    <dgm:cxn modelId="{6AF765A4-46FD-C849-B7A1-2032A4872E72}" type="presOf" srcId="{937A90E9-2B99-334D-89F5-09A77C8AD8F7}" destId="{567665E2-F878-714D-81A7-D84CE96762F8}" srcOrd="0" destOrd="0" presId="urn:microsoft.com/office/officeart/2005/8/layout/orgChart1"/>
    <dgm:cxn modelId="{3E4C7652-0256-B242-AE5C-EB7A2E994181}" type="presOf" srcId="{B947967E-BBC0-DF45-9124-55769D372DFD}" destId="{CB45D055-663C-5445-B5C9-F6AC4D4161A7}" srcOrd="1" destOrd="0" presId="urn:microsoft.com/office/officeart/2005/8/layout/orgChart1"/>
    <dgm:cxn modelId="{4C74B3EF-061C-9A44-BD90-2593EB84E181}" type="presOf" srcId="{00903795-22F8-6043-828C-DB8225EC0325}" destId="{8BF5108E-45D3-BE40-98F1-C68804F4CE8D}" srcOrd="0" destOrd="0" presId="urn:microsoft.com/office/officeart/2005/8/layout/orgChart1"/>
    <dgm:cxn modelId="{DB13A26B-57CF-D542-BBBD-B76400152556}" type="presOf" srcId="{BC4B1D00-58FA-D14A-8287-096310776DC9}" destId="{E4FD2E8A-EC70-F642-A66F-F1EFF9693938}" srcOrd="0" destOrd="0" presId="urn:microsoft.com/office/officeart/2005/8/layout/orgChart1"/>
    <dgm:cxn modelId="{F23A2078-34CD-FD4D-8992-38E3603D5AF7}" srcId="{00903795-22F8-6043-828C-DB8225EC0325}" destId="{54C34A07-00C3-414E-A178-7B5A127E2782}" srcOrd="1" destOrd="0" parTransId="{447C547F-B1C1-1F43-9E5A-471D145A3A67}" sibTransId="{36A3907B-938A-D149-93D5-0E9CD561E587}"/>
    <dgm:cxn modelId="{5652F844-590B-6648-848B-9DC49B497E1C}" type="presOf" srcId="{288148B6-2C5C-D74D-B978-1219F33E653D}" destId="{C5377823-3147-A143-84BF-E8B5019B6AB5}" srcOrd="1" destOrd="0" presId="urn:microsoft.com/office/officeart/2005/8/layout/orgChart1"/>
    <dgm:cxn modelId="{59E93E54-1F99-A644-BBBF-AC3CCDA949E1}" type="presOf" srcId="{F44E3F4A-348D-2645-8775-C1203D4F861A}" destId="{9EB7CC4E-2A7B-0F4D-BB4B-AC59BD66A111}" srcOrd="0" destOrd="0" presId="urn:microsoft.com/office/officeart/2005/8/layout/orgChart1"/>
    <dgm:cxn modelId="{03A4BC53-17F1-3E46-AD6E-9389144E5703}" type="presOf" srcId="{0E30FE23-B3C1-2F46-B617-C26955DBD1A0}" destId="{EE5E36A8-3C19-C34E-927F-DA6048A06B48}" srcOrd="0" destOrd="0" presId="urn:microsoft.com/office/officeart/2005/8/layout/orgChart1"/>
    <dgm:cxn modelId="{DC0F80EF-F3FE-994B-B0F0-CFBC5B4DEFC1}" type="presOf" srcId="{E557B581-816B-CC41-AF3F-A101430521FE}" destId="{904BDCBF-87DC-5249-BF7D-E1F5831F20B7}" srcOrd="1" destOrd="0" presId="urn:microsoft.com/office/officeart/2005/8/layout/orgChart1"/>
    <dgm:cxn modelId="{AD87C326-01FA-3C49-A29A-2335780547F3}" type="presOf" srcId="{5D954563-A39E-BC4F-B9C1-E6CDB1B632F2}" destId="{898B161B-1BC1-6F4D-960B-5C5CDCFE2B49}" srcOrd="1" destOrd="0" presId="urn:microsoft.com/office/officeart/2005/8/layout/orgChart1"/>
    <dgm:cxn modelId="{89D3DEAA-9D3D-034E-8A73-AFFEA942F7E0}" type="presOf" srcId="{9ADE599A-0B91-E348-A5E5-FAE3FF954323}" destId="{5BCDAA05-4FDF-8B48-AEC9-A9D45C6E1CB6}" srcOrd="0" destOrd="0" presId="urn:microsoft.com/office/officeart/2005/8/layout/orgChart1"/>
    <dgm:cxn modelId="{E5A591B2-B44E-F94A-83B5-998329CC3BA3}" type="presOf" srcId="{3C38CF0C-EB50-2644-ACCF-955FB4F22AAF}" destId="{7BDC4E98-6FCF-E94B-B361-89686EFF8421}" srcOrd="1" destOrd="0" presId="urn:microsoft.com/office/officeart/2005/8/layout/orgChart1"/>
    <dgm:cxn modelId="{496849DC-101E-7947-9714-5DF70DC7A71A}" srcId="{D0B42652-A229-974D-B31A-6B2801264F29}" destId="{F44E3F4A-348D-2645-8775-C1203D4F861A}" srcOrd="0" destOrd="0" parTransId="{08F24F60-D35F-F84C-95EE-9569106E5F4F}" sibTransId="{4BFE0D1E-E1A2-FD44-A47E-1082ED3CA17F}"/>
    <dgm:cxn modelId="{B0F39D1A-1A26-9A4E-BA8D-BDF6EE34E999}" srcId="{F5F97FCE-7463-B142-9CD0-FDD0DEFA02E2}" destId="{0E30FE23-B3C1-2F46-B617-C26955DBD1A0}" srcOrd="1" destOrd="0" parTransId="{77EA8619-2D26-6E49-AD74-3CFCCC1C7588}" sibTransId="{291CD00A-9D88-EE4B-9C7D-FA63F044B1C4}"/>
    <dgm:cxn modelId="{A05EACAA-B6BC-3448-92BB-495697C0EDD2}" type="presOf" srcId="{F5F97FCE-7463-B142-9CD0-FDD0DEFA02E2}" destId="{1A83D594-BA59-EE40-93D6-9795B662B09A}" srcOrd="0" destOrd="0" presId="urn:microsoft.com/office/officeart/2005/8/layout/orgChart1"/>
    <dgm:cxn modelId="{1510D163-907C-6C43-B6A2-430F90777F6A}" type="presOf" srcId="{DA8F528D-3360-2E49-B0E4-6826EF34D370}" destId="{7FD11B2E-35E2-8D4B-A4CF-32441BD2A721}" srcOrd="0" destOrd="0" presId="urn:microsoft.com/office/officeart/2005/8/layout/orgChart1"/>
    <dgm:cxn modelId="{40664DB2-1226-7349-91F8-3CA4F1052E31}" type="presOf" srcId="{630E394A-9377-404D-8994-53B661D20257}" destId="{D0EC2FEA-E223-E246-BCEB-0C47276F4D30}" srcOrd="0" destOrd="0" presId="urn:microsoft.com/office/officeart/2005/8/layout/orgChart1"/>
    <dgm:cxn modelId="{2F04FB5C-2B7A-1047-A63B-F87DE9AE6727}" type="presOf" srcId="{83D885D3-49DF-3642-BA67-BF53410A668B}" destId="{39C8CD5E-5914-CC44-858B-59FB77BA129A}" srcOrd="0" destOrd="0" presId="urn:microsoft.com/office/officeart/2005/8/layout/orgChart1"/>
    <dgm:cxn modelId="{5E0B7C11-DADC-8941-BE60-ECA357F6EF50}" type="presOf" srcId="{2DFDAAAE-FF79-BB4B-ABB8-7B66A26CECA8}" destId="{639A7B8C-5CC7-F440-A4AA-FF122596589A}" srcOrd="0" destOrd="0" presId="urn:microsoft.com/office/officeart/2005/8/layout/orgChart1"/>
    <dgm:cxn modelId="{3B5610D4-A7B7-3649-93E9-5F8004DAFC1C}" type="presOf" srcId="{5B2B6AA3-5680-8C4A-9F80-E7CDA3C4600E}" destId="{DD752EFE-8F4D-D84E-AE9D-B672E48F7C12}" srcOrd="1" destOrd="0" presId="urn:microsoft.com/office/officeart/2005/8/layout/orgChart1"/>
    <dgm:cxn modelId="{832E93D2-7D96-AB4F-A1F1-68089F92BA51}" type="presOf" srcId="{D0B42652-A229-974D-B31A-6B2801264F29}" destId="{27034512-0A61-F647-A119-721EE5DFF9A6}" srcOrd="1" destOrd="0" presId="urn:microsoft.com/office/officeart/2005/8/layout/orgChart1"/>
    <dgm:cxn modelId="{2615769D-7574-7349-AA74-90B6CB8345FC}" srcId="{9ADE599A-0B91-E348-A5E5-FAE3FF954323}" destId="{2DFDAAAE-FF79-BB4B-ABB8-7B66A26CECA8}" srcOrd="0" destOrd="0" parTransId="{0EF5950E-C669-8B49-8D2F-CB2BBBBE059C}" sibTransId="{B18E11F1-EFF3-1448-A4A0-C5E5F8430C1F}"/>
    <dgm:cxn modelId="{7005EEA0-80F3-CC4A-81AA-0AB50B100ECD}" srcId="{00903795-22F8-6043-828C-DB8225EC0325}" destId="{EE96B5BD-E504-6C43-9DD8-636BE60BA2C7}" srcOrd="0" destOrd="0" parTransId="{A81873FD-8A9B-4C48-AD28-F0147DC31E2B}" sibTransId="{662EA027-D663-FF45-BFB5-7F0A8E46F25C}"/>
    <dgm:cxn modelId="{6B31D663-2BA1-1F4E-991F-C9D1DB84A65C}" type="presOf" srcId="{E0A3987A-E601-604D-B9C3-FA927CB5BFEE}" destId="{8E1D47E9-0BC2-0E42-8E79-E062F12390D0}" srcOrd="1" destOrd="0" presId="urn:microsoft.com/office/officeart/2005/8/layout/orgChart1"/>
    <dgm:cxn modelId="{FDED4EEE-269C-BC46-B517-B44C6F9F80DB}" type="presOf" srcId="{56E8E603-3BCC-6548-9E67-4F2E77DF6029}" destId="{5BA1F07E-BA5A-C84D-B050-1057E7787691}" srcOrd="0" destOrd="0" presId="urn:microsoft.com/office/officeart/2005/8/layout/orgChart1"/>
    <dgm:cxn modelId="{DBC91B63-AB60-A949-BBF4-83B66058B47F}" type="presOf" srcId="{1DFD271C-C9C8-EF4E-B0D8-85A41CA8270E}" destId="{293DAA9F-BBAA-1840-A692-7112EAD33EE1}" srcOrd="1" destOrd="0" presId="urn:microsoft.com/office/officeart/2005/8/layout/orgChart1"/>
    <dgm:cxn modelId="{0289937B-23B7-AD44-A272-CCA31281D0ED}" type="presOf" srcId="{B68BB578-ED81-5349-8070-53D938F8D237}" destId="{FC7DC05A-3CC3-6345-8AA6-97E136C52653}" srcOrd="1" destOrd="0" presId="urn:microsoft.com/office/officeart/2005/8/layout/orgChart1"/>
    <dgm:cxn modelId="{C8574BA1-B8D9-AD42-8B03-2CD284331ECB}" type="presOf" srcId="{D83C38D4-B470-1348-9A1B-A3FF63410106}" destId="{336FB288-D247-6742-B0DF-A7A7E6A04CFD}" srcOrd="0" destOrd="0" presId="urn:microsoft.com/office/officeart/2005/8/layout/orgChart1"/>
    <dgm:cxn modelId="{53EF7F19-85A4-944D-8108-16ADF0E1834F}" type="presOf" srcId="{77EA8619-2D26-6E49-AD74-3CFCCC1C7588}" destId="{297A39DB-A8DC-004B-9C48-E2C41A967CEA}" srcOrd="0" destOrd="0" presId="urn:microsoft.com/office/officeart/2005/8/layout/orgChart1"/>
    <dgm:cxn modelId="{C1504548-511A-2A41-9E5F-4C1BC1E91E74}" srcId="{EE96B5BD-E504-6C43-9DD8-636BE60BA2C7}" destId="{5D954563-A39E-BC4F-B9C1-E6CDB1B632F2}" srcOrd="2" destOrd="0" parTransId="{56E8E603-3BCC-6548-9E67-4F2E77DF6029}" sibTransId="{F3A2E367-E80A-C949-8533-2149176DAF1B}"/>
    <dgm:cxn modelId="{F8FEBF31-4E23-FC42-BA24-565EFD7759F2}" type="presOf" srcId="{00903795-22F8-6043-828C-DB8225EC0325}" destId="{30D22CD9-CE5E-A24A-AA85-D7D619B6B788}" srcOrd="1" destOrd="0" presId="urn:microsoft.com/office/officeart/2005/8/layout/orgChart1"/>
    <dgm:cxn modelId="{C1A7C319-2DF9-3344-869E-0CEEF869D6C0}" srcId="{630E394A-9377-404D-8994-53B661D20257}" destId="{D0B42652-A229-974D-B31A-6B2801264F29}" srcOrd="1" destOrd="0" parTransId="{937A90E9-2B99-334D-89F5-09A77C8AD8F7}" sibTransId="{F3498358-E91F-6F4F-9326-A87E1FF9A582}"/>
    <dgm:cxn modelId="{2A4B8C26-7882-6C46-901C-43DB17AE50A9}" type="presOf" srcId="{F44E3F4A-348D-2645-8775-C1203D4F861A}" destId="{83C17679-0C3C-8740-9AFD-C1C278831EDD}" srcOrd="1" destOrd="0" presId="urn:microsoft.com/office/officeart/2005/8/layout/orgChart1"/>
    <dgm:cxn modelId="{66DFD95E-D9E5-7041-B21B-4EB2BDFACF68}" type="presOf" srcId="{EE96B5BD-E504-6C43-9DD8-636BE60BA2C7}" destId="{77212EE1-D913-BA40-8711-7AAF862CEE5E}" srcOrd="0" destOrd="0" presId="urn:microsoft.com/office/officeart/2005/8/layout/orgChart1"/>
    <dgm:cxn modelId="{3A90CCBA-4284-B04C-9492-B98DB6CE2486}" type="presOf" srcId="{2427EE0A-AA6A-B749-B7E0-3CFE03915E72}" destId="{8758946C-2EA2-6C45-852E-F3A542723649}" srcOrd="0" destOrd="0" presId="urn:microsoft.com/office/officeart/2005/8/layout/orgChart1"/>
    <dgm:cxn modelId="{7826F159-4D88-5A40-849A-97BAB6759622}" srcId="{630E394A-9377-404D-8994-53B661D20257}" destId="{F5F97FCE-7463-B142-9CD0-FDD0DEFA02E2}" srcOrd="2" destOrd="0" parTransId="{E8E2F9D0-9C28-604F-AC0F-76EBF75C1F54}" sibTransId="{1F272B23-5FB6-6A4A-9CC1-06504B736DC8}"/>
    <dgm:cxn modelId="{239AE8A4-8257-1B4B-A947-2FD127D5E3E9}" srcId="{D83C38D4-B470-1348-9A1B-A3FF63410106}" destId="{630E394A-9377-404D-8994-53B661D20257}" srcOrd="0" destOrd="0" parTransId="{2427EE0A-AA6A-B749-B7E0-3CFE03915E72}" sibTransId="{D87AE141-0CB2-2A4E-B713-5FC279B5BB31}"/>
    <dgm:cxn modelId="{E1FA8A59-FBB3-6D45-B3AB-83CE822E4BCF}" type="presOf" srcId="{F5F97FCE-7463-B142-9CD0-FDD0DEFA02E2}" destId="{222DB8E4-90D1-F64E-93E2-3B9AFE2D4975}" srcOrd="1" destOrd="0" presId="urn:microsoft.com/office/officeart/2005/8/layout/orgChart1"/>
    <dgm:cxn modelId="{4D217EEF-2314-5B45-B1B7-FECB775CC0C3}" type="presOf" srcId="{54C34A07-00C3-414E-A178-7B5A127E2782}" destId="{156996D1-75EA-D440-A912-B1DDB9D68E9D}" srcOrd="0" destOrd="0" presId="urn:microsoft.com/office/officeart/2005/8/layout/orgChart1"/>
    <dgm:cxn modelId="{A2A0DE45-49A9-F04B-BC85-AC99016765F6}" srcId="{2DFDAAAE-FF79-BB4B-ABB8-7B66A26CECA8}" destId="{D83C38D4-B470-1348-9A1B-A3FF63410106}" srcOrd="0" destOrd="0" parTransId="{F767B641-E253-A248-B4EC-5492F31895CF}" sibTransId="{533928D3-E36C-3542-B622-A236F205EDE2}"/>
    <dgm:cxn modelId="{D35FC8B2-70EE-914B-86E6-CBBB266BC7A4}" type="presOf" srcId="{B947967E-BBC0-DF45-9124-55769D372DFD}" destId="{E14B8A7D-7A4C-8B4B-813A-929C76B422C8}" srcOrd="0" destOrd="0" presId="urn:microsoft.com/office/officeart/2005/8/layout/orgChart1"/>
    <dgm:cxn modelId="{F5F9F567-2482-244E-A30A-181CB0275D94}" srcId="{0E30FE23-B3C1-2F46-B617-C26955DBD1A0}" destId="{5B2B6AA3-5680-8C4A-9F80-E7CDA3C4600E}" srcOrd="0" destOrd="0" parTransId="{83D885D3-49DF-3642-BA67-BF53410A668B}" sibTransId="{079AEEE9-867C-184C-ABDD-DA557E96E3BA}"/>
    <dgm:cxn modelId="{E9859C58-2DE7-714C-8F23-7BA744FA70A2}" srcId="{B68BB578-ED81-5349-8070-53D938F8D237}" destId="{652A61E3-FA00-5445-8500-ACD49A36B628}" srcOrd="0" destOrd="0" parTransId="{D85091D1-9309-F248-BCF0-7FF9991391B3}" sibTransId="{3837CC93-0449-914A-918C-1F1524F0AB5F}"/>
    <dgm:cxn modelId="{B9161C48-969F-DF4C-95E4-994FD9C3FD8E}" type="presOf" srcId="{98C75733-B24C-C648-BDFC-DA48068BFA84}" destId="{7A5BBBD7-D598-1241-BA2A-9F11544B6612}" srcOrd="0" destOrd="0" presId="urn:microsoft.com/office/officeart/2005/8/layout/orgChart1"/>
    <dgm:cxn modelId="{35D8C51A-39DE-AD4F-8C76-137A1D1DC808}" type="presOf" srcId="{447C547F-B1C1-1F43-9E5A-471D145A3A67}" destId="{08A8BC4D-C73F-9742-AA6B-F4D1E51A50A0}" srcOrd="0" destOrd="0" presId="urn:microsoft.com/office/officeart/2005/8/layout/orgChart1"/>
    <dgm:cxn modelId="{6BC25497-0C77-8942-848A-A367F1CB4010}" type="presOf" srcId="{1DFD271C-C9C8-EF4E-B0D8-85A41CA8270E}" destId="{7D8B424F-47B6-8141-B9D5-F472C4749973}" srcOrd="0" destOrd="0" presId="urn:microsoft.com/office/officeart/2005/8/layout/orgChart1"/>
    <dgm:cxn modelId="{739169FF-AB9A-CE41-A72E-A5C317A9E848}" type="presOf" srcId="{630E394A-9377-404D-8994-53B661D20257}" destId="{5AD85643-C0B2-7549-899B-C2888A096B91}" srcOrd="1" destOrd="0" presId="urn:microsoft.com/office/officeart/2005/8/layout/orgChart1"/>
    <dgm:cxn modelId="{BFFC25D7-04BC-5444-9C27-8913B35A2A98}" type="presOf" srcId="{652A61E3-FA00-5445-8500-ACD49A36B628}" destId="{C5628874-B223-1B48-91C3-9CBDB6EB0E5A}" srcOrd="1" destOrd="0" presId="urn:microsoft.com/office/officeart/2005/8/layout/orgChart1"/>
    <dgm:cxn modelId="{F6F0027A-01CC-A543-91E7-D79CE5A6FE0E}" type="presOf" srcId="{6F020CC3-DD3D-C246-94F3-0C755EC1849F}" destId="{768060CA-9629-F242-B8DD-F6E20CE8024B}" srcOrd="0" destOrd="0" presId="urn:microsoft.com/office/officeart/2005/8/layout/orgChart1"/>
    <dgm:cxn modelId="{F54712F3-9EB0-B945-B6ED-618A0AF9C55B}" type="presOf" srcId="{EED8D1D5-E639-2E4A-97A4-A7E52917FC2B}" destId="{9914425A-AA99-DA4F-8DAA-F16A816C5944}" srcOrd="0" destOrd="0" presId="urn:microsoft.com/office/officeart/2005/8/layout/orgChart1"/>
    <dgm:cxn modelId="{FA0A3740-4E83-E444-BA13-D24CD44F1C80}" type="presOf" srcId="{D85091D1-9309-F248-BCF0-7FF9991391B3}" destId="{751C8CEE-C56C-B543-82EE-2517785C3371}" srcOrd="0" destOrd="0" presId="urn:microsoft.com/office/officeart/2005/8/layout/orgChart1"/>
    <dgm:cxn modelId="{E1737110-EC77-6644-9B6B-F9557AE50B2C}" type="presOf" srcId="{EE96B5BD-E504-6C43-9DD8-636BE60BA2C7}" destId="{444383C9-B32E-DD41-8D4E-DE21B4FA85A8}" srcOrd="1" destOrd="0" presId="urn:microsoft.com/office/officeart/2005/8/layout/orgChart1"/>
    <dgm:cxn modelId="{A9442BD8-4933-F346-BB0C-11BC87B0723A}" type="presOf" srcId="{E0A3987A-E601-604D-B9C3-FA927CB5BFEE}" destId="{887AFA7E-B573-B141-8D71-5FB1C24BFB93}" srcOrd="0" destOrd="0" presId="urn:microsoft.com/office/officeart/2005/8/layout/orgChart1"/>
    <dgm:cxn modelId="{58C7D28A-A085-E747-A99A-3F49B05546F0}" type="presOf" srcId="{E557B581-816B-CC41-AF3F-A101430521FE}" destId="{124ACBA2-3D0D-2041-9003-B2AC6AE43D0B}" srcOrd="0" destOrd="0" presId="urn:microsoft.com/office/officeart/2005/8/layout/orgChart1"/>
    <dgm:cxn modelId="{C2297FBF-6AF5-1F40-A7E8-506FF88E04B9}" type="presOf" srcId="{B68BB578-ED81-5349-8070-53D938F8D237}" destId="{DB7956DC-C3AB-744C-A4D4-45512B80BF10}" srcOrd="0" destOrd="0" presId="urn:microsoft.com/office/officeart/2005/8/layout/orgChart1"/>
    <dgm:cxn modelId="{2B3B0A7C-9A72-3D48-A8CC-0527C394B41B}" type="presOf" srcId="{E8E2F9D0-9C28-604F-AC0F-76EBF75C1F54}" destId="{57B8EF4B-640B-834A-A5CD-1FB2FA024C7E}" srcOrd="0" destOrd="0" presId="urn:microsoft.com/office/officeart/2005/8/layout/orgChart1"/>
    <dgm:cxn modelId="{7447488D-214C-6049-A63D-BFF648647160}" type="presOf" srcId="{3EAA12BC-8053-5642-A958-4D9DDE2ADC8D}" destId="{6503D42C-BD12-7142-81E8-A6A0159E4EB2}" srcOrd="0" destOrd="0" presId="urn:microsoft.com/office/officeart/2005/8/layout/orgChart1"/>
    <dgm:cxn modelId="{2F0BCCCA-0F8B-3647-BFE3-2B7791167202}" type="presOf" srcId="{A81873FD-8A9B-4C48-AD28-F0147DC31E2B}" destId="{CBF87FD8-3DE1-A045-8382-600641474744}" srcOrd="0" destOrd="0" presId="urn:microsoft.com/office/officeart/2005/8/layout/orgChart1"/>
    <dgm:cxn modelId="{66304F4F-B016-7B4C-B08A-33DF3EFAA09D}" type="presOf" srcId="{5B2B6AA3-5680-8C4A-9F80-E7CDA3C4600E}" destId="{745CB5BD-8420-614A-8468-F58FCCA3B02A}" srcOrd="0" destOrd="0" presId="urn:microsoft.com/office/officeart/2005/8/layout/orgChart1"/>
    <dgm:cxn modelId="{11DBD1BD-4D3B-6C4A-95D9-8AC95FE4E535}" srcId="{5B2B6AA3-5680-8C4A-9F80-E7CDA3C4600E}" destId="{B947967E-BBC0-DF45-9124-55769D372DFD}" srcOrd="0" destOrd="0" parTransId="{24195E98-6515-DB4B-9DC3-DC0E7E3F4796}" sibTransId="{D8FE6970-F0B6-C248-9AB3-5489F9850A85}"/>
    <dgm:cxn modelId="{9939B6BA-641C-A64B-B4EF-D350986855A5}" type="presOf" srcId="{93C028E0-66F3-1647-A8D7-0BD9AFD41EBB}" destId="{E6EF4790-57C7-EE46-9691-69CB538E9B19}" srcOrd="0" destOrd="0" presId="urn:microsoft.com/office/officeart/2005/8/layout/orgChart1"/>
    <dgm:cxn modelId="{044228CE-6F85-5446-8540-0A704070389C}" type="presOf" srcId="{652A61E3-FA00-5445-8500-ACD49A36B628}" destId="{6524C314-746D-F14C-A0B1-3EB2BB1A566D}" srcOrd="0" destOrd="0" presId="urn:microsoft.com/office/officeart/2005/8/layout/orgChart1"/>
    <dgm:cxn modelId="{F9C1CDC6-BD94-7945-854C-3F3F88162777}" type="presOf" srcId="{5D954563-A39E-BC4F-B9C1-E6CDB1B632F2}" destId="{332CA9C0-561D-2E4C-8503-377A57A76357}" srcOrd="0" destOrd="0" presId="urn:microsoft.com/office/officeart/2005/8/layout/orgChart1"/>
    <dgm:cxn modelId="{A9FB2DC4-D792-1246-BD58-E43CD90DABE8}" type="presOf" srcId="{D0B42652-A229-974D-B31A-6B2801264F29}" destId="{1BD3E23E-C280-4B46-B25A-8A4CC3EF6A2B}" srcOrd="0" destOrd="0" presId="urn:microsoft.com/office/officeart/2005/8/layout/orgChart1"/>
    <dgm:cxn modelId="{314B3343-A9D4-9448-BAD3-6977EBADA744}" type="presOf" srcId="{54C34A07-00C3-414E-A178-7B5A127E2782}" destId="{26F21F67-7BFF-684B-BA06-1D3E2140D4AF}" srcOrd="1" destOrd="0" presId="urn:microsoft.com/office/officeart/2005/8/layout/orgChart1"/>
    <dgm:cxn modelId="{F3FD860A-37ED-C341-9E6B-06C570C2A21B}" srcId="{EE96B5BD-E504-6C43-9DD8-636BE60BA2C7}" destId="{3C38CF0C-EB50-2644-ACCF-955FB4F22AAF}" srcOrd="0" destOrd="0" parTransId="{3EAA12BC-8053-5642-A958-4D9DDE2ADC8D}" sibTransId="{432872DA-E6C3-304C-831A-200F9087EE74}"/>
    <dgm:cxn modelId="{49B0BB52-1346-4341-A219-9C4D45597FCF}" type="presOf" srcId="{24195E98-6515-DB4B-9DC3-DC0E7E3F4796}" destId="{A5179ED2-9882-BA45-9A45-BF2A16FB6D65}" srcOrd="0" destOrd="0" presId="urn:microsoft.com/office/officeart/2005/8/layout/orgChart1"/>
    <dgm:cxn modelId="{4CF1C0D0-A26C-7247-8F11-3FA690373496}" srcId="{630E394A-9377-404D-8994-53B661D20257}" destId="{00903795-22F8-6043-828C-DB8225EC0325}" srcOrd="0" destOrd="0" parTransId="{98C75733-B24C-C648-BDFC-DA48068BFA84}" sibTransId="{C008BA9C-DC12-B548-9A55-F9D42F0EC10F}"/>
    <dgm:cxn modelId="{37E439B0-DAAF-CB40-8494-D0FA27AE4128}" type="presOf" srcId="{0E30FE23-B3C1-2F46-B617-C26955DBD1A0}" destId="{9C768ABA-2BDA-FF49-A0E4-B21A388FA9A2}" srcOrd="1" destOrd="0" presId="urn:microsoft.com/office/officeart/2005/8/layout/orgChart1"/>
    <dgm:cxn modelId="{C937D50D-FB79-5E4D-9FB2-0A921229796E}" srcId="{F44E3F4A-348D-2645-8775-C1203D4F861A}" destId="{E0A3987A-E601-604D-B9C3-FA927CB5BFEE}" srcOrd="1" destOrd="0" parTransId="{BC4B1D00-58FA-D14A-8287-096310776DC9}" sibTransId="{26E39354-7F05-C048-AE2D-5EE09378DE9A}"/>
    <dgm:cxn modelId="{6B4AFD95-C6FE-044E-A9B6-B54144D6BAF6}" srcId="{EE96B5BD-E504-6C43-9DD8-636BE60BA2C7}" destId="{288148B6-2C5C-D74D-B978-1219F33E653D}" srcOrd="3" destOrd="0" parTransId="{EED8D1D5-E639-2E4A-97A4-A7E52917FC2B}" sibTransId="{54FDC4C9-9883-BD48-8477-E04988D89DA7}"/>
    <dgm:cxn modelId="{69DF097B-6877-B24A-867C-C121DDCB3280}" type="presOf" srcId="{08F24F60-D35F-F84C-95EE-9569106E5F4F}" destId="{354D69F2-F949-424B-830F-1623B78FC36C}" srcOrd="0" destOrd="0" presId="urn:microsoft.com/office/officeart/2005/8/layout/orgChart1"/>
    <dgm:cxn modelId="{DBB7F463-F3E3-E341-88D3-A1CBCFE8A09D}" type="presParOf" srcId="{5BCDAA05-4FDF-8B48-AEC9-A9D45C6E1CB6}" destId="{AF0CA223-4953-584C-9809-445C84111497}" srcOrd="0" destOrd="0" presId="urn:microsoft.com/office/officeart/2005/8/layout/orgChart1"/>
    <dgm:cxn modelId="{AA1C6802-B213-5144-8DFA-535F7AA1E789}" type="presParOf" srcId="{AF0CA223-4953-584C-9809-445C84111497}" destId="{CE649E24-96F1-F840-8F2C-7E000E252313}" srcOrd="0" destOrd="0" presId="urn:microsoft.com/office/officeart/2005/8/layout/orgChart1"/>
    <dgm:cxn modelId="{F0E7D22D-518C-554D-9B26-EDC3DD129A9C}" type="presParOf" srcId="{CE649E24-96F1-F840-8F2C-7E000E252313}" destId="{639A7B8C-5CC7-F440-A4AA-FF122596589A}" srcOrd="0" destOrd="0" presId="urn:microsoft.com/office/officeart/2005/8/layout/orgChart1"/>
    <dgm:cxn modelId="{E47BEBC3-EBE8-1043-8020-E34C4A4DBC40}" type="presParOf" srcId="{CE649E24-96F1-F840-8F2C-7E000E252313}" destId="{83153632-75D1-074E-9E5F-F4EF0C8510B4}" srcOrd="1" destOrd="0" presId="urn:microsoft.com/office/officeart/2005/8/layout/orgChart1"/>
    <dgm:cxn modelId="{D8C6D7C6-EAEC-ED4B-88AF-7CBB250E62E4}" type="presParOf" srcId="{AF0CA223-4953-584C-9809-445C84111497}" destId="{F8EA9B80-58D0-734A-8AB6-4E092186D753}" srcOrd="1" destOrd="0" presId="urn:microsoft.com/office/officeart/2005/8/layout/orgChart1"/>
    <dgm:cxn modelId="{04124F9C-5072-1C44-95A4-82F68B094DDC}" type="presParOf" srcId="{F8EA9B80-58D0-734A-8AB6-4E092186D753}" destId="{3BA1DBA9-2174-1C44-B5D4-1F2B36435D18}" srcOrd="0" destOrd="0" presId="urn:microsoft.com/office/officeart/2005/8/layout/orgChart1"/>
    <dgm:cxn modelId="{9268B74A-E2DF-1846-A493-271420F17053}" type="presParOf" srcId="{F8EA9B80-58D0-734A-8AB6-4E092186D753}" destId="{07235BE0-2CAC-AC4E-BFD0-55156399809B}" srcOrd="1" destOrd="0" presId="urn:microsoft.com/office/officeart/2005/8/layout/orgChart1"/>
    <dgm:cxn modelId="{9C0530E4-0742-B24C-8763-5303925A4296}" type="presParOf" srcId="{07235BE0-2CAC-AC4E-BFD0-55156399809B}" destId="{3D2AA6F6-AEB2-4D44-A343-3D09DACD1805}" srcOrd="0" destOrd="0" presId="urn:microsoft.com/office/officeart/2005/8/layout/orgChart1"/>
    <dgm:cxn modelId="{7C4AE3F3-E45B-AD4D-834B-6C340BD60B46}" type="presParOf" srcId="{3D2AA6F6-AEB2-4D44-A343-3D09DACD1805}" destId="{336FB288-D247-6742-B0DF-A7A7E6A04CFD}" srcOrd="0" destOrd="0" presId="urn:microsoft.com/office/officeart/2005/8/layout/orgChart1"/>
    <dgm:cxn modelId="{C89137A4-98CE-D745-AF10-5FD8A3ADE60A}" type="presParOf" srcId="{3D2AA6F6-AEB2-4D44-A343-3D09DACD1805}" destId="{E507B99A-1FBD-FC4F-89BD-E107F16FB704}" srcOrd="1" destOrd="0" presId="urn:microsoft.com/office/officeart/2005/8/layout/orgChart1"/>
    <dgm:cxn modelId="{D3D952C0-919D-474A-B871-A8378472A46C}" type="presParOf" srcId="{07235BE0-2CAC-AC4E-BFD0-55156399809B}" destId="{7D7EFDA4-1E30-A948-93CD-E1B44D9AD7E8}" srcOrd="1" destOrd="0" presId="urn:microsoft.com/office/officeart/2005/8/layout/orgChart1"/>
    <dgm:cxn modelId="{958F25D2-15C7-FE49-AEFE-60B9A0EB893E}" type="presParOf" srcId="{7D7EFDA4-1E30-A948-93CD-E1B44D9AD7E8}" destId="{8758946C-2EA2-6C45-852E-F3A542723649}" srcOrd="0" destOrd="0" presId="urn:microsoft.com/office/officeart/2005/8/layout/orgChart1"/>
    <dgm:cxn modelId="{BF6B0D76-B43E-FB41-92F6-921CECDCF705}" type="presParOf" srcId="{7D7EFDA4-1E30-A948-93CD-E1B44D9AD7E8}" destId="{F04CFE4F-4602-3C40-A047-C738A830E38C}" srcOrd="1" destOrd="0" presId="urn:microsoft.com/office/officeart/2005/8/layout/orgChart1"/>
    <dgm:cxn modelId="{276CA85B-2976-E047-9970-8BE12F5F1670}" type="presParOf" srcId="{F04CFE4F-4602-3C40-A047-C738A830E38C}" destId="{E7DC792E-C668-3D41-9E63-00FAF639F015}" srcOrd="0" destOrd="0" presId="urn:microsoft.com/office/officeart/2005/8/layout/orgChart1"/>
    <dgm:cxn modelId="{26E783F3-537B-1F47-B9F0-BCF79B292FD5}" type="presParOf" srcId="{E7DC792E-C668-3D41-9E63-00FAF639F015}" destId="{D0EC2FEA-E223-E246-BCEB-0C47276F4D30}" srcOrd="0" destOrd="0" presId="urn:microsoft.com/office/officeart/2005/8/layout/orgChart1"/>
    <dgm:cxn modelId="{CC2AF4A4-7BF3-B440-8C6D-E27C5082F086}" type="presParOf" srcId="{E7DC792E-C668-3D41-9E63-00FAF639F015}" destId="{5AD85643-C0B2-7549-899B-C2888A096B91}" srcOrd="1" destOrd="0" presId="urn:microsoft.com/office/officeart/2005/8/layout/orgChart1"/>
    <dgm:cxn modelId="{D1820D7E-77A7-BE49-8F2B-6BDDF7ABD6C9}" type="presParOf" srcId="{F04CFE4F-4602-3C40-A047-C738A830E38C}" destId="{E98923DE-7710-B14B-B6AC-7A1E10BF4176}" srcOrd="1" destOrd="0" presId="urn:microsoft.com/office/officeart/2005/8/layout/orgChart1"/>
    <dgm:cxn modelId="{1977F3A0-F333-C24F-B32C-AE83AD03F8E6}" type="presParOf" srcId="{E98923DE-7710-B14B-B6AC-7A1E10BF4176}" destId="{7A5BBBD7-D598-1241-BA2A-9F11544B6612}" srcOrd="0" destOrd="0" presId="urn:microsoft.com/office/officeart/2005/8/layout/orgChart1"/>
    <dgm:cxn modelId="{DDF819AC-4E96-F84E-857A-3823615291DF}" type="presParOf" srcId="{E98923DE-7710-B14B-B6AC-7A1E10BF4176}" destId="{F231511E-8346-9F48-BCFE-9DAF5E6FA01C}" srcOrd="1" destOrd="0" presId="urn:microsoft.com/office/officeart/2005/8/layout/orgChart1"/>
    <dgm:cxn modelId="{27CBC374-1FAB-B744-A68A-8A9B9C7E1F81}" type="presParOf" srcId="{F231511E-8346-9F48-BCFE-9DAF5E6FA01C}" destId="{FC508FD9-D462-8A48-9534-E8607E235EA5}" srcOrd="0" destOrd="0" presId="urn:microsoft.com/office/officeart/2005/8/layout/orgChart1"/>
    <dgm:cxn modelId="{C4DFD241-AB28-F54B-94A9-35EF5922DE2C}" type="presParOf" srcId="{FC508FD9-D462-8A48-9534-E8607E235EA5}" destId="{8BF5108E-45D3-BE40-98F1-C68804F4CE8D}" srcOrd="0" destOrd="0" presId="urn:microsoft.com/office/officeart/2005/8/layout/orgChart1"/>
    <dgm:cxn modelId="{EFAB793E-7CA8-CC46-A2BB-F1208D9AFB85}" type="presParOf" srcId="{FC508FD9-D462-8A48-9534-E8607E235EA5}" destId="{30D22CD9-CE5E-A24A-AA85-D7D619B6B788}" srcOrd="1" destOrd="0" presId="urn:microsoft.com/office/officeart/2005/8/layout/orgChart1"/>
    <dgm:cxn modelId="{9676D7B3-C833-5B49-B0F2-4002A25A205E}" type="presParOf" srcId="{F231511E-8346-9F48-BCFE-9DAF5E6FA01C}" destId="{4D8D336A-8FE1-B24A-AF24-89D900A3B808}" srcOrd="1" destOrd="0" presId="urn:microsoft.com/office/officeart/2005/8/layout/orgChart1"/>
    <dgm:cxn modelId="{C6404DA4-1A79-6A40-B608-7F375800E2BC}" type="presParOf" srcId="{4D8D336A-8FE1-B24A-AF24-89D900A3B808}" destId="{CBF87FD8-3DE1-A045-8382-600641474744}" srcOrd="0" destOrd="0" presId="urn:microsoft.com/office/officeart/2005/8/layout/orgChart1"/>
    <dgm:cxn modelId="{A216516A-00D5-4243-AF7B-6F127D9AC597}" type="presParOf" srcId="{4D8D336A-8FE1-B24A-AF24-89D900A3B808}" destId="{A01FBC10-CC83-2A4D-B9B1-B5314168F60A}" srcOrd="1" destOrd="0" presId="urn:microsoft.com/office/officeart/2005/8/layout/orgChart1"/>
    <dgm:cxn modelId="{0967A223-0081-9849-85C5-5A5120B5920D}" type="presParOf" srcId="{A01FBC10-CC83-2A4D-B9B1-B5314168F60A}" destId="{CADB5303-9F7E-C74B-AC84-792BFBA2A199}" srcOrd="0" destOrd="0" presId="urn:microsoft.com/office/officeart/2005/8/layout/orgChart1"/>
    <dgm:cxn modelId="{C0EE8B62-DB35-2E45-9802-BD753174BAA6}" type="presParOf" srcId="{CADB5303-9F7E-C74B-AC84-792BFBA2A199}" destId="{77212EE1-D913-BA40-8711-7AAF862CEE5E}" srcOrd="0" destOrd="0" presId="urn:microsoft.com/office/officeart/2005/8/layout/orgChart1"/>
    <dgm:cxn modelId="{64D470C5-1DE4-C34E-A244-A6DD0A3F470C}" type="presParOf" srcId="{CADB5303-9F7E-C74B-AC84-792BFBA2A199}" destId="{444383C9-B32E-DD41-8D4E-DE21B4FA85A8}" srcOrd="1" destOrd="0" presId="urn:microsoft.com/office/officeart/2005/8/layout/orgChart1"/>
    <dgm:cxn modelId="{F869F6AC-7B9A-A94B-8F9C-E6328FB741D7}" type="presParOf" srcId="{A01FBC10-CC83-2A4D-B9B1-B5314168F60A}" destId="{770C0193-FC7C-034B-AD50-176EEA566616}" srcOrd="1" destOrd="0" presId="urn:microsoft.com/office/officeart/2005/8/layout/orgChart1"/>
    <dgm:cxn modelId="{AFBDEAAF-14B9-2042-BACE-14750B151BF6}" type="presParOf" srcId="{770C0193-FC7C-034B-AD50-176EEA566616}" destId="{6503D42C-BD12-7142-81E8-A6A0159E4EB2}" srcOrd="0" destOrd="0" presId="urn:microsoft.com/office/officeart/2005/8/layout/orgChart1"/>
    <dgm:cxn modelId="{6E38DD35-5A42-8540-ADD2-AB3B3F431883}" type="presParOf" srcId="{770C0193-FC7C-034B-AD50-176EEA566616}" destId="{87CE012A-B626-164B-AD72-84A05591417C}" srcOrd="1" destOrd="0" presId="urn:microsoft.com/office/officeart/2005/8/layout/orgChart1"/>
    <dgm:cxn modelId="{97DD8A91-0617-C741-9A77-5416FBA1E673}" type="presParOf" srcId="{87CE012A-B626-164B-AD72-84A05591417C}" destId="{117AB60A-B510-0E42-BA39-551156480075}" srcOrd="0" destOrd="0" presId="urn:microsoft.com/office/officeart/2005/8/layout/orgChart1"/>
    <dgm:cxn modelId="{C2968CC8-D9FB-2D4E-B366-40FE574480AE}" type="presParOf" srcId="{117AB60A-B510-0E42-BA39-551156480075}" destId="{32628B0C-E5DB-EE43-B5EB-5F113C95C3B3}" srcOrd="0" destOrd="0" presId="urn:microsoft.com/office/officeart/2005/8/layout/orgChart1"/>
    <dgm:cxn modelId="{B3897765-2CF4-814F-B476-7C1386C3CF10}" type="presParOf" srcId="{117AB60A-B510-0E42-BA39-551156480075}" destId="{7BDC4E98-6FCF-E94B-B361-89686EFF8421}" srcOrd="1" destOrd="0" presId="urn:microsoft.com/office/officeart/2005/8/layout/orgChart1"/>
    <dgm:cxn modelId="{043D3E44-1DED-7D4F-ACA3-F8D93EE25D84}" type="presParOf" srcId="{87CE012A-B626-164B-AD72-84A05591417C}" destId="{D8675A5F-54FF-E746-880A-355732DAC57B}" srcOrd="1" destOrd="0" presId="urn:microsoft.com/office/officeart/2005/8/layout/orgChart1"/>
    <dgm:cxn modelId="{92B8C2FF-C793-294C-A815-D836F0851049}" type="presParOf" srcId="{87CE012A-B626-164B-AD72-84A05591417C}" destId="{779186EA-756A-6644-B9D8-EAC3DCC130C8}" srcOrd="2" destOrd="0" presId="urn:microsoft.com/office/officeart/2005/8/layout/orgChart1"/>
    <dgm:cxn modelId="{D1C78EB5-E54E-4644-8572-97D7CC286867}" type="presParOf" srcId="{770C0193-FC7C-034B-AD50-176EEA566616}" destId="{7FD11B2E-35E2-8D4B-A4CF-32441BD2A721}" srcOrd="2" destOrd="0" presId="urn:microsoft.com/office/officeart/2005/8/layout/orgChart1"/>
    <dgm:cxn modelId="{ACC21D4C-6625-5D42-8D14-52EF4827ECEA}" type="presParOf" srcId="{770C0193-FC7C-034B-AD50-176EEA566616}" destId="{49D5FD4C-9595-9240-B698-2E34B4D14287}" srcOrd="3" destOrd="0" presId="urn:microsoft.com/office/officeart/2005/8/layout/orgChart1"/>
    <dgm:cxn modelId="{8A8ABC0C-C09B-F044-803E-BCC69844ACD9}" type="presParOf" srcId="{49D5FD4C-9595-9240-B698-2E34B4D14287}" destId="{0AC498DA-5072-654E-B106-9943CDF68C10}" srcOrd="0" destOrd="0" presId="urn:microsoft.com/office/officeart/2005/8/layout/orgChart1"/>
    <dgm:cxn modelId="{F869BD77-A1E5-4647-813B-F313B2588EAA}" type="presParOf" srcId="{0AC498DA-5072-654E-B106-9943CDF68C10}" destId="{124ACBA2-3D0D-2041-9003-B2AC6AE43D0B}" srcOrd="0" destOrd="0" presId="urn:microsoft.com/office/officeart/2005/8/layout/orgChart1"/>
    <dgm:cxn modelId="{C3B699EA-F28F-C741-AEAE-EE65AF1997A5}" type="presParOf" srcId="{0AC498DA-5072-654E-B106-9943CDF68C10}" destId="{904BDCBF-87DC-5249-BF7D-E1F5831F20B7}" srcOrd="1" destOrd="0" presId="urn:microsoft.com/office/officeart/2005/8/layout/orgChart1"/>
    <dgm:cxn modelId="{03040A5E-575B-6A43-9055-8335B5E996C4}" type="presParOf" srcId="{49D5FD4C-9595-9240-B698-2E34B4D14287}" destId="{5FF7E7B2-F0AB-7144-9599-B6369DB214A3}" srcOrd="1" destOrd="0" presId="urn:microsoft.com/office/officeart/2005/8/layout/orgChart1"/>
    <dgm:cxn modelId="{3607B4D1-AD16-0148-87F2-A08F363251C5}" type="presParOf" srcId="{49D5FD4C-9595-9240-B698-2E34B4D14287}" destId="{F9671D08-4012-774C-A0AC-5C4AF7116D83}" srcOrd="2" destOrd="0" presId="urn:microsoft.com/office/officeart/2005/8/layout/orgChart1"/>
    <dgm:cxn modelId="{FA3D626D-559F-C248-8BF5-3335174D1616}" type="presParOf" srcId="{770C0193-FC7C-034B-AD50-176EEA566616}" destId="{5BA1F07E-BA5A-C84D-B050-1057E7787691}" srcOrd="4" destOrd="0" presId="urn:microsoft.com/office/officeart/2005/8/layout/orgChart1"/>
    <dgm:cxn modelId="{3EFFB581-935A-9F46-9771-C64F2ED8CCBF}" type="presParOf" srcId="{770C0193-FC7C-034B-AD50-176EEA566616}" destId="{DD4280DA-BA3F-A545-9917-BD6B27B5DC2E}" srcOrd="5" destOrd="0" presId="urn:microsoft.com/office/officeart/2005/8/layout/orgChart1"/>
    <dgm:cxn modelId="{B89FA63A-AD3A-FB49-BC95-700B8C89A750}" type="presParOf" srcId="{DD4280DA-BA3F-A545-9917-BD6B27B5DC2E}" destId="{868F670A-F598-0948-B162-558B3821AABF}" srcOrd="0" destOrd="0" presId="urn:microsoft.com/office/officeart/2005/8/layout/orgChart1"/>
    <dgm:cxn modelId="{E3E59C4A-B959-C141-88EE-399E637CDCD6}" type="presParOf" srcId="{868F670A-F598-0948-B162-558B3821AABF}" destId="{332CA9C0-561D-2E4C-8503-377A57A76357}" srcOrd="0" destOrd="0" presId="urn:microsoft.com/office/officeart/2005/8/layout/orgChart1"/>
    <dgm:cxn modelId="{003193F0-0D53-7143-8A6F-DCED68CD3B22}" type="presParOf" srcId="{868F670A-F598-0948-B162-558B3821AABF}" destId="{898B161B-1BC1-6F4D-960B-5C5CDCFE2B49}" srcOrd="1" destOrd="0" presId="urn:microsoft.com/office/officeart/2005/8/layout/orgChart1"/>
    <dgm:cxn modelId="{B7D47D1C-17F9-6341-B365-EA4C4EA3052D}" type="presParOf" srcId="{DD4280DA-BA3F-A545-9917-BD6B27B5DC2E}" destId="{BE71DE68-121B-DA48-9351-F3090333FB4A}" srcOrd="1" destOrd="0" presId="urn:microsoft.com/office/officeart/2005/8/layout/orgChart1"/>
    <dgm:cxn modelId="{44972950-FC59-FF42-997F-A413F3DCC9BA}" type="presParOf" srcId="{DD4280DA-BA3F-A545-9917-BD6B27B5DC2E}" destId="{01AC177F-6503-274B-BEA2-FDE5097BC22E}" srcOrd="2" destOrd="0" presId="urn:microsoft.com/office/officeart/2005/8/layout/orgChart1"/>
    <dgm:cxn modelId="{35143B7E-DF03-C440-AC7C-E2D73D889F9A}" type="presParOf" srcId="{770C0193-FC7C-034B-AD50-176EEA566616}" destId="{9914425A-AA99-DA4F-8DAA-F16A816C5944}" srcOrd="6" destOrd="0" presId="urn:microsoft.com/office/officeart/2005/8/layout/orgChart1"/>
    <dgm:cxn modelId="{EFB4BA3B-FC73-574C-BB65-0E2D5CC99E8F}" type="presParOf" srcId="{770C0193-FC7C-034B-AD50-176EEA566616}" destId="{FBD0880C-6FA3-C443-88AC-A8266DA7B725}" srcOrd="7" destOrd="0" presId="urn:microsoft.com/office/officeart/2005/8/layout/orgChart1"/>
    <dgm:cxn modelId="{9504F25B-BE2A-DE4D-9A69-A27DC6621805}" type="presParOf" srcId="{FBD0880C-6FA3-C443-88AC-A8266DA7B725}" destId="{EA0B465F-6792-C24C-B597-38AA7245CC9B}" srcOrd="0" destOrd="0" presId="urn:microsoft.com/office/officeart/2005/8/layout/orgChart1"/>
    <dgm:cxn modelId="{BF262303-1AFE-484F-B442-D48651F5DCBA}" type="presParOf" srcId="{EA0B465F-6792-C24C-B597-38AA7245CC9B}" destId="{E02E1CEC-0865-B748-916F-1AA29668E16C}" srcOrd="0" destOrd="0" presId="urn:microsoft.com/office/officeart/2005/8/layout/orgChart1"/>
    <dgm:cxn modelId="{3A78334C-F048-474D-B01E-B081D48C6668}" type="presParOf" srcId="{EA0B465F-6792-C24C-B597-38AA7245CC9B}" destId="{C5377823-3147-A143-84BF-E8B5019B6AB5}" srcOrd="1" destOrd="0" presId="urn:microsoft.com/office/officeart/2005/8/layout/orgChart1"/>
    <dgm:cxn modelId="{0DC0F194-7466-A14B-99AC-D65BF1F200B9}" type="presParOf" srcId="{FBD0880C-6FA3-C443-88AC-A8266DA7B725}" destId="{2F7FE618-60A0-014D-BD69-3A3E59146E34}" srcOrd="1" destOrd="0" presId="urn:microsoft.com/office/officeart/2005/8/layout/orgChart1"/>
    <dgm:cxn modelId="{410EB2D4-E4D2-034F-A0ED-5F774169CE6C}" type="presParOf" srcId="{FBD0880C-6FA3-C443-88AC-A8266DA7B725}" destId="{D547E181-8433-D94D-AADE-F34D41EB4330}" srcOrd="2" destOrd="0" presId="urn:microsoft.com/office/officeart/2005/8/layout/orgChart1"/>
    <dgm:cxn modelId="{097B7A46-FB95-8340-ABAD-528A189C4593}" type="presParOf" srcId="{A01FBC10-CC83-2A4D-B9B1-B5314168F60A}" destId="{CA7F4A02-B42C-DA45-9040-C10840562709}" srcOrd="2" destOrd="0" presId="urn:microsoft.com/office/officeart/2005/8/layout/orgChart1"/>
    <dgm:cxn modelId="{7F5D39CB-F4F8-D54C-8A98-F4FA57837256}" type="presParOf" srcId="{4D8D336A-8FE1-B24A-AF24-89D900A3B808}" destId="{08A8BC4D-C73F-9742-AA6B-F4D1E51A50A0}" srcOrd="2" destOrd="0" presId="urn:microsoft.com/office/officeart/2005/8/layout/orgChart1"/>
    <dgm:cxn modelId="{474F89E0-DB8B-514E-B9E6-F39BDE3EAABD}" type="presParOf" srcId="{4D8D336A-8FE1-B24A-AF24-89D900A3B808}" destId="{03292ACF-7C15-8947-BEB1-B514A91DBF9C}" srcOrd="3" destOrd="0" presId="urn:microsoft.com/office/officeart/2005/8/layout/orgChart1"/>
    <dgm:cxn modelId="{2057B2E4-9A71-1041-AA3D-64B6E9DD0D0A}" type="presParOf" srcId="{03292ACF-7C15-8947-BEB1-B514A91DBF9C}" destId="{ACDCF5F3-B385-C148-975A-4078FFD25F96}" srcOrd="0" destOrd="0" presId="urn:microsoft.com/office/officeart/2005/8/layout/orgChart1"/>
    <dgm:cxn modelId="{8CA1CEFC-A0ED-A640-9076-8C644B304B8D}" type="presParOf" srcId="{ACDCF5F3-B385-C148-975A-4078FFD25F96}" destId="{156996D1-75EA-D440-A912-B1DDB9D68E9D}" srcOrd="0" destOrd="0" presId="urn:microsoft.com/office/officeart/2005/8/layout/orgChart1"/>
    <dgm:cxn modelId="{6E725AE2-AF8E-EF4C-9283-56066A919DF2}" type="presParOf" srcId="{ACDCF5F3-B385-C148-975A-4078FFD25F96}" destId="{26F21F67-7BFF-684B-BA06-1D3E2140D4AF}" srcOrd="1" destOrd="0" presId="urn:microsoft.com/office/officeart/2005/8/layout/orgChart1"/>
    <dgm:cxn modelId="{D2F4F8FE-0663-4840-BBB3-C49421DFCD87}" type="presParOf" srcId="{03292ACF-7C15-8947-BEB1-B514A91DBF9C}" destId="{3C0C67D0-FCAF-754F-9C00-667C4666CF55}" srcOrd="1" destOrd="0" presId="urn:microsoft.com/office/officeart/2005/8/layout/orgChart1"/>
    <dgm:cxn modelId="{73E41078-392F-384C-9A87-BE61B936F3DF}" type="presParOf" srcId="{03292ACF-7C15-8947-BEB1-B514A91DBF9C}" destId="{EB69DE22-B7CD-5342-8668-533319CF820D}" srcOrd="2" destOrd="0" presId="urn:microsoft.com/office/officeart/2005/8/layout/orgChart1"/>
    <dgm:cxn modelId="{D201804B-924A-7845-90E2-7C4F78328B42}" type="presParOf" srcId="{F231511E-8346-9F48-BCFE-9DAF5E6FA01C}" destId="{C8C99C01-B26C-E346-96AA-8813785EEA2D}" srcOrd="2" destOrd="0" presId="urn:microsoft.com/office/officeart/2005/8/layout/orgChart1"/>
    <dgm:cxn modelId="{B36779C2-E5B0-7C4B-8A6C-5F49407741FD}" type="presParOf" srcId="{E98923DE-7710-B14B-B6AC-7A1E10BF4176}" destId="{567665E2-F878-714D-81A7-D84CE96762F8}" srcOrd="2" destOrd="0" presId="urn:microsoft.com/office/officeart/2005/8/layout/orgChart1"/>
    <dgm:cxn modelId="{6CDD508A-0439-7A4D-AD03-316BE1086322}" type="presParOf" srcId="{E98923DE-7710-B14B-B6AC-7A1E10BF4176}" destId="{0CF79B48-A7AC-8747-BD55-813D0EF89B81}" srcOrd="3" destOrd="0" presId="urn:microsoft.com/office/officeart/2005/8/layout/orgChart1"/>
    <dgm:cxn modelId="{6A61DD74-3BA8-B143-8F84-3045FBABAE60}" type="presParOf" srcId="{0CF79B48-A7AC-8747-BD55-813D0EF89B81}" destId="{E2016970-2B8C-3A43-BF18-C375D5DED1BD}" srcOrd="0" destOrd="0" presId="urn:microsoft.com/office/officeart/2005/8/layout/orgChart1"/>
    <dgm:cxn modelId="{2C96C95F-AE8A-BD46-9D00-9D1DA73BA0B0}" type="presParOf" srcId="{E2016970-2B8C-3A43-BF18-C375D5DED1BD}" destId="{1BD3E23E-C280-4B46-B25A-8A4CC3EF6A2B}" srcOrd="0" destOrd="0" presId="urn:microsoft.com/office/officeart/2005/8/layout/orgChart1"/>
    <dgm:cxn modelId="{10513746-05E1-4E42-8AA0-89D9E29E46F5}" type="presParOf" srcId="{E2016970-2B8C-3A43-BF18-C375D5DED1BD}" destId="{27034512-0A61-F647-A119-721EE5DFF9A6}" srcOrd="1" destOrd="0" presId="urn:microsoft.com/office/officeart/2005/8/layout/orgChart1"/>
    <dgm:cxn modelId="{4E047984-578F-1740-8059-5629179A84CD}" type="presParOf" srcId="{0CF79B48-A7AC-8747-BD55-813D0EF89B81}" destId="{7C090F54-C01C-834D-8FAB-384E857009B9}" srcOrd="1" destOrd="0" presId="urn:microsoft.com/office/officeart/2005/8/layout/orgChart1"/>
    <dgm:cxn modelId="{162855EF-4EA5-B540-B48D-2E9DD630803C}" type="presParOf" srcId="{7C090F54-C01C-834D-8FAB-384E857009B9}" destId="{354D69F2-F949-424B-830F-1623B78FC36C}" srcOrd="0" destOrd="0" presId="urn:microsoft.com/office/officeart/2005/8/layout/orgChart1"/>
    <dgm:cxn modelId="{609BAA0F-2C5A-5A47-8334-960F1997A1F9}" type="presParOf" srcId="{7C090F54-C01C-834D-8FAB-384E857009B9}" destId="{9D62982C-8926-1A4A-8272-C9A05CDF8E95}" srcOrd="1" destOrd="0" presId="urn:microsoft.com/office/officeart/2005/8/layout/orgChart1"/>
    <dgm:cxn modelId="{2BB09501-0B4D-F74C-A14A-BDC27C8FCEBD}" type="presParOf" srcId="{9D62982C-8926-1A4A-8272-C9A05CDF8E95}" destId="{43B587B4-418F-894E-974C-A6BCC81988A0}" srcOrd="0" destOrd="0" presId="urn:microsoft.com/office/officeart/2005/8/layout/orgChart1"/>
    <dgm:cxn modelId="{1209AC83-D55E-2944-8F49-2CB9F2A2ACF6}" type="presParOf" srcId="{43B587B4-418F-894E-974C-A6BCC81988A0}" destId="{9EB7CC4E-2A7B-0F4D-BB4B-AC59BD66A111}" srcOrd="0" destOrd="0" presId="urn:microsoft.com/office/officeart/2005/8/layout/orgChart1"/>
    <dgm:cxn modelId="{DDD6CEDF-AE10-4547-9E1A-3610025B17E7}" type="presParOf" srcId="{43B587B4-418F-894E-974C-A6BCC81988A0}" destId="{83C17679-0C3C-8740-9AFD-C1C278831EDD}" srcOrd="1" destOrd="0" presId="urn:microsoft.com/office/officeart/2005/8/layout/orgChart1"/>
    <dgm:cxn modelId="{A940CD48-C066-3C40-8032-8BDB01C31D37}" type="presParOf" srcId="{9D62982C-8926-1A4A-8272-C9A05CDF8E95}" destId="{330FAE24-2EE1-C940-9B27-4BB152573B09}" srcOrd="1" destOrd="0" presId="urn:microsoft.com/office/officeart/2005/8/layout/orgChart1"/>
    <dgm:cxn modelId="{37EC0995-6D5E-284D-BC4C-A7DE3626D2CE}" type="presParOf" srcId="{330FAE24-2EE1-C940-9B27-4BB152573B09}" destId="{768060CA-9629-F242-B8DD-F6E20CE8024B}" srcOrd="0" destOrd="0" presId="urn:microsoft.com/office/officeart/2005/8/layout/orgChart1"/>
    <dgm:cxn modelId="{79B85960-2D08-E046-AA40-E87B4166EB7B}" type="presParOf" srcId="{330FAE24-2EE1-C940-9B27-4BB152573B09}" destId="{E7009D1C-E941-5041-88A9-76DDCB2B47A2}" srcOrd="1" destOrd="0" presId="urn:microsoft.com/office/officeart/2005/8/layout/orgChart1"/>
    <dgm:cxn modelId="{704CF49C-E9E1-D446-880E-00710C875F93}" type="presParOf" srcId="{E7009D1C-E941-5041-88A9-76DDCB2B47A2}" destId="{794C994A-D4D7-8445-B547-29F7881FDACB}" srcOrd="0" destOrd="0" presId="urn:microsoft.com/office/officeart/2005/8/layout/orgChart1"/>
    <dgm:cxn modelId="{1D4A28A8-BFAE-D34F-AB52-875C6FFFAF29}" type="presParOf" srcId="{794C994A-D4D7-8445-B547-29F7881FDACB}" destId="{DB7956DC-C3AB-744C-A4D4-45512B80BF10}" srcOrd="0" destOrd="0" presId="urn:microsoft.com/office/officeart/2005/8/layout/orgChart1"/>
    <dgm:cxn modelId="{11730805-4313-C146-A450-7FA4157389BE}" type="presParOf" srcId="{794C994A-D4D7-8445-B547-29F7881FDACB}" destId="{FC7DC05A-3CC3-6345-8AA6-97E136C52653}" srcOrd="1" destOrd="0" presId="urn:microsoft.com/office/officeart/2005/8/layout/orgChart1"/>
    <dgm:cxn modelId="{87CBC3E2-83EF-8B4B-A8AD-9C790FF4ED28}" type="presParOf" srcId="{E7009D1C-E941-5041-88A9-76DDCB2B47A2}" destId="{C99C9CCA-174C-9849-B848-5FD5DCC02AC2}" srcOrd="1" destOrd="0" presId="urn:microsoft.com/office/officeart/2005/8/layout/orgChart1"/>
    <dgm:cxn modelId="{0A4E8F3E-CCFA-874A-95E3-B9D1E02B046C}" type="presParOf" srcId="{C99C9CCA-174C-9849-B848-5FD5DCC02AC2}" destId="{751C8CEE-C56C-B543-82EE-2517785C3371}" srcOrd="0" destOrd="0" presId="urn:microsoft.com/office/officeart/2005/8/layout/orgChart1"/>
    <dgm:cxn modelId="{1D3890F4-4D82-AC4E-B628-ACB1883AB7C1}" type="presParOf" srcId="{C99C9CCA-174C-9849-B848-5FD5DCC02AC2}" destId="{B615BC50-DBCF-2D48-B752-9F00F41903B2}" srcOrd="1" destOrd="0" presId="urn:microsoft.com/office/officeart/2005/8/layout/orgChart1"/>
    <dgm:cxn modelId="{0CE4B643-25E3-3449-AFE4-E0B5321BE0AA}" type="presParOf" srcId="{B615BC50-DBCF-2D48-B752-9F00F41903B2}" destId="{FB2CACF4-5E99-6E43-A64B-B986B8C765BD}" srcOrd="0" destOrd="0" presId="urn:microsoft.com/office/officeart/2005/8/layout/orgChart1"/>
    <dgm:cxn modelId="{1598AB3B-5B08-3C4F-9164-CA763245122A}" type="presParOf" srcId="{FB2CACF4-5E99-6E43-A64B-B986B8C765BD}" destId="{6524C314-746D-F14C-A0B1-3EB2BB1A566D}" srcOrd="0" destOrd="0" presId="urn:microsoft.com/office/officeart/2005/8/layout/orgChart1"/>
    <dgm:cxn modelId="{A8810344-CF81-D146-AFD5-6D966FF08D1F}" type="presParOf" srcId="{FB2CACF4-5E99-6E43-A64B-B986B8C765BD}" destId="{C5628874-B223-1B48-91C3-9CBDB6EB0E5A}" srcOrd="1" destOrd="0" presId="urn:microsoft.com/office/officeart/2005/8/layout/orgChart1"/>
    <dgm:cxn modelId="{D6E86764-C832-9A47-96EF-48E3F97A01C3}" type="presParOf" srcId="{B615BC50-DBCF-2D48-B752-9F00F41903B2}" destId="{65803674-B091-2C43-A4B9-FF79760C0812}" srcOrd="1" destOrd="0" presId="urn:microsoft.com/office/officeart/2005/8/layout/orgChart1"/>
    <dgm:cxn modelId="{793F0EB2-81D8-A949-A6A6-49158C2E10F7}" type="presParOf" srcId="{B615BC50-DBCF-2D48-B752-9F00F41903B2}" destId="{3DBBE5DB-84B0-AF46-8134-FB6287137429}" srcOrd="2" destOrd="0" presId="urn:microsoft.com/office/officeart/2005/8/layout/orgChart1"/>
    <dgm:cxn modelId="{400CF290-E94C-FB4D-B811-6F3740518DAF}" type="presParOf" srcId="{E7009D1C-E941-5041-88A9-76DDCB2B47A2}" destId="{CF2D1730-E839-6A4A-A3ED-4E8B45A6CADA}" srcOrd="2" destOrd="0" presId="urn:microsoft.com/office/officeart/2005/8/layout/orgChart1"/>
    <dgm:cxn modelId="{2C0B58B5-6FC0-D749-91B1-11AA9908E69B}" type="presParOf" srcId="{330FAE24-2EE1-C940-9B27-4BB152573B09}" destId="{E4FD2E8A-EC70-F642-A66F-F1EFF9693938}" srcOrd="2" destOrd="0" presId="urn:microsoft.com/office/officeart/2005/8/layout/orgChart1"/>
    <dgm:cxn modelId="{42403ACF-C998-D34A-A8A0-F86E0EB3851B}" type="presParOf" srcId="{330FAE24-2EE1-C940-9B27-4BB152573B09}" destId="{0FDC0E67-0931-5D4E-9B55-28A0F16FBFC8}" srcOrd="3" destOrd="0" presId="urn:microsoft.com/office/officeart/2005/8/layout/orgChart1"/>
    <dgm:cxn modelId="{27E6CA2B-530B-464C-AF79-902DD18BD24C}" type="presParOf" srcId="{0FDC0E67-0931-5D4E-9B55-28A0F16FBFC8}" destId="{30D3A2B3-6CB2-A84A-8584-A7DA3FE2C23F}" srcOrd="0" destOrd="0" presId="urn:microsoft.com/office/officeart/2005/8/layout/orgChart1"/>
    <dgm:cxn modelId="{664472C1-C0B6-7B49-B8D4-0F894181B51D}" type="presParOf" srcId="{30D3A2B3-6CB2-A84A-8584-A7DA3FE2C23F}" destId="{887AFA7E-B573-B141-8D71-5FB1C24BFB93}" srcOrd="0" destOrd="0" presId="urn:microsoft.com/office/officeart/2005/8/layout/orgChart1"/>
    <dgm:cxn modelId="{05DB0AB4-930F-8242-B14B-47EE5F499551}" type="presParOf" srcId="{30D3A2B3-6CB2-A84A-8584-A7DA3FE2C23F}" destId="{8E1D47E9-0BC2-0E42-8E79-E062F12390D0}" srcOrd="1" destOrd="0" presId="urn:microsoft.com/office/officeart/2005/8/layout/orgChart1"/>
    <dgm:cxn modelId="{EDAA5989-77A8-A041-9BF0-8A71A41CA638}" type="presParOf" srcId="{0FDC0E67-0931-5D4E-9B55-28A0F16FBFC8}" destId="{0CB02D4D-5D23-4B4E-A2CF-0338DC0BE3C8}" srcOrd="1" destOrd="0" presId="urn:microsoft.com/office/officeart/2005/8/layout/orgChart1"/>
    <dgm:cxn modelId="{D287B4AA-16AD-0B45-9F1A-CCEEB8A6D570}" type="presParOf" srcId="{0FDC0E67-0931-5D4E-9B55-28A0F16FBFC8}" destId="{D0780777-4EB6-244F-9E53-532D938A4B81}" srcOrd="2" destOrd="0" presId="urn:microsoft.com/office/officeart/2005/8/layout/orgChart1"/>
    <dgm:cxn modelId="{DEF484AF-4ED9-1248-9733-E89842185CC7}" type="presParOf" srcId="{9D62982C-8926-1A4A-8272-C9A05CDF8E95}" destId="{4CDBB000-6BE8-5440-8CF3-A3F6F9E1CEB4}" srcOrd="2" destOrd="0" presId="urn:microsoft.com/office/officeart/2005/8/layout/orgChart1"/>
    <dgm:cxn modelId="{92A904F0-F0AD-884A-8E0A-A68FF78CD6B9}" type="presParOf" srcId="{0CF79B48-A7AC-8747-BD55-813D0EF89B81}" destId="{AEB96656-B257-4340-87F6-BE6BB57FEBD4}" srcOrd="2" destOrd="0" presId="urn:microsoft.com/office/officeart/2005/8/layout/orgChart1"/>
    <dgm:cxn modelId="{3E99F5C6-694F-7C45-92FA-374EE6A34F9C}" type="presParOf" srcId="{E98923DE-7710-B14B-B6AC-7A1E10BF4176}" destId="{57B8EF4B-640B-834A-A5CD-1FB2FA024C7E}" srcOrd="4" destOrd="0" presId="urn:microsoft.com/office/officeart/2005/8/layout/orgChart1"/>
    <dgm:cxn modelId="{AE095B37-766F-004F-A94E-A74A98CF2DD2}" type="presParOf" srcId="{E98923DE-7710-B14B-B6AC-7A1E10BF4176}" destId="{E73F8A2E-2338-854B-B3F8-047594E1BBFB}" srcOrd="5" destOrd="0" presId="urn:microsoft.com/office/officeart/2005/8/layout/orgChart1"/>
    <dgm:cxn modelId="{08FB5FB5-3B29-1D45-BEC3-603CEB67CD54}" type="presParOf" srcId="{E73F8A2E-2338-854B-B3F8-047594E1BBFB}" destId="{F7FE3004-D45F-2449-811D-18B927948677}" srcOrd="0" destOrd="0" presId="urn:microsoft.com/office/officeart/2005/8/layout/orgChart1"/>
    <dgm:cxn modelId="{AC79253D-83A1-4C4D-913B-049324D2D0F0}" type="presParOf" srcId="{F7FE3004-D45F-2449-811D-18B927948677}" destId="{1A83D594-BA59-EE40-93D6-9795B662B09A}" srcOrd="0" destOrd="0" presId="urn:microsoft.com/office/officeart/2005/8/layout/orgChart1"/>
    <dgm:cxn modelId="{378A2D90-579A-D140-A9BF-7662FE0914BF}" type="presParOf" srcId="{F7FE3004-D45F-2449-811D-18B927948677}" destId="{222DB8E4-90D1-F64E-93E2-3B9AFE2D4975}" srcOrd="1" destOrd="0" presId="urn:microsoft.com/office/officeart/2005/8/layout/orgChart1"/>
    <dgm:cxn modelId="{A168BC55-E743-D341-AD0F-E837F9426A59}" type="presParOf" srcId="{E73F8A2E-2338-854B-B3F8-047594E1BBFB}" destId="{9AB2D103-A4EC-CD40-A1BE-17DF34613ADD}" srcOrd="1" destOrd="0" presId="urn:microsoft.com/office/officeart/2005/8/layout/orgChart1"/>
    <dgm:cxn modelId="{FDC6C2E0-8AE8-E245-AE3B-52A6B7289308}" type="presParOf" srcId="{9AB2D103-A4EC-CD40-A1BE-17DF34613ADD}" destId="{E6EF4790-57C7-EE46-9691-69CB538E9B19}" srcOrd="0" destOrd="0" presId="urn:microsoft.com/office/officeart/2005/8/layout/orgChart1"/>
    <dgm:cxn modelId="{7D0AB7E3-0561-E94A-A3A5-D6A70F972CF4}" type="presParOf" srcId="{9AB2D103-A4EC-CD40-A1BE-17DF34613ADD}" destId="{5F6A5604-79E0-1C42-BECA-A7BF946CE29B}" srcOrd="1" destOrd="0" presId="urn:microsoft.com/office/officeart/2005/8/layout/orgChart1"/>
    <dgm:cxn modelId="{EED35CF5-46B2-824A-80F4-833540E8F3C6}" type="presParOf" srcId="{5F6A5604-79E0-1C42-BECA-A7BF946CE29B}" destId="{C31080C5-5950-EB4F-9CC2-0E1303EEA80B}" srcOrd="0" destOrd="0" presId="urn:microsoft.com/office/officeart/2005/8/layout/orgChart1"/>
    <dgm:cxn modelId="{4BBA00D6-4111-AD46-A51A-3350A5A95361}" type="presParOf" srcId="{C31080C5-5950-EB4F-9CC2-0E1303EEA80B}" destId="{7D8B424F-47B6-8141-B9D5-F472C4749973}" srcOrd="0" destOrd="0" presId="urn:microsoft.com/office/officeart/2005/8/layout/orgChart1"/>
    <dgm:cxn modelId="{E6F21CE9-FC26-744D-885B-B99C49BE745D}" type="presParOf" srcId="{C31080C5-5950-EB4F-9CC2-0E1303EEA80B}" destId="{293DAA9F-BBAA-1840-A692-7112EAD33EE1}" srcOrd="1" destOrd="0" presId="urn:microsoft.com/office/officeart/2005/8/layout/orgChart1"/>
    <dgm:cxn modelId="{85836C7E-895C-DC4C-938B-428A81583F32}" type="presParOf" srcId="{5F6A5604-79E0-1C42-BECA-A7BF946CE29B}" destId="{757BA7D6-4245-7A4A-9A25-78A7BDAA3003}" srcOrd="1" destOrd="0" presId="urn:microsoft.com/office/officeart/2005/8/layout/orgChart1"/>
    <dgm:cxn modelId="{A2588376-0BE0-1D4E-A0E8-9693F30357CA}" type="presParOf" srcId="{5F6A5604-79E0-1C42-BECA-A7BF946CE29B}" destId="{1BD3C4FC-EFB9-F642-8000-D2A1730878E3}" srcOrd="2" destOrd="0" presId="urn:microsoft.com/office/officeart/2005/8/layout/orgChart1"/>
    <dgm:cxn modelId="{EE8A0124-D5C9-3843-B5A1-304C65435441}" type="presParOf" srcId="{9AB2D103-A4EC-CD40-A1BE-17DF34613ADD}" destId="{297A39DB-A8DC-004B-9C48-E2C41A967CEA}" srcOrd="2" destOrd="0" presId="urn:microsoft.com/office/officeart/2005/8/layout/orgChart1"/>
    <dgm:cxn modelId="{0A55498A-5429-DB42-839E-C9CDD6461C99}" type="presParOf" srcId="{9AB2D103-A4EC-CD40-A1BE-17DF34613ADD}" destId="{88D12954-45D6-D342-8F62-A4ADA90F9F15}" srcOrd="3" destOrd="0" presId="urn:microsoft.com/office/officeart/2005/8/layout/orgChart1"/>
    <dgm:cxn modelId="{1C95D324-E0B4-5440-9F87-08ABFF9D9D7E}" type="presParOf" srcId="{88D12954-45D6-D342-8F62-A4ADA90F9F15}" destId="{DAAA32FA-D36C-F246-B538-07F42F54E564}" srcOrd="0" destOrd="0" presId="urn:microsoft.com/office/officeart/2005/8/layout/orgChart1"/>
    <dgm:cxn modelId="{FBAA44E7-8E87-744B-9A83-EE6C00B30FD0}" type="presParOf" srcId="{DAAA32FA-D36C-F246-B538-07F42F54E564}" destId="{EE5E36A8-3C19-C34E-927F-DA6048A06B48}" srcOrd="0" destOrd="0" presId="urn:microsoft.com/office/officeart/2005/8/layout/orgChart1"/>
    <dgm:cxn modelId="{5E82B57B-12C9-3D46-9962-99CABF5D3FBC}" type="presParOf" srcId="{DAAA32FA-D36C-F246-B538-07F42F54E564}" destId="{9C768ABA-2BDA-FF49-A0E4-B21A388FA9A2}" srcOrd="1" destOrd="0" presId="urn:microsoft.com/office/officeart/2005/8/layout/orgChart1"/>
    <dgm:cxn modelId="{45CEBEC6-4A3B-7D40-8724-23635D93D795}" type="presParOf" srcId="{88D12954-45D6-D342-8F62-A4ADA90F9F15}" destId="{DD5A6065-E8D0-ED48-B7B8-EB59CE00356F}" srcOrd="1" destOrd="0" presId="urn:microsoft.com/office/officeart/2005/8/layout/orgChart1"/>
    <dgm:cxn modelId="{21C2C025-9428-C74E-81A3-AA240AE612E3}" type="presParOf" srcId="{DD5A6065-E8D0-ED48-B7B8-EB59CE00356F}" destId="{39C8CD5E-5914-CC44-858B-59FB77BA129A}" srcOrd="0" destOrd="0" presId="urn:microsoft.com/office/officeart/2005/8/layout/orgChart1"/>
    <dgm:cxn modelId="{3B32BDF2-2E26-0242-8312-2A1BC061A2AD}" type="presParOf" srcId="{DD5A6065-E8D0-ED48-B7B8-EB59CE00356F}" destId="{D90C7895-A5D2-7C42-A826-E1CE32192B0F}" srcOrd="1" destOrd="0" presId="urn:microsoft.com/office/officeart/2005/8/layout/orgChart1"/>
    <dgm:cxn modelId="{0BDF8327-8CCF-324F-90FC-62465A586BA6}" type="presParOf" srcId="{D90C7895-A5D2-7C42-A826-E1CE32192B0F}" destId="{BDEA7D82-D2EA-1C43-8805-659D96F35BD7}" srcOrd="0" destOrd="0" presId="urn:microsoft.com/office/officeart/2005/8/layout/orgChart1"/>
    <dgm:cxn modelId="{0A87A749-CD05-5B4B-97A0-18F8E57F046A}" type="presParOf" srcId="{BDEA7D82-D2EA-1C43-8805-659D96F35BD7}" destId="{745CB5BD-8420-614A-8468-F58FCCA3B02A}" srcOrd="0" destOrd="0" presId="urn:microsoft.com/office/officeart/2005/8/layout/orgChart1"/>
    <dgm:cxn modelId="{EDAEF7EA-80A3-AC49-AB4A-961ABEF30152}" type="presParOf" srcId="{BDEA7D82-D2EA-1C43-8805-659D96F35BD7}" destId="{DD752EFE-8F4D-D84E-AE9D-B672E48F7C12}" srcOrd="1" destOrd="0" presId="urn:microsoft.com/office/officeart/2005/8/layout/orgChart1"/>
    <dgm:cxn modelId="{DE200AAD-40B9-A14D-8F41-54AE35B25556}" type="presParOf" srcId="{D90C7895-A5D2-7C42-A826-E1CE32192B0F}" destId="{66AB6EB5-5ECE-0E43-AABE-16E4FF5A258C}" srcOrd="1" destOrd="0" presId="urn:microsoft.com/office/officeart/2005/8/layout/orgChart1"/>
    <dgm:cxn modelId="{F9EF428D-90B4-6049-91E6-66DDC91F752C}" type="presParOf" srcId="{66AB6EB5-5ECE-0E43-AABE-16E4FF5A258C}" destId="{A5179ED2-9882-BA45-9A45-BF2A16FB6D65}" srcOrd="0" destOrd="0" presId="urn:microsoft.com/office/officeart/2005/8/layout/orgChart1"/>
    <dgm:cxn modelId="{ACB26709-0ABB-F944-B247-8CD5911DE7A1}" type="presParOf" srcId="{66AB6EB5-5ECE-0E43-AABE-16E4FF5A258C}" destId="{E7203862-A251-204F-923D-93F354D11D3B}" srcOrd="1" destOrd="0" presId="urn:microsoft.com/office/officeart/2005/8/layout/orgChart1"/>
    <dgm:cxn modelId="{E884429D-1709-EE41-AEAB-72F18461F8A7}" type="presParOf" srcId="{E7203862-A251-204F-923D-93F354D11D3B}" destId="{4090938E-3A0D-EF4E-9F29-FAF6E861556D}" srcOrd="0" destOrd="0" presId="urn:microsoft.com/office/officeart/2005/8/layout/orgChart1"/>
    <dgm:cxn modelId="{3B5FF5CA-9665-6A4D-949F-A19348965A8E}" type="presParOf" srcId="{4090938E-3A0D-EF4E-9F29-FAF6E861556D}" destId="{E14B8A7D-7A4C-8B4B-813A-929C76B422C8}" srcOrd="0" destOrd="0" presId="urn:microsoft.com/office/officeart/2005/8/layout/orgChart1"/>
    <dgm:cxn modelId="{9B864F1C-9964-6240-9355-916A52C027F7}" type="presParOf" srcId="{4090938E-3A0D-EF4E-9F29-FAF6E861556D}" destId="{CB45D055-663C-5445-B5C9-F6AC4D4161A7}" srcOrd="1" destOrd="0" presId="urn:microsoft.com/office/officeart/2005/8/layout/orgChart1"/>
    <dgm:cxn modelId="{F1F477D7-6DCE-1642-B40D-75997B1CB1B2}" type="presParOf" srcId="{E7203862-A251-204F-923D-93F354D11D3B}" destId="{F1D2B0D2-0FFC-9242-A02C-69AD03B1B644}" srcOrd="1" destOrd="0" presId="urn:microsoft.com/office/officeart/2005/8/layout/orgChart1"/>
    <dgm:cxn modelId="{532FB0E3-C1A8-FA41-A15E-AB466880B52F}" type="presParOf" srcId="{E7203862-A251-204F-923D-93F354D11D3B}" destId="{67961325-33DD-7F43-8240-F0BA2EAA91A3}" srcOrd="2" destOrd="0" presId="urn:microsoft.com/office/officeart/2005/8/layout/orgChart1"/>
    <dgm:cxn modelId="{78598ED2-D501-9847-AB8A-D258C8D35616}" type="presParOf" srcId="{D90C7895-A5D2-7C42-A826-E1CE32192B0F}" destId="{202763E8-4829-2144-B58A-F4BAB4132F3F}" srcOrd="2" destOrd="0" presId="urn:microsoft.com/office/officeart/2005/8/layout/orgChart1"/>
    <dgm:cxn modelId="{E31794BA-08C8-C64B-8857-B66F84458473}" type="presParOf" srcId="{88D12954-45D6-D342-8F62-A4ADA90F9F15}" destId="{3B2BCEA5-AD1B-204D-ACF6-2E636B81BF35}" srcOrd="2" destOrd="0" presId="urn:microsoft.com/office/officeart/2005/8/layout/orgChart1"/>
    <dgm:cxn modelId="{E8CE7D41-97EC-4B4F-98E1-E5AB4B223E8B}" type="presParOf" srcId="{E73F8A2E-2338-854B-B3F8-047594E1BBFB}" destId="{91E55050-2EAC-6E4F-94B8-B5AE979F27F8}" srcOrd="2" destOrd="0" presId="urn:microsoft.com/office/officeart/2005/8/layout/orgChart1"/>
    <dgm:cxn modelId="{3B88E626-F7F5-0044-A5DB-69F24FEFF686}" type="presParOf" srcId="{F04CFE4F-4602-3C40-A047-C738A830E38C}" destId="{586FE127-922E-224C-AF9C-7186E7EFE8A4}" srcOrd="2" destOrd="0" presId="urn:microsoft.com/office/officeart/2005/8/layout/orgChart1"/>
    <dgm:cxn modelId="{CFFAF5D8-6A7C-9B47-A83D-C31DA483F1BC}" type="presParOf" srcId="{07235BE0-2CAC-AC4E-BFD0-55156399809B}" destId="{78DDBD58-B507-4D45-8FEF-8002F2E16407}" srcOrd="2" destOrd="0" presId="urn:microsoft.com/office/officeart/2005/8/layout/orgChart1"/>
    <dgm:cxn modelId="{13E4AA30-C050-5B44-B9C4-17482B98E54E}" type="presParOf" srcId="{AF0CA223-4953-584C-9809-445C84111497}" destId="{04C8B35F-3600-CB41-AB1F-A1C6D01604C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DE599A-0B91-E348-A5E5-FAE3FF954323}"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fr-FR"/>
        </a:p>
      </dgm:t>
    </dgm:pt>
    <dgm:pt modelId="{D83C38D4-B470-1348-9A1B-A3FF63410106}">
      <dgm:prSet phldrT="[Texte]" custT="1"/>
      <dgm:spPr>
        <a:solidFill>
          <a:schemeClr val="bg1"/>
        </a:solidFill>
      </dgm:spPr>
      <dgm:t>
        <a:bodyPr/>
        <a:lstStyle/>
        <a:p>
          <a:r>
            <a:rPr lang="fr-FR" sz="2000" dirty="0" smtClean="0">
              <a:solidFill>
                <a:schemeClr val="tx1"/>
              </a:solidFill>
            </a:rPr>
            <a:t>Évaluation clinique</a:t>
          </a:r>
          <a:endParaRPr lang="fr-FR" sz="2000" dirty="0">
            <a:solidFill>
              <a:schemeClr val="tx1"/>
            </a:solidFill>
          </a:endParaRPr>
        </a:p>
      </dgm:t>
    </dgm:pt>
    <dgm:pt modelId="{F767B641-E253-A248-B4EC-5492F31895CF}" type="parTrans" cxnId="{A2A0DE45-49A9-F04B-BC85-AC99016765F6}">
      <dgm:prSet/>
      <dgm:spPr/>
      <dgm:t>
        <a:bodyPr/>
        <a:lstStyle/>
        <a:p>
          <a:endParaRPr lang="fr-FR"/>
        </a:p>
      </dgm:t>
    </dgm:pt>
    <dgm:pt modelId="{533928D3-E36C-3542-B622-A236F205EDE2}" type="sibTrans" cxnId="{A2A0DE45-49A9-F04B-BC85-AC99016765F6}">
      <dgm:prSet/>
      <dgm:spPr/>
      <dgm:t>
        <a:bodyPr/>
        <a:lstStyle/>
        <a:p>
          <a:endParaRPr lang="fr-FR"/>
        </a:p>
      </dgm:t>
    </dgm:pt>
    <dgm:pt modelId="{2DFDAAAE-FF79-BB4B-ABB8-7B66A26CECA8}">
      <dgm:prSet phldrT="[Texte]" custT="1"/>
      <dgm:spPr>
        <a:solidFill>
          <a:schemeClr val="accent2">
            <a:lumMod val="40000"/>
            <a:lumOff val="60000"/>
          </a:schemeClr>
        </a:solidFill>
      </dgm:spPr>
      <dgm:t>
        <a:bodyPr/>
        <a:lstStyle/>
        <a:p>
          <a:r>
            <a:rPr lang="fr-FR" sz="2400" dirty="0" smtClean="0">
              <a:solidFill>
                <a:schemeClr val="tx1"/>
              </a:solidFill>
            </a:rPr>
            <a:t>RCP tumeur osseuse</a:t>
          </a:r>
          <a:endParaRPr lang="fr-FR" sz="2400" dirty="0">
            <a:solidFill>
              <a:schemeClr val="tx1"/>
            </a:solidFill>
          </a:endParaRPr>
        </a:p>
      </dgm:t>
    </dgm:pt>
    <dgm:pt modelId="{0EF5950E-C669-8B49-8D2F-CB2BBBBE059C}" type="parTrans" cxnId="{2615769D-7574-7349-AA74-90B6CB8345FC}">
      <dgm:prSet/>
      <dgm:spPr/>
      <dgm:t>
        <a:bodyPr/>
        <a:lstStyle/>
        <a:p>
          <a:endParaRPr lang="fr-FR"/>
        </a:p>
      </dgm:t>
    </dgm:pt>
    <dgm:pt modelId="{B18E11F1-EFF3-1448-A4A0-C5E5F8430C1F}" type="sibTrans" cxnId="{2615769D-7574-7349-AA74-90B6CB8345FC}">
      <dgm:prSet/>
      <dgm:spPr/>
      <dgm:t>
        <a:bodyPr/>
        <a:lstStyle/>
        <a:p>
          <a:endParaRPr lang="fr-FR"/>
        </a:p>
      </dgm:t>
    </dgm:pt>
    <dgm:pt modelId="{630E394A-9377-404D-8994-53B661D20257}">
      <dgm:prSet phldrT="[Texte]" custT="1"/>
      <dgm:spPr>
        <a:solidFill>
          <a:schemeClr val="bg1"/>
        </a:solidFill>
        <a:ln>
          <a:solidFill>
            <a:schemeClr val="accent2"/>
          </a:solidFill>
        </a:ln>
      </dgm:spPr>
      <dgm:t>
        <a:bodyPr/>
        <a:lstStyle/>
        <a:p>
          <a:r>
            <a:rPr lang="fr-FR" sz="2000" dirty="0" smtClean="0">
              <a:solidFill>
                <a:srgbClr val="000000"/>
              </a:solidFill>
            </a:rPr>
            <a:t>Imagerie médicale</a:t>
          </a:r>
          <a:endParaRPr lang="fr-FR" sz="2000" dirty="0">
            <a:solidFill>
              <a:srgbClr val="000000"/>
            </a:solidFill>
          </a:endParaRPr>
        </a:p>
      </dgm:t>
    </dgm:pt>
    <dgm:pt modelId="{2427EE0A-AA6A-B749-B7E0-3CFE03915E72}" type="parTrans" cxnId="{239AE8A4-8257-1B4B-A947-2FD127D5E3E9}">
      <dgm:prSet/>
      <dgm:spPr/>
      <dgm:t>
        <a:bodyPr/>
        <a:lstStyle/>
        <a:p>
          <a:endParaRPr lang="fr-FR"/>
        </a:p>
      </dgm:t>
    </dgm:pt>
    <dgm:pt modelId="{D87AE141-0CB2-2A4E-B713-5FC279B5BB31}" type="sibTrans" cxnId="{239AE8A4-8257-1B4B-A947-2FD127D5E3E9}">
      <dgm:prSet/>
      <dgm:spPr/>
      <dgm:t>
        <a:bodyPr/>
        <a:lstStyle/>
        <a:p>
          <a:endParaRPr lang="fr-FR"/>
        </a:p>
      </dgm:t>
    </dgm:pt>
    <dgm:pt modelId="{00903795-22F8-6043-828C-DB8225EC0325}">
      <dgm:prSet phldrT="[Texte]" custT="1"/>
      <dgm:spPr>
        <a:solidFill>
          <a:schemeClr val="accent3">
            <a:lumMod val="40000"/>
            <a:lumOff val="60000"/>
          </a:schemeClr>
        </a:solidFill>
        <a:ln>
          <a:noFill/>
        </a:ln>
        <a:effectLst>
          <a:outerShdw blurRad="50800" dist="38100" dir="2700000">
            <a:srgbClr val="000000">
              <a:alpha val="43000"/>
            </a:srgbClr>
          </a:outerShdw>
        </a:effectLst>
      </dgm:spPr>
      <dgm:t>
        <a:bodyPr/>
        <a:lstStyle/>
        <a:p>
          <a:r>
            <a:rPr lang="fr-FR" sz="2000" dirty="0" smtClean="0">
              <a:solidFill>
                <a:srgbClr val="000000"/>
              </a:solidFill>
            </a:rPr>
            <a:t>Tumeur bénigne</a:t>
          </a:r>
          <a:endParaRPr lang="fr-FR" sz="2000" dirty="0">
            <a:solidFill>
              <a:srgbClr val="000000"/>
            </a:solidFill>
          </a:endParaRPr>
        </a:p>
      </dgm:t>
    </dgm:pt>
    <dgm:pt modelId="{98C75733-B24C-C648-BDFC-DA48068BFA84}" type="parTrans" cxnId="{4CF1C0D0-A26C-7247-8F11-3FA690373496}">
      <dgm:prSet/>
      <dgm:spPr>
        <a:effectLst>
          <a:outerShdw blurRad="50800" dist="38100" dir="2700000">
            <a:srgbClr val="000000">
              <a:alpha val="43000"/>
            </a:srgbClr>
          </a:outerShdw>
        </a:effectLst>
      </dgm:spPr>
      <dgm:t>
        <a:bodyPr/>
        <a:lstStyle/>
        <a:p>
          <a:endParaRPr lang="fr-FR"/>
        </a:p>
      </dgm:t>
    </dgm:pt>
    <dgm:pt modelId="{C008BA9C-DC12-B548-9A55-F9D42F0EC10F}" type="sibTrans" cxnId="{4CF1C0D0-A26C-7247-8F11-3FA690373496}">
      <dgm:prSet/>
      <dgm:spPr/>
      <dgm:t>
        <a:bodyPr/>
        <a:lstStyle/>
        <a:p>
          <a:endParaRPr lang="fr-FR"/>
        </a:p>
      </dgm:t>
    </dgm:pt>
    <dgm:pt modelId="{D0B42652-A229-974D-B31A-6B2801264F29}">
      <dgm:prSet phldrT="[Texte]" custT="1"/>
      <dgm:spPr>
        <a:solidFill>
          <a:schemeClr val="accent1">
            <a:lumMod val="20000"/>
            <a:lumOff val="80000"/>
          </a:schemeClr>
        </a:solidFill>
        <a:effectLst>
          <a:outerShdw blurRad="50800" dist="38100" dir="2700000">
            <a:srgbClr val="000000">
              <a:alpha val="43000"/>
            </a:srgbClr>
          </a:outerShdw>
        </a:effectLst>
      </dgm:spPr>
      <dgm:t>
        <a:bodyPr/>
        <a:lstStyle/>
        <a:p>
          <a:r>
            <a:rPr lang="fr-FR" sz="2000" dirty="0" smtClean="0">
              <a:solidFill>
                <a:srgbClr val="000000"/>
              </a:solidFill>
            </a:rPr>
            <a:t>Doute diagnostic</a:t>
          </a:r>
          <a:endParaRPr lang="fr-FR" sz="2000" dirty="0">
            <a:solidFill>
              <a:srgbClr val="000000"/>
            </a:solidFill>
          </a:endParaRPr>
        </a:p>
      </dgm:t>
    </dgm:pt>
    <dgm:pt modelId="{937A90E9-2B99-334D-89F5-09A77C8AD8F7}" type="parTrans" cxnId="{C1A7C319-2DF9-3344-869E-0CEEF869D6C0}">
      <dgm:prSet/>
      <dgm:spPr>
        <a:effectLst>
          <a:outerShdw blurRad="50800" dist="38100" dir="2700000">
            <a:srgbClr val="000000">
              <a:alpha val="43000"/>
            </a:srgbClr>
          </a:outerShdw>
        </a:effectLst>
      </dgm:spPr>
      <dgm:t>
        <a:bodyPr/>
        <a:lstStyle/>
        <a:p>
          <a:endParaRPr lang="fr-FR"/>
        </a:p>
      </dgm:t>
    </dgm:pt>
    <dgm:pt modelId="{F3498358-E91F-6F4F-9326-A87E1FF9A582}" type="sibTrans" cxnId="{C1A7C319-2DF9-3344-869E-0CEEF869D6C0}">
      <dgm:prSet/>
      <dgm:spPr/>
      <dgm:t>
        <a:bodyPr/>
        <a:lstStyle/>
        <a:p>
          <a:endParaRPr lang="fr-FR"/>
        </a:p>
      </dgm:t>
    </dgm:pt>
    <dgm:pt modelId="{F5F97FCE-7463-B142-9CD0-FDD0DEFA02E2}">
      <dgm:prSet phldrT="[Texte]" custT="1"/>
      <dgm:spPr>
        <a:solidFill>
          <a:schemeClr val="accent2">
            <a:lumMod val="20000"/>
            <a:lumOff val="80000"/>
          </a:schemeClr>
        </a:solidFill>
        <a:ln>
          <a:solidFill>
            <a:srgbClr val="FFFFFF"/>
          </a:solidFill>
        </a:ln>
        <a:effectLst>
          <a:outerShdw blurRad="50800" dist="38100" dir="2700000">
            <a:srgbClr val="000000">
              <a:alpha val="43000"/>
            </a:srgbClr>
          </a:outerShdw>
        </a:effectLst>
      </dgm:spPr>
      <dgm:t>
        <a:bodyPr/>
        <a:lstStyle/>
        <a:p>
          <a:r>
            <a:rPr lang="fr-FR" sz="2000" dirty="0" smtClean="0">
              <a:solidFill>
                <a:srgbClr val="000000"/>
              </a:solidFill>
            </a:rPr>
            <a:t>Tumeur Maligne</a:t>
          </a:r>
        </a:p>
      </dgm:t>
    </dgm:pt>
    <dgm:pt modelId="{E8E2F9D0-9C28-604F-AC0F-76EBF75C1F54}" type="parTrans" cxnId="{7826F159-4D88-5A40-849A-97BAB6759622}">
      <dgm:prSet/>
      <dgm:spPr>
        <a:effectLst>
          <a:outerShdw blurRad="50800" dist="38100" dir="2700000">
            <a:srgbClr val="000000">
              <a:alpha val="43000"/>
            </a:srgbClr>
          </a:outerShdw>
        </a:effectLst>
      </dgm:spPr>
      <dgm:t>
        <a:bodyPr/>
        <a:lstStyle/>
        <a:p>
          <a:endParaRPr lang="fr-FR"/>
        </a:p>
      </dgm:t>
    </dgm:pt>
    <dgm:pt modelId="{1F272B23-5FB6-6A4A-9CC1-06504B736DC8}" type="sibTrans" cxnId="{7826F159-4D88-5A40-849A-97BAB6759622}">
      <dgm:prSet/>
      <dgm:spPr/>
      <dgm:t>
        <a:bodyPr/>
        <a:lstStyle/>
        <a:p>
          <a:endParaRPr lang="fr-FR"/>
        </a:p>
      </dgm:t>
    </dgm:pt>
    <dgm:pt modelId="{EE96B5BD-E504-6C43-9DD8-636BE60BA2C7}">
      <dgm:prSet phldrT="[Texte]" custT="1"/>
      <dgm:spPr>
        <a:solidFill>
          <a:schemeClr val="accent3">
            <a:lumMod val="20000"/>
            <a:lumOff val="80000"/>
          </a:schemeClr>
        </a:solidFill>
        <a:effectLst>
          <a:outerShdw blurRad="50800" dist="38100" dir="2700000">
            <a:srgbClr val="000000">
              <a:alpha val="43000"/>
            </a:srgbClr>
          </a:outerShdw>
        </a:effectLst>
      </dgm:spPr>
      <dgm:t>
        <a:bodyPr/>
        <a:lstStyle/>
        <a:p>
          <a:r>
            <a:rPr lang="fr-FR" sz="1800" dirty="0" smtClean="0">
              <a:solidFill>
                <a:srgbClr val="000000"/>
              </a:solidFill>
            </a:rPr>
            <a:t>Traitement adapté</a:t>
          </a:r>
          <a:endParaRPr lang="fr-FR" sz="1800" dirty="0">
            <a:solidFill>
              <a:srgbClr val="000000"/>
            </a:solidFill>
          </a:endParaRPr>
        </a:p>
      </dgm:t>
    </dgm:pt>
    <dgm:pt modelId="{A81873FD-8A9B-4C48-AD28-F0147DC31E2B}" type="parTrans" cxnId="{7005EEA0-80F3-CC4A-81AA-0AB50B100ECD}">
      <dgm:prSet/>
      <dgm:spPr>
        <a:effectLst>
          <a:outerShdw blurRad="50800" dist="38100" dir="2700000">
            <a:srgbClr val="000000">
              <a:alpha val="43000"/>
            </a:srgbClr>
          </a:outerShdw>
        </a:effectLst>
      </dgm:spPr>
      <dgm:t>
        <a:bodyPr/>
        <a:lstStyle/>
        <a:p>
          <a:endParaRPr lang="fr-FR"/>
        </a:p>
      </dgm:t>
    </dgm:pt>
    <dgm:pt modelId="{662EA027-D663-FF45-BFB5-7F0A8E46F25C}" type="sibTrans" cxnId="{7005EEA0-80F3-CC4A-81AA-0AB50B100ECD}">
      <dgm:prSet/>
      <dgm:spPr/>
      <dgm:t>
        <a:bodyPr/>
        <a:lstStyle/>
        <a:p>
          <a:endParaRPr lang="fr-FR"/>
        </a:p>
      </dgm:t>
    </dgm:pt>
    <dgm:pt modelId="{3C38CF0C-EB50-2644-ACCF-955FB4F22AAF}">
      <dgm:prSet phldrT="[Texte]" custT="1"/>
      <dgm:spPr>
        <a:solidFill>
          <a:schemeClr val="accent3">
            <a:lumMod val="20000"/>
            <a:lumOff val="80000"/>
          </a:schemeClr>
        </a:solidFill>
      </dgm:spPr>
      <dgm:t>
        <a:bodyPr/>
        <a:lstStyle/>
        <a:p>
          <a:r>
            <a:rPr lang="fr-FR" sz="1100" dirty="0" smtClean="0">
              <a:solidFill>
                <a:srgbClr val="000000"/>
              </a:solidFill>
            </a:rPr>
            <a:t>Curetage</a:t>
          </a:r>
          <a:endParaRPr lang="fr-FR" sz="1100" dirty="0">
            <a:solidFill>
              <a:srgbClr val="000000"/>
            </a:solidFill>
          </a:endParaRPr>
        </a:p>
      </dgm:t>
    </dgm:pt>
    <dgm:pt modelId="{3EAA12BC-8053-5642-A958-4D9DDE2ADC8D}" type="parTrans" cxnId="{F3FD860A-37ED-C341-9E6B-06C570C2A21B}">
      <dgm:prSet/>
      <dgm:spPr>
        <a:effectLst>
          <a:outerShdw blurRad="50800" dist="38100" dir="2700000">
            <a:srgbClr val="000000">
              <a:alpha val="43000"/>
            </a:srgbClr>
          </a:outerShdw>
        </a:effectLst>
      </dgm:spPr>
      <dgm:t>
        <a:bodyPr/>
        <a:lstStyle/>
        <a:p>
          <a:endParaRPr lang="fr-FR"/>
        </a:p>
      </dgm:t>
    </dgm:pt>
    <dgm:pt modelId="{432872DA-E6C3-304C-831A-200F9087EE74}" type="sibTrans" cxnId="{F3FD860A-37ED-C341-9E6B-06C570C2A21B}">
      <dgm:prSet/>
      <dgm:spPr/>
      <dgm:t>
        <a:bodyPr/>
        <a:lstStyle/>
        <a:p>
          <a:endParaRPr lang="fr-FR"/>
        </a:p>
      </dgm:t>
    </dgm:pt>
    <dgm:pt modelId="{E557B581-816B-CC41-AF3F-A101430521FE}">
      <dgm:prSet phldrT="[Texte]" custT="1"/>
      <dgm:spPr>
        <a:solidFill>
          <a:schemeClr val="accent3">
            <a:lumMod val="20000"/>
            <a:lumOff val="80000"/>
          </a:schemeClr>
        </a:solidFill>
        <a:effectLst>
          <a:outerShdw blurRad="50800" dist="38100" dir="2700000">
            <a:srgbClr val="000000">
              <a:alpha val="43000"/>
            </a:srgbClr>
          </a:outerShdw>
        </a:effectLst>
      </dgm:spPr>
      <dgm:t>
        <a:bodyPr/>
        <a:lstStyle/>
        <a:p>
          <a:r>
            <a:rPr lang="fr-FR" sz="1100" dirty="0" smtClean="0">
              <a:solidFill>
                <a:srgbClr val="000000"/>
              </a:solidFill>
            </a:rPr>
            <a:t>Exérèse </a:t>
          </a:r>
          <a:endParaRPr lang="fr-FR" sz="1100" dirty="0">
            <a:solidFill>
              <a:srgbClr val="000000"/>
            </a:solidFill>
          </a:endParaRPr>
        </a:p>
      </dgm:t>
    </dgm:pt>
    <dgm:pt modelId="{DA8F528D-3360-2E49-B0E4-6826EF34D370}" type="parTrans" cxnId="{07A55C11-74E8-2740-B170-D5180AF08EF6}">
      <dgm:prSet/>
      <dgm:spPr>
        <a:effectLst>
          <a:outerShdw blurRad="50800" dist="38100" dir="2700000">
            <a:srgbClr val="000000">
              <a:alpha val="43000"/>
            </a:srgbClr>
          </a:outerShdw>
        </a:effectLst>
      </dgm:spPr>
      <dgm:t>
        <a:bodyPr/>
        <a:lstStyle/>
        <a:p>
          <a:endParaRPr lang="fr-FR"/>
        </a:p>
      </dgm:t>
    </dgm:pt>
    <dgm:pt modelId="{233C7929-BE65-844D-932D-FC2DCF97FD15}" type="sibTrans" cxnId="{07A55C11-74E8-2740-B170-D5180AF08EF6}">
      <dgm:prSet/>
      <dgm:spPr/>
      <dgm:t>
        <a:bodyPr/>
        <a:lstStyle/>
        <a:p>
          <a:endParaRPr lang="fr-FR"/>
        </a:p>
      </dgm:t>
    </dgm:pt>
    <dgm:pt modelId="{5D954563-A39E-BC4F-B9C1-E6CDB1B632F2}">
      <dgm:prSet phldrT="[Texte]" custT="1"/>
      <dgm:spPr>
        <a:solidFill>
          <a:schemeClr val="accent3">
            <a:lumMod val="20000"/>
            <a:lumOff val="80000"/>
          </a:schemeClr>
        </a:solidFill>
        <a:effectLst>
          <a:outerShdw blurRad="50800" dist="38100" dir="2700000">
            <a:srgbClr val="000000">
              <a:alpha val="43000"/>
            </a:srgbClr>
          </a:outerShdw>
        </a:effectLst>
      </dgm:spPr>
      <dgm:t>
        <a:bodyPr/>
        <a:lstStyle/>
        <a:p>
          <a:r>
            <a:rPr lang="fr-FR" sz="1100" dirty="0" smtClean="0">
              <a:solidFill>
                <a:srgbClr val="000000"/>
              </a:solidFill>
            </a:rPr>
            <a:t>Radiofréquence</a:t>
          </a:r>
          <a:endParaRPr lang="fr-FR" sz="1100" dirty="0">
            <a:solidFill>
              <a:srgbClr val="000000"/>
            </a:solidFill>
          </a:endParaRPr>
        </a:p>
      </dgm:t>
    </dgm:pt>
    <dgm:pt modelId="{56E8E603-3BCC-6548-9E67-4F2E77DF6029}" type="parTrans" cxnId="{C1504548-511A-2A41-9E5F-4C1BC1E91E74}">
      <dgm:prSet/>
      <dgm:spPr>
        <a:effectLst>
          <a:outerShdw blurRad="50800" dist="38100" dir="2700000">
            <a:srgbClr val="000000">
              <a:alpha val="43000"/>
            </a:srgbClr>
          </a:outerShdw>
        </a:effectLst>
      </dgm:spPr>
      <dgm:t>
        <a:bodyPr/>
        <a:lstStyle/>
        <a:p>
          <a:endParaRPr lang="fr-FR"/>
        </a:p>
      </dgm:t>
    </dgm:pt>
    <dgm:pt modelId="{F3A2E367-E80A-C949-8533-2149176DAF1B}" type="sibTrans" cxnId="{C1504548-511A-2A41-9E5F-4C1BC1E91E74}">
      <dgm:prSet/>
      <dgm:spPr/>
      <dgm:t>
        <a:bodyPr/>
        <a:lstStyle/>
        <a:p>
          <a:endParaRPr lang="fr-FR"/>
        </a:p>
      </dgm:t>
    </dgm:pt>
    <dgm:pt modelId="{288148B6-2C5C-D74D-B978-1219F33E653D}">
      <dgm:prSet phldrT="[Texte]" custT="1"/>
      <dgm:spPr>
        <a:solidFill>
          <a:schemeClr val="accent3">
            <a:lumMod val="20000"/>
            <a:lumOff val="80000"/>
          </a:schemeClr>
        </a:solidFill>
        <a:effectLst>
          <a:outerShdw blurRad="50800" dist="38100" dir="2700000">
            <a:srgbClr val="000000">
              <a:alpha val="43000"/>
            </a:srgbClr>
          </a:outerShdw>
        </a:effectLst>
      </dgm:spPr>
      <dgm:t>
        <a:bodyPr/>
        <a:lstStyle/>
        <a:p>
          <a:r>
            <a:rPr lang="fr-FR" sz="1100" dirty="0" smtClean="0">
              <a:solidFill>
                <a:srgbClr val="000000"/>
              </a:solidFill>
            </a:rPr>
            <a:t>Vertébroplastie</a:t>
          </a:r>
          <a:endParaRPr lang="fr-FR" sz="1100" dirty="0">
            <a:solidFill>
              <a:srgbClr val="000000"/>
            </a:solidFill>
          </a:endParaRPr>
        </a:p>
      </dgm:t>
    </dgm:pt>
    <dgm:pt modelId="{EED8D1D5-E639-2E4A-97A4-A7E52917FC2B}" type="parTrans" cxnId="{6B4AFD95-C6FE-044E-A9B6-B54144D6BAF6}">
      <dgm:prSet/>
      <dgm:spPr>
        <a:effectLst>
          <a:outerShdw blurRad="50800" dist="38100" dir="2700000">
            <a:srgbClr val="000000">
              <a:alpha val="43000"/>
            </a:srgbClr>
          </a:outerShdw>
        </a:effectLst>
      </dgm:spPr>
      <dgm:t>
        <a:bodyPr/>
        <a:lstStyle/>
        <a:p>
          <a:endParaRPr lang="fr-FR"/>
        </a:p>
      </dgm:t>
    </dgm:pt>
    <dgm:pt modelId="{54FDC4C9-9883-BD48-8477-E04988D89DA7}" type="sibTrans" cxnId="{6B4AFD95-C6FE-044E-A9B6-B54144D6BAF6}">
      <dgm:prSet/>
      <dgm:spPr/>
      <dgm:t>
        <a:bodyPr/>
        <a:lstStyle/>
        <a:p>
          <a:endParaRPr lang="fr-FR"/>
        </a:p>
      </dgm:t>
    </dgm:pt>
    <dgm:pt modelId="{54C34A07-00C3-414E-A178-7B5A127E2782}">
      <dgm:prSet phldrT="[Texte]" custT="1"/>
      <dgm:spPr>
        <a:solidFill>
          <a:schemeClr val="accent3">
            <a:lumMod val="20000"/>
            <a:lumOff val="80000"/>
          </a:schemeClr>
        </a:solidFill>
        <a:effectLst>
          <a:outerShdw blurRad="50800" dist="38100" dir="2700000">
            <a:srgbClr val="000000">
              <a:alpha val="43000"/>
            </a:srgbClr>
          </a:outerShdw>
        </a:effectLst>
      </dgm:spPr>
      <dgm:t>
        <a:bodyPr/>
        <a:lstStyle/>
        <a:p>
          <a:r>
            <a:rPr lang="fr-FR" sz="1800" dirty="0" smtClean="0">
              <a:solidFill>
                <a:srgbClr val="000000"/>
              </a:solidFill>
            </a:rPr>
            <a:t>Surveillance </a:t>
          </a:r>
          <a:endParaRPr lang="fr-FR" sz="1800" dirty="0">
            <a:solidFill>
              <a:srgbClr val="000000"/>
            </a:solidFill>
          </a:endParaRPr>
        </a:p>
      </dgm:t>
    </dgm:pt>
    <dgm:pt modelId="{447C547F-B1C1-1F43-9E5A-471D145A3A67}" type="parTrans" cxnId="{F23A2078-34CD-FD4D-8992-38E3603D5AF7}">
      <dgm:prSet/>
      <dgm:spPr/>
      <dgm:t>
        <a:bodyPr/>
        <a:lstStyle/>
        <a:p>
          <a:endParaRPr lang="fr-FR"/>
        </a:p>
      </dgm:t>
    </dgm:pt>
    <dgm:pt modelId="{36A3907B-938A-D149-93D5-0E9CD561E587}" type="sibTrans" cxnId="{F23A2078-34CD-FD4D-8992-38E3603D5AF7}">
      <dgm:prSet/>
      <dgm:spPr/>
      <dgm:t>
        <a:bodyPr/>
        <a:lstStyle/>
        <a:p>
          <a:endParaRPr lang="fr-FR"/>
        </a:p>
      </dgm:t>
    </dgm:pt>
    <dgm:pt modelId="{F44E3F4A-348D-2645-8775-C1203D4F861A}">
      <dgm:prSet phldrT="[Texte]" custT="1"/>
      <dgm:spPr>
        <a:solidFill>
          <a:srgbClr val="FFFFFF"/>
        </a:solidFill>
        <a:ln>
          <a:solidFill>
            <a:srgbClr val="C0504D"/>
          </a:solidFill>
        </a:ln>
        <a:effectLst>
          <a:outerShdw blurRad="50800" dist="38100" dir="2700000">
            <a:srgbClr val="000000">
              <a:alpha val="43000"/>
            </a:srgbClr>
          </a:outerShdw>
        </a:effectLst>
      </dgm:spPr>
      <dgm:t>
        <a:bodyPr/>
        <a:lstStyle/>
        <a:p>
          <a:r>
            <a:rPr lang="fr-FR" sz="2000" dirty="0" smtClean="0">
              <a:solidFill>
                <a:srgbClr val="000000"/>
              </a:solidFill>
            </a:rPr>
            <a:t>BIOPSIE</a:t>
          </a:r>
          <a:endParaRPr lang="fr-FR" sz="2000" dirty="0">
            <a:solidFill>
              <a:srgbClr val="000000"/>
            </a:solidFill>
          </a:endParaRPr>
        </a:p>
      </dgm:t>
    </dgm:pt>
    <dgm:pt modelId="{08F24F60-D35F-F84C-95EE-9569106E5F4F}" type="parTrans" cxnId="{496849DC-101E-7947-9714-5DF70DC7A71A}">
      <dgm:prSet/>
      <dgm:spPr/>
      <dgm:t>
        <a:bodyPr/>
        <a:lstStyle/>
        <a:p>
          <a:endParaRPr lang="fr-FR"/>
        </a:p>
      </dgm:t>
    </dgm:pt>
    <dgm:pt modelId="{4BFE0D1E-E1A2-FD44-A47E-1082ED3CA17F}" type="sibTrans" cxnId="{496849DC-101E-7947-9714-5DF70DC7A71A}">
      <dgm:prSet/>
      <dgm:spPr/>
      <dgm:t>
        <a:bodyPr/>
        <a:lstStyle/>
        <a:p>
          <a:endParaRPr lang="fr-FR"/>
        </a:p>
      </dgm:t>
    </dgm:pt>
    <dgm:pt modelId="{0E30FE23-B3C1-2F46-B617-C26955DBD1A0}">
      <dgm:prSet phldrT="[Texte]" custT="1"/>
      <dgm:spPr>
        <a:solidFill>
          <a:srgbClr val="F2DCDB"/>
        </a:solidFill>
        <a:effectLst>
          <a:outerShdw blurRad="50800" dist="38100" dir="2700000">
            <a:srgbClr val="000000">
              <a:alpha val="43000"/>
            </a:srgbClr>
          </a:outerShdw>
        </a:effectLst>
      </dgm:spPr>
      <dgm:t>
        <a:bodyPr/>
        <a:lstStyle/>
        <a:p>
          <a:r>
            <a:rPr lang="fr-FR" sz="2000" dirty="0" smtClean="0">
              <a:solidFill>
                <a:srgbClr val="000000"/>
              </a:solidFill>
            </a:rPr>
            <a:t>Métastase</a:t>
          </a:r>
        </a:p>
      </dgm:t>
    </dgm:pt>
    <dgm:pt modelId="{77EA8619-2D26-6E49-AD74-3CFCCC1C7588}" type="parTrans" cxnId="{B0F39D1A-1A26-9A4E-BA8D-BDF6EE34E999}">
      <dgm:prSet/>
      <dgm:spPr/>
      <dgm:t>
        <a:bodyPr/>
        <a:lstStyle/>
        <a:p>
          <a:endParaRPr lang="fr-FR"/>
        </a:p>
      </dgm:t>
    </dgm:pt>
    <dgm:pt modelId="{291CD00A-9D88-EE4B-9C7D-FA63F044B1C4}" type="sibTrans" cxnId="{B0F39D1A-1A26-9A4E-BA8D-BDF6EE34E999}">
      <dgm:prSet/>
      <dgm:spPr/>
      <dgm:t>
        <a:bodyPr/>
        <a:lstStyle/>
        <a:p>
          <a:endParaRPr lang="fr-FR"/>
        </a:p>
      </dgm:t>
    </dgm:pt>
    <dgm:pt modelId="{5B2B6AA3-5680-8C4A-9F80-E7CDA3C4600E}">
      <dgm:prSet phldrT="[Texte]" custT="1"/>
      <dgm:spPr>
        <a:solidFill>
          <a:schemeClr val="accent2">
            <a:lumMod val="20000"/>
            <a:lumOff val="80000"/>
          </a:schemeClr>
        </a:solidFill>
        <a:effectLst>
          <a:outerShdw blurRad="50800" dist="38100" dir="2700000">
            <a:srgbClr val="000000">
              <a:alpha val="43000"/>
            </a:srgbClr>
          </a:outerShdw>
        </a:effectLst>
      </dgm:spPr>
      <dgm:t>
        <a:bodyPr/>
        <a:lstStyle/>
        <a:p>
          <a:r>
            <a:rPr lang="fr-FR" sz="1800" dirty="0" smtClean="0">
              <a:solidFill>
                <a:srgbClr val="000000"/>
              </a:solidFill>
            </a:rPr>
            <a:t>Bilan extension</a:t>
          </a:r>
        </a:p>
      </dgm:t>
    </dgm:pt>
    <dgm:pt modelId="{83D885D3-49DF-3642-BA67-BF53410A668B}" type="parTrans" cxnId="{F5F9F567-2482-244E-A30A-181CB0275D94}">
      <dgm:prSet/>
      <dgm:spPr/>
      <dgm:t>
        <a:bodyPr/>
        <a:lstStyle/>
        <a:p>
          <a:endParaRPr lang="fr-FR"/>
        </a:p>
      </dgm:t>
    </dgm:pt>
    <dgm:pt modelId="{079AEEE9-867C-184C-ABDD-DA557E96E3BA}" type="sibTrans" cxnId="{F5F9F567-2482-244E-A30A-181CB0275D94}">
      <dgm:prSet/>
      <dgm:spPr/>
      <dgm:t>
        <a:bodyPr/>
        <a:lstStyle/>
        <a:p>
          <a:endParaRPr lang="fr-FR"/>
        </a:p>
      </dgm:t>
    </dgm:pt>
    <dgm:pt modelId="{B947967E-BBC0-DF45-9124-55769D372DFD}">
      <dgm:prSet phldrT="[Texte]" custT="1"/>
      <dgm:spPr>
        <a:solidFill>
          <a:srgbClr val="F2DCDB"/>
        </a:solidFill>
        <a:effectLst>
          <a:outerShdw blurRad="50800" dist="38100" dir="2700000">
            <a:srgbClr val="000000">
              <a:alpha val="43000"/>
            </a:srgbClr>
          </a:outerShdw>
        </a:effectLst>
      </dgm:spPr>
      <dgm:t>
        <a:bodyPr/>
        <a:lstStyle/>
        <a:p>
          <a:r>
            <a:rPr lang="fr-FR" sz="1800" dirty="0" smtClean="0">
              <a:solidFill>
                <a:schemeClr val="tx1"/>
              </a:solidFill>
            </a:rPr>
            <a:t>+/- chirurgie à visée stabilisatrice et décompressive</a:t>
          </a:r>
        </a:p>
      </dgm:t>
    </dgm:pt>
    <dgm:pt modelId="{24195E98-6515-DB4B-9DC3-DC0E7E3F4796}" type="parTrans" cxnId="{11DBD1BD-4D3B-6C4A-95D9-8AC95FE4E535}">
      <dgm:prSet/>
      <dgm:spPr/>
      <dgm:t>
        <a:bodyPr/>
        <a:lstStyle/>
        <a:p>
          <a:endParaRPr lang="fr-FR"/>
        </a:p>
      </dgm:t>
    </dgm:pt>
    <dgm:pt modelId="{D8FE6970-F0B6-C248-9AB3-5489F9850A85}" type="sibTrans" cxnId="{11DBD1BD-4D3B-6C4A-95D9-8AC95FE4E535}">
      <dgm:prSet/>
      <dgm:spPr/>
      <dgm:t>
        <a:bodyPr/>
        <a:lstStyle/>
        <a:p>
          <a:endParaRPr lang="fr-FR"/>
        </a:p>
      </dgm:t>
    </dgm:pt>
    <dgm:pt modelId="{1DFD271C-C9C8-EF4E-B0D8-85A41CA8270E}">
      <dgm:prSet phldrT="[Texte]" custT="1"/>
      <dgm:spPr>
        <a:solidFill>
          <a:srgbClr val="FFFFFF"/>
        </a:solidFill>
        <a:effectLst>
          <a:outerShdw blurRad="50800" dist="38100" dir="2700000">
            <a:srgbClr val="000000">
              <a:alpha val="43000"/>
            </a:srgbClr>
          </a:outerShdw>
        </a:effectLst>
      </dgm:spPr>
      <dgm:t>
        <a:bodyPr/>
        <a:lstStyle/>
        <a:p>
          <a:r>
            <a:rPr lang="fr-FR" sz="2000" dirty="0" smtClean="0">
              <a:solidFill>
                <a:srgbClr val="000000"/>
              </a:solidFill>
            </a:rPr>
            <a:t>Pas de diagnostic</a:t>
          </a:r>
        </a:p>
      </dgm:t>
    </dgm:pt>
    <dgm:pt modelId="{93C028E0-66F3-1647-A8D7-0BD9AFD41EBB}" type="parTrans" cxnId="{27373C97-5C53-BF42-A862-164227ABAA29}">
      <dgm:prSet/>
      <dgm:spPr/>
      <dgm:t>
        <a:bodyPr/>
        <a:lstStyle/>
        <a:p>
          <a:endParaRPr lang="fr-FR"/>
        </a:p>
      </dgm:t>
    </dgm:pt>
    <dgm:pt modelId="{16D416D3-242A-C04B-8403-F8CF833BA5F7}" type="sibTrans" cxnId="{27373C97-5C53-BF42-A862-164227ABAA29}">
      <dgm:prSet/>
      <dgm:spPr/>
      <dgm:t>
        <a:bodyPr/>
        <a:lstStyle/>
        <a:p>
          <a:endParaRPr lang="fr-FR"/>
        </a:p>
      </dgm:t>
    </dgm:pt>
    <dgm:pt modelId="{B68BB578-ED81-5349-8070-53D938F8D237}">
      <dgm:prSet phldrT="[Texte]" custT="1"/>
      <dgm:spPr>
        <a:solidFill>
          <a:srgbClr val="E6B9B8"/>
        </a:solidFill>
        <a:effectLst>
          <a:outerShdw blurRad="50800" dist="38100" dir="2700000">
            <a:srgbClr val="000000">
              <a:alpha val="43000"/>
            </a:srgbClr>
          </a:outerShdw>
        </a:effectLst>
      </dgm:spPr>
      <dgm:t>
        <a:bodyPr/>
        <a:lstStyle/>
        <a:p>
          <a:r>
            <a:rPr lang="fr-FR" sz="2000" dirty="0" smtClean="0">
              <a:solidFill>
                <a:srgbClr val="000000"/>
              </a:solidFill>
            </a:rPr>
            <a:t>Tumeur primitive</a:t>
          </a:r>
          <a:endParaRPr lang="fr-FR" sz="2000" dirty="0">
            <a:solidFill>
              <a:srgbClr val="000000"/>
            </a:solidFill>
          </a:endParaRPr>
        </a:p>
      </dgm:t>
    </dgm:pt>
    <dgm:pt modelId="{6F020CC3-DD3D-C246-94F3-0C755EC1849F}" type="parTrans" cxnId="{24EBDA86-F590-B34B-A6CC-4049D0F09882}">
      <dgm:prSet/>
      <dgm:spPr/>
      <dgm:t>
        <a:bodyPr/>
        <a:lstStyle/>
        <a:p>
          <a:endParaRPr lang="fr-FR"/>
        </a:p>
      </dgm:t>
    </dgm:pt>
    <dgm:pt modelId="{67288410-1BA1-AB49-BBC8-AF7794005989}" type="sibTrans" cxnId="{24EBDA86-F590-B34B-A6CC-4049D0F09882}">
      <dgm:prSet/>
      <dgm:spPr/>
      <dgm:t>
        <a:bodyPr/>
        <a:lstStyle/>
        <a:p>
          <a:endParaRPr lang="fr-FR"/>
        </a:p>
      </dgm:t>
    </dgm:pt>
    <dgm:pt modelId="{652A61E3-FA00-5445-8500-ACD49A36B628}">
      <dgm:prSet phldrT="[Texte]" custT="1"/>
      <dgm:spPr>
        <a:solidFill>
          <a:schemeClr val="accent2">
            <a:lumMod val="40000"/>
            <a:lumOff val="60000"/>
          </a:schemeClr>
        </a:solidFill>
        <a:effectLst>
          <a:outerShdw blurRad="50800" dist="38100" dir="2700000">
            <a:srgbClr val="000000">
              <a:alpha val="43000"/>
            </a:srgbClr>
          </a:outerShdw>
        </a:effectLst>
      </dgm:spPr>
      <dgm:t>
        <a:bodyPr/>
        <a:lstStyle/>
        <a:p>
          <a:r>
            <a:rPr lang="fr-FR" sz="2000" dirty="0" smtClean="0">
              <a:solidFill>
                <a:srgbClr val="000000"/>
              </a:solidFill>
            </a:rPr>
            <a:t>Chimiothérapie –chirurgie carcinologique</a:t>
          </a:r>
          <a:endParaRPr lang="fr-FR" sz="2000" dirty="0">
            <a:solidFill>
              <a:srgbClr val="000000"/>
            </a:solidFill>
          </a:endParaRPr>
        </a:p>
      </dgm:t>
    </dgm:pt>
    <dgm:pt modelId="{D85091D1-9309-F248-BCF0-7FF9991391B3}" type="parTrans" cxnId="{E9859C58-2DE7-714C-8F23-7BA744FA70A2}">
      <dgm:prSet/>
      <dgm:spPr/>
      <dgm:t>
        <a:bodyPr/>
        <a:lstStyle/>
        <a:p>
          <a:endParaRPr lang="fr-FR"/>
        </a:p>
      </dgm:t>
    </dgm:pt>
    <dgm:pt modelId="{3837CC93-0449-914A-918C-1F1524F0AB5F}" type="sibTrans" cxnId="{E9859C58-2DE7-714C-8F23-7BA744FA70A2}">
      <dgm:prSet/>
      <dgm:spPr/>
      <dgm:t>
        <a:bodyPr/>
        <a:lstStyle/>
        <a:p>
          <a:endParaRPr lang="fr-FR"/>
        </a:p>
      </dgm:t>
    </dgm:pt>
    <dgm:pt modelId="{E0A3987A-E601-604D-B9C3-FA927CB5BFEE}">
      <dgm:prSet phldrT="[Texte]" custT="1"/>
      <dgm:spPr>
        <a:solidFill>
          <a:srgbClr val="F2DCDB"/>
        </a:solidFill>
        <a:effectLst>
          <a:outerShdw blurRad="50800" dist="38100" dir="2700000">
            <a:srgbClr val="000000">
              <a:alpha val="43000"/>
            </a:srgbClr>
          </a:outerShdw>
        </a:effectLst>
      </dgm:spPr>
      <dgm:t>
        <a:bodyPr/>
        <a:lstStyle/>
        <a:p>
          <a:r>
            <a:rPr lang="fr-FR" sz="2000" dirty="0" smtClean="0">
              <a:solidFill>
                <a:srgbClr val="000000"/>
              </a:solidFill>
            </a:rPr>
            <a:t>Métastase </a:t>
          </a:r>
        </a:p>
        <a:p>
          <a:endParaRPr lang="fr-FR" sz="2000" dirty="0">
            <a:solidFill>
              <a:srgbClr val="000000"/>
            </a:solidFill>
          </a:endParaRPr>
        </a:p>
      </dgm:t>
    </dgm:pt>
    <dgm:pt modelId="{BC4B1D00-58FA-D14A-8287-096310776DC9}" type="parTrans" cxnId="{C937D50D-FB79-5E4D-9FB2-0A921229796E}">
      <dgm:prSet/>
      <dgm:spPr/>
      <dgm:t>
        <a:bodyPr/>
        <a:lstStyle/>
        <a:p>
          <a:endParaRPr lang="fr-FR"/>
        </a:p>
      </dgm:t>
    </dgm:pt>
    <dgm:pt modelId="{26E39354-7F05-C048-AE2D-5EE09378DE9A}" type="sibTrans" cxnId="{C937D50D-FB79-5E4D-9FB2-0A921229796E}">
      <dgm:prSet/>
      <dgm:spPr/>
      <dgm:t>
        <a:bodyPr/>
        <a:lstStyle/>
        <a:p>
          <a:endParaRPr lang="fr-FR"/>
        </a:p>
      </dgm:t>
    </dgm:pt>
    <dgm:pt modelId="{5BCDAA05-4FDF-8B48-AEC9-A9D45C6E1CB6}" type="pres">
      <dgm:prSet presAssocID="{9ADE599A-0B91-E348-A5E5-FAE3FF954323}" presName="hierChild1" presStyleCnt="0">
        <dgm:presLayoutVars>
          <dgm:orgChart val="1"/>
          <dgm:chPref val="1"/>
          <dgm:dir/>
          <dgm:animOne val="branch"/>
          <dgm:animLvl val="lvl"/>
          <dgm:resizeHandles/>
        </dgm:presLayoutVars>
      </dgm:prSet>
      <dgm:spPr/>
      <dgm:t>
        <a:bodyPr/>
        <a:lstStyle/>
        <a:p>
          <a:endParaRPr lang="fr-FR"/>
        </a:p>
      </dgm:t>
    </dgm:pt>
    <dgm:pt modelId="{AF0CA223-4953-584C-9809-445C84111497}" type="pres">
      <dgm:prSet presAssocID="{2DFDAAAE-FF79-BB4B-ABB8-7B66A26CECA8}" presName="hierRoot1" presStyleCnt="0">
        <dgm:presLayoutVars>
          <dgm:hierBranch val="init"/>
        </dgm:presLayoutVars>
      </dgm:prSet>
      <dgm:spPr/>
    </dgm:pt>
    <dgm:pt modelId="{CE649E24-96F1-F840-8F2C-7E000E252313}" type="pres">
      <dgm:prSet presAssocID="{2DFDAAAE-FF79-BB4B-ABB8-7B66A26CECA8}" presName="rootComposite1" presStyleCnt="0"/>
      <dgm:spPr/>
    </dgm:pt>
    <dgm:pt modelId="{639A7B8C-5CC7-F440-A4AA-FF122596589A}" type="pres">
      <dgm:prSet presAssocID="{2DFDAAAE-FF79-BB4B-ABB8-7B66A26CECA8}" presName="rootText1" presStyleLbl="node0" presStyleIdx="0" presStyleCnt="1" custScaleX="262827" custScaleY="162450" custLinFactX="-87873" custLinFactNeighborX="-100000" custLinFactNeighborY="-350">
        <dgm:presLayoutVars>
          <dgm:chPref val="3"/>
        </dgm:presLayoutVars>
      </dgm:prSet>
      <dgm:spPr/>
      <dgm:t>
        <a:bodyPr/>
        <a:lstStyle/>
        <a:p>
          <a:endParaRPr lang="fr-FR"/>
        </a:p>
      </dgm:t>
    </dgm:pt>
    <dgm:pt modelId="{83153632-75D1-074E-9E5F-F4EF0C8510B4}" type="pres">
      <dgm:prSet presAssocID="{2DFDAAAE-FF79-BB4B-ABB8-7B66A26CECA8}" presName="rootConnector1" presStyleLbl="node1" presStyleIdx="0" presStyleCnt="0"/>
      <dgm:spPr/>
      <dgm:t>
        <a:bodyPr/>
        <a:lstStyle/>
        <a:p>
          <a:endParaRPr lang="fr-FR"/>
        </a:p>
      </dgm:t>
    </dgm:pt>
    <dgm:pt modelId="{F8EA9B80-58D0-734A-8AB6-4E092186D753}" type="pres">
      <dgm:prSet presAssocID="{2DFDAAAE-FF79-BB4B-ABB8-7B66A26CECA8}" presName="hierChild2" presStyleCnt="0"/>
      <dgm:spPr/>
    </dgm:pt>
    <dgm:pt modelId="{3BA1DBA9-2174-1C44-B5D4-1F2B36435D18}" type="pres">
      <dgm:prSet presAssocID="{F767B641-E253-A248-B4EC-5492F31895CF}" presName="Name37" presStyleLbl="parChTrans1D2" presStyleIdx="0" presStyleCnt="1"/>
      <dgm:spPr/>
      <dgm:t>
        <a:bodyPr/>
        <a:lstStyle/>
        <a:p>
          <a:endParaRPr lang="fr-FR"/>
        </a:p>
      </dgm:t>
    </dgm:pt>
    <dgm:pt modelId="{07235BE0-2CAC-AC4E-BFD0-55156399809B}" type="pres">
      <dgm:prSet presAssocID="{D83C38D4-B470-1348-9A1B-A3FF63410106}" presName="hierRoot2" presStyleCnt="0">
        <dgm:presLayoutVars>
          <dgm:hierBranch val="init"/>
        </dgm:presLayoutVars>
      </dgm:prSet>
      <dgm:spPr/>
    </dgm:pt>
    <dgm:pt modelId="{3D2AA6F6-AEB2-4D44-A343-3D09DACD1805}" type="pres">
      <dgm:prSet presAssocID="{D83C38D4-B470-1348-9A1B-A3FF63410106}" presName="rootComposite" presStyleCnt="0"/>
      <dgm:spPr/>
    </dgm:pt>
    <dgm:pt modelId="{336FB288-D247-6742-B0DF-A7A7E6A04CFD}" type="pres">
      <dgm:prSet presAssocID="{D83C38D4-B470-1348-9A1B-A3FF63410106}" presName="rootText" presStyleLbl="node2" presStyleIdx="0" presStyleCnt="1" custScaleX="266875" custScaleY="112561" custLinFactX="992" custLinFactNeighborX="100000" custLinFactNeighborY="-75141">
        <dgm:presLayoutVars>
          <dgm:chPref val="3"/>
        </dgm:presLayoutVars>
      </dgm:prSet>
      <dgm:spPr/>
      <dgm:t>
        <a:bodyPr/>
        <a:lstStyle/>
        <a:p>
          <a:endParaRPr lang="fr-FR"/>
        </a:p>
      </dgm:t>
    </dgm:pt>
    <dgm:pt modelId="{E507B99A-1FBD-FC4F-89BD-E107F16FB704}" type="pres">
      <dgm:prSet presAssocID="{D83C38D4-B470-1348-9A1B-A3FF63410106}" presName="rootConnector" presStyleLbl="node2" presStyleIdx="0" presStyleCnt="1"/>
      <dgm:spPr/>
      <dgm:t>
        <a:bodyPr/>
        <a:lstStyle/>
        <a:p>
          <a:endParaRPr lang="fr-FR"/>
        </a:p>
      </dgm:t>
    </dgm:pt>
    <dgm:pt modelId="{7D7EFDA4-1E30-A948-93CD-E1B44D9AD7E8}" type="pres">
      <dgm:prSet presAssocID="{D83C38D4-B470-1348-9A1B-A3FF63410106}" presName="hierChild4" presStyleCnt="0"/>
      <dgm:spPr/>
    </dgm:pt>
    <dgm:pt modelId="{8758946C-2EA2-6C45-852E-F3A542723649}" type="pres">
      <dgm:prSet presAssocID="{2427EE0A-AA6A-B749-B7E0-3CFE03915E72}" presName="Name37" presStyleLbl="parChTrans1D3" presStyleIdx="0" presStyleCnt="1"/>
      <dgm:spPr/>
      <dgm:t>
        <a:bodyPr/>
        <a:lstStyle/>
        <a:p>
          <a:endParaRPr lang="fr-FR"/>
        </a:p>
      </dgm:t>
    </dgm:pt>
    <dgm:pt modelId="{F04CFE4F-4602-3C40-A047-C738A830E38C}" type="pres">
      <dgm:prSet presAssocID="{630E394A-9377-404D-8994-53B661D20257}" presName="hierRoot2" presStyleCnt="0">
        <dgm:presLayoutVars>
          <dgm:hierBranch val="init"/>
        </dgm:presLayoutVars>
      </dgm:prSet>
      <dgm:spPr/>
    </dgm:pt>
    <dgm:pt modelId="{E7DC792E-C668-3D41-9E63-00FAF639F015}" type="pres">
      <dgm:prSet presAssocID="{630E394A-9377-404D-8994-53B661D20257}" presName="rootComposite" presStyleCnt="0"/>
      <dgm:spPr/>
    </dgm:pt>
    <dgm:pt modelId="{D0EC2FEA-E223-E246-BCEB-0C47276F4D30}" type="pres">
      <dgm:prSet presAssocID="{630E394A-9377-404D-8994-53B661D20257}" presName="rootText" presStyleLbl="node3" presStyleIdx="0" presStyleCnt="1" custScaleX="267125" custLinFactX="1541" custLinFactY="-5190" custLinFactNeighborX="100000" custLinFactNeighborY="-100000">
        <dgm:presLayoutVars>
          <dgm:chPref val="3"/>
        </dgm:presLayoutVars>
      </dgm:prSet>
      <dgm:spPr/>
      <dgm:t>
        <a:bodyPr/>
        <a:lstStyle/>
        <a:p>
          <a:endParaRPr lang="fr-FR"/>
        </a:p>
      </dgm:t>
    </dgm:pt>
    <dgm:pt modelId="{5AD85643-C0B2-7549-899B-C2888A096B91}" type="pres">
      <dgm:prSet presAssocID="{630E394A-9377-404D-8994-53B661D20257}" presName="rootConnector" presStyleLbl="node3" presStyleIdx="0" presStyleCnt="1"/>
      <dgm:spPr/>
      <dgm:t>
        <a:bodyPr/>
        <a:lstStyle/>
        <a:p>
          <a:endParaRPr lang="fr-FR"/>
        </a:p>
      </dgm:t>
    </dgm:pt>
    <dgm:pt modelId="{E98923DE-7710-B14B-B6AC-7A1E10BF4176}" type="pres">
      <dgm:prSet presAssocID="{630E394A-9377-404D-8994-53B661D20257}" presName="hierChild4" presStyleCnt="0"/>
      <dgm:spPr/>
    </dgm:pt>
    <dgm:pt modelId="{7A5BBBD7-D598-1241-BA2A-9F11544B6612}" type="pres">
      <dgm:prSet presAssocID="{98C75733-B24C-C648-BDFC-DA48068BFA84}" presName="Name37" presStyleLbl="parChTrans1D4" presStyleIdx="0" presStyleCnt="17"/>
      <dgm:spPr/>
      <dgm:t>
        <a:bodyPr/>
        <a:lstStyle/>
        <a:p>
          <a:endParaRPr lang="fr-FR"/>
        </a:p>
      </dgm:t>
    </dgm:pt>
    <dgm:pt modelId="{F231511E-8346-9F48-BCFE-9DAF5E6FA01C}" type="pres">
      <dgm:prSet presAssocID="{00903795-22F8-6043-828C-DB8225EC0325}" presName="hierRoot2" presStyleCnt="0">
        <dgm:presLayoutVars>
          <dgm:hierBranch val="init"/>
        </dgm:presLayoutVars>
      </dgm:prSet>
      <dgm:spPr/>
    </dgm:pt>
    <dgm:pt modelId="{FC508FD9-D462-8A48-9534-E8607E235EA5}" type="pres">
      <dgm:prSet presAssocID="{00903795-22F8-6043-828C-DB8225EC0325}" presName="rootComposite" presStyleCnt="0"/>
      <dgm:spPr/>
    </dgm:pt>
    <dgm:pt modelId="{8BF5108E-45D3-BE40-98F1-C68804F4CE8D}" type="pres">
      <dgm:prSet presAssocID="{00903795-22F8-6043-828C-DB8225EC0325}" presName="rootText" presStyleLbl="node4" presStyleIdx="0" presStyleCnt="17" custScaleX="178390" custScaleY="128765" custLinFactY="-38" custLinFactNeighborX="-39056" custLinFactNeighborY="-100000">
        <dgm:presLayoutVars>
          <dgm:chPref val="3"/>
        </dgm:presLayoutVars>
      </dgm:prSet>
      <dgm:spPr/>
      <dgm:t>
        <a:bodyPr/>
        <a:lstStyle/>
        <a:p>
          <a:endParaRPr lang="fr-FR"/>
        </a:p>
      </dgm:t>
    </dgm:pt>
    <dgm:pt modelId="{30D22CD9-CE5E-A24A-AA85-D7D619B6B788}" type="pres">
      <dgm:prSet presAssocID="{00903795-22F8-6043-828C-DB8225EC0325}" presName="rootConnector" presStyleLbl="node4" presStyleIdx="0" presStyleCnt="17"/>
      <dgm:spPr/>
      <dgm:t>
        <a:bodyPr/>
        <a:lstStyle/>
        <a:p>
          <a:endParaRPr lang="fr-FR"/>
        </a:p>
      </dgm:t>
    </dgm:pt>
    <dgm:pt modelId="{4D8D336A-8FE1-B24A-AF24-89D900A3B808}" type="pres">
      <dgm:prSet presAssocID="{00903795-22F8-6043-828C-DB8225EC0325}" presName="hierChild4" presStyleCnt="0"/>
      <dgm:spPr/>
    </dgm:pt>
    <dgm:pt modelId="{CBF87FD8-3DE1-A045-8382-600641474744}" type="pres">
      <dgm:prSet presAssocID="{A81873FD-8A9B-4C48-AD28-F0147DC31E2B}" presName="Name37" presStyleLbl="parChTrans1D4" presStyleIdx="1" presStyleCnt="17"/>
      <dgm:spPr/>
      <dgm:t>
        <a:bodyPr/>
        <a:lstStyle/>
        <a:p>
          <a:endParaRPr lang="fr-FR"/>
        </a:p>
      </dgm:t>
    </dgm:pt>
    <dgm:pt modelId="{A01FBC10-CC83-2A4D-B9B1-B5314168F60A}" type="pres">
      <dgm:prSet presAssocID="{EE96B5BD-E504-6C43-9DD8-636BE60BA2C7}" presName="hierRoot2" presStyleCnt="0">
        <dgm:presLayoutVars>
          <dgm:hierBranch val="init"/>
        </dgm:presLayoutVars>
      </dgm:prSet>
      <dgm:spPr/>
    </dgm:pt>
    <dgm:pt modelId="{CADB5303-9F7E-C74B-AC84-792BFBA2A199}" type="pres">
      <dgm:prSet presAssocID="{EE96B5BD-E504-6C43-9DD8-636BE60BA2C7}" presName="rootComposite" presStyleCnt="0"/>
      <dgm:spPr/>
    </dgm:pt>
    <dgm:pt modelId="{77212EE1-D913-BA40-8711-7AAF862CEE5E}" type="pres">
      <dgm:prSet presAssocID="{EE96B5BD-E504-6C43-9DD8-636BE60BA2C7}" presName="rootText" presStyleLbl="node4" presStyleIdx="1" presStyleCnt="17" custLinFactX="-8492" custLinFactNeighborX="-100000" custLinFactNeighborY="-80125">
        <dgm:presLayoutVars>
          <dgm:chPref val="3"/>
        </dgm:presLayoutVars>
      </dgm:prSet>
      <dgm:spPr/>
      <dgm:t>
        <a:bodyPr/>
        <a:lstStyle/>
        <a:p>
          <a:endParaRPr lang="fr-FR"/>
        </a:p>
      </dgm:t>
    </dgm:pt>
    <dgm:pt modelId="{444383C9-B32E-DD41-8D4E-DE21B4FA85A8}" type="pres">
      <dgm:prSet presAssocID="{EE96B5BD-E504-6C43-9DD8-636BE60BA2C7}" presName="rootConnector" presStyleLbl="node4" presStyleIdx="1" presStyleCnt="17"/>
      <dgm:spPr/>
      <dgm:t>
        <a:bodyPr/>
        <a:lstStyle/>
        <a:p>
          <a:endParaRPr lang="fr-FR"/>
        </a:p>
      </dgm:t>
    </dgm:pt>
    <dgm:pt modelId="{770C0193-FC7C-034B-AD50-176EEA566616}" type="pres">
      <dgm:prSet presAssocID="{EE96B5BD-E504-6C43-9DD8-636BE60BA2C7}" presName="hierChild4" presStyleCnt="0"/>
      <dgm:spPr/>
    </dgm:pt>
    <dgm:pt modelId="{6503D42C-BD12-7142-81E8-A6A0159E4EB2}" type="pres">
      <dgm:prSet presAssocID="{3EAA12BC-8053-5642-A958-4D9DDE2ADC8D}" presName="Name37" presStyleLbl="parChTrans1D4" presStyleIdx="2" presStyleCnt="17"/>
      <dgm:spPr/>
      <dgm:t>
        <a:bodyPr/>
        <a:lstStyle/>
        <a:p>
          <a:endParaRPr lang="fr-FR"/>
        </a:p>
      </dgm:t>
    </dgm:pt>
    <dgm:pt modelId="{87CE012A-B626-164B-AD72-84A05591417C}" type="pres">
      <dgm:prSet presAssocID="{3C38CF0C-EB50-2644-ACCF-955FB4F22AAF}" presName="hierRoot2" presStyleCnt="0">
        <dgm:presLayoutVars>
          <dgm:hierBranch val="init"/>
        </dgm:presLayoutVars>
      </dgm:prSet>
      <dgm:spPr/>
    </dgm:pt>
    <dgm:pt modelId="{117AB60A-B510-0E42-BA39-551156480075}" type="pres">
      <dgm:prSet presAssocID="{3C38CF0C-EB50-2644-ACCF-955FB4F22AAF}" presName="rootComposite" presStyleCnt="0"/>
      <dgm:spPr/>
    </dgm:pt>
    <dgm:pt modelId="{32628B0C-E5DB-EE43-B5EB-5F113C95C3B3}" type="pres">
      <dgm:prSet presAssocID="{3C38CF0C-EB50-2644-ACCF-955FB4F22AAF}" presName="rootText" presStyleLbl="node4" presStyleIdx="2" presStyleCnt="17" custScaleX="69892" custScaleY="49484" custLinFactNeighborX="-25822" custLinFactNeighborY="32175">
        <dgm:presLayoutVars>
          <dgm:chPref val="3"/>
        </dgm:presLayoutVars>
      </dgm:prSet>
      <dgm:spPr/>
      <dgm:t>
        <a:bodyPr/>
        <a:lstStyle/>
        <a:p>
          <a:endParaRPr lang="fr-FR"/>
        </a:p>
      </dgm:t>
    </dgm:pt>
    <dgm:pt modelId="{7BDC4E98-6FCF-E94B-B361-89686EFF8421}" type="pres">
      <dgm:prSet presAssocID="{3C38CF0C-EB50-2644-ACCF-955FB4F22AAF}" presName="rootConnector" presStyleLbl="node4" presStyleIdx="2" presStyleCnt="17"/>
      <dgm:spPr/>
      <dgm:t>
        <a:bodyPr/>
        <a:lstStyle/>
        <a:p>
          <a:endParaRPr lang="fr-FR"/>
        </a:p>
      </dgm:t>
    </dgm:pt>
    <dgm:pt modelId="{D8675A5F-54FF-E746-880A-355732DAC57B}" type="pres">
      <dgm:prSet presAssocID="{3C38CF0C-EB50-2644-ACCF-955FB4F22AAF}" presName="hierChild4" presStyleCnt="0"/>
      <dgm:spPr/>
    </dgm:pt>
    <dgm:pt modelId="{779186EA-756A-6644-B9D8-EAC3DCC130C8}" type="pres">
      <dgm:prSet presAssocID="{3C38CF0C-EB50-2644-ACCF-955FB4F22AAF}" presName="hierChild5" presStyleCnt="0"/>
      <dgm:spPr/>
    </dgm:pt>
    <dgm:pt modelId="{7FD11B2E-35E2-8D4B-A4CF-32441BD2A721}" type="pres">
      <dgm:prSet presAssocID="{DA8F528D-3360-2E49-B0E4-6826EF34D370}" presName="Name37" presStyleLbl="parChTrans1D4" presStyleIdx="3" presStyleCnt="17"/>
      <dgm:spPr/>
      <dgm:t>
        <a:bodyPr/>
        <a:lstStyle/>
        <a:p>
          <a:endParaRPr lang="fr-FR"/>
        </a:p>
      </dgm:t>
    </dgm:pt>
    <dgm:pt modelId="{49D5FD4C-9595-9240-B698-2E34B4D14287}" type="pres">
      <dgm:prSet presAssocID="{E557B581-816B-CC41-AF3F-A101430521FE}" presName="hierRoot2" presStyleCnt="0">
        <dgm:presLayoutVars>
          <dgm:hierBranch val="init"/>
        </dgm:presLayoutVars>
      </dgm:prSet>
      <dgm:spPr/>
    </dgm:pt>
    <dgm:pt modelId="{0AC498DA-5072-654E-B106-9943CDF68C10}" type="pres">
      <dgm:prSet presAssocID="{E557B581-816B-CC41-AF3F-A101430521FE}" presName="rootComposite" presStyleCnt="0"/>
      <dgm:spPr/>
    </dgm:pt>
    <dgm:pt modelId="{124ACBA2-3D0D-2041-9003-B2AC6AE43D0B}" type="pres">
      <dgm:prSet presAssocID="{E557B581-816B-CC41-AF3F-A101430521FE}" presName="rootText" presStyleLbl="node4" presStyleIdx="3" presStyleCnt="17" custScaleX="52676" custScaleY="49484" custLinFactY="-26225" custLinFactNeighborX="-25822" custLinFactNeighborY="-100000">
        <dgm:presLayoutVars>
          <dgm:chPref val="3"/>
        </dgm:presLayoutVars>
      </dgm:prSet>
      <dgm:spPr/>
      <dgm:t>
        <a:bodyPr/>
        <a:lstStyle/>
        <a:p>
          <a:endParaRPr lang="fr-FR"/>
        </a:p>
      </dgm:t>
    </dgm:pt>
    <dgm:pt modelId="{904BDCBF-87DC-5249-BF7D-E1F5831F20B7}" type="pres">
      <dgm:prSet presAssocID="{E557B581-816B-CC41-AF3F-A101430521FE}" presName="rootConnector" presStyleLbl="node4" presStyleIdx="3" presStyleCnt="17"/>
      <dgm:spPr/>
      <dgm:t>
        <a:bodyPr/>
        <a:lstStyle/>
        <a:p>
          <a:endParaRPr lang="fr-FR"/>
        </a:p>
      </dgm:t>
    </dgm:pt>
    <dgm:pt modelId="{5FF7E7B2-F0AB-7144-9599-B6369DB214A3}" type="pres">
      <dgm:prSet presAssocID="{E557B581-816B-CC41-AF3F-A101430521FE}" presName="hierChild4" presStyleCnt="0"/>
      <dgm:spPr/>
    </dgm:pt>
    <dgm:pt modelId="{F9671D08-4012-774C-A0AC-5C4AF7116D83}" type="pres">
      <dgm:prSet presAssocID="{E557B581-816B-CC41-AF3F-A101430521FE}" presName="hierChild5" presStyleCnt="0"/>
      <dgm:spPr/>
    </dgm:pt>
    <dgm:pt modelId="{5BA1F07E-BA5A-C84D-B050-1057E7787691}" type="pres">
      <dgm:prSet presAssocID="{56E8E603-3BCC-6548-9E67-4F2E77DF6029}" presName="Name37" presStyleLbl="parChTrans1D4" presStyleIdx="4" presStyleCnt="17"/>
      <dgm:spPr/>
      <dgm:t>
        <a:bodyPr/>
        <a:lstStyle/>
        <a:p>
          <a:endParaRPr lang="fr-FR"/>
        </a:p>
      </dgm:t>
    </dgm:pt>
    <dgm:pt modelId="{DD4280DA-BA3F-A545-9917-BD6B27B5DC2E}" type="pres">
      <dgm:prSet presAssocID="{5D954563-A39E-BC4F-B9C1-E6CDB1B632F2}" presName="hierRoot2" presStyleCnt="0">
        <dgm:presLayoutVars>
          <dgm:hierBranch val="init"/>
        </dgm:presLayoutVars>
      </dgm:prSet>
      <dgm:spPr/>
    </dgm:pt>
    <dgm:pt modelId="{868F670A-F598-0948-B162-558B3821AABF}" type="pres">
      <dgm:prSet presAssocID="{5D954563-A39E-BC4F-B9C1-E6CDB1B632F2}" presName="rootComposite" presStyleCnt="0"/>
      <dgm:spPr/>
    </dgm:pt>
    <dgm:pt modelId="{332CA9C0-561D-2E4C-8503-377A57A76357}" type="pres">
      <dgm:prSet presAssocID="{5D954563-A39E-BC4F-B9C1-E6CDB1B632F2}" presName="rootText" presStyleLbl="node4" presStyleIdx="4" presStyleCnt="17" custScaleX="112607" custScaleY="49484" custLinFactNeighborX="-32514" custLinFactNeighborY="-16960">
        <dgm:presLayoutVars>
          <dgm:chPref val="3"/>
        </dgm:presLayoutVars>
      </dgm:prSet>
      <dgm:spPr/>
      <dgm:t>
        <a:bodyPr/>
        <a:lstStyle/>
        <a:p>
          <a:endParaRPr lang="fr-FR"/>
        </a:p>
      </dgm:t>
    </dgm:pt>
    <dgm:pt modelId="{898B161B-1BC1-6F4D-960B-5C5CDCFE2B49}" type="pres">
      <dgm:prSet presAssocID="{5D954563-A39E-BC4F-B9C1-E6CDB1B632F2}" presName="rootConnector" presStyleLbl="node4" presStyleIdx="4" presStyleCnt="17"/>
      <dgm:spPr/>
      <dgm:t>
        <a:bodyPr/>
        <a:lstStyle/>
        <a:p>
          <a:endParaRPr lang="fr-FR"/>
        </a:p>
      </dgm:t>
    </dgm:pt>
    <dgm:pt modelId="{BE71DE68-121B-DA48-9351-F3090333FB4A}" type="pres">
      <dgm:prSet presAssocID="{5D954563-A39E-BC4F-B9C1-E6CDB1B632F2}" presName="hierChild4" presStyleCnt="0"/>
      <dgm:spPr/>
    </dgm:pt>
    <dgm:pt modelId="{01AC177F-6503-274B-BEA2-FDE5097BC22E}" type="pres">
      <dgm:prSet presAssocID="{5D954563-A39E-BC4F-B9C1-E6CDB1B632F2}" presName="hierChild5" presStyleCnt="0"/>
      <dgm:spPr/>
    </dgm:pt>
    <dgm:pt modelId="{9914425A-AA99-DA4F-8DAA-F16A816C5944}" type="pres">
      <dgm:prSet presAssocID="{EED8D1D5-E639-2E4A-97A4-A7E52917FC2B}" presName="Name37" presStyleLbl="parChTrans1D4" presStyleIdx="5" presStyleCnt="17"/>
      <dgm:spPr/>
      <dgm:t>
        <a:bodyPr/>
        <a:lstStyle/>
        <a:p>
          <a:endParaRPr lang="fr-FR"/>
        </a:p>
      </dgm:t>
    </dgm:pt>
    <dgm:pt modelId="{FBD0880C-6FA3-C443-88AC-A8266DA7B725}" type="pres">
      <dgm:prSet presAssocID="{288148B6-2C5C-D74D-B978-1219F33E653D}" presName="hierRoot2" presStyleCnt="0">
        <dgm:presLayoutVars>
          <dgm:hierBranch val="init"/>
        </dgm:presLayoutVars>
      </dgm:prSet>
      <dgm:spPr/>
    </dgm:pt>
    <dgm:pt modelId="{EA0B465F-6792-C24C-B597-38AA7245CC9B}" type="pres">
      <dgm:prSet presAssocID="{288148B6-2C5C-D74D-B978-1219F33E653D}" presName="rootComposite" presStyleCnt="0"/>
      <dgm:spPr/>
    </dgm:pt>
    <dgm:pt modelId="{E02E1CEC-0865-B748-916F-1AA29668E16C}" type="pres">
      <dgm:prSet presAssocID="{288148B6-2C5C-D74D-B978-1219F33E653D}" presName="rootText" presStyleLbl="node4" presStyleIdx="5" presStyleCnt="17" custScaleY="51547" custLinFactY="-88744" custLinFactNeighborX="-32514" custLinFactNeighborY="-100000">
        <dgm:presLayoutVars>
          <dgm:chPref val="3"/>
        </dgm:presLayoutVars>
      </dgm:prSet>
      <dgm:spPr/>
      <dgm:t>
        <a:bodyPr/>
        <a:lstStyle/>
        <a:p>
          <a:endParaRPr lang="fr-FR"/>
        </a:p>
      </dgm:t>
    </dgm:pt>
    <dgm:pt modelId="{C5377823-3147-A143-84BF-E8B5019B6AB5}" type="pres">
      <dgm:prSet presAssocID="{288148B6-2C5C-D74D-B978-1219F33E653D}" presName="rootConnector" presStyleLbl="node4" presStyleIdx="5" presStyleCnt="17"/>
      <dgm:spPr/>
      <dgm:t>
        <a:bodyPr/>
        <a:lstStyle/>
        <a:p>
          <a:endParaRPr lang="fr-FR"/>
        </a:p>
      </dgm:t>
    </dgm:pt>
    <dgm:pt modelId="{2F7FE618-60A0-014D-BD69-3A3E59146E34}" type="pres">
      <dgm:prSet presAssocID="{288148B6-2C5C-D74D-B978-1219F33E653D}" presName="hierChild4" presStyleCnt="0"/>
      <dgm:spPr/>
    </dgm:pt>
    <dgm:pt modelId="{D547E181-8433-D94D-AADE-F34D41EB4330}" type="pres">
      <dgm:prSet presAssocID="{288148B6-2C5C-D74D-B978-1219F33E653D}" presName="hierChild5" presStyleCnt="0"/>
      <dgm:spPr/>
    </dgm:pt>
    <dgm:pt modelId="{CA7F4A02-B42C-DA45-9040-C10840562709}" type="pres">
      <dgm:prSet presAssocID="{EE96B5BD-E504-6C43-9DD8-636BE60BA2C7}" presName="hierChild5" presStyleCnt="0"/>
      <dgm:spPr/>
    </dgm:pt>
    <dgm:pt modelId="{08A8BC4D-C73F-9742-AA6B-F4D1E51A50A0}" type="pres">
      <dgm:prSet presAssocID="{447C547F-B1C1-1F43-9E5A-471D145A3A67}" presName="Name37" presStyleLbl="parChTrans1D4" presStyleIdx="6" presStyleCnt="17"/>
      <dgm:spPr/>
      <dgm:t>
        <a:bodyPr/>
        <a:lstStyle/>
        <a:p>
          <a:endParaRPr lang="fr-FR"/>
        </a:p>
      </dgm:t>
    </dgm:pt>
    <dgm:pt modelId="{03292ACF-7C15-8947-BEB1-B514A91DBF9C}" type="pres">
      <dgm:prSet presAssocID="{54C34A07-00C3-414E-A178-7B5A127E2782}" presName="hierRoot2" presStyleCnt="0">
        <dgm:presLayoutVars>
          <dgm:hierBranch val="init"/>
        </dgm:presLayoutVars>
      </dgm:prSet>
      <dgm:spPr/>
    </dgm:pt>
    <dgm:pt modelId="{ACDCF5F3-B385-C148-975A-4078FFD25F96}" type="pres">
      <dgm:prSet presAssocID="{54C34A07-00C3-414E-A178-7B5A127E2782}" presName="rootComposite" presStyleCnt="0"/>
      <dgm:spPr/>
    </dgm:pt>
    <dgm:pt modelId="{156996D1-75EA-D440-A912-B1DDB9D68E9D}" type="pres">
      <dgm:prSet presAssocID="{54C34A07-00C3-414E-A178-7B5A127E2782}" presName="rootText" presStyleLbl="node4" presStyleIdx="6" presStyleCnt="17" custScaleX="120284" custLinFactNeighborX="-23661" custLinFactNeighborY="-80125">
        <dgm:presLayoutVars>
          <dgm:chPref val="3"/>
        </dgm:presLayoutVars>
      </dgm:prSet>
      <dgm:spPr/>
      <dgm:t>
        <a:bodyPr/>
        <a:lstStyle/>
        <a:p>
          <a:endParaRPr lang="fr-FR"/>
        </a:p>
      </dgm:t>
    </dgm:pt>
    <dgm:pt modelId="{26F21F67-7BFF-684B-BA06-1D3E2140D4AF}" type="pres">
      <dgm:prSet presAssocID="{54C34A07-00C3-414E-A178-7B5A127E2782}" presName="rootConnector" presStyleLbl="node4" presStyleIdx="6" presStyleCnt="17"/>
      <dgm:spPr/>
      <dgm:t>
        <a:bodyPr/>
        <a:lstStyle/>
        <a:p>
          <a:endParaRPr lang="fr-FR"/>
        </a:p>
      </dgm:t>
    </dgm:pt>
    <dgm:pt modelId="{3C0C67D0-FCAF-754F-9C00-667C4666CF55}" type="pres">
      <dgm:prSet presAssocID="{54C34A07-00C3-414E-A178-7B5A127E2782}" presName="hierChild4" presStyleCnt="0"/>
      <dgm:spPr/>
    </dgm:pt>
    <dgm:pt modelId="{EB69DE22-B7CD-5342-8668-533319CF820D}" type="pres">
      <dgm:prSet presAssocID="{54C34A07-00C3-414E-A178-7B5A127E2782}" presName="hierChild5" presStyleCnt="0"/>
      <dgm:spPr/>
    </dgm:pt>
    <dgm:pt modelId="{C8C99C01-B26C-E346-96AA-8813785EEA2D}" type="pres">
      <dgm:prSet presAssocID="{00903795-22F8-6043-828C-DB8225EC0325}" presName="hierChild5" presStyleCnt="0"/>
      <dgm:spPr/>
    </dgm:pt>
    <dgm:pt modelId="{567665E2-F878-714D-81A7-D84CE96762F8}" type="pres">
      <dgm:prSet presAssocID="{937A90E9-2B99-334D-89F5-09A77C8AD8F7}" presName="Name37" presStyleLbl="parChTrans1D4" presStyleIdx="7" presStyleCnt="17"/>
      <dgm:spPr/>
      <dgm:t>
        <a:bodyPr/>
        <a:lstStyle/>
        <a:p>
          <a:endParaRPr lang="fr-FR"/>
        </a:p>
      </dgm:t>
    </dgm:pt>
    <dgm:pt modelId="{0CF79B48-A7AC-8747-BD55-813D0EF89B81}" type="pres">
      <dgm:prSet presAssocID="{D0B42652-A229-974D-B31A-6B2801264F29}" presName="hierRoot2" presStyleCnt="0">
        <dgm:presLayoutVars>
          <dgm:hierBranch val="init"/>
        </dgm:presLayoutVars>
      </dgm:prSet>
      <dgm:spPr/>
    </dgm:pt>
    <dgm:pt modelId="{E2016970-2B8C-3A43-BF18-C375D5DED1BD}" type="pres">
      <dgm:prSet presAssocID="{D0B42652-A229-974D-B31A-6B2801264F29}" presName="rootComposite" presStyleCnt="0"/>
      <dgm:spPr/>
    </dgm:pt>
    <dgm:pt modelId="{1BD3E23E-C280-4B46-B25A-8A4CC3EF6A2B}" type="pres">
      <dgm:prSet presAssocID="{D0B42652-A229-974D-B31A-6B2801264F29}" presName="rootText" presStyleLbl="node4" presStyleIdx="7" presStyleCnt="17" custScaleX="165503" custScaleY="136046" custLinFactX="567" custLinFactY="-38" custLinFactNeighborX="100000" custLinFactNeighborY="-100000">
        <dgm:presLayoutVars>
          <dgm:chPref val="3"/>
        </dgm:presLayoutVars>
      </dgm:prSet>
      <dgm:spPr/>
      <dgm:t>
        <a:bodyPr/>
        <a:lstStyle/>
        <a:p>
          <a:endParaRPr lang="fr-FR"/>
        </a:p>
      </dgm:t>
    </dgm:pt>
    <dgm:pt modelId="{27034512-0A61-F647-A119-721EE5DFF9A6}" type="pres">
      <dgm:prSet presAssocID="{D0B42652-A229-974D-B31A-6B2801264F29}" presName="rootConnector" presStyleLbl="node4" presStyleIdx="7" presStyleCnt="17"/>
      <dgm:spPr/>
      <dgm:t>
        <a:bodyPr/>
        <a:lstStyle/>
        <a:p>
          <a:endParaRPr lang="fr-FR"/>
        </a:p>
      </dgm:t>
    </dgm:pt>
    <dgm:pt modelId="{7C090F54-C01C-834D-8FAB-384E857009B9}" type="pres">
      <dgm:prSet presAssocID="{D0B42652-A229-974D-B31A-6B2801264F29}" presName="hierChild4" presStyleCnt="0"/>
      <dgm:spPr/>
    </dgm:pt>
    <dgm:pt modelId="{354D69F2-F949-424B-830F-1623B78FC36C}" type="pres">
      <dgm:prSet presAssocID="{08F24F60-D35F-F84C-95EE-9569106E5F4F}" presName="Name37" presStyleLbl="parChTrans1D4" presStyleIdx="8" presStyleCnt="17"/>
      <dgm:spPr/>
      <dgm:t>
        <a:bodyPr/>
        <a:lstStyle/>
        <a:p>
          <a:endParaRPr lang="fr-FR"/>
        </a:p>
      </dgm:t>
    </dgm:pt>
    <dgm:pt modelId="{9D62982C-8926-1A4A-8272-C9A05CDF8E95}" type="pres">
      <dgm:prSet presAssocID="{F44E3F4A-348D-2645-8775-C1203D4F861A}" presName="hierRoot2" presStyleCnt="0">
        <dgm:presLayoutVars>
          <dgm:hierBranch val="init"/>
        </dgm:presLayoutVars>
      </dgm:prSet>
      <dgm:spPr/>
    </dgm:pt>
    <dgm:pt modelId="{43B587B4-418F-894E-974C-A6BCC81988A0}" type="pres">
      <dgm:prSet presAssocID="{F44E3F4A-348D-2645-8775-C1203D4F861A}" presName="rootComposite" presStyleCnt="0"/>
      <dgm:spPr/>
    </dgm:pt>
    <dgm:pt modelId="{9EB7CC4E-2A7B-0F4D-BB4B-AC59BD66A111}" type="pres">
      <dgm:prSet presAssocID="{F44E3F4A-348D-2645-8775-C1203D4F861A}" presName="rootText" presStyleLbl="node4" presStyleIdx="8" presStyleCnt="17" custLinFactNeighborX="62048" custLinFactNeighborY="-66748">
        <dgm:presLayoutVars>
          <dgm:chPref val="3"/>
        </dgm:presLayoutVars>
      </dgm:prSet>
      <dgm:spPr/>
      <dgm:t>
        <a:bodyPr/>
        <a:lstStyle/>
        <a:p>
          <a:endParaRPr lang="fr-FR"/>
        </a:p>
      </dgm:t>
    </dgm:pt>
    <dgm:pt modelId="{83C17679-0C3C-8740-9AFD-C1C278831EDD}" type="pres">
      <dgm:prSet presAssocID="{F44E3F4A-348D-2645-8775-C1203D4F861A}" presName="rootConnector" presStyleLbl="node4" presStyleIdx="8" presStyleCnt="17"/>
      <dgm:spPr/>
      <dgm:t>
        <a:bodyPr/>
        <a:lstStyle/>
        <a:p>
          <a:endParaRPr lang="fr-FR"/>
        </a:p>
      </dgm:t>
    </dgm:pt>
    <dgm:pt modelId="{330FAE24-2EE1-C940-9B27-4BB152573B09}" type="pres">
      <dgm:prSet presAssocID="{F44E3F4A-348D-2645-8775-C1203D4F861A}" presName="hierChild4" presStyleCnt="0"/>
      <dgm:spPr/>
    </dgm:pt>
    <dgm:pt modelId="{768060CA-9629-F242-B8DD-F6E20CE8024B}" type="pres">
      <dgm:prSet presAssocID="{6F020CC3-DD3D-C246-94F3-0C755EC1849F}" presName="Name37" presStyleLbl="parChTrans1D4" presStyleIdx="9" presStyleCnt="17"/>
      <dgm:spPr/>
      <dgm:t>
        <a:bodyPr/>
        <a:lstStyle/>
        <a:p>
          <a:endParaRPr lang="fr-FR"/>
        </a:p>
      </dgm:t>
    </dgm:pt>
    <dgm:pt modelId="{E7009D1C-E941-5041-88A9-76DDCB2B47A2}" type="pres">
      <dgm:prSet presAssocID="{B68BB578-ED81-5349-8070-53D938F8D237}" presName="hierRoot2" presStyleCnt="0">
        <dgm:presLayoutVars>
          <dgm:hierBranch val="init"/>
        </dgm:presLayoutVars>
      </dgm:prSet>
      <dgm:spPr/>
    </dgm:pt>
    <dgm:pt modelId="{794C994A-D4D7-8445-B547-29F7881FDACB}" type="pres">
      <dgm:prSet presAssocID="{B68BB578-ED81-5349-8070-53D938F8D237}" presName="rootComposite" presStyleCnt="0"/>
      <dgm:spPr/>
    </dgm:pt>
    <dgm:pt modelId="{DB7956DC-C3AB-744C-A4D4-45512B80BF10}" type="pres">
      <dgm:prSet presAssocID="{B68BB578-ED81-5349-8070-53D938F8D237}" presName="rootText" presStyleLbl="node4" presStyleIdx="9" presStyleCnt="17" custLinFactNeighborX="-10699">
        <dgm:presLayoutVars>
          <dgm:chPref val="3"/>
        </dgm:presLayoutVars>
      </dgm:prSet>
      <dgm:spPr/>
      <dgm:t>
        <a:bodyPr/>
        <a:lstStyle/>
        <a:p>
          <a:endParaRPr lang="fr-FR"/>
        </a:p>
      </dgm:t>
    </dgm:pt>
    <dgm:pt modelId="{FC7DC05A-3CC3-6345-8AA6-97E136C52653}" type="pres">
      <dgm:prSet presAssocID="{B68BB578-ED81-5349-8070-53D938F8D237}" presName="rootConnector" presStyleLbl="node4" presStyleIdx="9" presStyleCnt="17"/>
      <dgm:spPr/>
      <dgm:t>
        <a:bodyPr/>
        <a:lstStyle/>
        <a:p>
          <a:endParaRPr lang="fr-FR"/>
        </a:p>
      </dgm:t>
    </dgm:pt>
    <dgm:pt modelId="{C99C9CCA-174C-9849-B848-5FD5DCC02AC2}" type="pres">
      <dgm:prSet presAssocID="{B68BB578-ED81-5349-8070-53D938F8D237}" presName="hierChild4" presStyleCnt="0"/>
      <dgm:spPr/>
    </dgm:pt>
    <dgm:pt modelId="{751C8CEE-C56C-B543-82EE-2517785C3371}" type="pres">
      <dgm:prSet presAssocID="{D85091D1-9309-F248-BCF0-7FF9991391B3}" presName="Name37" presStyleLbl="parChTrans1D4" presStyleIdx="10" presStyleCnt="17"/>
      <dgm:spPr/>
      <dgm:t>
        <a:bodyPr/>
        <a:lstStyle/>
        <a:p>
          <a:endParaRPr lang="fr-FR"/>
        </a:p>
      </dgm:t>
    </dgm:pt>
    <dgm:pt modelId="{B615BC50-DBCF-2D48-B752-9F00F41903B2}" type="pres">
      <dgm:prSet presAssocID="{652A61E3-FA00-5445-8500-ACD49A36B628}" presName="hierRoot2" presStyleCnt="0">
        <dgm:presLayoutVars>
          <dgm:hierBranch val="init"/>
        </dgm:presLayoutVars>
      </dgm:prSet>
      <dgm:spPr/>
    </dgm:pt>
    <dgm:pt modelId="{FB2CACF4-5E99-6E43-A64B-B986B8C765BD}" type="pres">
      <dgm:prSet presAssocID="{652A61E3-FA00-5445-8500-ACD49A36B628}" presName="rootComposite" presStyleCnt="0"/>
      <dgm:spPr/>
    </dgm:pt>
    <dgm:pt modelId="{6524C314-746D-F14C-A0B1-3EB2BB1A566D}" type="pres">
      <dgm:prSet presAssocID="{652A61E3-FA00-5445-8500-ACD49A36B628}" presName="rootText" presStyleLbl="node4" presStyleIdx="10" presStyleCnt="17" custScaleX="245177" custScaleY="126768" custLinFactNeighborX="-28161" custLinFactNeighborY="31074">
        <dgm:presLayoutVars>
          <dgm:chPref val="3"/>
        </dgm:presLayoutVars>
      </dgm:prSet>
      <dgm:spPr/>
      <dgm:t>
        <a:bodyPr/>
        <a:lstStyle/>
        <a:p>
          <a:endParaRPr lang="fr-FR"/>
        </a:p>
      </dgm:t>
    </dgm:pt>
    <dgm:pt modelId="{C5628874-B223-1B48-91C3-9CBDB6EB0E5A}" type="pres">
      <dgm:prSet presAssocID="{652A61E3-FA00-5445-8500-ACD49A36B628}" presName="rootConnector" presStyleLbl="node4" presStyleIdx="10" presStyleCnt="17"/>
      <dgm:spPr/>
      <dgm:t>
        <a:bodyPr/>
        <a:lstStyle/>
        <a:p>
          <a:endParaRPr lang="fr-FR"/>
        </a:p>
      </dgm:t>
    </dgm:pt>
    <dgm:pt modelId="{65803674-B091-2C43-A4B9-FF79760C0812}" type="pres">
      <dgm:prSet presAssocID="{652A61E3-FA00-5445-8500-ACD49A36B628}" presName="hierChild4" presStyleCnt="0"/>
      <dgm:spPr/>
    </dgm:pt>
    <dgm:pt modelId="{3DBBE5DB-84B0-AF46-8134-FB6287137429}" type="pres">
      <dgm:prSet presAssocID="{652A61E3-FA00-5445-8500-ACD49A36B628}" presName="hierChild5" presStyleCnt="0"/>
      <dgm:spPr/>
    </dgm:pt>
    <dgm:pt modelId="{CF2D1730-E839-6A4A-A3ED-4E8B45A6CADA}" type="pres">
      <dgm:prSet presAssocID="{B68BB578-ED81-5349-8070-53D938F8D237}" presName="hierChild5" presStyleCnt="0"/>
      <dgm:spPr/>
    </dgm:pt>
    <dgm:pt modelId="{E4FD2E8A-EC70-F642-A66F-F1EFF9693938}" type="pres">
      <dgm:prSet presAssocID="{BC4B1D00-58FA-D14A-8287-096310776DC9}" presName="Name37" presStyleLbl="parChTrans1D4" presStyleIdx="11" presStyleCnt="17"/>
      <dgm:spPr/>
      <dgm:t>
        <a:bodyPr/>
        <a:lstStyle/>
        <a:p>
          <a:endParaRPr lang="fr-FR"/>
        </a:p>
      </dgm:t>
    </dgm:pt>
    <dgm:pt modelId="{0FDC0E67-0931-5D4E-9B55-28A0F16FBFC8}" type="pres">
      <dgm:prSet presAssocID="{E0A3987A-E601-604D-B9C3-FA927CB5BFEE}" presName="hierRoot2" presStyleCnt="0">
        <dgm:presLayoutVars>
          <dgm:hierBranch val="init"/>
        </dgm:presLayoutVars>
      </dgm:prSet>
      <dgm:spPr/>
    </dgm:pt>
    <dgm:pt modelId="{30D3A2B3-6CB2-A84A-8584-A7DA3FE2C23F}" type="pres">
      <dgm:prSet presAssocID="{E0A3987A-E601-604D-B9C3-FA927CB5BFEE}" presName="rootComposite" presStyleCnt="0"/>
      <dgm:spPr/>
    </dgm:pt>
    <dgm:pt modelId="{887AFA7E-B573-B141-8D71-5FB1C24BFB93}" type="pres">
      <dgm:prSet presAssocID="{E0A3987A-E601-604D-B9C3-FA927CB5BFEE}" presName="rootText" presStyleLbl="node4" presStyleIdx="11" presStyleCnt="17" custLinFactNeighborX="49822" custLinFactNeighborY="-908">
        <dgm:presLayoutVars>
          <dgm:chPref val="3"/>
        </dgm:presLayoutVars>
      </dgm:prSet>
      <dgm:spPr/>
      <dgm:t>
        <a:bodyPr/>
        <a:lstStyle/>
        <a:p>
          <a:endParaRPr lang="fr-FR"/>
        </a:p>
      </dgm:t>
    </dgm:pt>
    <dgm:pt modelId="{8E1D47E9-0BC2-0E42-8E79-E062F12390D0}" type="pres">
      <dgm:prSet presAssocID="{E0A3987A-E601-604D-B9C3-FA927CB5BFEE}" presName="rootConnector" presStyleLbl="node4" presStyleIdx="11" presStyleCnt="17"/>
      <dgm:spPr/>
      <dgm:t>
        <a:bodyPr/>
        <a:lstStyle/>
        <a:p>
          <a:endParaRPr lang="fr-FR"/>
        </a:p>
      </dgm:t>
    </dgm:pt>
    <dgm:pt modelId="{0CB02D4D-5D23-4B4E-A2CF-0338DC0BE3C8}" type="pres">
      <dgm:prSet presAssocID="{E0A3987A-E601-604D-B9C3-FA927CB5BFEE}" presName="hierChild4" presStyleCnt="0"/>
      <dgm:spPr/>
    </dgm:pt>
    <dgm:pt modelId="{D0780777-4EB6-244F-9E53-532D938A4B81}" type="pres">
      <dgm:prSet presAssocID="{E0A3987A-E601-604D-B9C3-FA927CB5BFEE}" presName="hierChild5" presStyleCnt="0"/>
      <dgm:spPr/>
    </dgm:pt>
    <dgm:pt modelId="{4CDBB000-6BE8-5440-8CF3-A3F6F9E1CEB4}" type="pres">
      <dgm:prSet presAssocID="{F44E3F4A-348D-2645-8775-C1203D4F861A}" presName="hierChild5" presStyleCnt="0"/>
      <dgm:spPr/>
    </dgm:pt>
    <dgm:pt modelId="{AEB96656-B257-4340-87F6-BE6BB57FEBD4}" type="pres">
      <dgm:prSet presAssocID="{D0B42652-A229-974D-B31A-6B2801264F29}" presName="hierChild5" presStyleCnt="0"/>
      <dgm:spPr/>
    </dgm:pt>
    <dgm:pt modelId="{57B8EF4B-640B-834A-A5CD-1FB2FA024C7E}" type="pres">
      <dgm:prSet presAssocID="{E8E2F9D0-9C28-604F-AC0F-76EBF75C1F54}" presName="Name37" presStyleLbl="parChTrans1D4" presStyleIdx="12" presStyleCnt="17"/>
      <dgm:spPr/>
      <dgm:t>
        <a:bodyPr/>
        <a:lstStyle/>
        <a:p>
          <a:endParaRPr lang="fr-FR"/>
        </a:p>
      </dgm:t>
    </dgm:pt>
    <dgm:pt modelId="{E73F8A2E-2338-854B-B3F8-047594E1BBFB}" type="pres">
      <dgm:prSet presAssocID="{F5F97FCE-7463-B142-9CD0-FDD0DEFA02E2}" presName="hierRoot2" presStyleCnt="0">
        <dgm:presLayoutVars>
          <dgm:hierBranch val="init"/>
        </dgm:presLayoutVars>
      </dgm:prSet>
      <dgm:spPr/>
    </dgm:pt>
    <dgm:pt modelId="{F7FE3004-D45F-2449-811D-18B927948677}" type="pres">
      <dgm:prSet presAssocID="{F5F97FCE-7463-B142-9CD0-FDD0DEFA02E2}" presName="rootComposite" presStyleCnt="0"/>
      <dgm:spPr/>
    </dgm:pt>
    <dgm:pt modelId="{1A83D594-BA59-EE40-93D6-9795B662B09A}" type="pres">
      <dgm:prSet presAssocID="{F5F97FCE-7463-B142-9CD0-FDD0DEFA02E2}" presName="rootText" presStyleLbl="node4" presStyleIdx="12" presStyleCnt="17" custScaleX="174546" custScaleY="115638" custLinFactX="29194" custLinFactNeighborX="100000" custLinFactNeighborY="-98594">
        <dgm:presLayoutVars>
          <dgm:chPref val="3"/>
        </dgm:presLayoutVars>
      </dgm:prSet>
      <dgm:spPr/>
      <dgm:t>
        <a:bodyPr/>
        <a:lstStyle/>
        <a:p>
          <a:endParaRPr lang="fr-FR"/>
        </a:p>
      </dgm:t>
    </dgm:pt>
    <dgm:pt modelId="{222DB8E4-90D1-F64E-93E2-3B9AFE2D4975}" type="pres">
      <dgm:prSet presAssocID="{F5F97FCE-7463-B142-9CD0-FDD0DEFA02E2}" presName="rootConnector" presStyleLbl="node4" presStyleIdx="12" presStyleCnt="17"/>
      <dgm:spPr/>
      <dgm:t>
        <a:bodyPr/>
        <a:lstStyle/>
        <a:p>
          <a:endParaRPr lang="fr-FR"/>
        </a:p>
      </dgm:t>
    </dgm:pt>
    <dgm:pt modelId="{9AB2D103-A4EC-CD40-A1BE-17DF34613ADD}" type="pres">
      <dgm:prSet presAssocID="{F5F97FCE-7463-B142-9CD0-FDD0DEFA02E2}" presName="hierChild4" presStyleCnt="0"/>
      <dgm:spPr/>
    </dgm:pt>
    <dgm:pt modelId="{E6EF4790-57C7-EE46-9691-69CB538E9B19}" type="pres">
      <dgm:prSet presAssocID="{93C028E0-66F3-1647-A8D7-0BD9AFD41EBB}" presName="Name37" presStyleLbl="parChTrans1D4" presStyleIdx="13" presStyleCnt="17"/>
      <dgm:spPr/>
      <dgm:t>
        <a:bodyPr/>
        <a:lstStyle/>
        <a:p>
          <a:endParaRPr lang="fr-FR"/>
        </a:p>
      </dgm:t>
    </dgm:pt>
    <dgm:pt modelId="{5F6A5604-79E0-1C42-BECA-A7BF946CE29B}" type="pres">
      <dgm:prSet presAssocID="{1DFD271C-C9C8-EF4E-B0D8-85A41CA8270E}" presName="hierRoot2" presStyleCnt="0">
        <dgm:presLayoutVars>
          <dgm:hierBranch val="init"/>
        </dgm:presLayoutVars>
      </dgm:prSet>
      <dgm:spPr/>
    </dgm:pt>
    <dgm:pt modelId="{C31080C5-5950-EB4F-9CC2-0E1303EEA80B}" type="pres">
      <dgm:prSet presAssocID="{1DFD271C-C9C8-EF4E-B0D8-85A41CA8270E}" presName="rootComposite" presStyleCnt="0"/>
      <dgm:spPr/>
    </dgm:pt>
    <dgm:pt modelId="{7D8B424F-47B6-8141-B9D5-F472C4749973}" type="pres">
      <dgm:prSet presAssocID="{1DFD271C-C9C8-EF4E-B0D8-85A41CA8270E}" presName="rootText" presStyleLbl="node4" presStyleIdx="13" presStyleCnt="17" custLinFactNeighborX="78981" custLinFactNeighborY="-75181">
        <dgm:presLayoutVars>
          <dgm:chPref val="3"/>
        </dgm:presLayoutVars>
      </dgm:prSet>
      <dgm:spPr/>
      <dgm:t>
        <a:bodyPr/>
        <a:lstStyle/>
        <a:p>
          <a:endParaRPr lang="fr-FR"/>
        </a:p>
      </dgm:t>
    </dgm:pt>
    <dgm:pt modelId="{293DAA9F-BBAA-1840-A692-7112EAD33EE1}" type="pres">
      <dgm:prSet presAssocID="{1DFD271C-C9C8-EF4E-B0D8-85A41CA8270E}" presName="rootConnector" presStyleLbl="node4" presStyleIdx="13" presStyleCnt="17"/>
      <dgm:spPr/>
      <dgm:t>
        <a:bodyPr/>
        <a:lstStyle/>
        <a:p>
          <a:endParaRPr lang="fr-FR"/>
        </a:p>
      </dgm:t>
    </dgm:pt>
    <dgm:pt modelId="{757BA7D6-4245-7A4A-9A25-78A7BDAA3003}" type="pres">
      <dgm:prSet presAssocID="{1DFD271C-C9C8-EF4E-B0D8-85A41CA8270E}" presName="hierChild4" presStyleCnt="0"/>
      <dgm:spPr/>
    </dgm:pt>
    <dgm:pt modelId="{1BD3C4FC-EFB9-F642-8000-D2A1730878E3}" type="pres">
      <dgm:prSet presAssocID="{1DFD271C-C9C8-EF4E-B0D8-85A41CA8270E}" presName="hierChild5" presStyleCnt="0"/>
      <dgm:spPr/>
    </dgm:pt>
    <dgm:pt modelId="{297A39DB-A8DC-004B-9C48-E2C41A967CEA}" type="pres">
      <dgm:prSet presAssocID="{77EA8619-2D26-6E49-AD74-3CFCCC1C7588}" presName="Name37" presStyleLbl="parChTrans1D4" presStyleIdx="14" presStyleCnt="17"/>
      <dgm:spPr/>
      <dgm:t>
        <a:bodyPr/>
        <a:lstStyle/>
        <a:p>
          <a:endParaRPr lang="fr-FR"/>
        </a:p>
      </dgm:t>
    </dgm:pt>
    <dgm:pt modelId="{88D12954-45D6-D342-8F62-A4ADA90F9F15}" type="pres">
      <dgm:prSet presAssocID="{0E30FE23-B3C1-2F46-B617-C26955DBD1A0}" presName="hierRoot2" presStyleCnt="0">
        <dgm:presLayoutVars>
          <dgm:hierBranch val="init"/>
        </dgm:presLayoutVars>
      </dgm:prSet>
      <dgm:spPr/>
    </dgm:pt>
    <dgm:pt modelId="{DAAA32FA-D36C-F246-B538-07F42F54E564}" type="pres">
      <dgm:prSet presAssocID="{0E30FE23-B3C1-2F46-B617-C26955DBD1A0}" presName="rootComposite" presStyleCnt="0"/>
      <dgm:spPr/>
    </dgm:pt>
    <dgm:pt modelId="{EE5E36A8-3C19-C34E-927F-DA6048A06B48}" type="pres">
      <dgm:prSet presAssocID="{0E30FE23-B3C1-2F46-B617-C26955DBD1A0}" presName="rootText" presStyleLbl="node4" presStyleIdx="14" presStyleCnt="17" custScaleX="124239" custLinFactX="4802" custLinFactNeighborX="100000" custLinFactNeighborY="-69619">
        <dgm:presLayoutVars>
          <dgm:chPref val="3"/>
        </dgm:presLayoutVars>
      </dgm:prSet>
      <dgm:spPr/>
      <dgm:t>
        <a:bodyPr/>
        <a:lstStyle/>
        <a:p>
          <a:endParaRPr lang="fr-FR"/>
        </a:p>
      </dgm:t>
    </dgm:pt>
    <dgm:pt modelId="{9C768ABA-2BDA-FF49-A0E4-B21A388FA9A2}" type="pres">
      <dgm:prSet presAssocID="{0E30FE23-B3C1-2F46-B617-C26955DBD1A0}" presName="rootConnector" presStyleLbl="node4" presStyleIdx="14" presStyleCnt="17"/>
      <dgm:spPr/>
      <dgm:t>
        <a:bodyPr/>
        <a:lstStyle/>
        <a:p>
          <a:endParaRPr lang="fr-FR"/>
        </a:p>
      </dgm:t>
    </dgm:pt>
    <dgm:pt modelId="{DD5A6065-E8D0-ED48-B7B8-EB59CE00356F}" type="pres">
      <dgm:prSet presAssocID="{0E30FE23-B3C1-2F46-B617-C26955DBD1A0}" presName="hierChild4" presStyleCnt="0"/>
      <dgm:spPr/>
    </dgm:pt>
    <dgm:pt modelId="{39C8CD5E-5914-CC44-858B-59FB77BA129A}" type="pres">
      <dgm:prSet presAssocID="{83D885D3-49DF-3642-BA67-BF53410A668B}" presName="Name37" presStyleLbl="parChTrans1D4" presStyleIdx="15" presStyleCnt="17"/>
      <dgm:spPr/>
      <dgm:t>
        <a:bodyPr/>
        <a:lstStyle/>
        <a:p>
          <a:endParaRPr lang="fr-FR"/>
        </a:p>
      </dgm:t>
    </dgm:pt>
    <dgm:pt modelId="{D90C7895-A5D2-7C42-A826-E1CE32192B0F}" type="pres">
      <dgm:prSet presAssocID="{5B2B6AA3-5680-8C4A-9F80-E7CDA3C4600E}" presName="hierRoot2" presStyleCnt="0">
        <dgm:presLayoutVars>
          <dgm:hierBranch val="init"/>
        </dgm:presLayoutVars>
      </dgm:prSet>
      <dgm:spPr/>
    </dgm:pt>
    <dgm:pt modelId="{BDEA7D82-D2EA-1C43-8805-659D96F35BD7}" type="pres">
      <dgm:prSet presAssocID="{5B2B6AA3-5680-8C4A-9F80-E7CDA3C4600E}" presName="rootComposite" presStyleCnt="0"/>
      <dgm:spPr/>
    </dgm:pt>
    <dgm:pt modelId="{745CB5BD-8420-614A-8468-F58FCCA3B02A}" type="pres">
      <dgm:prSet presAssocID="{5B2B6AA3-5680-8C4A-9F80-E7CDA3C4600E}" presName="rootText" presStyleLbl="node4" presStyleIdx="15" presStyleCnt="17" custLinFactX="6060" custLinFactNeighborX="100000">
        <dgm:presLayoutVars>
          <dgm:chPref val="3"/>
        </dgm:presLayoutVars>
      </dgm:prSet>
      <dgm:spPr/>
      <dgm:t>
        <a:bodyPr/>
        <a:lstStyle/>
        <a:p>
          <a:endParaRPr lang="fr-FR"/>
        </a:p>
      </dgm:t>
    </dgm:pt>
    <dgm:pt modelId="{DD752EFE-8F4D-D84E-AE9D-B672E48F7C12}" type="pres">
      <dgm:prSet presAssocID="{5B2B6AA3-5680-8C4A-9F80-E7CDA3C4600E}" presName="rootConnector" presStyleLbl="node4" presStyleIdx="15" presStyleCnt="17"/>
      <dgm:spPr/>
      <dgm:t>
        <a:bodyPr/>
        <a:lstStyle/>
        <a:p>
          <a:endParaRPr lang="fr-FR"/>
        </a:p>
      </dgm:t>
    </dgm:pt>
    <dgm:pt modelId="{66AB6EB5-5ECE-0E43-AABE-16E4FF5A258C}" type="pres">
      <dgm:prSet presAssocID="{5B2B6AA3-5680-8C4A-9F80-E7CDA3C4600E}" presName="hierChild4" presStyleCnt="0"/>
      <dgm:spPr/>
    </dgm:pt>
    <dgm:pt modelId="{A5179ED2-9882-BA45-9A45-BF2A16FB6D65}" type="pres">
      <dgm:prSet presAssocID="{24195E98-6515-DB4B-9DC3-DC0E7E3F4796}" presName="Name37" presStyleLbl="parChTrans1D4" presStyleIdx="16" presStyleCnt="17"/>
      <dgm:spPr/>
      <dgm:t>
        <a:bodyPr/>
        <a:lstStyle/>
        <a:p>
          <a:endParaRPr lang="fr-FR"/>
        </a:p>
      </dgm:t>
    </dgm:pt>
    <dgm:pt modelId="{E7203862-A251-204F-923D-93F354D11D3B}" type="pres">
      <dgm:prSet presAssocID="{B947967E-BBC0-DF45-9124-55769D372DFD}" presName="hierRoot2" presStyleCnt="0">
        <dgm:presLayoutVars>
          <dgm:hierBranch val="init"/>
        </dgm:presLayoutVars>
      </dgm:prSet>
      <dgm:spPr/>
    </dgm:pt>
    <dgm:pt modelId="{4090938E-3A0D-EF4E-9F29-FAF6E861556D}" type="pres">
      <dgm:prSet presAssocID="{B947967E-BBC0-DF45-9124-55769D372DFD}" presName="rootComposite" presStyleCnt="0"/>
      <dgm:spPr/>
    </dgm:pt>
    <dgm:pt modelId="{E14B8A7D-7A4C-8B4B-813A-929C76B422C8}" type="pres">
      <dgm:prSet presAssocID="{B947967E-BBC0-DF45-9124-55769D372DFD}" presName="rootText" presStyleLbl="node4" presStyleIdx="16" presStyleCnt="17" custScaleX="198421" custScaleY="192102">
        <dgm:presLayoutVars>
          <dgm:chPref val="3"/>
        </dgm:presLayoutVars>
      </dgm:prSet>
      <dgm:spPr/>
      <dgm:t>
        <a:bodyPr/>
        <a:lstStyle/>
        <a:p>
          <a:endParaRPr lang="fr-FR"/>
        </a:p>
      </dgm:t>
    </dgm:pt>
    <dgm:pt modelId="{CB45D055-663C-5445-B5C9-F6AC4D4161A7}" type="pres">
      <dgm:prSet presAssocID="{B947967E-BBC0-DF45-9124-55769D372DFD}" presName="rootConnector" presStyleLbl="node4" presStyleIdx="16" presStyleCnt="17"/>
      <dgm:spPr/>
      <dgm:t>
        <a:bodyPr/>
        <a:lstStyle/>
        <a:p>
          <a:endParaRPr lang="fr-FR"/>
        </a:p>
      </dgm:t>
    </dgm:pt>
    <dgm:pt modelId="{F1D2B0D2-0FFC-9242-A02C-69AD03B1B644}" type="pres">
      <dgm:prSet presAssocID="{B947967E-BBC0-DF45-9124-55769D372DFD}" presName="hierChild4" presStyleCnt="0"/>
      <dgm:spPr/>
    </dgm:pt>
    <dgm:pt modelId="{67961325-33DD-7F43-8240-F0BA2EAA91A3}" type="pres">
      <dgm:prSet presAssocID="{B947967E-BBC0-DF45-9124-55769D372DFD}" presName="hierChild5" presStyleCnt="0"/>
      <dgm:spPr/>
    </dgm:pt>
    <dgm:pt modelId="{202763E8-4829-2144-B58A-F4BAB4132F3F}" type="pres">
      <dgm:prSet presAssocID="{5B2B6AA3-5680-8C4A-9F80-E7CDA3C4600E}" presName="hierChild5" presStyleCnt="0"/>
      <dgm:spPr/>
    </dgm:pt>
    <dgm:pt modelId="{3B2BCEA5-AD1B-204D-ACF6-2E636B81BF35}" type="pres">
      <dgm:prSet presAssocID="{0E30FE23-B3C1-2F46-B617-C26955DBD1A0}" presName="hierChild5" presStyleCnt="0"/>
      <dgm:spPr/>
    </dgm:pt>
    <dgm:pt modelId="{91E55050-2EAC-6E4F-94B8-B5AE979F27F8}" type="pres">
      <dgm:prSet presAssocID="{F5F97FCE-7463-B142-9CD0-FDD0DEFA02E2}" presName="hierChild5" presStyleCnt="0"/>
      <dgm:spPr/>
    </dgm:pt>
    <dgm:pt modelId="{586FE127-922E-224C-AF9C-7186E7EFE8A4}" type="pres">
      <dgm:prSet presAssocID="{630E394A-9377-404D-8994-53B661D20257}" presName="hierChild5" presStyleCnt="0"/>
      <dgm:spPr/>
    </dgm:pt>
    <dgm:pt modelId="{78DDBD58-B507-4D45-8FEF-8002F2E16407}" type="pres">
      <dgm:prSet presAssocID="{D83C38D4-B470-1348-9A1B-A3FF63410106}" presName="hierChild5" presStyleCnt="0"/>
      <dgm:spPr/>
    </dgm:pt>
    <dgm:pt modelId="{04C8B35F-3600-CB41-AB1F-A1C6D01604CC}" type="pres">
      <dgm:prSet presAssocID="{2DFDAAAE-FF79-BB4B-ABB8-7B66A26CECA8}" presName="hierChild3" presStyleCnt="0"/>
      <dgm:spPr/>
    </dgm:pt>
  </dgm:ptLst>
  <dgm:cxnLst>
    <dgm:cxn modelId="{EB4C06ED-EAE5-C446-B5F6-B5892FF1C665}" type="presOf" srcId="{5B2B6AA3-5680-8C4A-9F80-E7CDA3C4600E}" destId="{745CB5BD-8420-614A-8468-F58FCCA3B02A}" srcOrd="0" destOrd="0" presId="urn:microsoft.com/office/officeart/2005/8/layout/orgChart1"/>
    <dgm:cxn modelId="{2110CB1C-DECE-B648-A388-71BEF7E048F0}" type="presOf" srcId="{0E30FE23-B3C1-2F46-B617-C26955DBD1A0}" destId="{EE5E36A8-3C19-C34E-927F-DA6048A06B48}" srcOrd="0" destOrd="0" presId="urn:microsoft.com/office/officeart/2005/8/layout/orgChart1"/>
    <dgm:cxn modelId="{0C5CA774-6917-3C46-83B5-C0FF5E807368}" type="presOf" srcId="{93C028E0-66F3-1647-A8D7-0BD9AFD41EBB}" destId="{E6EF4790-57C7-EE46-9691-69CB538E9B19}" srcOrd="0" destOrd="0" presId="urn:microsoft.com/office/officeart/2005/8/layout/orgChart1"/>
    <dgm:cxn modelId="{24EBDA86-F590-B34B-A6CC-4049D0F09882}" srcId="{F44E3F4A-348D-2645-8775-C1203D4F861A}" destId="{B68BB578-ED81-5349-8070-53D938F8D237}" srcOrd="0" destOrd="0" parTransId="{6F020CC3-DD3D-C246-94F3-0C755EC1849F}" sibTransId="{67288410-1BA1-AB49-BBC8-AF7794005989}"/>
    <dgm:cxn modelId="{5675D980-1CF5-D643-B21D-D90D64678E9B}" type="presOf" srcId="{EE96B5BD-E504-6C43-9DD8-636BE60BA2C7}" destId="{444383C9-B32E-DD41-8D4E-DE21B4FA85A8}" srcOrd="1" destOrd="0" presId="urn:microsoft.com/office/officeart/2005/8/layout/orgChart1"/>
    <dgm:cxn modelId="{27373C97-5C53-BF42-A862-164227ABAA29}" srcId="{F5F97FCE-7463-B142-9CD0-FDD0DEFA02E2}" destId="{1DFD271C-C9C8-EF4E-B0D8-85A41CA8270E}" srcOrd="0" destOrd="0" parTransId="{93C028E0-66F3-1647-A8D7-0BD9AFD41EBB}" sibTransId="{16D416D3-242A-C04B-8403-F8CF833BA5F7}"/>
    <dgm:cxn modelId="{AF16B9F9-7974-044F-9682-20F4EA83A004}" type="presOf" srcId="{F5F97FCE-7463-B142-9CD0-FDD0DEFA02E2}" destId="{1A83D594-BA59-EE40-93D6-9795B662B09A}" srcOrd="0" destOrd="0" presId="urn:microsoft.com/office/officeart/2005/8/layout/orgChart1"/>
    <dgm:cxn modelId="{07A55C11-74E8-2740-B170-D5180AF08EF6}" srcId="{EE96B5BD-E504-6C43-9DD8-636BE60BA2C7}" destId="{E557B581-816B-CC41-AF3F-A101430521FE}" srcOrd="1" destOrd="0" parTransId="{DA8F528D-3360-2E49-B0E4-6826EF34D370}" sibTransId="{233C7929-BE65-844D-932D-FC2DCF97FD15}"/>
    <dgm:cxn modelId="{9BBB1C13-99EC-514E-AB4C-E1D508F3ECAE}" type="presOf" srcId="{24195E98-6515-DB4B-9DC3-DC0E7E3F4796}" destId="{A5179ED2-9882-BA45-9A45-BF2A16FB6D65}" srcOrd="0" destOrd="0" presId="urn:microsoft.com/office/officeart/2005/8/layout/orgChart1"/>
    <dgm:cxn modelId="{A32CE70D-ABCD-194B-884A-B979D46C0941}" type="presOf" srcId="{0E30FE23-B3C1-2F46-B617-C26955DBD1A0}" destId="{9C768ABA-2BDA-FF49-A0E4-B21A388FA9A2}" srcOrd="1" destOrd="0" presId="urn:microsoft.com/office/officeart/2005/8/layout/orgChart1"/>
    <dgm:cxn modelId="{1639D213-FB75-3846-AEEC-3D290B1E1067}" type="presOf" srcId="{F44E3F4A-348D-2645-8775-C1203D4F861A}" destId="{9EB7CC4E-2A7B-0F4D-BB4B-AC59BD66A111}" srcOrd="0" destOrd="0" presId="urn:microsoft.com/office/officeart/2005/8/layout/orgChart1"/>
    <dgm:cxn modelId="{23D7E117-9953-F444-8D70-DCBBBC067288}" type="presOf" srcId="{F5F97FCE-7463-B142-9CD0-FDD0DEFA02E2}" destId="{222DB8E4-90D1-F64E-93E2-3B9AFE2D4975}" srcOrd="1" destOrd="0" presId="urn:microsoft.com/office/officeart/2005/8/layout/orgChart1"/>
    <dgm:cxn modelId="{3851ADB1-074E-A740-A8A8-9801879247D3}" type="presOf" srcId="{B68BB578-ED81-5349-8070-53D938F8D237}" destId="{DB7956DC-C3AB-744C-A4D4-45512B80BF10}" srcOrd="0" destOrd="0" presId="urn:microsoft.com/office/officeart/2005/8/layout/orgChart1"/>
    <dgm:cxn modelId="{F23A2078-34CD-FD4D-8992-38E3603D5AF7}" srcId="{00903795-22F8-6043-828C-DB8225EC0325}" destId="{54C34A07-00C3-414E-A178-7B5A127E2782}" srcOrd="1" destOrd="0" parTransId="{447C547F-B1C1-1F43-9E5A-471D145A3A67}" sibTransId="{36A3907B-938A-D149-93D5-0E9CD561E587}"/>
    <dgm:cxn modelId="{C6F3EC14-8ED1-6B46-A439-A38E00B090A1}" type="presOf" srcId="{F767B641-E253-A248-B4EC-5492F31895CF}" destId="{3BA1DBA9-2174-1C44-B5D4-1F2B36435D18}" srcOrd="0" destOrd="0" presId="urn:microsoft.com/office/officeart/2005/8/layout/orgChart1"/>
    <dgm:cxn modelId="{AFA47CEF-541C-104D-BA3C-134180B13123}" type="presOf" srcId="{6F020CC3-DD3D-C246-94F3-0C755EC1849F}" destId="{768060CA-9629-F242-B8DD-F6E20CE8024B}" srcOrd="0" destOrd="0" presId="urn:microsoft.com/office/officeart/2005/8/layout/orgChart1"/>
    <dgm:cxn modelId="{98360289-8F90-9642-91D0-61378D4C4753}" type="presOf" srcId="{E557B581-816B-CC41-AF3F-A101430521FE}" destId="{904BDCBF-87DC-5249-BF7D-E1F5831F20B7}" srcOrd="1" destOrd="0" presId="urn:microsoft.com/office/officeart/2005/8/layout/orgChart1"/>
    <dgm:cxn modelId="{1A094980-749D-274F-A3D6-767D8E109324}" type="presOf" srcId="{1DFD271C-C9C8-EF4E-B0D8-85A41CA8270E}" destId="{7D8B424F-47B6-8141-B9D5-F472C4749973}" srcOrd="0" destOrd="0" presId="urn:microsoft.com/office/officeart/2005/8/layout/orgChart1"/>
    <dgm:cxn modelId="{3C9A05C0-2B7B-A949-91F4-A481320F44FF}" type="presOf" srcId="{1DFD271C-C9C8-EF4E-B0D8-85A41CA8270E}" destId="{293DAA9F-BBAA-1840-A692-7112EAD33EE1}" srcOrd="1" destOrd="0" presId="urn:microsoft.com/office/officeart/2005/8/layout/orgChart1"/>
    <dgm:cxn modelId="{496849DC-101E-7947-9714-5DF70DC7A71A}" srcId="{D0B42652-A229-974D-B31A-6B2801264F29}" destId="{F44E3F4A-348D-2645-8775-C1203D4F861A}" srcOrd="0" destOrd="0" parTransId="{08F24F60-D35F-F84C-95EE-9569106E5F4F}" sibTransId="{4BFE0D1E-E1A2-FD44-A47E-1082ED3CA17F}"/>
    <dgm:cxn modelId="{B0F39D1A-1A26-9A4E-BA8D-BDF6EE34E999}" srcId="{F5F97FCE-7463-B142-9CD0-FDD0DEFA02E2}" destId="{0E30FE23-B3C1-2F46-B617-C26955DBD1A0}" srcOrd="1" destOrd="0" parTransId="{77EA8619-2D26-6E49-AD74-3CFCCC1C7588}" sibTransId="{291CD00A-9D88-EE4B-9C7D-FA63F044B1C4}"/>
    <dgm:cxn modelId="{290C6506-36DE-CD46-B476-74F3D3531582}" type="presOf" srcId="{DA8F528D-3360-2E49-B0E4-6826EF34D370}" destId="{7FD11B2E-35E2-8D4B-A4CF-32441BD2A721}" srcOrd="0" destOrd="0" presId="urn:microsoft.com/office/officeart/2005/8/layout/orgChart1"/>
    <dgm:cxn modelId="{F0A30682-9F54-A247-9666-F58D49A5BA5D}" type="presOf" srcId="{A81873FD-8A9B-4C48-AD28-F0147DC31E2B}" destId="{CBF87FD8-3DE1-A045-8382-600641474744}" srcOrd="0" destOrd="0" presId="urn:microsoft.com/office/officeart/2005/8/layout/orgChart1"/>
    <dgm:cxn modelId="{757F3A4C-6E1A-2242-A75B-CAA6FBF55925}" type="presOf" srcId="{3C38CF0C-EB50-2644-ACCF-955FB4F22AAF}" destId="{32628B0C-E5DB-EE43-B5EB-5F113C95C3B3}" srcOrd="0" destOrd="0" presId="urn:microsoft.com/office/officeart/2005/8/layout/orgChart1"/>
    <dgm:cxn modelId="{858CFF51-AE00-2847-AFED-C4DD3DB9F13D}" type="presOf" srcId="{D83C38D4-B470-1348-9A1B-A3FF63410106}" destId="{E507B99A-1FBD-FC4F-89BD-E107F16FB704}" srcOrd="1" destOrd="0" presId="urn:microsoft.com/office/officeart/2005/8/layout/orgChart1"/>
    <dgm:cxn modelId="{8E26310C-461F-924F-BE8A-CD39EA516008}" type="presOf" srcId="{54C34A07-00C3-414E-A178-7B5A127E2782}" destId="{156996D1-75EA-D440-A912-B1DDB9D68E9D}" srcOrd="0" destOrd="0" presId="urn:microsoft.com/office/officeart/2005/8/layout/orgChart1"/>
    <dgm:cxn modelId="{5AAE94DC-ABE1-1740-B0BA-FBF847C25870}" type="presOf" srcId="{5B2B6AA3-5680-8C4A-9F80-E7CDA3C4600E}" destId="{DD752EFE-8F4D-D84E-AE9D-B672E48F7C12}" srcOrd="1" destOrd="0" presId="urn:microsoft.com/office/officeart/2005/8/layout/orgChart1"/>
    <dgm:cxn modelId="{3E6E5044-CE0B-164B-9ADA-11EA52F4A6EC}" type="presOf" srcId="{EE96B5BD-E504-6C43-9DD8-636BE60BA2C7}" destId="{77212EE1-D913-BA40-8711-7AAF862CEE5E}" srcOrd="0" destOrd="0" presId="urn:microsoft.com/office/officeart/2005/8/layout/orgChart1"/>
    <dgm:cxn modelId="{E9F17CD7-21A0-894D-96A9-606FC0C87D73}" type="presOf" srcId="{D83C38D4-B470-1348-9A1B-A3FF63410106}" destId="{336FB288-D247-6742-B0DF-A7A7E6A04CFD}" srcOrd="0" destOrd="0" presId="urn:microsoft.com/office/officeart/2005/8/layout/orgChart1"/>
    <dgm:cxn modelId="{0A6EAE53-E919-2A48-9025-696EA573D15B}" type="presOf" srcId="{56E8E603-3BCC-6548-9E67-4F2E77DF6029}" destId="{5BA1F07E-BA5A-C84D-B050-1057E7787691}" srcOrd="0" destOrd="0" presId="urn:microsoft.com/office/officeart/2005/8/layout/orgChart1"/>
    <dgm:cxn modelId="{5266FA0B-8942-6740-9F05-2A8A54FF03B9}" type="presOf" srcId="{630E394A-9377-404D-8994-53B661D20257}" destId="{5AD85643-C0B2-7549-899B-C2888A096B91}" srcOrd="1" destOrd="0" presId="urn:microsoft.com/office/officeart/2005/8/layout/orgChart1"/>
    <dgm:cxn modelId="{2615769D-7574-7349-AA74-90B6CB8345FC}" srcId="{9ADE599A-0B91-E348-A5E5-FAE3FF954323}" destId="{2DFDAAAE-FF79-BB4B-ABB8-7B66A26CECA8}" srcOrd="0" destOrd="0" parTransId="{0EF5950E-C669-8B49-8D2F-CB2BBBBE059C}" sibTransId="{B18E11F1-EFF3-1448-A4A0-C5E5F8430C1F}"/>
    <dgm:cxn modelId="{6EA4885D-C370-3448-BC77-32A5BCB84B83}" type="presOf" srcId="{77EA8619-2D26-6E49-AD74-3CFCCC1C7588}" destId="{297A39DB-A8DC-004B-9C48-E2C41A967CEA}" srcOrd="0" destOrd="0" presId="urn:microsoft.com/office/officeart/2005/8/layout/orgChart1"/>
    <dgm:cxn modelId="{F13CAE4F-3E06-754D-A8D6-26FB1EBC2E9F}" type="presOf" srcId="{EED8D1D5-E639-2E4A-97A4-A7E52917FC2B}" destId="{9914425A-AA99-DA4F-8DAA-F16A816C5944}" srcOrd="0" destOrd="0" presId="urn:microsoft.com/office/officeart/2005/8/layout/orgChart1"/>
    <dgm:cxn modelId="{7005EEA0-80F3-CC4A-81AA-0AB50B100ECD}" srcId="{00903795-22F8-6043-828C-DB8225EC0325}" destId="{EE96B5BD-E504-6C43-9DD8-636BE60BA2C7}" srcOrd="0" destOrd="0" parTransId="{A81873FD-8A9B-4C48-AD28-F0147DC31E2B}" sibTransId="{662EA027-D663-FF45-BFB5-7F0A8E46F25C}"/>
    <dgm:cxn modelId="{493D3023-FFF5-8D4A-9AAE-3081DBA12649}" type="presOf" srcId="{BC4B1D00-58FA-D14A-8287-096310776DC9}" destId="{E4FD2E8A-EC70-F642-A66F-F1EFF9693938}" srcOrd="0" destOrd="0" presId="urn:microsoft.com/office/officeart/2005/8/layout/orgChart1"/>
    <dgm:cxn modelId="{56C5ED81-D2FB-4940-A8B5-85B4BB2407C6}" type="presOf" srcId="{E0A3987A-E601-604D-B9C3-FA927CB5BFEE}" destId="{8E1D47E9-0BC2-0E42-8E79-E062F12390D0}" srcOrd="1" destOrd="0" presId="urn:microsoft.com/office/officeart/2005/8/layout/orgChart1"/>
    <dgm:cxn modelId="{4DF0158A-1221-5E43-B717-05CD9CEED912}" type="presOf" srcId="{3EAA12BC-8053-5642-A958-4D9DDE2ADC8D}" destId="{6503D42C-BD12-7142-81E8-A6A0159E4EB2}" srcOrd="0" destOrd="0" presId="urn:microsoft.com/office/officeart/2005/8/layout/orgChart1"/>
    <dgm:cxn modelId="{A331F58A-66CA-3847-9E78-9E979008AF1C}" type="presOf" srcId="{D0B42652-A229-974D-B31A-6B2801264F29}" destId="{27034512-0A61-F647-A119-721EE5DFF9A6}" srcOrd="1" destOrd="0" presId="urn:microsoft.com/office/officeart/2005/8/layout/orgChart1"/>
    <dgm:cxn modelId="{F44DF907-D968-314B-B004-76537828421A}" type="presOf" srcId="{9ADE599A-0B91-E348-A5E5-FAE3FF954323}" destId="{5BCDAA05-4FDF-8B48-AEC9-A9D45C6E1CB6}" srcOrd="0" destOrd="0" presId="urn:microsoft.com/office/officeart/2005/8/layout/orgChart1"/>
    <dgm:cxn modelId="{5F7A9EA8-21CC-1349-B232-09CCA6CD73D7}" type="presOf" srcId="{937A90E9-2B99-334D-89F5-09A77C8AD8F7}" destId="{567665E2-F878-714D-81A7-D84CE96762F8}" srcOrd="0" destOrd="0" presId="urn:microsoft.com/office/officeart/2005/8/layout/orgChart1"/>
    <dgm:cxn modelId="{C1504548-511A-2A41-9E5F-4C1BC1E91E74}" srcId="{EE96B5BD-E504-6C43-9DD8-636BE60BA2C7}" destId="{5D954563-A39E-BC4F-B9C1-E6CDB1B632F2}" srcOrd="2" destOrd="0" parTransId="{56E8E603-3BCC-6548-9E67-4F2E77DF6029}" sibTransId="{F3A2E367-E80A-C949-8533-2149176DAF1B}"/>
    <dgm:cxn modelId="{862E4D87-DCAA-F849-96DF-08DEBBF6408A}" type="presOf" srcId="{5D954563-A39E-BC4F-B9C1-E6CDB1B632F2}" destId="{898B161B-1BC1-6F4D-960B-5C5CDCFE2B49}" srcOrd="1" destOrd="0" presId="urn:microsoft.com/office/officeart/2005/8/layout/orgChart1"/>
    <dgm:cxn modelId="{C1A7C319-2DF9-3344-869E-0CEEF869D6C0}" srcId="{630E394A-9377-404D-8994-53B661D20257}" destId="{D0B42652-A229-974D-B31A-6B2801264F29}" srcOrd="1" destOrd="0" parTransId="{937A90E9-2B99-334D-89F5-09A77C8AD8F7}" sibTransId="{F3498358-E91F-6F4F-9326-A87E1FF9A582}"/>
    <dgm:cxn modelId="{1C9718E0-7B99-9B4A-B727-8082CE63841E}" type="presOf" srcId="{288148B6-2C5C-D74D-B978-1219F33E653D}" destId="{E02E1CEC-0865-B748-916F-1AA29668E16C}" srcOrd="0" destOrd="0" presId="urn:microsoft.com/office/officeart/2005/8/layout/orgChart1"/>
    <dgm:cxn modelId="{0E84DC14-28EC-D145-AAF5-D1BE7DEFDCA2}" type="presOf" srcId="{5D954563-A39E-BC4F-B9C1-E6CDB1B632F2}" destId="{332CA9C0-561D-2E4C-8503-377A57A76357}" srcOrd="0" destOrd="0" presId="urn:microsoft.com/office/officeart/2005/8/layout/orgChart1"/>
    <dgm:cxn modelId="{E6C0F877-3118-854E-88DC-2AAEF270B89E}" type="presOf" srcId="{E8E2F9D0-9C28-604F-AC0F-76EBF75C1F54}" destId="{57B8EF4B-640B-834A-A5CD-1FB2FA024C7E}" srcOrd="0" destOrd="0" presId="urn:microsoft.com/office/officeart/2005/8/layout/orgChart1"/>
    <dgm:cxn modelId="{F2834A6C-FDEE-5448-B026-872911ED815B}" type="presOf" srcId="{E0A3987A-E601-604D-B9C3-FA927CB5BFEE}" destId="{887AFA7E-B573-B141-8D71-5FB1C24BFB93}" srcOrd="0" destOrd="0" presId="urn:microsoft.com/office/officeart/2005/8/layout/orgChart1"/>
    <dgm:cxn modelId="{7826F159-4D88-5A40-849A-97BAB6759622}" srcId="{630E394A-9377-404D-8994-53B661D20257}" destId="{F5F97FCE-7463-B142-9CD0-FDD0DEFA02E2}" srcOrd="2" destOrd="0" parTransId="{E8E2F9D0-9C28-604F-AC0F-76EBF75C1F54}" sibTransId="{1F272B23-5FB6-6A4A-9CC1-06504B736DC8}"/>
    <dgm:cxn modelId="{239AE8A4-8257-1B4B-A947-2FD127D5E3E9}" srcId="{D83C38D4-B470-1348-9A1B-A3FF63410106}" destId="{630E394A-9377-404D-8994-53B661D20257}" srcOrd="0" destOrd="0" parTransId="{2427EE0A-AA6A-B749-B7E0-3CFE03915E72}" sibTransId="{D87AE141-0CB2-2A4E-B713-5FC279B5BB31}"/>
    <dgm:cxn modelId="{A2A0DE45-49A9-F04B-BC85-AC99016765F6}" srcId="{2DFDAAAE-FF79-BB4B-ABB8-7B66A26CECA8}" destId="{D83C38D4-B470-1348-9A1B-A3FF63410106}" srcOrd="0" destOrd="0" parTransId="{F767B641-E253-A248-B4EC-5492F31895CF}" sibTransId="{533928D3-E36C-3542-B622-A236F205EDE2}"/>
    <dgm:cxn modelId="{F5F9F567-2482-244E-A30A-181CB0275D94}" srcId="{0E30FE23-B3C1-2F46-B617-C26955DBD1A0}" destId="{5B2B6AA3-5680-8C4A-9F80-E7CDA3C4600E}" srcOrd="0" destOrd="0" parTransId="{83D885D3-49DF-3642-BA67-BF53410A668B}" sibTransId="{079AEEE9-867C-184C-ABDD-DA557E96E3BA}"/>
    <dgm:cxn modelId="{E9859C58-2DE7-714C-8F23-7BA744FA70A2}" srcId="{B68BB578-ED81-5349-8070-53D938F8D237}" destId="{652A61E3-FA00-5445-8500-ACD49A36B628}" srcOrd="0" destOrd="0" parTransId="{D85091D1-9309-F248-BCF0-7FF9991391B3}" sibTransId="{3837CC93-0449-914A-918C-1F1524F0AB5F}"/>
    <dgm:cxn modelId="{3F06E6BD-2657-0548-AE0D-5C74B7248FB9}" type="presOf" srcId="{B947967E-BBC0-DF45-9124-55769D372DFD}" destId="{CB45D055-663C-5445-B5C9-F6AC4D4161A7}" srcOrd="1" destOrd="0" presId="urn:microsoft.com/office/officeart/2005/8/layout/orgChart1"/>
    <dgm:cxn modelId="{AC05BCD8-3D81-604F-A12C-DE03B8E4F7B8}" type="presOf" srcId="{98C75733-B24C-C648-BDFC-DA48068BFA84}" destId="{7A5BBBD7-D598-1241-BA2A-9F11544B6612}" srcOrd="0" destOrd="0" presId="urn:microsoft.com/office/officeart/2005/8/layout/orgChart1"/>
    <dgm:cxn modelId="{0F224453-145C-644A-9747-2DDCF6297361}" type="presOf" srcId="{3C38CF0C-EB50-2644-ACCF-955FB4F22AAF}" destId="{7BDC4E98-6FCF-E94B-B361-89686EFF8421}" srcOrd="1" destOrd="0" presId="urn:microsoft.com/office/officeart/2005/8/layout/orgChart1"/>
    <dgm:cxn modelId="{A80C47BF-0A5E-8E45-8561-540D3B89C86B}" type="presOf" srcId="{00903795-22F8-6043-828C-DB8225EC0325}" destId="{8BF5108E-45D3-BE40-98F1-C68804F4CE8D}" srcOrd="0" destOrd="0" presId="urn:microsoft.com/office/officeart/2005/8/layout/orgChart1"/>
    <dgm:cxn modelId="{8FCD4022-048B-774E-8DEF-DBEE97E89D99}" type="presOf" srcId="{00903795-22F8-6043-828C-DB8225EC0325}" destId="{30D22CD9-CE5E-A24A-AA85-D7D619B6B788}" srcOrd="1" destOrd="0" presId="urn:microsoft.com/office/officeart/2005/8/layout/orgChart1"/>
    <dgm:cxn modelId="{B076714F-DABD-D143-B976-4ECE6B669C46}" type="presOf" srcId="{447C547F-B1C1-1F43-9E5A-471D145A3A67}" destId="{08A8BC4D-C73F-9742-AA6B-F4D1E51A50A0}" srcOrd="0" destOrd="0" presId="urn:microsoft.com/office/officeart/2005/8/layout/orgChart1"/>
    <dgm:cxn modelId="{107D94D7-7C61-7148-B065-6E2BFEDFAD6F}" type="presOf" srcId="{2DFDAAAE-FF79-BB4B-ABB8-7B66A26CECA8}" destId="{639A7B8C-5CC7-F440-A4AA-FF122596589A}" srcOrd="0" destOrd="0" presId="urn:microsoft.com/office/officeart/2005/8/layout/orgChart1"/>
    <dgm:cxn modelId="{C33F508E-4B22-1C49-8CC1-C85FD19C536C}" type="presOf" srcId="{652A61E3-FA00-5445-8500-ACD49A36B628}" destId="{6524C314-746D-F14C-A0B1-3EB2BB1A566D}" srcOrd="0" destOrd="0" presId="urn:microsoft.com/office/officeart/2005/8/layout/orgChart1"/>
    <dgm:cxn modelId="{D6D9747C-224B-0A4D-AFE8-6DC3521A78F8}" type="presOf" srcId="{D0B42652-A229-974D-B31A-6B2801264F29}" destId="{1BD3E23E-C280-4B46-B25A-8A4CC3EF6A2B}" srcOrd="0" destOrd="0" presId="urn:microsoft.com/office/officeart/2005/8/layout/orgChart1"/>
    <dgm:cxn modelId="{A5BFFF99-2C8F-8143-84D9-C96841E73180}" type="presOf" srcId="{B68BB578-ED81-5349-8070-53D938F8D237}" destId="{FC7DC05A-3CC3-6345-8AA6-97E136C52653}" srcOrd="1" destOrd="0" presId="urn:microsoft.com/office/officeart/2005/8/layout/orgChart1"/>
    <dgm:cxn modelId="{11DBD1BD-4D3B-6C4A-95D9-8AC95FE4E535}" srcId="{5B2B6AA3-5680-8C4A-9F80-E7CDA3C4600E}" destId="{B947967E-BBC0-DF45-9124-55769D372DFD}" srcOrd="0" destOrd="0" parTransId="{24195E98-6515-DB4B-9DC3-DC0E7E3F4796}" sibTransId="{D8FE6970-F0B6-C248-9AB3-5489F9850A85}"/>
    <dgm:cxn modelId="{CB7BA037-20AB-9B4D-BF5A-25AC98D819AB}" type="presOf" srcId="{630E394A-9377-404D-8994-53B661D20257}" destId="{D0EC2FEA-E223-E246-BCEB-0C47276F4D30}" srcOrd="0" destOrd="0" presId="urn:microsoft.com/office/officeart/2005/8/layout/orgChart1"/>
    <dgm:cxn modelId="{4710DAEB-79BB-9D4A-B5E1-AB955B76BF33}" type="presOf" srcId="{652A61E3-FA00-5445-8500-ACD49A36B628}" destId="{C5628874-B223-1B48-91C3-9CBDB6EB0E5A}" srcOrd="1" destOrd="0" presId="urn:microsoft.com/office/officeart/2005/8/layout/orgChart1"/>
    <dgm:cxn modelId="{A9668A96-46AA-2346-B0E4-669E2880FA0D}" type="presOf" srcId="{83D885D3-49DF-3642-BA67-BF53410A668B}" destId="{39C8CD5E-5914-CC44-858B-59FB77BA129A}" srcOrd="0" destOrd="0" presId="urn:microsoft.com/office/officeart/2005/8/layout/orgChart1"/>
    <dgm:cxn modelId="{2137A677-9B49-5F41-8CC8-B32BC02A1EF5}" type="presOf" srcId="{F44E3F4A-348D-2645-8775-C1203D4F861A}" destId="{83C17679-0C3C-8740-9AFD-C1C278831EDD}" srcOrd="1" destOrd="0" presId="urn:microsoft.com/office/officeart/2005/8/layout/orgChart1"/>
    <dgm:cxn modelId="{A7002244-0F74-B34B-BFBF-C724F3B91044}" type="presOf" srcId="{2DFDAAAE-FF79-BB4B-ABB8-7B66A26CECA8}" destId="{83153632-75D1-074E-9E5F-F4EF0C8510B4}" srcOrd="1" destOrd="0" presId="urn:microsoft.com/office/officeart/2005/8/layout/orgChart1"/>
    <dgm:cxn modelId="{F3FD860A-37ED-C341-9E6B-06C570C2A21B}" srcId="{EE96B5BD-E504-6C43-9DD8-636BE60BA2C7}" destId="{3C38CF0C-EB50-2644-ACCF-955FB4F22AAF}" srcOrd="0" destOrd="0" parTransId="{3EAA12BC-8053-5642-A958-4D9DDE2ADC8D}" sibTransId="{432872DA-E6C3-304C-831A-200F9087EE74}"/>
    <dgm:cxn modelId="{4CF1C0D0-A26C-7247-8F11-3FA690373496}" srcId="{630E394A-9377-404D-8994-53B661D20257}" destId="{00903795-22F8-6043-828C-DB8225EC0325}" srcOrd="0" destOrd="0" parTransId="{98C75733-B24C-C648-BDFC-DA48068BFA84}" sibTransId="{C008BA9C-DC12-B548-9A55-F9D42F0EC10F}"/>
    <dgm:cxn modelId="{F7743E33-4EBA-8844-AB0A-CCC94D8516ED}" type="presOf" srcId="{08F24F60-D35F-F84C-95EE-9569106E5F4F}" destId="{354D69F2-F949-424B-830F-1623B78FC36C}" srcOrd="0" destOrd="0" presId="urn:microsoft.com/office/officeart/2005/8/layout/orgChart1"/>
    <dgm:cxn modelId="{2E596118-9A24-7B4A-B977-22264BCE6713}" type="presOf" srcId="{2427EE0A-AA6A-B749-B7E0-3CFE03915E72}" destId="{8758946C-2EA2-6C45-852E-F3A542723649}" srcOrd="0" destOrd="0" presId="urn:microsoft.com/office/officeart/2005/8/layout/orgChart1"/>
    <dgm:cxn modelId="{C937D50D-FB79-5E4D-9FB2-0A921229796E}" srcId="{F44E3F4A-348D-2645-8775-C1203D4F861A}" destId="{E0A3987A-E601-604D-B9C3-FA927CB5BFEE}" srcOrd="1" destOrd="0" parTransId="{BC4B1D00-58FA-D14A-8287-096310776DC9}" sibTransId="{26E39354-7F05-C048-AE2D-5EE09378DE9A}"/>
    <dgm:cxn modelId="{200DCDD4-143C-CF44-8647-113645E419DF}" type="presOf" srcId="{54C34A07-00C3-414E-A178-7B5A127E2782}" destId="{26F21F67-7BFF-684B-BA06-1D3E2140D4AF}" srcOrd="1" destOrd="0" presId="urn:microsoft.com/office/officeart/2005/8/layout/orgChart1"/>
    <dgm:cxn modelId="{EADFF61A-2356-164C-8617-955F060BB359}" type="presOf" srcId="{B947967E-BBC0-DF45-9124-55769D372DFD}" destId="{E14B8A7D-7A4C-8B4B-813A-929C76B422C8}" srcOrd="0" destOrd="0" presId="urn:microsoft.com/office/officeart/2005/8/layout/orgChart1"/>
    <dgm:cxn modelId="{D4AC5598-D9EE-354B-8DAE-632240BB9193}" type="presOf" srcId="{288148B6-2C5C-D74D-B978-1219F33E653D}" destId="{C5377823-3147-A143-84BF-E8B5019B6AB5}" srcOrd="1" destOrd="0" presId="urn:microsoft.com/office/officeart/2005/8/layout/orgChart1"/>
    <dgm:cxn modelId="{E6EB782F-7CD0-094F-B346-E9529864596A}" type="presOf" srcId="{E557B581-816B-CC41-AF3F-A101430521FE}" destId="{124ACBA2-3D0D-2041-9003-B2AC6AE43D0B}" srcOrd="0" destOrd="0" presId="urn:microsoft.com/office/officeart/2005/8/layout/orgChart1"/>
    <dgm:cxn modelId="{2A68A02E-2CA0-5E46-8E1D-331998BC65EA}" type="presOf" srcId="{D85091D1-9309-F248-BCF0-7FF9991391B3}" destId="{751C8CEE-C56C-B543-82EE-2517785C3371}" srcOrd="0" destOrd="0" presId="urn:microsoft.com/office/officeart/2005/8/layout/orgChart1"/>
    <dgm:cxn modelId="{6B4AFD95-C6FE-044E-A9B6-B54144D6BAF6}" srcId="{EE96B5BD-E504-6C43-9DD8-636BE60BA2C7}" destId="{288148B6-2C5C-D74D-B978-1219F33E653D}" srcOrd="3" destOrd="0" parTransId="{EED8D1D5-E639-2E4A-97A4-A7E52917FC2B}" sibTransId="{54FDC4C9-9883-BD48-8477-E04988D89DA7}"/>
    <dgm:cxn modelId="{17B1B9D0-7B26-B340-BE26-2C89AB5B7BE1}" type="presParOf" srcId="{5BCDAA05-4FDF-8B48-AEC9-A9D45C6E1CB6}" destId="{AF0CA223-4953-584C-9809-445C84111497}" srcOrd="0" destOrd="0" presId="urn:microsoft.com/office/officeart/2005/8/layout/orgChart1"/>
    <dgm:cxn modelId="{864DA8EC-3AEC-E943-98A2-709EF8DEC716}" type="presParOf" srcId="{AF0CA223-4953-584C-9809-445C84111497}" destId="{CE649E24-96F1-F840-8F2C-7E000E252313}" srcOrd="0" destOrd="0" presId="urn:microsoft.com/office/officeart/2005/8/layout/orgChart1"/>
    <dgm:cxn modelId="{9929DDA2-851C-2A42-AC96-AC43489F2E0E}" type="presParOf" srcId="{CE649E24-96F1-F840-8F2C-7E000E252313}" destId="{639A7B8C-5CC7-F440-A4AA-FF122596589A}" srcOrd="0" destOrd="0" presId="urn:microsoft.com/office/officeart/2005/8/layout/orgChart1"/>
    <dgm:cxn modelId="{468C57A2-6821-C946-BDB5-DCB5D0510726}" type="presParOf" srcId="{CE649E24-96F1-F840-8F2C-7E000E252313}" destId="{83153632-75D1-074E-9E5F-F4EF0C8510B4}" srcOrd="1" destOrd="0" presId="urn:microsoft.com/office/officeart/2005/8/layout/orgChart1"/>
    <dgm:cxn modelId="{7CDEE67B-030A-164B-B95E-E1CC9CD40C61}" type="presParOf" srcId="{AF0CA223-4953-584C-9809-445C84111497}" destId="{F8EA9B80-58D0-734A-8AB6-4E092186D753}" srcOrd="1" destOrd="0" presId="urn:microsoft.com/office/officeart/2005/8/layout/orgChart1"/>
    <dgm:cxn modelId="{5D8D2329-D240-1641-99C1-F88102780116}" type="presParOf" srcId="{F8EA9B80-58D0-734A-8AB6-4E092186D753}" destId="{3BA1DBA9-2174-1C44-B5D4-1F2B36435D18}" srcOrd="0" destOrd="0" presId="urn:microsoft.com/office/officeart/2005/8/layout/orgChart1"/>
    <dgm:cxn modelId="{2A2FC887-8422-004F-A897-EEE2B3038425}" type="presParOf" srcId="{F8EA9B80-58D0-734A-8AB6-4E092186D753}" destId="{07235BE0-2CAC-AC4E-BFD0-55156399809B}" srcOrd="1" destOrd="0" presId="urn:microsoft.com/office/officeart/2005/8/layout/orgChart1"/>
    <dgm:cxn modelId="{0F62986C-000B-B54C-8529-25A866772FAA}" type="presParOf" srcId="{07235BE0-2CAC-AC4E-BFD0-55156399809B}" destId="{3D2AA6F6-AEB2-4D44-A343-3D09DACD1805}" srcOrd="0" destOrd="0" presId="urn:microsoft.com/office/officeart/2005/8/layout/orgChart1"/>
    <dgm:cxn modelId="{E3867BB1-613E-7943-9877-6242FDF1B9DD}" type="presParOf" srcId="{3D2AA6F6-AEB2-4D44-A343-3D09DACD1805}" destId="{336FB288-D247-6742-B0DF-A7A7E6A04CFD}" srcOrd="0" destOrd="0" presId="urn:microsoft.com/office/officeart/2005/8/layout/orgChart1"/>
    <dgm:cxn modelId="{55868F33-9DA7-BB43-A771-D4B1C0F4E3F1}" type="presParOf" srcId="{3D2AA6F6-AEB2-4D44-A343-3D09DACD1805}" destId="{E507B99A-1FBD-FC4F-89BD-E107F16FB704}" srcOrd="1" destOrd="0" presId="urn:microsoft.com/office/officeart/2005/8/layout/orgChart1"/>
    <dgm:cxn modelId="{79FF84EE-BF55-C242-8CC7-5C7F1CAE0B01}" type="presParOf" srcId="{07235BE0-2CAC-AC4E-BFD0-55156399809B}" destId="{7D7EFDA4-1E30-A948-93CD-E1B44D9AD7E8}" srcOrd="1" destOrd="0" presId="urn:microsoft.com/office/officeart/2005/8/layout/orgChart1"/>
    <dgm:cxn modelId="{A3A6644E-C302-814D-BDA9-216867581748}" type="presParOf" srcId="{7D7EFDA4-1E30-A948-93CD-E1B44D9AD7E8}" destId="{8758946C-2EA2-6C45-852E-F3A542723649}" srcOrd="0" destOrd="0" presId="urn:microsoft.com/office/officeart/2005/8/layout/orgChart1"/>
    <dgm:cxn modelId="{33A43F93-9B05-F044-A76A-7AA40D461028}" type="presParOf" srcId="{7D7EFDA4-1E30-A948-93CD-E1B44D9AD7E8}" destId="{F04CFE4F-4602-3C40-A047-C738A830E38C}" srcOrd="1" destOrd="0" presId="urn:microsoft.com/office/officeart/2005/8/layout/orgChart1"/>
    <dgm:cxn modelId="{DE503B35-16BF-8D47-B6DB-A7F95EF78391}" type="presParOf" srcId="{F04CFE4F-4602-3C40-A047-C738A830E38C}" destId="{E7DC792E-C668-3D41-9E63-00FAF639F015}" srcOrd="0" destOrd="0" presId="urn:microsoft.com/office/officeart/2005/8/layout/orgChart1"/>
    <dgm:cxn modelId="{75E89155-3469-084F-971B-06B451EF8437}" type="presParOf" srcId="{E7DC792E-C668-3D41-9E63-00FAF639F015}" destId="{D0EC2FEA-E223-E246-BCEB-0C47276F4D30}" srcOrd="0" destOrd="0" presId="urn:microsoft.com/office/officeart/2005/8/layout/orgChart1"/>
    <dgm:cxn modelId="{BFA4DED5-B93D-8F4E-93C6-F53D8D906BDE}" type="presParOf" srcId="{E7DC792E-C668-3D41-9E63-00FAF639F015}" destId="{5AD85643-C0B2-7549-899B-C2888A096B91}" srcOrd="1" destOrd="0" presId="urn:microsoft.com/office/officeart/2005/8/layout/orgChart1"/>
    <dgm:cxn modelId="{270C0E22-CF01-334D-919C-0C25055D4A17}" type="presParOf" srcId="{F04CFE4F-4602-3C40-A047-C738A830E38C}" destId="{E98923DE-7710-B14B-B6AC-7A1E10BF4176}" srcOrd="1" destOrd="0" presId="urn:microsoft.com/office/officeart/2005/8/layout/orgChart1"/>
    <dgm:cxn modelId="{CD0B01F0-2D65-6345-B7FB-7E27848983DD}" type="presParOf" srcId="{E98923DE-7710-B14B-B6AC-7A1E10BF4176}" destId="{7A5BBBD7-D598-1241-BA2A-9F11544B6612}" srcOrd="0" destOrd="0" presId="urn:microsoft.com/office/officeart/2005/8/layout/orgChart1"/>
    <dgm:cxn modelId="{F841F1F7-D93B-FC41-BC2E-A56D724BE430}" type="presParOf" srcId="{E98923DE-7710-B14B-B6AC-7A1E10BF4176}" destId="{F231511E-8346-9F48-BCFE-9DAF5E6FA01C}" srcOrd="1" destOrd="0" presId="urn:microsoft.com/office/officeart/2005/8/layout/orgChart1"/>
    <dgm:cxn modelId="{1E1CA776-53BC-6242-AA23-D00709792902}" type="presParOf" srcId="{F231511E-8346-9F48-BCFE-9DAF5E6FA01C}" destId="{FC508FD9-D462-8A48-9534-E8607E235EA5}" srcOrd="0" destOrd="0" presId="urn:microsoft.com/office/officeart/2005/8/layout/orgChart1"/>
    <dgm:cxn modelId="{2257B789-3092-3548-BAC4-F166B7F42403}" type="presParOf" srcId="{FC508FD9-D462-8A48-9534-E8607E235EA5}" destId="{8BF5108E-45D3-BE40-98F1-C68804F4CE8D}" srcOrd="0" destOrd="0" presId="urn:microsoft.com/office/officeart/2005/8/layout/orgChart1"/>
    <dgm:cxn modelId="{DB9B7512-42AE-EF48-8388-AE232784D6CA}" type="presParOf" srcId="{FC508FD9-D462-8A48-9534-E8607E235EA5}" destId="{30D22CD9-CE5E-A24A-AA85-D7D619B6B788}" srcOrd="1" destOrd="0" presId="urn:microsoft.com/office/officeart/2005/8/layout/orgChart1"/>
    <dgm:cxn modelId="{3C94598B-D926-7647-9B7D-446F1FB193B8}" type="presParOf" srcId="{F231511E-8346-9F48-BCFE-9DAF5E6FA01C}" destId="{4D8D336A-8FE1-B24A-AF24-89D900A3B808}" srcOrd="1" destOrd="0" presId="urn:microsoft.com/office/officeart/2005/8/layout/orgChart1"/>
    <dgm:cxn modelId="{5F24D224-EA72-6B4F-992F-A4DF261AAEAA}" type="presParOf" srcId="{4D8D336A-8FE1-B24A-AF24-89D900A3B808}" destId="{CBF87FD8-3DE1-A045-8382-600641474744}" srcOrd="0" destOrd="0" presId="urn:microsoft.com/office/officeart/2005/8/layout/orgChart1"/>
    <dgm:cxn modelId="{E23BADAB-06FD-1041-A36C-5B83B46FB06F}" type="presParOf" srcId="{4D8D336A-8FE1-B24A-AF24-89D900A3B808}" destId="{A01FBC10-CC83-2A4D-B9B1-B5314168F60A}" srcOrd="1" destOrd="0" presId="urn:microsoft.com/office/officeart/2005/8/layout/orgChart1"/>
    <dgm:cxn modelId="{11FA7D5C-6CEA-F142-A470-382453B242D5}" type="presParOf" srcId="{A01FBC10-CC83-2A4D-B9B1-B5314168F60A}" destId="{CADB5303-9F7E-C74B-AC84-792BFBA2A199}" srcOrd="0" destOrd="0" presId="urn:microsoft.com/office/officeart/2005/8/layout/orgChart1"/>
    <dgm:cxn modelId="{5FCE34D3-4665-E445-AF3E-60D1C14F6983}" type="presParOf" srcId="{CADB5303-9F7E-C74B-AC84-792BFBA2A199}" destId="{77212EE1-D913-BA40-8711-7AAF862CEE5E}" srcOrd="0" destOrd="0" presId="urn:microsoft.com/office/officeart/2005/8/layout/orgChart1"/>
    <dgm:cxn modelId="{F9F3F118-A2B5-D142-8A27-9407629EC663}" type="presParOf" srcId="{CADB5303-9F7E-C74B-AC84-792BFBA2A199}" destId="{444383C9-B32E-DD41-8D4E-DE21B4FA85A8}" srcOrd="1" destOrd="0" presId="urn:microsoft.com/office/officeart/2005/8/layout/orgChart1"/>
    <dgm:cxn modelId="{8D0DF860-1861-A34F-B64D-06F393A68CE6}" type="presParOf" srcId="{A01FBC10-CC83-2A4D-B9B1-B5314168F60A}" destId="{770C0193-FC7C-034B-AD50-176EEA566616}" srcOrd="1" destOrd="0" presId="urn:microsoft.com/office/officeart/2005/8/layout/orgChart1"/>
    <dgm:cxn modelId="{5740E681-5087-784C-B153-C79986840B8B}" type="presParOf" srcId="{770C0193-FC7C-034B-AD50-176EEA566616}" destId="{6503D42C-BD12-7142-81E8-A6A0159E4EB2}" srcOrd="0" destOrd="0" presId="urn:microsoft.com/office/officeart/2005/8/layout/orgChart1"/>
    <dgm:cxn modelId="{8F517F71-481E-184D-AFF6-E1B51A0C1191}" type="presParOf" srcId="{770C0193-FC7C-034B-AD50-176EEA566616}" destId="{87CE012A-B626-164B-AD72-84A05591417C}" srcOrd="1" destOrd="0" presId="urn:microsoft.com/office/officeart/2005/8/layout/orgChart1"/>
    <dgm:cxn modelId="{CAE2A257-B261-0345-9CCF-B40278C814BB}" type="presParOf" srcId="{87CE012A-B626-164B-AD72-84A05591417C}" destId="{117AB60A-B510-0E42-BA39-551156480075}" srcOrd="0" destOrd="0" presId="urn:microsoft.com/office/officeart/2005/8/layout/orgChart1"/>
    <dgm:cxn modelId="{D84CD6E1-5355-6149-BDA6-34873C6ECF84}" type="presParOf" srcId="{117AB60A-B510-0E42-BA39-551156480075}" destId="{32628B0C-E5DB-EE43-B5EB-5F113C95C3B3}" srcOrd="0" destOrd="0" presId="urn:microsoft.com/office/officeart/2005/8/layout/orgChart1"/>
    <dgm:cxn modelId="{4E8444F4-7BE0-274C-9FBB-A73B8BC6BEBE}" type="presParOf" srcId="{117AB60A-B510-0E42-BA39-551156480075}" destId="{7BDC4E98-6FCF-E94B-B361-89686EFF8421}" srcOrd="1" destOrd="0" presId="urn:microsoft.com/office/officeart/2005/8/layout/orgChart1"/>
    <dgm:cxn modelId="{FE77361B-0242-B747-8A49-2EF1F69FE10B}" type="presParOf" srcId="{87CE012A-B626-164B-AD72-84A05591417C}" destId="{D8675A5F-54FF-E746-880A-355732DAC57B}" srcOrd="1" destOrd="0" presId="urn:microsoft.com/office/officeart/2005/8/layout/orgChart1"/>
    <dgm:cxn modelId="{F37C6CE4-BF30-5B4C-962D-1D083CD3E859}" type="presParOf" srcId="{87CE012A-B626-164B-AD72-84A05591417C}" destId="{779186EA-756A-6644-B9D8-EAC3DCC130C8}" srcOrd="2" destOrd="0" presId="urn:microsoft.com/office/officeart/2005/8/layout/orgChart1"/>
    <dgm:cxn modelId="{77CDBB5E-BDD8-3247-9D4B-166BC77FE1AD}" type="presParOf" srcId="{770C0193-FC7C-034B-AD50-176EEA566616}" destId="{7FD11B2E-35E2-8D4B-A4CF-32441BD2A721}" srcOrd="2" destOrd="0" presId="urn:microsoft.com/office/officeart/2005/8/layout/orgChart1"/>
    <dgm:cxn modelId="{F12C9B94-CC2D-0A42-AF59-592228D78670}" type="presParOf" srcId="{770C0193-FC7C-034B-AD50-176EEA566616}" destId="{49D5FD4C-9595-9240-B698-2E34B4D14287}" srcOrd="3" destOrd="0" presId="urn:microsoft.com/office/officeart/2005/8/layout/orgChart1"/>
    <dgm:cxn modelId="{E286ABF6-1DF2-8B4B-AA26-DE04602902CF}" type="presParOf" srcId="{49D5FD4C-9595-9240-B698-2E34B4D14287}" destId="{0AC498DA-5072-654E-B106-9943CDF68C10}" srcOrd="0" destOrd="0" presId="urn:microsoft.com/office/officeart/2005/8/layout/orgChart1"/>
    <dgm:cxn modelId="{774668B4-1232-F742-99AD-4B95E39C0F72}" type="presParOf" srcId="{0AC498DA-5072-654E-B106-9943CDF68C10}" destId="{124ACBA2-3D0D-2041-9003-B2AC6AE43D0B}" srcOrd="0" destOrd="0" presId="urn:microsoft.com/office/officeart/2005/8/layout/orgChart1"/>
    <dgm:cxn modelId="{FFED4430-C3B9-F346-B198-7E30702A9BAD}" type="presParOf" srcId="{0AC498DA-5072-654E-B106-9943CDF68C10}" destId="{904BDCBF-87DC-5249-BF7D-E1F5831F20B7}" srcOrd="1" destOrd="0" presId="urn:microsoft.com/office/officeart/2005/8/layout/orgChart1"/>
    <dgm:cxn modelId="{083B7009-9E18-854B-83C6-FA1AA1A94A75}" type="presParOf" srcId="{49D5FD4C-9595-9240-B698-2E34B4D14287}" destId="{5FF7E7B2-F0AB-7144-9599-B6369DB214A3}" srcOrd="1" destOrd="0" presId="urn:microsoft.com/office/officeart/2005/8/layout/orgChart1"/>
    <dgm:cxn modelId="{2DB338D5-7988-3C47-9026-DAB42698C8C9}" type="presParOf" srcId="{49D5FD4C-9595-9240-B698-2E34B4D14287}" destId="{F9671D08-4012-774C-A0AC-5C4AF7116D83}" srcOrd="2" destOrd="0" presId="urn:microsoft.com/office/officeart/2005/8/layout/orgChart1"/>
    <dgm:cxn modelId="{2A13221D-43C5-BA40-9AF9-50FC2A3C3359}" type="presParOf" srcId="{770C0193-FC7C-034B-AD50-176EEA566616}" destId="{5BA1F07E-BA5A-C84D-B050-1057E7787691}" srcOrd="4" destOrd="0" presId="urn:microsoft.com/office/officeart/2005/8/layout/orgChart1"/>
    <dgm:cxn modelId="{7671E2A5-3D30-154E-ABF0-57E030E5CF8B}" type="presParOf" srcId="{770C0193-FC7C-034B-AD50-176EEA566616}" destId="{DD4280DA-BA3F-A545-9917-BD6B27B5DC2E}" srcOrd="5" destOrd="0" presId="urn:microsoft.com/office/officeart/2005/8/layout/orgChart1"/>
    <dgm:cxn modelId="{5E616A3B-97D5-3A41-8273-48758C35C1F4}" type="presParOf" srcId="{DD4280DA-BA3F-A545-9917-BD6B27B5DC2E}" destId="{868F670A-F598-0948-B162-558B3821AABF}" srcOrd="0" destOrd="0" presId="urn:microsoft.com/office/officeart/2005/8/layout/orgChart1"/>
    <dgm:cxn modelId="{5B275541-1AF6-7F49-8537-8BBBE738E9F2}" type="presParOf" srcId="{868F670A-F598-0948-B162-558B3821AABF}" destId="{332CA9C0-561D-2E4C-8503-377A57A76357}" srcOrd="0" destOrd="0" presId="urn:microsoft.com/office/officeart/2005/8/layout/orgChart1"/>
    <dgm:cxn modelId="{E8A9DFC6-8902-784B-A5FE-C331DD68B55F}" type="presParOf" srcId="{868F670A-F598-0948-B162-558B3821AABF}" destId="{898B161B-1BC1-6F4D-960B-5C5CDCFE2B49}" srcOrd="1" destOrd="0" presId="urn:microsoft.com/office/officeart/2005/8/layout/orgChart1"/>
    <dgm:cxn modelId="{A3B4BE40-A71E-3941-AB40-22403CFCDD29}" type="presParOf" srcId="{DD4280DA-BA3F-A545-9917-BD6B27B5DC2E}" destId="{BE71DE68-121B-DA48-9351-F3090333FB4A}" srcOrd="1" destOrd="0" presId="urn:microsoft.com/office/officeart/2005/8/layout/orgChart1"/>
    <dgm:cxn modelId="{3134708A-686E-784E-B1B9-22F8DD150991}" type="presParOf" srcId="{DD4280DA-BA3F-A545-9917-BD6B27B5DC2E}" destId="{01AC177F-6503-274B-BEA2-FDE5097BC22E}" srcOrd="2" destOrd="0" presId="urn:microsoft.com/office/officeart/2005/8/layout/orgChart1"/>
    <dgm:cxn modelId="{2CBB7550-E949-F944-94B4-58D4A2B6D97A}" type="presParOf" srcId="{770C0193-FC7C-034B-AD50-176EEA566616}" destId="{9914425A-AA99-DA4F-8DAA-F16A816C5944}" srcOrd="6" destOrd="0" presId="urn:microsoft.com/office/officeart/2005/8/layout/orgChart1"/>
    <dgm:cxn modelId="{2078AA3E-B5FE-A54B-98D5-F4211328523F}" type="presParOf" srcId="{770C0193-FC7C-034B-AD50-176EEA566616}" destId="{FBD0880C-6FA3-C443-88AC-A8266DA7B725}" srcOrd="7" destOrd="0" presId="urn:microsoft.com/office/officeart/2005/8/layout/orgChart1"/>
    <dgm:cxn modelId="{F62500C8-4357-B746-B5A0-76CCD7F0A17F}" type="presParOf" srcId="{FBD0880C-6FA3-C443-88AC-A8266DA7B725}" destId="{EA0B465F-6792-C24C-B597-38AA7245CC9B}" srcOrd="0" destOrd="0" presId="urn:microsoft.com/office/officeart/2005/8/layout/orgChart1"/>
    <dgm:cxn modelId="{2F10FD7F-53E7-CC46-B920-7BDE97956943}" type="presParOf" srcId="{EA0B465F-6792-C24C-B597-38AA7245CC9B}" destId="{E02E1CEC-0865-B748-916F-1AA29668E16C}" srcOrd="0" destOrd="0" presId="urn:microsoft.com/office/officeart/2005/8/layout/orgChart1"/>
    <dgm:cxn modelId="{9AD31D1D-A154-1B43-8873-98AA450BA6AF}" type="presParOf" srcId="{EA0B465F-6792-C24C-B597-38AA7245CC9B}" destId="{C5377823-3147-A143-84BF-E8B5019B6AB5}" srcOrd="1" destOrd="0" presId="urn:microsoft.com/office/officeart/2005/8/layout/orgChart1"/>
    <dgm:cxn modelId="{BE91BE7F-BFAD-9947-BC2B-55AA6D653932}" type="presParOf" srcId="{FBD0880C-6FA3-C443-88AC-A8266DA7B725}" destId="{2F7FE618-60A0-014D-BD69-3A3E59146E34}" srcOrd="1" destOrd="0" presId="urn:microsoft.com/office/officeart/2005/8/layout/orgChart1"/>
    <dgm:cxn modelId="{FDE43409-A436-3E4A-923F-3D1FDD48D734}" type="presParOf" srcId="{FBD0880C-6FA3-C443-88AC-A8266DA7B725}" destId="{D547E181-8433-D94D-AADE-F34D41EB4330}" srcOrd="2" destOrd="0" presId="urn:microsoft.com/office/officeart/2005/8/layout/orgChart1"/>
    <dgm:cxn modelId="{080A81E9-465D-E94E-8F2D-9D420058675A}" type="presParOf" srcId="{A01FBC10-CC83-2A4D-B9B1-B5314168F60A}" destId="{CA7F4A02-B42C-DA45-9040-C10840562709}" srcOrd="2" destOrd="0" presId="urn:microsoft.com/office/officeart/2005/8/layout/orgChart1"/>
    <dgm:cxn modelId="{12378F83-59BC-8A4C-9326-B22E3F0A89F8}" type="presParOf" srcId="{4D8D336A-8FE1-B24A-AF24-89D900A3B808}" destId="{08A8BC4D-C73F-9742-AA6B-F4D1E51A50A0}" srcOrd="2" destOrd="0" presId="urn:microsoft.com/office/officeart/2005/8/layout/orgChart1"/>
    <dgm:cxn modelId="{2A01BB05-0166-9A47-92F0-7A6061A05EB7}" type="presParOf" srcId="{4D8D336A-8FE1-B24A-AF24-89D900A3B808}" destId="{03292ACF-7C15-8947-BEB1-B514A91DBF9C}" srcOrd="3" destOrd="0" presId="urn:microsoft.com/office/officeart/2005/8/layout/orgChart1"/>
    <dgm:cxn modelId="{D1C8B59A-BF3C-6746-8C13-C81362DBE11C}" type="presParOf" srcId="{03292ACF-7C15-8947-BEB1-B514A91DBF9C}" destId="{ACDCF5F3-B385-C148-975A-4078FFD25F96}" srcOrd="0" destOrd="0" presId="urn:microsoft.com/office/officeart/2005/8/layout/orgChart1"/>
    <dgm:cxn modelId="{1AF2BF6D-05B7-8949-8F6A-EA832B5EF7F2}" type="presParOf" srcId="{ACDCF5F3-B385-C148-975A-4078FFD25F96}" destId="{156996D1-75EA-D440-A912-B1DDB9D68E9D}" srcOrd="0" destOrd="0" presId="urn:microsoft.com/office/officeart/2005/8/layout/orgChart1"/>
    <dgm:cxn modelId="{D804F36B-E92A-1649-9C08-D79A8FACD73A}" type="presParOf" srcId="{ACDCF5F3-B385-C148-975A-4078FFD25F96}" destId="{26F21F67-7BFF-684B-BA06-1D3E2140D4AF}" srcOrd="1" destOrd="0" presId="urn:microsoft.com/office/officeart/2005/8/layout/orgChart1"/>
    <dgm:cxn modelId="{EC3FA8D4-8A28-B247-99F1-D991F3D757AE}" type="presParOf" srcId="{03292ACF-7C15-8947-BEB1-B514A91DBF9C}" destId="{3C0C67D0-FCAF-754F-9C00-667C4666CF55}" srcOrd="1" destOrd="0" presId="urn:microsoft.com/office/officeart/2005/8/layout/orgChart1"/>
    <dgm:cxn modelId="{488E4378-C657-2240-8083-B584F94A96EB}" type="presParOf" srcId="{03292ACF-7C15-8947-BEB1-B514A91DBF9C}" destId="{EB69DE22-B7CD-5342-8668-533319CF820D}" srcOrd="2" destOrd="0" presId="urn:microsoft.com/office/officeart/2005/8/layout/orgChart1"/>
    <dgm:cxn modelId="{0776B405-227B-2F42-8528-679AC741A99A}" type="presParOf" srcId="{F231511E-8346-9F48-BCFE-9DAF5E6FA01C}" destId="{C8C99C01-B26C-E346-96AA-8813785EEA2D}" srcOrd="2" destOrd="0" presId="urn:microsoft.com/office/officeart/2005/8/layout/orgChart1"/>
    <dgm:cxn modelId="{FBA50555-19D5-084D-8AAB-1932B7A8A49B}" type="presParOf" srcId="{E98923DE-7710-B14B-B6AC-7A1E10BF4176}" destId="{567665E2-F878-714D-81A7-D84CE96762F8}" srcOrd="2" destOrd="0" presId="urn:microsoft.com/office/officeart/2005/8/layout/orgChart1"/>
    <dgm:cxn modelId="{96193428-1D09-7948-9B47-3FAC333ABBC1}" type="presParOf" srcId="{E98923DE-7710-B14B-B6AC-7A1E10BF4176}" destId="{0CF79B48-A7AC-8747-BD55-813D0EF89B81}" srcOrd="3" destOrd="0" presId="urn:microsoft.com/office/officeart/2005/8/layout/orgChart1"/>
    <dgm:cxn modelId="{D2B52B62-DECA-4C43-B760-30C4EBEE2FAA}" type="presParOf" srcId="{0CF79B48-A7AC-8747-BD55-813D0EF89B81}" destId="{E2016970-2B8C-3A43-BF18-C375D5DED1BD}" srcOrd="0" destOrd="0" presId="urn:microsoft.com/office/officeart/2005/8/layout/orgChart1"/>
    <dgm:cxn modelId="{50E4AB23-A5DA-344C-BA88-7329C1DA2893}" type="presParOf" srcId="{E2016970-2B8C-3A43-BF18-C375D5DED1BD}" destId="{1BD3E23E-C280-4B46-B25A-8A4CC3EF6A2B}" srcOrd="0" destOrd="0" presId="urn:microsoft.com/office/officeart/2005/8/layout/orgChart1"/>
    <dgm:cxn modelId="{EE0F6EC1-5E35-B042-9E2D-63C3FA470444}" type="presParOf" srcId="{E2016970-2B8C-3A43-BF18-C375D5DED1BD}" destId="{27034512-0A61-F647-A119-721EE5DFF9A6}" srcOrd="1" destOrd="0" presId="urn:microsoft.com/office/officeart/2005/8/layout/orgChart1"/>
    <dgm:cxn modelId="{CFCBCDB3-C760-FF4C-B4D6-AFF53A37F3F5}" type="presParOf" srcId="{0CF79B48-A7AC-8747-BD55-813D0EF89B81}" destId="{7C090F54-C01C-834D-8FAB-384E857009B9}" srcOrd="1" destOrd="0" presId="urn:microsoft.com/office/officeart/2005/8/layout/orgChart1"/>
    <dgm:cxn modelId="{025FA311-80CC-E04A-A271-C0C72B8C9419}" type="presParOf" srcId="{7C090F54-C01C-834D-8FAB-384E857009B9}" destId="{354D69F2-F949-424B-830F-1623B78FC36C}" srcOrd="0" destOrd="0" presId="urn:microsoft.com/office/officeart/2005/8/layout/orgChart1"/>
    <dgm:cxn modelId="{4AFF9537-0CA6-3643-90B0-23BF2326C664}" type="presParOf" srcId="{7C090F54-C01C-834D-8FAB-384E857009B9}" destId="{9D62982C-8926-1A4A-8272-C9A05CDF8E95}" srcOrd="1" destOrd="0" presId="urn:microsoft.com/office/officeart/2005/8/layout/orgChart1"/>
    <dgm:cxn modelId="{12D6878D-875C-C942-BA3F-8CD83725DE09}" type="presParOf" srcId="{9D62982C-8926-1A4A-8272-C9A05CDF8E95}" destId="{43B587B4-418F-894E-974C-A6BCC81988A0}" srcOrd="0" destOrd="0" presId="urn:microsoft.com/office/officeart/2005/8/layout/orgChart1"/>
    <dgm:cxn modelId="{C32B8E1D-9F4C-9E45-874A-65CC5053895F}" type="presParOf" srcId="{43B587B4-418F-894E-974C-A6BCC81988A0}" destId="{9EB7CC4E-2A7B-0F4D-BB4B-AC59BD66A111}" srcOrd="0" destOrd="0" presId="urn:microsoft.com/office/officeart/2005/8/layout/orgChart1"/>
    <dgm:cxn modelId="{4DD3B505-DD82-1F42-B8B1-6DC92066B817}" type="presParOf" srcId="{43B587B4-418F-894E-974C-A6BCC81988A0}" destId="{83C17679-0C3C-8740-9AFD-C1C278831EDD}" srcOrd="1" destOrd="0" presId="urn:microsoft.com/office/officeart/2005/8/layout/orgChart1"/>
    <dgm:cxn modelId="{B08548C5-B35B-3A46-8500-9D052E1FACDD}" type="presParOf" srcId="{9D62982C-8926-1A4A-8272-C9A05CDF8E95}" destId="{330FAE24-2EE1-C940-9B27-4BB152573B09}" srcOrd="1" destOrd="0" presId="urn:microsoft.com/office/officeart/2005/8/layout/orgChart1"/>
    <dgm:cxn modelId="{6D74BFE9-2FA0-A944-B539-2C615A003AEE}" type="presParOf" srcId="{330FAE24-2EE1-C940-9B27-4BB152573B09}" destId="{768060CA-9629-F242-B8DD-F6E20CE8024B}" srcOrd="0" destOrd="0" presId="urn:microsoft.com/office/officeart/2005/8/layout/orgChart1"/>
    <dgm:cxn modelId="{65DDF9BC-772C-9C4E-87B7-963D7D7BC251}" type="presParOf" srcId="{330FAE24-2EE1-C940-9B27-4BB152573B09}" destId="{E7009D1C-E941-5041-88A9-76DDCB2B47A2}" srcOrd="1" destOrd="0" presId="urn:microsoft.com/office/officeart/2005/8/layout/orgChart1"/>
    <dgm:cxn modelId="{5973B16C-4CB4-F94A-8116-2FD355FEADF9}" type="presParOf" srcId="{E7009D1C-E941-5041-88A9-76DDCB2B47A2}" destId="{794C994A-D4D7-8445-B547-29F7881FDACB}" srcOrd="0" destOrd="0" presId="urn:microsoft.com/office/officeart/2005/8/layout/orgChart1"/>
    <dgm:cxn modelId="{223A5206-EE1C-5543-A5CE-CDA8D3FF99E8}" type="presParOf" srcId="{794C994A-D4D7-8445-B547-29F7881FDACB}" destId="{DB7956DC-C3AB-744C-A4D4-45512B80BF10}" srcOrd="0" destOrd="0" presId="urn:microsoft.com/office/officeart/2005/8/layout/orgChart1"/>
    <dgm:cxn modelId="{313BB31E-488A-A948-B402-9464E5FED39D}" type="presParOf" srcId="{794C994A-D4D7-8445-B547-29F7881FDACB}" destId="{FC7DC05A-3CC3-6345-8AA6-97E136C52653}" srcOrd="1" destOrd="0" presId="urn:microsoft.com/office/officeart/2005/8/layout/orgChart1"/>
    <dgm:cxn modelId="{C958CC19-0236-704C-87E5-C6E15302ECBA}" type="presParOf" srcId="{E7009D1C-E941-5041-88A9-76DDCB2B47A2}" destId="{C99C9CCA-174C-9849-B848-5FD5DCC02AC2}" srcOrd="1" destOrd="0" presId="urn:microsoft.com/office/officeart/2005/8/layout/orgChart1"/>
    <dgm:cxn modelId="{740A8330-B27B-F742-AD27-B4578F711D0F}" type="presParOf" srcId="{C99C9CCA-174C-9849-B848-5FD5DCC02AC2}" destId="{751C8CEE-C56C-B543-82EE-2517785C3371}" srcOrd="0" destOrd="0" presId="urn:microsoft.com/office/officeart/2005/8/layout/orgChart1"/>
    <dgm:cxn modelId="{7B0CCA1E-E392-CF48-A4A2-8F01DF3C161F}" type="presParOf" srcId="{C99C9CCA-174C-9849-B848-5FD5DCC02AC2}" destId="{B615BC50-DBCF-2D48-B752-9F00F41903B2}" srcOrd="1" destOrd="0" presId="urn:microsoft.com/office/officeart/2005/8/layout/orgChart1"/>
    <dgm:cxn modelId="{362E35B8-7B83-834B-B002-C48DF09AC4D4}" type="presParOf" srcId="{B615BC50-DBCF-2D48-B752-9F00F41903B2}" destId="{FB2CACF4-5E99-6E43-A64B-B986B8C765BD}" srcOrd="0" destOrd="0" presId="urn:microsoft.com/office/officeart/2005/8/layout/orgChart1"/>
    <dgm:cxn modelId="{03B2A051-773D-9445-A60C-2C3FD5877065}" type="presParOf" srcId="{FB2CACF4-5E99-6E43-A64B-B986B8C765BD}" destId="{6524C314-746D-F14C-A0B1-3EB2BB1A566D}" srcOrd="0" destOrd="0" presId="urn:microsoft.com/office/officeart/2005/8/layout/orgChart1"/>
    <dgm:cxn modelId="{22E9D8E3-9963-874C-BB98-C1AC068B489B}" type="presParOf" srcId="{FB2CACF4-5E99-6E43-A64B-B986B8C765BD}" destId="{C5628874-B223-1B48-91C3-9CBDB6EB0E5A}" srcOrd="1" destOrd="0" presId="urn:microsoft.com/office/officeart/2005/8/layout/orgChart1"/>
    <dgm:cxn modelId="{D244E66D-F6D8-8547-993A-2A3F039A16A5}" type="presParOf" srcId="{B615BC50-DBCF-2D48-B752-9F00F41903B2}" destId="{65803674-B091-2C43-A4B9-FF79760C0812}" srcOrd="1" destOrd="0" presId="urn:microsoft.com/office/officeart/2005/8/layout/orgChart1"/>
    <dgm:cxn modelId="{B3F9D052-2D4B-CE49-ACCC-12E0CC38E2CE}" type="presParOf" srcId="{B615BC50-DBCF-2D48-B752-9F00F41903B2}" destId="{3DBBE5DB-84B0-AF46-8134-FB6287137429}" srcOrd="2" destOrd="0" presId="urn:microsoft.com/office/officeart/2005/8/layout/orgChart1"/>
    <dgm:cxn modelId="{5D975D00-5D31-1542-A799-5013B0E8E6DA}" type="presParOf" srcId="{E7009D1C-E941-5041-88A9-76DDCB2B47A2}" destId="{CF2D1730-E839-6A4A-A3ED-4E8B45A6CADA}" srcOrd="2" destOrd="0" presId="urn:microsoft.com/office/officeart/2005/8/layout/orgChart1"/>
    <dgm:cxn modelId="{76D0CEB7-1136-764C-9C91-61CA7843E091}" type="presParOf" srcId="{330FAE24-2EE1-C940-9B27-4BB152573B09}" destId="{E4FD2E8A-EC70-F642-A66F-F1EFF9693938}" srcOrd="2" destOrd="0" presId="urn:microsoft.com/office/officeart/2005/8/layout/orgChart1"/>
    <dgm:cxn modelId="{8503FA34-5B95-0B4F-ACE3-A625AB93D869}" type="presParOf" srcId="{330FAE24-2EE1-C940-9B27-4BB152573B09}" destId="{0FDC0E67-0931-5D4E-9B55-28A0F16FBFC8}" srcOrd="3" destOrd="0" presId="urn:microsoft.com/office/officeart/2005/8/layout/orgChart1"/>
    <dgm:cxn modelId="{8FE4BAFD-A083-1947-A552-E87E0CB384F4}" type="presParOf" srcId="{0FDC0E67-0931-5D4E-9B55-28A0F16FBFC8}" destId="{30D3A2B3-6CB2-A84A-8584-A7DA3FE2C23F}" srcOrd="0" destOrd="0" presId="urn:microsoft.com/office/officeart/2005/8/layout/orgChart1"/>
    <dgm:cxn modelId="{3A8342BB-651F-4F49-A873-50511971E274}" type="presParOf" srcId="{30D3A2B3-6CB2-A84A-8584-A7DA3FE2C23F}" destId="{887AFA7E-B573-B141-8D71-5FB1C24BFB93}" srcOrd="0" destOrd="0" presId="urn:microsoft.com/office/officeart/2005/8/layout/orgChart1"/>
    <dgm:cxn modelId="{2747991B-C18C-494F-B6EC-98F23C643837}" type="presParOf" srcId="{30D3A2B3-6CB2-A84A-8584-A7DA3FE2C23F}" destId="{8E1D47E9-0BC2-0E42-8E79-E062F12390D0}" srcOrd="1" destOrd="0" presId="urn:microsoft.com/office/officeart/2005/8/layout/orgChart1"/>
    <dgm:cxn modelId="{A88710C7-2BF8-984C-983F-0AB310B8BFD9}" type="presParOf" srcId="{0FDC0E67-0931-5D4E-9B55-28A0F16FBFC8}" destId="{0CB02D4D-5D23-4B4E-A2CF-0338DC0BE3C8}" srcOrd="1" destOrd="0" presId="urn:microsoft.com/office/officeart/2005/8/layout/orgChart1"/>
    <dgm:cxn modelId="{CA53BA33-C49A-2F4B-95F1-F865F60120EF}" type="presParOf" srcId="{0FDC0E67-0931-5D4E-9B55-28A0F16FBFC8}" destId="{D0780777-4EB6-244F-9E53-532D938A4B81}" srcOrd="2" destOrd="0" presId="urn:microsoft.com/office/officeart/2005/8/layout/orgChart1"/>
    <dgm:cxn modelId="{8B4FA5E0-BF81-0B49-BF57-7AE1879C0377}" type="presParOf" srcId="{9D62982C-8926-1A4A-8272-C9A05CDF8E95}" destId="{4CDBB000-6BE8-5440-8CF3-A3F6F9E1CEB4}" srcOrd="2" destOrd="0" presId="urn:microsoft.com/office/officeart/2005/8/layout/orgChart1"/>
    <dgm:cxn modelId="{DC5156A7-9B9C-284C-8CA7-86BF530F0287}" type="presParOf" srcId="{0CF79B48-A7AC-8747-BD55-813D0EF89B81}" destId="{AEB96656-B257-4340-87F6-BE6BB57FEBD4}" srcOrd="2" destOrd="0" presId="urn:microsoft.com/office/officeart/2005/8/layout/orgChart1"/>
    <dgm:cxn modelId="{EC6F3A8C-B39C-494D-88DF-392492F85371}" type="presParOf" srcId="{E98923DE-7710-B14B-B6AC-7A1E10BF4176}" destId="{57B8EF4B-640B-834A-A5CD-1FB2FA024C7E}" srcOrd="4" destOrd="0" presId="urn:microsoft.com/office/officeart/2005/8/layout/orgChart1"/>
    <dgm:cxn modelId="{7E0B0A11-1978-6C47-B35F-88076494E5C9}" type="presParOf" srcId="{E98923DE-7710-B14B-B6AC-7A1E10BF4176}" destId="{E73F8A2E-2338-854B-B3F8-047594E1BBFB}" srcOrd="5" destOrd="0" presId="urn:microsoft.com/office/officeart/2005/8/layout/orgChart1"/>
    <dgm:cxn modelId="{25255CA6-2CF7-524A-B7C1-0B3A6B0CB077}" type="presParOf" srcId="{E73F8A2E-2338-854B-B3F8-047594E1BBFB}" destId="{F7FE3004-D45F-2449-811D-18B927948677}" srcOrd="0" destOrd="0" presId="urn:microsoft.com/office/officeart/2005/8/layout/orgChart1"/>
    <dgm:cxn modelId="{C59E4DFC-8DB6-C541-BE2C-979C35990012}" type="presParOf" srcId="{F7FE3004-D45F-2449-811D-18B927948677}" destId="{1A83D594-BA59-EE40-93D6-9795B662B09A}" srcOrd="0" destOrd="0" presId="urn:microsoft.com/office/officeart/2005/8/layout/orgChart1"/>
    <dgm:cxn modelId="{0EB06E03-4437-8A4D-AEFF-216EE2FC3750}" type="presParOf" srcId="{F7FE3004-D45F-2449-811D-18B927948677}" destId="{222DB8E4-90D1-F64E-93E2-3B9AFE2D4975}" srcOrd="1" destOrd="0" presId="urn:microsoft.com/office/officeart/2005/8/layout/orgChart1"/>
    <dgm:cxn modelId="{15059F91-4700-3B46-A95F-B7AE1D4D9B5B}" type="presParOf" srcId="{E73F8A2E-2338-854B-B3F8-047594E1BBFB}" destId="{9AB2D103-A4EC-CD40-A1BE-17DF34613ADD}" srcOrd="1" destOrd="0" presId="urn:microsoft.com/office/officeart/2005/8/layout/orgChart1"/>
    <dgm:cxn modelId="{7543E189-1B2E-574B-8367-CBDF13DE4CDA}" type="presParOf" srcId="{9AB2D103-A4EC-CD40-A1BE-17DF34613ADD}" destId="{E6EF4790-57C7-EE46-9691-69CB538E9B19}" srcOrd="0" destOrd="0" presId="urn:microsoft.com/office/officeart/2005/8/layout/orgChart1"/>
    <dgm:cxn modelId="{016C7A55-97E3-6C46-847C-27A68F358CBE}" type="presParOf" srcId="{9AB2D103-A4EC-CD40-A1BE-17DF34613ADD}" destId="{5F6A5604-79E0-1C42-BECA-A7BF946CE29B}" srcOrd="1" destOrd="0" presId="urn:microsoft.com/office/officeart/2005/8/layout/orgChart1"/>
    <dgm:cxn modelId="{47D6D1FA-E081-9244-9DCC-6928B7694F4E}" type="presParOf" srcId="{5F6A5604-79E0-1C42-BECA-A7BF946CE29B}" destId="{C31080C5-5950-EB4F-9CC2-0E1303EEA80B}" srcOrd="0" destOrd="0" presId="urn:microsoft.com/office/officeart/2005/8/layout/orgChart1"/>
    <dgm:cxn modelId="{F35B2CD2-CCAE-1F41-B31D-F09F0619DED0}" type="presParOf" srcId="{C31080C5-5950-EB4F-9CC2-0E1303EEA80B}" destId="{7D8B424F-47B6-8141-B9D5-F472C4749973}" srcOrd="0" destOrd="0" presId="urn:microsoft.com/office/officeart/2005/8/layout/orgChart1"/>
    <dgm:cxn modelId="{1CF76CD9-75AE-4E48-89B5-BCABAFA4356E}" type="presParOf" srcId="{C31080C5-5950-EB4F-9CC2-0E1303EEA80B}" destId="{293DAA9F-BBAA-1840-A692-7112EAD33EE1}" srcOrd="1" destOrd="0" presId="urn:microsoft.com/office/officeart/2005/8/layout/orgChart1"/>
    <dgm:cxn modelId="{844B872D-33B1-2A43-81AC-F116F640C5E0}" type="presParOf" srcId="{5F6A5604-79E0-1C42-BECA-A7BF946CE29B}" destId="{757BA7D6-4245-7A4A-9A25-78A7BDAA3003}" srcOrd="1" destOrd="0" presId="urn:microsoft.com/office/officeart/2005/8/layout/orgChart1"/>
    <dgm:cxn modelId="{164BDCC3-CBE7-1C4F-B382-55588FCB970A}" type="presParOf" srcId="{5F6A5604-79E0-1C42-BECA-A7BF946CE29B}" destId="{1BD3C4FC-EFB9-F642-8000-D2A1730878E3}" srcOrd="2" destOrd="0" presId="urn:microsoft.com/office/officeart/2005/8/layout/orgChart1"/>
    <dgm:cxn modelId="{129E9EDD-2356-B549-ACF0-ECACCAB6F563}" type="presParOf" srcId="{9AB2D103-A4EC-CD40-A1BE-17DF34613ADD}" destId="{297A39DB-A8DC-004B-9C48-E2C41A967CEA}" srcOrd="2" destOrd="0" presId="urn:microsoft.com/office/officeart/2005/8/layout/orgChart1"/>
    <dgm:cxn modelId="{CC36D64E-2191-E949-BE71-EB5A3E8CA9FE}" type="presParOf" srcId="{9AB2D103-A4EC-CD40-A1BE-17DF34613ADD}" destId="{88D12954-45D6-D342-8F62-A4ADA90F9F15}" srcOrd="3" destOrd="0" presId="urn:microsoft.com/office/officeart/2005/8/layout/orgChart1"/>
    <dgm:cxn modelId="{54497BBF-808C-934B-8832-1B7314317E5E}" type="presParOf" srcId="{88D12954-45D6-D342-8F62-A4ADA90F9F15}" destId="{DAAA32FA-D36C-F246-B538-07F42F54E564}" srcOrd="0" destOrd="0" presId="urn:microsoft.com/office/officeart/2005/8/layout/orgChart1"/>
    <dgm:cxn modelId="{6A19302F-60AF-4743-93F2-DE53A403615B}" type="presParOf" srcId="{DAAA32FA-D36C-F246-B538-07F42F54E564}" destId="{EE5E36A8-3C19-C34E-927F-DA6048A06B48}" srcOrd="0" destOrd="0" presId="urn:microsoft.com/office/officeart/2005/8/layout/orgChart1"/>
    <dgm:cxn modelId="{3B2D02E6-FBEF-AC40-BEA0-FB681ACC91D0}" type="presParOf" srcId="{DAAA32FA-D36C-F246-B538-07F42F54E564}" destId="{9C768ABA-2BDA-FF49-A0E4-B21A388FA9A2}" srcOrd="1" destOrd="0" presId="urn:microsoft.com/office/officeart/2005/8/layout/orgChart1"/>
    <dgm:cxn modelId="{A71E95AB-81A8-B24C-BF20-9E73CF9E51BA}" type="presParOf" srcId="{88D12954-45D6-D342-8F62-A4ADA90F9F15}" destId="{DD5A6065-E8D0-ED48-B7B8-EB59CE00356F}" srcOrd="1" destOrd="0" presId="urn:microsoft.com/office/officeart/2005/8/layout/orgChart1"/>
    <dgm:cxn modelId="{881F6331-D26C-2446-A8BF-2C354240352B}" type="presParOf" srcId="{DD5A6065-E8D0-ED48-B7B8-EB59CE00356F}" destId="{39C8CD5E-5914-CC44-858B-59FB77BA129A}" srcOrd="0" destOrd="0" presId="urn:microsoft.com/office/officeart/2005/8/layout/orgChart1"/>
    <dgm:cxn modelId="{C2AAD2D9-90DD-8048-8668-DCEFAB0DC03F}" type="presParOf" srcId="{DD5A6065-E8D0-ED48-B7B8-EB59CE00356F}" destId="{D90C7895-A5D2-7C42-A826-E1CE32192B0F}" srcOrd="1" destOrd="0" presId="urn:microsoft.com/office/officeart/2005/8/layout/orgChart1"/>
    <dgm:cxn modelId="{C54A44C8-FC72-FF4C-B026-9937A311E8BF}" type="presParOf" srcId="{D90C7895-A5D2-7C42-A826-E1CE32192B0F}" destId="{BDEA7D82-D2EA-1C43-8805-659D96F35BD7}" srcOrd="0" destOrd="0" presId="urn:microsoft.com/office/officeart/2005/8/layout/orgChart1"/>
    <dgm:cxn modelId="{4E41145B-4B9B-1E47-9CF9-CDBEB5256AA6}" type="presParOf" srcId="{BDEA7D82-D2EA-1C43-8805-659D96F35BD7}" destId="{745CB5BD-8420-614A-8468-F58FCCA3B02A}" srcOrd="0" destOrd="0" presId="urn:microsoft.com/office/officeart/2005/8/layout/orgChart1"/>
    <dgm:cxn modelId="{F7305209-B06D-6842-AA29-0C729961EAB7}" type="presParOf" srcId="{BDEA7D82-D2EA-1C43-8805-659D96F35BD7}" destId="{DD752EFE-8F4D-D84E-AE9D-B672E48F7C12}" srcOrd="1" destOrd="0" presId="urn:microsoft.com/office/officeart/2005/8/layout/orgChart1"/>
    <dgm:cxn modelId="{492B808D-0888-B840-9C89-967BDDF84819}" type="presParOf" srcId="{D90C7895-A5D2-7C42-A826-E1CE32192B0F}" destId="{66AB6EB5-5ECE-0E43-AABE-16E4FF5A258C}" srcOrd="1" destOrd="0" presId="urn:microsoft.com/office/officeart/2005/8/layout/orgChart1"/>
    <dgm:cxn modelId="{1BB4970F-072B-6449-B6F0-DC9395013763}" type="presParOf" srcId="{66AB6EB5-5ECE-0E43-AABE-16E4FF5A258C}" destId="{A5179ED2-9882-BA45-9A45-BF2A16FB6D65}" srcOrd="0" destOrd="0" presId="urn:microsoft.com/office/officeart/2005/8/layout/orgChart1"/>
    <dgm:cxn modelId="{7E9484AB-D456-1044-BB0C-5A677AEA85AA}" type="presParOf" srcId="{66AB6EB5-5ECE-0E43-AABE-16E4FF5A258C}" destId="{E7203862-A251-204F-923D-93F354D11D3B}" srcOrd="1" destOrd="0" presId="urn:microsoft.com/office/officeart/2005/8/layout/orgChart1"/>
    <dgm:cxn modelId="{D79870BC-FAF1-214E-9684-C6E5DD562D79}" type="presParOf" srcId="{E7203862-A251-204F-923D-93F354D11D3B}" destId="{4090938E-3A0D-EF4E-9F29-FAF6E861556D}" srcOrd="0" destOrd="0" presId="urn:microsoft.com/office/officeart/2005/8/layout/orgChart1"/>
    <dgm:cxn modelId="{2E02AB5B-072F-2648-9B9B-187C0C7BA3EB}" type="presParOf" srcId="{4090938E-3A0D-EF4E-9F29-FAF6E861556D}" destId="{E14B8A7D-7A4C-8B4B-813A-929C76B422C8}" srcOrd="0" destOrd="0" presId="urn:microsoft.com/office/officeart/2005/8/layout/orgChart1"/>
    <dgm:cxn modelId="{518A9DFC-2640-E648-821A-ACE38E5258C6}" type="presParOf" srcId="{4090938E-3A0D-EF4E-9F29-FAF6E861556D}" destId="{CB45D055-663C-5445-B5C9-F6AC4D4161A7}" srcOrd="1" destOrd="0" presId="urn:microsoft.com/office/officeart/2005/8/layout/orgChart1"/>
    <dgm:cxn modelId="{A98E5EBC-C83E-1A45-9EFF-BFAEDE8B60FC}" type="presParOf" srcId="{E7203862-A251-204F-923D-93F354D11D3B}" destId="{F1D2B0D2-0FFC-9242-A02C-69AD03B1B644}" srcOrd="1" destOrd="0" presId="urn:microsoft.com/office/officeart/2005/8/layout/orgChart1"/>
    <dgm:cxn modelId="{BDB75C5B-9B9F-FC41-BCD8-57C031E5DDC6}" type="presParOf" srcId="{E7203862-A251-204F-923D-93F354D11D3B}" destId="{67961325-33DD-7F43-8240-F0BA2EAA91A3}" srcOrd="2" destOrd="0" presId="urn:microsoft.com/office/officeart/2005/8/layout/orgChart1"/>
    <dgm:cxn modelId="{92307479-A10A-9146-839D-4933CF9052DB}" type="presParOf" srcId="{D90C7895-A5D2-7C42-A826-E1CE32192B0F}" destId="{202763E8-4829-2144-B58A-F4BAB4132F3F}" srcOrd="2" destOrd="0" presId="urn:microsoft.com/office/officeart/2005/8/layout/orgChart1"/>
    <dgm:cxn modelId="{2AC822E6-0AED-0A45-9CED-A3EEE94A0367}" type="presParOf" srcId="{88D12954-45D6-D342-8F62-A4ADA90F9F15}" destId="{3B2BCEA5-AD1B-204D-ACF6-2E636B81BF35}" srcOrd="2" destOrd="0" presId="urn:microsoft.com/office/officeart/2005/8/layout/orgChart1"/>
    <dgm:cxn modelId="{ADAEA6E0-06FB-494F-9896-E39A9A8DC7DF}" type="presParOf" srcId="{E73F8A2E-2338-854B-B3F8-047594E1BBFB}" destId="{91E55050-2EAC-6E4F-94B8-B5AE979F27F8}" srcOrd="2" destOrd="0" presId="urn:microsoft.com/office/officeart/2005/8/layout/orgChart1"/>
    <dgm:cxn modelId="{7986311F-B0F4-6243-A850-A2779096B743}" type="presParOf" srcId="{F04CFE4F-4602-3C40-A047-C738A830E38C}" destId="{586FE127-922E-224C-AF9C-7186E7EFE8A4}" srcOrd="2" destOrd="0" presId="urn:microsoft.com/office/officeart/2005/8/layout/orgChart1"/>
    <dgm:cxn modelId="{833D9BE2-0EE2-4A40-9C6E-6A0988D70840}" type="presParOf" srcId="{07235BE0-2CAC-AC4E-BFD0-55156399809B}" destId="{78DDBD58-B507-4D45-8FEF-8002F2E16407}" srcOrd="2" destOrd="0" presId="urn:microsoft.com/office/officeart/2005/8/layout/orgChart1"/>
    <dgm:cxn modelId="{3357F6F3-F163-F348-A4C1-E1FBB08C2A3D}" type="presParOf" srcId="{AF0CA223-4953-584C-9809-445C84111497}" destId="{04C8B35F-3600-CB41-AB1F-A1C6D01604C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79ED2-9882-BA45-9A45-BF2A16FB6D65}">
      <dsp:nvSpPr>
        <dsp:cNvPr id="0" name=""/>
        <dsp:cNvSpPr/>
      </dsp:nvSpPr>
      <dsp:spPr>
        <a:xfrm>
          <a:off x="6558464" y="5297828"/>
          <a:ext cx="1070948" cy="811802"/>
        </a:xfrm>
        <a:custGeom>
          <a:avLst/>
          <a:gdLst/>
          <a:ahLst/>
          <a:cxnLst/>
          <a:rect l="0" t="0" r="0" b="0"/>
          <a:pathLst>
            <a:path>
              <a:moveTo>
                <a:pt x="1070948" y="0"/>
              </a:moveTo>
              <a:lnTo>
                <a:pt x="0" y="81180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9C8CD5E-5914-CC44-858B-59FB77BA129A}">
      <dsp:nvSpPr>
        <dsp:cNvPr id="0" name=""/>
        <dsp:cNvSpPr/>
      </dsp:nvSpPr>
      <dsp:spPr>
        <a:xfrm>
          <a:off x="8039333" y="4053412"/>
          <a:ext cx="91440" cy="656370"/>
        </a:xfrm>
        <a:custGeom>
          <a:avLst/>
          <a:gdLst/>
          <a:ahLst/>
          <a:cxnLst/>
          <a:rect l="0" t="0" r="0" b="0"/>
          <a:pathLst>
            <a:path>
              <a:moveTo>
                <a:pt x="45720" y="0"/>
              </a:moveTo>
              <a:lnTo>
                <a:pt x="45720" y="532880"/>
              </a:lnTo>
              <a:lnTo>
                <a:pt x="60515" y="532880"/>
              </a:lnTo>
              <a:lnTo>
                <a:pt x="60515" y="65637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97A39DB-A8DC-004B-9C48-E2C41A967CEA}">
      <dsp:nvSpPr>
        <dsp:cNvPr id="0" name=""/>
        <dsp:cNvSpPr/>
      </dsp:nvSpPr>
      <dsp:spPr>
        <a:xfrm>
          <a:off x="7660390" y="3048001"/>
          <a:ext cx="424662" cy="417365"/>
        </a:xfrm>
        <a:custGeom>
          <a:avLst/>
          <a:gdLst/>
          <a:ahLst/>
          <a:cxnLst/>
          <a:rect l="0" t="0" r="0" b="0"/>
          <a:pathLst>
            <a:path>
              <a:moveTo>
                <a:pt x="0" y="0"/>
              </a:moveTo>
              <a:lnTo>
                <a:pt x="0" y="293875"/>
              </a:lnTo>
              <a:lnTo>
                <a:pt x="424662" y="293875"/>
              </a:lnTo>
              <a:lnTo>
                <a:pt x="424662" y="41736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6EF4790-57C7-EE46-9691-69CB538E9B19}">
      <dsp:nvSpPr>
        <dsp:cNvPr id="0" name=""/>
        <dsp:cNvSpPr/>
      </dsp:nvSpPr>
      <dsp:spPr>
        <a:xfrm>
          <a:off x="6215768" y="3048001"/>
          <a:ext cx="1444621" cy="384658"/>
        </a:xfrm>
        <a:custGeom>
          <a:avLst/>
          <a:gdLst/>
          <a:ahLst/>
          <a:cxnLst/>
          <a:rect l="0" t="0" r="0" b="0"/>
          <a:pathLst>
            <a:path>
              <a:moveTo>
                <a:pt x="1444621" y="0"/>
              </a:moveTo>
              <a:lnTo>
                <a:pt x="1444621" y="261168"/>
              </a:lnTo>
              <a:lnTo>
                <a:pt x="0" y="261168"/>
              </a:lnTo>
              <a:lnTo>
                <a:pt x="0" y="384658"/>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7B8EF4B-640B-834A-A5CD-1FB2FA024C7E}">
      <dsp:nvSpPr>
        <dsp:cNvPr id="0" name=""/>
        <dsp:cNvSpPr/>
      </dsp:nvSpPr>
      <dsp:spPr>
        <a:xfrm>
          <a:off x="5050680" y="2082230"/>
          <a:ext cx="2609710" cy="285766"/>
        </a:xfrm>
        <a:custGeom>
          <a:avLst/>
          <a:gdLst/>
          <a:ahLst/>
          <a:cxnLst/>
          <a:rect l="0" t="0" r="0" b="0"/>
          <a:pathLst>
            <a:path>
              <a:moveTo>
                <a:pt x="0" y="0"/>
              </a:moveTo>
              <a:lnTo>
                <a:pt x="0" y="162277"/>
              </a:lnTo>
              <a:lnTo>
                <a:pt x="2609710" y="162277"/>
              </a:lnTo>
              <a:lnTo>
                <a:pt x="2609710" y="285766"/>
              </a:lnTo>
            </a:path>
          </a:pathLst>
        </a:custGeom>
        <a:noFill/>
        <a:ln w="9525" cap="flat" cmpd="sng" algn="ctr">
          <a:solidFill>
            <a:schemeClr val="accent1">
              <a:shade val="80000"/>
              <a:hueOff val="0"/>
              <a:satOff val="0"/>
              <a:lumOff val="0"/>
              <a:alphaOff val="0"/>
            </a:schemeClr>
          </a:solidFill>
          <a:prstDash val="solid"/>
        </a:ln>
        <a:effectLst>
          <a:outerShdw blurRad="50800" dist="38100" dir="2700000" rotWithShape="0">
            <a:srgbClr val="000000">
              <a:alpha val="43000"/>
            </a:srgbClr>
          </a:outerShdw>
        </a:effectLst>
      </dsp:spPr>
      <dsp:style>
        <a:lnRef idx="1">
          <a:scrgbClr r="0" g="0" b="0"/>
        </a:lnRef>
        <a:fillRef idx="0">
          <a:scrgbClr r="0" g="0" b="0"/>
        </a:fillRef>
        <a:effectRef idx="0">
          <a:scrgbClr r="0" g="0" b="0"/>
        </a:effectRef>
        <a:fontRef idx="minor"/>
      </dsp:style>
    </dsp:sp>
    <dsp:sp modelId="{E4FD2E8A-EC70-F642-A66F-F1EFF9693938}">
      <dsp:nvSpPr>
        <dsp:cNvPr id="0" name=""/>
        <dsp:cNvSpPr/>
      </dsp:nvSpPr>
      <dsp:spPr>
        <a:xfrm>
          <a:off x="4593551" y="4190303"/>
          <a:ext cx="567746" cy="634148"/>
        </a:xfrm>
        <a:custGeom>
          <a:avLst/>
          <a:gdLst/>
          <a:ahLst/>
          <a:cxnLst/>
          <a:rect l="0" t="0" r="0" b="0"/>
          <a:pathLst>
            <a:path>
              <a:moveTo>
                <a:pt x="0" y="0"/>
              </a:moveTo>
              <a:lnTo>
                <a:pt x="0" y="510658"/>
              </a:lnTo>
              <a:lnTo>
                <a:pt x="567746" y="510658"/>
              </a:lnTo>
              <a:lnTo>
                <a:pt x="567746" y="634148"/>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51C8CEE-C56C-B543-82EE-2517785C3371}">
      <dsp:nvSpPr>
        <dsp:cNvPr id="0" name=""/>
        <dsp:cNvSpPr/>
      </dsp:nvSpPr>
      <dsp:spPr>
        <a:xfrm>
          <a:off x="2481333" y="5417836"/>
          <a:ext cx="91440" cy="802435"/>
        </a:xfrm>
        <a:custGeom>
          <a:avLst/>
          <a:gdLst/>
          <a:ahLst/>
          <a:cxnLst/>
          <a:rect l="0" t="0" r="0" b="0"/>
          <a:pathLst>
            <a:path>
              <a:moveTo>
                <a:pt x="74675" y="0"/>
              </a:moveTo>
              <a:lnTo>
                <a:pt x="45720" y="80243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68060CA-9629-F242-B8DD-F6E20CE8024B}">
      <dsp:nvSpPr>
        <dsp:cNvPr id="0" name=""/>
        <dsp:cNvSpPr/>
      </dsp:nvSpPr>
      <dsp:spPr>
        <a:xfrm>
          <a:off x="3026445" y="4190303"/>
          <a:ext cx="1567105" cy="639487"/>
        </a:xfrm>
        <a:custGeom>
          <a:avLst/>
          <a:gdLst/>
          <a:ahLst/>
          <a:cxnLst/>
          <a:rect l="0" t="0" r="0" b="0"/>
          <a:pathLst>
            <a:path>
              <a:moveTo>
                <a:pt x="1567105" y="0"/>
              </a:moveTo>
              <a:lnTo>
                <a:pt x="1567105" y="515998"/>
              </a:lnTo>
              <a:lnTo>
                <a:pt x="0" y="515998"/>
              </a:lnTo>
              <a:lnTo>
                <a:pt x="0" y="639487"/>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54D69F2-F949-424B-830F-1623B78FC36C}">
      <dsp:nvSpPr>
        <dsp:cNvPr id="0" name=""/>
        <dsp:cNvSpPr/>
      </dsp:nvSpPr>
      <dsp:spPr>
        <a:xfrm>
          <a:off x="4593551" y="3159518"/>
          <a:ext cx="453018" cy="442739"/>
        </a:xfrm>
        <a:custGeom>
          <a:avLst/>
          <a:gdLst/>
          <a:ahLst/>
          <a:cxnLst/>
          <a:rect l="0" t="0" r="0" b="0"/>
          <a:pathLst>
            <a:path>
              <a:moveTo>
                <a:pt x="453018" y="0"/>
              </a:moveTo>
              <a:lnTo>
                <a:pt x="453018" y="319249"/>
              </a:lnTo>
              <a:lnTo>
                <a:pt x="0" y="319249"/>
              </a:lnTo>
              <a:lnTo>
                <a:pt x="0" y="44273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67665E2-F878-714D-81A7-D84CE96762F8}">
      <dsp:nvSpPr>
        <dsp:cNvPr id="0" name=""/>
        <dsp:cNvSpPr/>
      </dsp:nvSpPr>
      <dsp:spPr>
        <a:xfrm>
          <a:off x="5000849" y="2082230"/>
          <a:ext cx="91440" cy="277275"/>
        </a:xfrm>
        <a:custGeom>
          <a:avLst/>
          <a:gdLst/>
          <a:ahLst/>
          <a:cxnLst/>
          <a:rect l="0" t="0" r="0" b="0"/>
          <a:pathLst>
            <a:path>
              <a:moveTo>
                <a:pt x="49830" y="0"/>
              </a:moveTo>
              <a:lnTo>
                <a:pt x="49830" y="153785"/>
              </a:lnTo>
              <a:lnTo>
                <a:pt x="45720" y="153785"/>
              </a:lnTo>
              <a:lnTo>
                <a:pt x="45720" y="277275"/>
              </a:lnTo>
            </a:path>
          </a:pathLst>
        </a:custGeom>
        <a:noFill/>
        <a:ln w="9525" cap="flat" cmpd="sng" algn="ctr">
          <a:solidFill>
            <a:schemeClr val="accent1">
              <a:shade val="80000"/>
              <a:hueOff val="0"/>
              <a:satOff val="0"/>
              <a:lumOff val="0"/>
              <a:alphaOff val="0"/>
            </a:schemeClr>
          </a:solidFill>
          <a:prstDash val="solid"/>
        </a:ln>
        <a:effectLst>
          <a:outerShdw blurRad="50800" dist="38100" dir="2700000" rotWithShape="0">
            <a:srgbClr val="000000">
              <a:alpha val="43000"/>
            </a:srgbClr>
          </a:outerShdw>
        </a:effectLst>
      </dsp:spPr>
      <dsp:style>
        <a:lnRef idx="1">
          <a:scrgbClr r="0" g="0" b="0"/>
        </a:lnRef>
        <a:fillRef idx="0">
          <a:scrgbClr r="0" g="0" b="0"/>
        </a:fillRef>
        <a:effectRef idx="0">
          <a:scrgbClr r="0" g="0" b="0"/>
        </a:effectRef>
        <a:fontRef idx="minor"/>
      </dsp:style>
    </dsp:sp>
    <dsp:sp modelId="{08A8BC4D-C73F-9742-AA6B-F4D1E51A50A0}">
      <dsp:nvSpPr>
        <dsp:cNvPr id="0" name=""/>
        <dsp:cNvSpPr/>
      </dsp:nvSpPr>
      <dsp:spPr>
        <a:xfrm>
          <a:off x="1135249" y="3116702"/>
          <a:ext cx="892594" cy="364076"/>
        </a:xfrm>
        <a:custGeom>
          <a:avLst/>
          <a:gdLst/>
          <a:ahLst/>
          <a:cxnLst/>
          <a:rect l="0" t="0" r="0" b="0"/>
          <a:pathLst>
            <a:path>
              <a:moveTo>
                <a:pt x="0" y="0"/>
              </a:moveTo>
              <a:lnTo>
                <a:pt x="0" y="240587"/>
              </a:lnTo>
              <a:lnTo>
                <a:pt x="892594" y="240587"/>
              </a:lnTo>
              <a:lnTo>
                <a:pt x="892594" y="364076"/>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914425A-AA99-DA4F-8DAA-F16A816C5944}">
      <dsp:nvSpPr>
        <dsp:cNvPr id="0" name=""/>
        <dsp:cNvSpPr/>
      </dsp:nvSpPr>
      <dsp:spPr>
        <a:xfrm>
          <a:off x="41632" y="4068824"/>
          <a:ext cx="91440" cy="1373712"/>
        </a:xfrm>
        <a:custGeom>
          <a:avLst/>
          <a:gdLst/>
          <a:ahLst/>
          <a:cxnLst/>
          <a:rect l="0" t="0" r="0" b="0"/>
          <a:pathLst>
            <a:path>
              <a:moveTo>
                <a:pt x="75976" y="0"/>
              </a:moveTo>
              <a:lnTo>
                <a:pt x="45720" y="1373712"/>
              </a:lnTo>
            </a:path>
          </a:pathLst>
        </a:custGeom>
        <a:noFill/>
        <a:ln w="9525" cap="flat" cmpd="sng" algn="ctr">
          <a:solidFill>
            <a:schemeClr val="accent1">
              <a:shade val="80000"/>
              <a:hueOff val="0"/>
              <a:satOff val="0"/>
              <a:lumOff val="0"/>
              <a:alphaOff val="0"/>
            </a:schemeClr>
          </a:solidFill>
          <a:prstDash val="solid"/>
        </a:ln>
        <a:effectLst>
          <a:outerShdw blurRad="50800" dist="38100" dir="2700000" rotWithShape="0">
            <a:srgbClr val="000000">
              <a:alpha val="43000"/>
            </a:srgbClr>
          </a:outerShdw>
        </a:effectLst>
      </dsp:spPr>
      <dsp:style>
        <a:lnRef idx="1">
          <a:scrgbClr r="0" g="0" b="0"/>
        </a:lnRef>
        <a:fillRef idx="0">
          <a:scrgbClr r="0" g="0" b="0"/>
        </a:fillRef>
        <a:effectRef idx="0">
          <a:scrgbClr r="0" g="0" b="0"/>
        </a:effectRef>
        <a:fontRef idx="minor"/>
      </dsp:style>
    </dsp:sp>
    <dsp:sp modelId="{5BA1F07E-BA5A-C84D-B050-1057E7787691}">
      <dsp:nvSpPr>
        <dsp:cNvPr id="0" name=""/>
        <dsp:cNvSpPr/>
      </dsp:nvSpPr>
      <dsp:spPr>
        <a:xfrm>
          <a:off x="41632" y="4068824"/>
          <a:ext cx="91440" cy="1839847"/>
        </a:xfrm>
        <a:custGeom>
          <a:avLst/>
          <a:gdLst/>
          <a:ahLst/>
          <a:cxnLst/>
          <a:rect l="0" t="0" r="0" b="0"/>
          <a:pathLst>
            <a:path>
              <a:moveTo>
                <a:pt x="75976" y="0"/>
              </a:moveTo>
              <a:lnTo>
                <a:pt x="45720" y="1839847"/>
              </a:lnTo>
            </a:path>
          </a:pathLst>
        </a:custGeom>
        <a:noFill/>
        <a:ln w="9525" cap="flat" cmpd="sng" algn="ctr">
          <a:solidFill>
            <a:schemeClr val="accent1">
              <a:shade val="80000"/>
              <a:hueOff val="0"/>
              <a:satOff val="0"/>
              <a:lumOff val="0"/>
              <a:alphaOff val="0"/>
            </a:schemeClr>
          </a:solidFill>
          <a:prstDash val="solid"/>
        </a:ln>
        <a:effectLst>
          <a:outerShdw blurRad="50800" dist="38100" dir="2700000" rotWithShape="0">
            <a:srgbClr val="000000">
              <a:alpha val="43000"/>
            </a:srgbClr>
          </a:outerShdw>
        </a:effectLst>
      </dsp:spPr>
      <dsp:style>
        <a:lnRef idx="1">
          <a:scrgbClr r="0" g="0" b="0"/>
        </a:lnRef>
        <a:fillRef idx="0">
          <a:scrgbClr r="0" g="0" b="0"/>
        </a:fillRef>
        <a:effectRef idx="0">
          <a:scrgbClr r="0" g="0" b="0"/>
        </a:effectRef>
        <a:fontRef idx="minor"/>
      </dsp:style>
    </dsp:sp>
    <dsp:sp modelId="{7FD11B2E-35E2-8D4B-A4CF-32441BD2A721}">
      <dsp:nvSpPr>
        <dsp:cNvPr id="0" name=""/>
        <dsp:cNvSpPr/>
      </dsp:nvSpPr>
      <dsp:spPr>
        <a:xfrm>
          <a:off x="71889" y="4068824"/>
          <a:ext cx="91440" cy="659351"/>
        </a:xfrm>
        <a:custGeom>
          <a:avLst/>
          <a:gdLst/>
          <a:ahLst/>
          <a:cxnLst/>
          <a:rect l="0" t="0" r="0" b="0"/>
          <a:pathLst>
            <a:path>
              <a:moveTo>
                <a:pt x="45720" y="0"/>
              </a:moveTo>
              <a:lnTo>
                <a:pt x="45720" y="659351"/>
              </a:lnTo>
              <a:lnTo>
                <a:pt x="94167" y="659351"/>
              </a:lnTo>
            </a:path>
          </a:pathLst>
        </a:custGeom>
        <a:noFill/>
        <a:ln w="9525" cap="flat" cmpd="sng" algn="ctr">
          <a:solidFill>
            <a:schemeClr val="accent1">
              <a:shade val="80000"/>
              <a:hueOff val="0"/>
              <a:satOff val="0"/>
              <a:lumOff val="0"/>
              <a:alphaOff val="0"/>
            </a:schemeClr>
          </a:solidFill>
          <a:prstDash val="solid"/>
        </a:ln>
        <a:effectLst>
          <a:outerShdw blurRad="50800" dist="38100" dir="2700000" rotWithShape="0">
            <a:srgbClr val="000000">
              <a:alpha val="43000"/>
            </a:srgbClr>
          </a:outerShdw>
        </a:effectLst>
      </dsp:spPr>
      <dsp:style>
        <a:lnRef idx="1">
          <a:scrgbClr r="0" g="0" b="0"/>
        </a:lnRef>
        <a:fillRef idx="0">
          <a:scrgbClr r="0" g="0" b="0"/>
        </a:fillRef>
        <a:effectRef idx="0">
          <a:scrgbClr r="0" g="0" b="0"/>
        </a:effectRef>
        <a:fontRef idx="minor"/>
      </dsp:style>
    </dsp:sp>
    <dsp:sp modelId="{6503D42C-BD12-7142-81E8-A6A0159E4EB2}">
      <dsp:nvSpPr>
        <dsp:cNvPr id="0" name=""/>
        <dsp:cNvSpPr/>
      </dsp:nvSpPr>
      <dsp:spPr>
        <a:xfrm>
          <a:off x="71889" y="4068824"/>
          <a:ext cx="91440" cy="1052848"/>
        </a:xfrm>
        <a:custGeom>
          <a:avLst/>
          <a:gdLst/>
          <a:ahLst/>
          <a:cxnLst/>
          <a:rect l="0" t="0" r="0" b="0"/>
          <a:pathLst>
            <a:path>
              <a:moveTo>
                <a:pt x="45720" y="0"/>
              </a:moveTo>
              <a:lnTo>
                <a:pt x="45720" y="1052848"/>
              </a:lnTo>
              <a:lnTo>
                <a:pt x="94167" y="1052848"/>
              </a:lnTo>
            </a:path>
          </a:pathLst>
        </a:custGeom>
        <a:noFill/>
        <a:ln w="9525" cap="flat" cmpd="sng" algn="ctr">
          <a:solidFill>
            <a:schemeClr val="accent1">
              <a:shade val="80000"/>
              <a:hueOff val="0"/>
              <a:satOff val="0"/>
              <a:lumOff val="0"/>
              <a:alphaOff val="0"/>
            </a:schemeClr>
          </a:solidFill>
          <a:prstDash val="solid"/>
        </a:ln>
        <a:effectLst>
          <a:outerShdw blurRad="50800" dist="38100" dir="2700000" rotWithShape="0">
            <a:srgbClr val="000000">
              <a:alpha val="43000"/>
            </a:srgbClr>
          </a:outerShdw>
        </a:effectLst>
      </dsp:spPr>
      <dsp:style>
        <a:lnRef idx="1">
          <a:scrgbClr r="0" g="0" b="0"/>
        </a:lnRef>
        <a:fillRef idx="0">
          <a:scrgbClr r="0" g="0" b="0"/>
        </a:fillRef>
        <a:effectRef idx="0">
          <a:scrgbClr r="0" g="0" b="0"/>
        </a:effectRef>
        <a:fontRef idx="minor"/>
      </dsp:style>
    </dsp:sp>
    <dsp:sp modelId="{CBF87FD8-3DE1-A045-8382-600641474744}">
      <dsp:nvSpPr>
        <dsp:cNvPr id="0" name=""/>
        <dsp:cNvSpPr/>
      </dsp:nvSpPr>
      <dsp:spPr>
        <a:xfrm>
          <a:off x="588045" y="3116702"/>
          <a:ext cx="547204" cy="364076"/>
        </a:xfrm>
        <a:custGeom>
          <a:avLst/>
          <a:gdLst/>
          <a:ahLst/>
          <a:cxnLst/>
          <a:rect l="0" t="0" r="0" b="0"/>
          <a:pathLst>
            <a:path>
              <a:moveTo>
                <a:pt x="547204" y="0"/>
              </a:moveTo>
              <a:lnTo>
                <a:pt x="547204" y="240587"/>
              </a:lnTo>
              <a:lnTo>
                <a:pt x="0" y="240587"/>
              </a:lnTo>
              <a:lnTo>
                <a:pt x="0" y="364076"/>
              </a:lnTo>
            </a:path>
          </a:pathLst>
        </a:custGeom>
        <a:noFill/>
        <a:ln w="9525" cap="flat" cmpd="sng" algn="ctr">
          <a:solidFill>
            <a:schemeClr val="accent1">
              <a:shade val="80000"/>
              <a:hueOff val="0"/>
              <a:satOff val="0"/>
              <a:lumOff val="0"/>
              <a:alphaOff val="0"/>
            </a:schemeClr>
          </a:solidFill>
          <a:prstDash val="solid"/>
        </a:ln>
        <a:effectLst>
          <a:outerShdw blurRad="50800" dist="38100" dir="2700000" rotWithShape="0">
            <a:srgbClr val="000000">
              <a:alpha val="43000"/>
            </a:srgbClr>
          </a:outerShdw>
        </a:effectLst>
      </dsp:spPr>
      <dsp:style>
        <a:lnRef idx="1">
          <a:scrgbClr r="0" g="0" b="0"/>
        </a:lnRef>
        <a:fillRef idx="0">
          <a:scrgbClr r="0" g="0" b="0"/>
        </a:fillRef>
        <a:effectRef idx="0">
          <a:scrgbClr r="0" g="0" b="0"/>
        </a:effectRef>
        <a:fontRef idx="minor"/>
      </dsp:style>
    </dsp:sp>
    <dsp:sp modelId="{7A5BBBD7-D598-1241-BA2A-9F11544B6612}">
      <dsp:nvSpPr>
        <dsp:cNvPr id="0" name=""/>
        <dsp:cNvSpPr/>
      </dsp:nvSpPr>
      <dsp:spPr>
        <a:xfrm>
          <a:off x="1135249" y="2082230"/>
          <a:ext cx="3915430" cy="277275"/>
        </a:xfrm>
        <a:custGeom>
          <a:avLst/>
          <a:gdLst/>
          <a:ahLst/>
          <a:cxnLst/>
          <a:rect l="0" t="0" r="0" b="0"/>
          <a:pathLst>
            <a:path>
              <a:moveTo>
                <a:pt x="3915430" y="0"/>
              </a:moveTo>
              <a:lnTo>
                <a:pt x="3915430" y="153785"/>
              </a:lnTo>
              <a:lnTo>
                <a:pt x="0" y="153785"/>
              </a:lnTo>
              <a:lnTo>
                <a:pt x="0" y="277275"/>
              </a:lnTo>
            </a:path>
          </a:pathLst>
        </a:custGeom>
        <a:noFill/>
        <a:ln w="9525" cap="flat" cmpd="sng" algn="ctr">
          <a:solidFill>
            <a:schemeClr val="accent1">
              <a:shade val="80000"/>
              <a:hueOff val="0"/>
              <a:satOff val="0"/>
              <a:lumOff val="0"/>
              <a:alphaOff val="0"/>
            </a:schemeClr>
          </a:solidFill>
          <a:prstDash val="solid"/>
        </a:ln>
        <a:effectLst>
          <a:outerShdw blurRad="50800" dist="38100" dir="2700000" rotWithShape="0">
            <a:srgbClr val="000000">
              <a:alpha val="43000"/>
            </a:srgbClr>
          </a:outerShdw>
        </a:effectLst>
      </dsp:spPr>
      <dsp:style>
        <a:lnRef idx="1">
          <a:scrgbClr r="0" g="0" b="0"/>
        </a:lnRef>
        <a:fillRef idx="0">
          <a:scrgbClr r="0" g="0" b="0"/>
        </a:fillRef>
        <a:effectRef idx="0">
          <a:scrgbClr r="0" g="0" b="0"/>
        </a:effectRef>
        <a:fontRef idx="minor"/>
      </dsp:style>
    </dsp:sp>
    <dsp:sp modelId="{8758946C-2EA2-6C45-852E-F3A542723649}">
      <dsp:nvSpPr>
        <dsp:cNvPr id="0" name=""/>
        <dsp:cNvSpPr/>
      </dsp:nvSpPr>
      <dsp:spPr>
        <a:xfrm>
          <a:off x="4998503" y="1378187"/>
          <a:ext cx="91440" cy="91440"/>
        </a:xfrm>
        <a:custGeom>
          <a:avLst/>
          <a:gdLst/>
          <a:ahLst/>
          <a:cxnLst/>
          <a:rect l="0" t="0" r="0" b="0"/>
          <a:pathLst>
            <a:path>
              <a:moveTo>
                <a:pt x="45720" y="45720"/>
              </a:moveTo>
              <a:lnTo>
                <a:pt x="52176" y="45720"/>
              </a:lnTo>
              <a:lnTo>
                <a:pt x="52176" y="115997"/>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BA1DBA9-2174-1C44-B5D4-1F2B36435D18}">
      <dsp:nvSpPr>
        <dsp:cNvPr id="0" name=""/>
        <dsp:cNvSpPr/>
      </dsp:nvSpPr>
      <dsp:spPr>
        <a:xfrm>
          <a:off x="1646908" y="761997"/>
          <a:ext cx="3397315" cy="193281"/>
        </a:xfrm>
        <a:custGeom>
          <a:avLst/>
          <a:gdLst/>
          <a:ahLst/>
          <a:cxnLst/>
          <a:rect l="0" t="0" r="0" b="0"/>
          <a:pathLst>
            <a:path>
              <a:moveTo>
                <a:pt x="0" y="193281"/>
              </a:moveTo>
              <a:lnTo>
                <a:pt x="3397315" y="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39A7B8C-5CC7-F440-A4AA-FF122596589A}">
      <dsp:nvSpPr>
        <dsp:cNvPr id="0" name=""/>
        <dsp:cNvSpPr/>
      </dsp:nvSpPr>
      <dsp:spPr>
        <a:xfrm>
          <a:off x="101365" y="0"/>
          <a:ext cx="3091084" cy="955279"/>
        </a:xfrm>
        <a:prstGeom prst="rect">
          <a:avLst/>
        </a:prstGeom>
        <a:solidFill>
          <a:schemeClr val="accent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r-FR" sz="2400" kern="1200" dirty="0" smtClean="0">
              <a:solidFill>
                <a:schemeClr val="tx1"/>
              </a:solidFill>
            </a:rPr>
            <a:t>RCP tumeur osseuse</a:t>
          </a:r>
          <a:endParaRPr lang="fr-FR" sz="2400" kern="1200" dirty="0">
            <a:solidFill>
              <a:schemeClr val="tx1"/>
            </a:solidFill>
          </a:endParaRPr>
        </a:p>
      </dsp:txBody>
      <dsp:txXfrm>
        <a:off x="101365" y="0"/>
        <a:ext cx="3091084" cy="955279"/>
      </dsp:txXfrm>
    </dsp:sp>
    <dsp:sp modelId="{336FB288-D247-6742-B0DF-A7A7E6A04CFD}">
      <dsp:nvSpPr>
        <dsp:cNvPr id="0" name=""/>
        <dsp:cNvSpPr/>
      </dsp:nvSpPr>
      <dsp:spPr>
        <a:xfrm>
          <a:off x="3474877" y="761997"/>
          <a:ext cx="3138692" cy="661909"/>
        </a:xfrm>
        <a:prstGeom prst="rect">
          <a:avLst/>
        </a:prstGeom>
        <a:solidFill>
          <a:schemeClr val="bg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dirty="0" smtClean="0">
              <a:solidFill>
                <a:schemeClr val="tx1"/>
              </a:solidFill>
            </a:rPr>
            <a:t>Évaluation clinique</a:t>
          </a:r>
          <a:endParaRPr lang="fr-FR" sz="2000" kern="1200" dirty="0">
            <a:solidFill>
              <a:schemeClr val="tx1"/>
            </a:solidFill>
          </a:endParaRPr>
        </a:p>
      </dsp:txBody>
      <dsp:txXfrm>
        <a:off x="3474877" y="761997"/>
        <a:ext cx="3138692" cy="661909"/>
      </dsp:txXfrm>
    </dsp:sp>
    <dsp:sp modelId="{D0EC2FEA-E223-E246-BCEB-0C47276F4D30}">
      <dsp:nvSpPr>
        <dsp:cNvPr id="0" name=""/>
        <dsp:cNvSpPr/>
      </dsp:nvSpPr>
      <dsp:spPr>
        <a:xfrm>
          <a:off x="3479863" y="1494185"/>
          <a:ext cx="3141633" cy="588045"/>
        </a:xfrm>
        <a:prstGeom prst="rect">
          <a:avLst/>
        </a:prstGeom>
        <a:solidFill>
          <a:schemeClr val="bg1"/>
        </a:solidFill>
        <a:ln>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dirty="0" smtClean="0">
              <a:solidFill>
                <a:srgbClr val="000000"/>
              </a:solidFill>
            </a:rPr>
            <a:t>Imagerie médicale</a:t>
          </a:r>
          <a:endParaRPr lang="fr-FR" sz="2000" kern="1200" dirty="0">
            <a:solidFill>
              <a:srgbClr val="000000"/>
            </a:solidFill>
          </a:endParaRPr>
        </a:p>
      </dsp:txBody>
      <dsp:txXfrm>
        <a:off x="3479863" y="1494185"/>
        <a:ext cx="3141633" cy="588045"/>
      </dsp:txXfrm>
    </dsp:sp>
    <dsp:sp modelId="{8BF5108E-45D3-BE40-98F1-C68804F4CE8D}">
      <dsp:nvSpPr>
        <dsp:cNvPr id="0" name=""/>
        <dsp:cNvSpPr/>
      </dsp:nvSpPr>
      <dsp:spPr>
        <a:xfrm>
          <a:off x="86235" y="2359505"/>
          <a:ext cx="2098028" cy="757196"/>
        </a:xfrm>
        <a:prstGeom prst="rect">
          <a:avLst/>
        </a:prstGeom>
        <a:solidFill>
          <a:schemeClr val="accent3">
            <a:lumMod val="40000"/>
            <a:lumOff val="60000"/>
          </a:schemeClr>
        </a:solidFill>
        <a:ln>
          <a:noFill/>
        </a:ln>
        <a:effectLst>
          <a:outerShdw blurRad="50800" dist="38100" dir="2700000"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dirty="0" smtClean="0">
              <a:solidFill>
                <a:srgbClr val="000000"/>
              </a:solidFill>
            </a:rPr>
            <a:t>Tumeur bénigne</a:t>
          </a:r>
          <a:endParaRPr lang="fr-FR" sz="2000" kern="1200" dirty="0">
            <a:solidFill>
              <a:srgbClr val="000000"/>
            </a:solidFill>
          </a:endParaRPr>
        </a:p>
      </dsp:txBody>
      <dsp:txXfrm>
        <a:off x="86235" y="2359505"/>
        <a:ext cx="2098028" cy="757196"/>
      </dsp:txXfrm>
    </dsp:sp>
    <dsp:sp modelId="{77212EE1-D913-BA40-8711-7AAF862CEE5E}">
      <dsp:nvSpPr>
        <dsp:cNvPr id="0" name=""/>
        <dsp:cNvSpPr/>
      </dsp:nvSpPr>
      <dsp:spPr>
        <a:xfrm>
          <a:off x="0" y="3480779"/>
          <a:ext cx="1176091" cy="588045"/>
        </a:xfrm>
        <a:prstGeom prst="rect">
          <a:avLst/>
        </a:prstGeom>
        <a:solidFill>
          <a:schemeClr val="accent3">
            <a:lumMod val="20000"/>
            <a:lumOff val="80000"/>
          </a:schemeClr>
        </a:solidFill>
        <a:ln>
          <a:noFill/>
        </a:ln>
        <a:effectLst>
          <a:outerShdw blurRad="50800" dist="38100" dir="2700000"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smtClean="0">
              <a:solidFill>
                <a:srgbClr val="000000"/>
              </a:solidFill>
            </a:rPr>
            <a:t>Traitement adapté</a:t>
          </a:r>
          <a:endParaRPr lang="fr-FR" sz="1800" kern="1200" dirty="0">
            <a:solidFill>
              <a:srgbClr val="000000"/>
            </a:solidFill>
          </a:endParaRPr>
        </a:p>
      </dsp:txBody>
      <dsp:txXfrm>
        <a:off x="0" y="3480779"/>
        <a:ext cx="1176091" cy="588045"/>
      </dsp:txXfrm>
    </dsp:sp>
    <dsp:sp modelId="{32628B0C-E5DB-EE43-B5EB-5F113C95C3B3}">
      <dsp:nvSpPr>
        <dsp:cNvPr id="0" name=""/>
        <dsp:cNvSpPr/>
      </dsp:nvSpPr>
      <dsp:spPr>
        <a:xfrm>
          <a:off x="166056" y="4976178"/>
          <a:ext cx="821993" cy="290988"/>
        </a:xfrm>
        <a:prstGeom prst="rect">
          <a:avLst/>
        </a:prstGeom>
        <a:solidFill>
          <a:schemeClr val="accent3">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fr-FR" sz="1100" kern="1200" dirty="0" smtClean="0">
              <a:solidFill>
                <a:srgbClr val="000000"/>
              </a:solidFill>
            </a:rPr>
            <a:t>Curetage</a:t>
          </a:r>
          <a:endParaRPr lang="fr-FR" sz="1100" kern="1200" dirty="0">
            <a:solidFill>
              <a:srgbClr val="000000"/>
            </a:solidFill>
          </a:endParaRPr>
        </a:p>
      </dsp:txBody>
      <dsp:txXfrm>
        <a:off x="166056" y="4976178"/>
        <a:ext cx="821993" cy="290988"/>
      </dsp:txXfrm>
    </dsp:sp>
    <dsp:sp modelId="{124ACBA2-3D0D-2041-9003-B2AC6AE43D0B}">
      <dsp:nvSpPr>
        <dsp:cNvPr id="0" name=""/>
        <dsp:cNvSpPr/>
      </dsp:nvSpPr>
      <dsp:spPr>
        <a:xfrm>
          <a:off x="166056" y="4582682"/>
          <a:ext cx="619517" cy="290988"/>
        </a:xfrm>
        <a:prstGeom prst="rect">
          <a:avLst/>
        </a:prstGeom>
        <a:solidFill>
          <a:schemeClr val="accent3">
            <a:lumMod val="20000"/>
            <a:lumOff val="80000"/>
          </a:schemeClr>
        </a:solidFill>
        <a:ln>
          <a:noFill/>
        </a:ln>
        <a:effectLst>
          <a:outerShdw blurRad="50800" dist="38100" dir="2700000"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fr-FR" sz="1100" kern="1200" dirty="0" smtClean="0">
              <a:solidFill>
                <a:srgbClr val="000000"/>
              </a:solidFill>
            </a:rPr>
            <a:t>Exérèse </a:t>
          </a:r>
          <a:endParaRPr lang="fr-FR" sz="1100" kern="1200" dirty="0">
            <a:solidFill>
              <a:srgbClr val="000000"/>
            </a:solidFill>
          </a:endParaRPr>
        </a:p>
      </dsp:txBody>
      <dsp:txXfrm>
        <a:off x="166056" y="4582682"/>
        <a:ext cx="619517" cy="290988"/>
      </dsp:txXfrm>
    </dsp:sp>
    <dsp:sp modelId="{332CA9C0-561D-2E4C-8503-377A57A76357}">
      <dsp:nvSpPr>
        <dsp:cNvPr id="0" name=""/>
        <dsp:cNvSpPr/>
      </dsp:nvSpPr>
      <dsp:spPr>
        <a:xfrm>
          <a:off x="87352" y="5763177"/>
          <a:ext cx="1324360" cy="290988"/>
        </a:xfrm>
        <a:prstGeom prst="rect">
          <a:avLst/>
        </a:prstGeom>
        <a:solidFill>
          <a:schemeClr val="accent3">
            <a:lumMod val="20000"/>
            <a:lumOff val="80000"/>
          </a:schemeClr>
        </a:solidFill>
        <a:ln>
          <a:noFill/>
        </a:ln>
        <a:effectLst>
          <a:outerShdw blurRad="50800" dist="38100" dir="2700000"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fr-FR" sz="1100" kern="1200" dirty="0" smtClean="0">
              <a:solidFill>
                <a:srgbClr val="000000"/>
              </a:solidFill>
            </a:rPr>
            <a:t>Radiofréquence</a:t>
          </a:r>
          <a:endParaRPr lang="fr-FR" sz="1100" kern="1200" dirty="0">
            <a:solidFill>
              <a:srgbClr val="000000"/>
            </a:solidFill>
          </a:endParaRPr>
        </a:p>
      </dsp:txBody>
      <dsp:txXfrm>
        <a:off x="87352" y="5763177"/>
        <a:ext cx="1324360" cy="290988"/>
      </dsp:txXfrm>
    </dsp:sp>
    <dsp:sp modelId="{E02E1CEC-0865-B748-916F-1AA29668E16C}">
      <dsp:nvSpPr>
        <dsp:cNvPr id="0" name=""/>
        <dsp:cNvSpPr/>
      </dsp:nvSpPr>
      <dsp:spPr>
        <a:xfrm>
          <a:off x="87352" y="5290977"/>
          <a:ext cx="1176091" cy="303119"/>
        </a:xfrm>
        <a:prstGeom prst="rect">
          <a:avLst/>
        </a:prstGeom>
        <a:solidFill>
          <a:schemeClr val="accent3">
            <a:lumMod val="20000"/>
            <a:lumOff val="80000"/>
          </a:schemeClr>
        </a:solidFill>
        <a:ln>
          <a:noFill/>
        </a:ln>
        <a:effectLst>
          <a:outerShdw blurRad="50800" dist="38100" dir="2700000"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fr-FR" sz="1100" kern="1200" dirty="0" smtClean="0">
              <a:solidFill>
                <a:srgbClr val="000000"/>
              </a:solidFill>
            </a:rPr>
            <a:t>Vertébroplastie</a:t>
          </a:r>
          <a:endParaRPr lang="fr-FR" sz="1100" kern="1200" dirty="0">
            <a:solidFill>
              <a:srgbClr val="000000"/>
            </a:solidFill>
          </a:endParaRPr>
        </a:p>
      </dsp:txBody>
      <dsp:txXfrm>
        <a:off x="87352" y="5290977"/>
        <a:ext cx="1176091" cy="303119"/>
      </dsp:txXfrm>
    </dsp:sp>
    <dsp:sp modelId="{156996D1-75EA-D440-A912-B1DDB9D68E9D}">
      <dsp:nvSpPr>
        <dsp:cNvPr id="0" name=""/>
        <dsp:cNvSpPr/>
      </dsp:nvSpPr>
      <dsp:spPr>
        <a:xfrm>
          <a:off x="1320519" y="3480779"/>
          <a:ext cx="1414649" cy="588045"/>
        </a:xfrm>
        <a:prstGeom prst="rect">
          <a:avLst/>
        </a:prstGeom>
        <a:solidFill>
          <a:schemeClr val="accent3">
            <a:lumMod val="20000"/>
            <a:lumOff val="80000"/>
          </a:schemeClr>
        </a:solidFill>
        <a:ln>
          <a:noFill/>
        </a:ln>
        <a:effectLst>
          <a:outerShdw blurRad="50800" dist="38100" dir="2700000"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smtClean="0">
              <a:solidFill>
                <a:srgbClr val="000000"/>
              </a:solidFill>
            </a:rPr>
            <a:t>Surveillance </a:t>
          </a:r>
          <a:endParaRPr lang="fr-FR" sz="1800" kern="1200" dirty="0">
            <a:solidFill>
              <a:srgbClr val="000000"/>
            </a:solidFill>
          </a:endParaRPr>
        </a:p>
      </dsp:txBody>
      <dsp:txXfrm>
        <a:off x="1320519" y="3480779"/>
        <a:ext cx="1414649" cy="588045"/>
      </dsp:txXfrm>
    </dsp:sp>
    <dsp:sp modelId="{1BD3E23E-C280-4B46-B25A-8A4CC3EF6A2B}">
      <dsp:nvSpPr>
        <dsp:cNvPr id="0" name=""/>
        <dsp:cNvSpPr/>
      </dsp:nvSpPr>
      <dsp:spPr>
        <a:xfrm>
          <a:off x="4073336" y="2359505"/>
          <a:ext cx="1946465" cy="800012"/>
        </a:xfrm>
        <a:prstGeom prst="rect">
          <a:avLst/>
        </a:prstGeom>
        <a:solidFill>
          <a:schemeClr val="accent1">
            <a:lumMod val="20000"/>
            <a:lumOff val="80000"/>
          </a:schemeClr>
        </a:solidFill>
        <a:ln>
          <a:noFill/>
        </a:ln>
        <a:effectLst>
          <a:outerShdw blurRad="50800" dist="38100" dir="2700000"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dirty="0" smtClean="0">
              <a:solidFill>
                <a:srgbClr val="000000"/>
              </a:solidFill>
            </a:rPr>
            <a:t>Doute diagnostic</a:t>
          </a:r>
          <a:endParaRPr lang="fr-FR" sz="2000" kern="1200" dirty="0">
            <a:solidFill>
              <a:srgbClr val="000000"/>
            </a:solidFill>
          </a:endParaRPr>
        </a:p>
      </dsp:txBody>
      <dsp:txXfrm>
        <a:off x="4073336" y="2359505"/>
        <a:ext cx="1946465" cy="800012"/>
      </dsp:txXfrm>
    </dsp:sp>
    <dsp:sp modelId="{9EB7CC4E-2A7B-0F4D-BB4B-AC59BD66A111}">
      <dsp:nvSpPr>
        <dsp:cNvPr id="0" name=""/>
        <dsp:cNvSpPr/>
      </dsp:nvSpPr>
      <dsp:spPr>
        <a:xfrm>
          <a:off x="4005505" y="3602257"/>
          <a:ext cx="1176091" cy="588045"/>
        </a:xfrm>
        <a:prstGeom prst="rect">
          <a:avLst/>
        </a:prstGeom>
        <a:solidFill>
          <a:srgbClr val="FFFFFF"/>
        </a:solidFill>
        <a:ln>
          <a:solidFill>
            <a:srgbClr val="C0504D"/>
          </a:solidFill>
        </a:ln>
        <a:effectLst>
          <a:outerShdw blurRad="50800" dist="38100" dir="2700000"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dirty="0" smtClean="0">
              <a:solidFill>
                <a:srgbClr val="000000"/>
              </a:solidFill>
            </a:rPr>
            <a:t>BIOPSIE</a:t>
          </a:r>
          <a:endParaRPr lang="fr-FR" sz="2000" kern="1200" dirty="0">
            <a:solidFill>
              <a:srgbClr val="000000"/>
            </a:solidFill>
          </a:endParaRPr>
        </a:p>
      </dsp:txBody>
      <dsp:txXfrm>
        <a:off x="4005505" y="3602257"/>
        <a:ext cx="1176091" cy="588045"/>
      </dsp:txXfrm>
    </dsp:sp>
    <dsp:sp modelId="{DB7956DC-C3AB-744C-A4D4-45512B80BF10}">
      <dsp:nvSpPr>
        <dsp:cNvPr id="0" name=""/>
        <dsp:cNvSpPr/>
      </dsp:nvSpPr>
      <dsp:spPr>
        <a:xfrm>
          <a:off x="2438399" y="4829790"/>
          <a:ext cx="1176091" cy="588045"/>
        </a:xfrm>
        <a:prstGeom prst="rect">
          <a:avLst/>
        </a:prstGeom>
        <a:solidFill>
          <a:srgbClr val="E6B9B8"/>
        </a:solidFill>
        <a:ln>
          <a:noFill/>
        </a:ln>
        <a:effectLst>
          <a:outerShdw blurRad="50800" dist="38100" dir="2700000"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dirty="0" smtClean="0">
              <a:solidFill>
                <a:srgbClr val="000000"/>
              </a:solidFill>
            </a:rPr>
            <a:t>Tumeur primitive</a:t>
          </a:r>
          <a:endParaRPr lang="fr-FR" sz="2000" kern="1200" dirty="0">
            <a:solidFill>
              <a:srgbClr val="000000"/>
            </a:solidFill>
          </a:endParaRPr>
        </a:p>
      </dsp:txBody>
      <dsp:txXfrm>
        <a:off x="2438399" y="4829790"/>
        <a:ext cx="1176091" cy="588045"/>
      </dsp:txXfrm>
    </dsp:sp>
    <dsp:sp modelId="{6524C314-746D-F14C-A0B1-3EB2BB1A566D}">
      <dsp:nvSpPr>
        <dsp:cNvPr id="0" name=""/>
        <dsp:cNvSpPr/>
      </dsp:nvSpPr>
      <dsp:spPr>
        <a:xfrm>
          <a:off x="2527053" y="5847544"/>
          <a:ext cx="2883504" cy="745453"/>
        </a:xfrm>
        <a:prstGeom prst="rect">
          <a:avLst/>
        </a:prstGeom>
        <a:solidFill>
          <a:schemeClr val="accent2">
            <a:lumMod val="40000"/>
            <a:lumOff val="60000"/>
          </a:schemeClr>
        </a:solidFill>
        <a:ln>
          <a:noFill/>
        </a:ln>
        <a:effectLst>
          <a:outerShdw blurRad="50800" dist="38100" dir="2700000"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dirty="0" smtClean="0">
              <a:solidFill>
                <a:srgbClr val="000000"/>
              </a:solidFill>
            </a:rPr>
            <a:t>Chimiothérapie –chirurgie carcinologique</a:t>
          </a:r>
          <a:endParaRPr lang="fr-FR" sz="2000" kern="1200" dirty="0">
            <a:solidFill>
              <a:srgbClr val="000000"/>
            </a:solidFill>
          </a:endParaRPr>
        </a:p>
      </dsp:txBody>
      <dsp:txXfrm>
        <a:off x="2527053" y="5847544"/>
        <a:ext cx="2883504" cy="745453"/>
      </dsp:txXfrm>
    </dsp:sp>
    <dsp:sp modelId="{887AFA7E-B573-B141-8D71-5FB1C24BFB93}">
      <dsp:nvSpPr>
        <dsp:cNvPr id="0" name=""/>
        <dsp:cNvSpPr/>
      </dsp:nvSpPr>
      <dsp:spPr>
        <a:xfrm>
          <a:off x="4573252" y="4824451"/>
          <a:ext cx="1176091" cy="588045"/>
        </a:xfrm>
        <a:prstGeom prst="rect">
          <a:avLst/>
        </a:prstGeom>
        <a:solidFill>
          <a:srgbClr val="F2DCDB"/>
        </a:solidFill>
        <a:ln>
          <a:noFill/>
        </a:ln>
        <a:effectLst>
          <a:outerShdw blurRad="50800" dist="38100" dir="2700000"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dirty="0" smtClean="0">
              <a:solidFill>
                <a:srgbClr val="000000"/>
              </a:solidFill>
            </a:rPr>
            <a:t>Métastase </a:t>
          </a:r>
        </a:p>
        <a:p>
          <a:pPr lvl="0" algn="ctr" defTabSz="889000">
            <a:lnSpc>
              <a:spcPct val="90000"/>
            </a:lnSpc>
            <a:spcBef>
              <a:spcPct val="0"/>
            </a:spcBef>
            <a:spcAft>
              <a:spcPct val="35000"/>
            </a:spcAft>
          </a:pPr>
          <a:endParaRPr lang="fr-FR" sz="2000" kern="1200" dirty="0">
            <a:solidFill>
              <a:srgbClr val="000000"/>
            </a:solidFill>
          </a:endParaRPr>
        </a:p>
      </dsp:txBody>
      <dsp:txXfrm>
        <a:off x="4573252" y="4824451"/>
        <a:ext cx="1176091" cy="588045"/>
      </dsp:txXfrm>
    </dsp:sp>
    <dsp:sp modelId="{1A83D594-BA59-EE40-93D6-9795B662B09A}">
      <dsp:nvSpPr>
        <dsp:cNvPr id="0" name=""/>
        <dsp:cNvSpPr/>
      </dsp:nvSpPr>
      <dsp:spPr>
        <a:xfrm>
          <a:off x="6633981" y="2367997"/>
          <a:ext cx="2052819" cy="680004"/>
        </a:xfrm>
        <a:prstGeom prst="rect">
          <a:avLst/>
        </a:prstGeom>
        <a:solidFill>
          <a:schemeClr val="accent2">
            <a:lumMod val="20000"/>
            <a:lumOff val="80000"/>
          </a:schemeClr>
        </a:solidFill>
        <a:ln>
          <a:solidFill>
            <a:srgbClr val="FFFFFF"/>
          </a:solidFill>
        </a:ln>
        <a:effectLst>
          <a:outerShdw blurRad="50800" dist="38100" dir="2700000"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dirty="0" smtClean="0">
              <a:solidFill>
                <a:srgbClr val="000000"/>
              </a:solidFill>
            </a:rPr>
            <a:t>Tumeur Maligne</a:t>
          </a:r>
        </a:p>
      </dsp:txBody>
      <dsp:txXfrm>
        <a:off x="6633981" y="2367997"/>
        <a:ext cx="2052819" cy="680004"/>
      </dsp:txXfrm>
    </dsp:sp>
    <dsp:sp modelId="{7D8B424F-47B6-8141-B9D5-F472C4749973}">
      <dsp:nvSpPr>
        <dsp:cNvPr id="0" name=""/>
        <dsp:cNvSpPr/>
      </dsp:nvSpPr>
      <dsp:spPr>
        <a:xfrm>
          <a:off x="5627723" y="3432659"/>
          <a:ext cx="1176091" cy="588045"/>
        </a:xfrm>
        <a:prstGeom prst="rect">
          <a:avLst/>
        </a:prstGeom>
        <a:solidFill>
          <a:srgbClr val="FFFFFF"/>
        </a:solidFill>
        <a:ln>
          <a:noFill/>
        </a:ln>
        <a:effectLst>
          <a:outerShdw blurRad="50800" dist="38100" dir="2700000"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dirty="0" smtClean="0">
              <a:solidFill>
                <a:srgbClr val="000000"/>
              </a:solidFill>
            </a:rPr>
            <a:t>Pas de diagnostic</a:t>
          </a:r>
        </a:p>
      </dsp:txBody>
      <dsp:txXfrm>
        <a:off x="5627723" y="3432659"/>
        <a:ext cx="1176091" cy="588045"/>
      </dsp:txXfrm>
    </dsp:sp>
    <dsp:sp modelId="{EE5E36A8-3C19-C34E-927F-DA6048A06B48}">
      <dsp:nvSpPr>
        <dsp:cNvPr id="0" name=""/>
        <dsp:cNvSpPr/>
      </dsp:nvSpPr>
      <dsp:spPr>
        <a:xfrm>
          <a:off x="7354472" y="3465366"/>
          <a:ext cx="1461163" cy="588045"/>
        </a:xfrm>
        <a:prstGeom prst="rect">
          <a:avLst/>
        </a:prstGeom>
        <a:solidFill>
          <a:srgbClr val="F2DCDB"/>
        </a:solidFill>
        <a:ln>
          <a:noFill/>
        </a:ln>
        <a:effectLst>
          <a:outerShdw blurRad="50800" dist="38100" dir="2700000"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dirty="0" smtClean="0">
              <a:solidFill>
                <a:srgbClr val="000000"/>
              </a:solidFill>
            </a:rPr>
            <a:t>Métastase</a:t>
          </a:r>
        </a:p>
      </dsp:txBody>
      <dsp:txXfrm>
        <a:off x="7354472" y="3465366"/>
        <a:ext cx="1461163" cy="588045"/>
      </dsp:txXfrm>
    </dsp:sp>
    <dsp:sp modelId="{745CB5BD-8420-614A-8468-F58FCCA3B02A}">
      <dsp:nvSpPr>
        <dsp:cNvPr id="0" name=""/>
        <dsp:cNvSpPr/>
      </dsp:nvSpPr>
      <dsp:spPr>
        <a:xfrm>
          <a:off x="7511803" y="4709782"/>
          <a:ext cx="1176091" cy="588045"/>
        </a:xfrm>
        <a:prstGeom prst="rect">
          <a:avLst/>
        </a:prstGeom>
        <a:solidFill>
          <a:schemeClr val="accent2">
            <a:lumMod val="20000"/>
            <a:lumOff val="80000"/>
          </a:schemeClr>
        </a:solidFill>
        <a:ln>
          <a:noFill/>
        </a:ln>
        <a:effectLst>
          <a:outerShdw blurRad="50800" dist="38100" dir="2700000"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smtClean="0">
              <a:solidFill>
                <a:srgbClr val="000000"/>
              </a:solidFill>
            </a:rPr>
            <a:t>Bilan extension</a:t>
          </a:r>
        </a:p>
      </dsp:txBody>
      <dsp:txXfrm>
        <a:off x="7511803" y="4709782"/>
        <a:ext cx="1176091" cy="588045"/>
      </dsp:txXfrm>
    </dsp:sp>
    <dsp:sp modelId="{E14B8A7D-7A4C-8B4B-813A-929C76B422C8}">
      <dsp:nvSpPr>
        <dsp:cNvPr id="0" name=""/>
        <dsp:cNvSpPr/>
      </dsp:nvSpPr>
      <dsp:spPr>
        <a:xfrm>
          <a:off x="6558464" y="5544807"/>
          <a:ext cx="2333611" cy="1129647"/>
        </a:xfrm>
        <a:prstGeom prst="rect">
          <a:avLst/>
        </a:prstGeom>
        <a:solidFill>
          <a:srgbClr val="F2DCDB"/>
        </a:solidFill>
        <a:ln>
          <a:noFill/>
        </a:ln>
        <a:effectLst>
          <a:outerShdw blurRad="50800" dist="38100" dir="2700000"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smtClean="0">
              <a:solidFill>
                <a:schemeClr val="tx1"/>
              </a:solidFill>
            </a:rPr>
            <a:t>+/- chirurgie à visée stabilisatrice et décompressive</a:t>
          </a:r>
        </a:p>
      </dsp:txBody>
      <dsp:txXfrm>
        <a:off x="6558464" y="5544807"/>
        <a:ext cx="2333611" cy="11296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79ED2-9882-BA45-9A45-BF2A16FB6D65}">
      <dsp:nvSpPr>
        <dsp:cNvPr id="0" name=""/>
        <dsp:cNvSpPr/>
      </dsp:nvSpPr>
      <dsp:spPr>
        <a:xfrm>
          <a:off x="6558464" y="5297828"/>
          <a:ext cx="1070948" cy="811802"/>
        </a:xfrm>
        <a:custGeom>
          <a:avLst/>
          <a:gdLst/>
          <a:ahLst/>
          <a:cxnLst/>
          <a:rect l="0" t="0" r="0" b="0"/>
          <a:pathLst>
            <a:path>
              <a:moveTo>
                <a:pt x="1070948" y="0"/>
              </a:moveTo>
              <a:lnTo>
                <a:pt x="0" y="81180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9C8CD5E-5914-CC44-858B-59FB77BA129A}">
      <dsp:nvSpPr>
        <dsp:cNvPr id="0" name=""/>
        <dsp:cNvSpPr/>
      </dsp:nvSpPr>
      <dsp:spPr>
        <a:xfrm>
          <a:off x="8039333" y="4053412"/>
          <a:ext cx="91440" cy="656370"/>
        </a:xfrm>
        <a:custGeom>
          <a:avLst/>
          <a:gdLst/>
          <a:ahLst/>
          <a:cxnLst/>
          <a:rect l="0" t="0" r="0" b="0"/>
          <a:pathLst>
            <a:path>
              <a:moveTo>
                <a:pt x="45720" y="0"/>
              </a:moveTo>
              <a:lnTo>
                <a:pt x="45720" y="532880"/>
              </a:lnTo>
              <a:lnTo>
                <a:pt x="60515" y="532880"/>
              </a:lnTo>
              <a:lnTo>
                <a:pt x="60515" y="65637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97A39DB-A8DC-004B-9C48-E2C41A967CEA}">
      <dsp:nvSpPr>
        <dsp:cNvPr id="0" name=""/>
        <dsp:cNvSpPr/>
      </dsp:nvSpPr>
      <dsp:spPr>
        <a:xfrm>
          <a:off x="7660390" y="3048001"/>
          <a:ext cx="424662" cy="417365"/>
        </a:xfrm>
        <a:custGeom>
          <a:avLst/>
          <a:gdLst/>
          <a:ahLst/>
          <a:cxnLst/>
          <a:rect l="0" t="0" r="0" b="0"/>
          <a:pathLst>
            <a:path>
              <a:moveTo>
                <a:pt x="0" y="0"/>
              </a:moveTo>
              <a:lnTo>
                <a:pt x="0" y="293875"/>
              </a:lnTo>
              <a:lnTo>
                <a:pt x="424662" y="293875"/>
              </a:lnTo>
              <a:lnTo>
                <a:pt x="424662" y="41736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6EF4790-57C7-EE46-9691-69CB538E9B19}">
      <dsp:nvSpPr>
        <dsp:cNvPr id="0" name=""/>
        <dsp:cNvSpPr/>
      </dsp:nvSpPr>
      <dsp:spPr>
        <a:xfrm>
          <a:off x="6215768" y="3048001"/>
          <a:ext cx="1444621" cy="384658"/>
        </a:xfrm>
        <a:custGeom>
          <a:avLst/>
          <a:gdLst/>
          <a:ahLst/>
          <a:cxnLst/>
          <a:rect l="0" t="0" r="0" b="0"/>
          <a:pathLst>
            <a:path>
              <a:moveTo>
                <a:pt x="1444621" y="0"/>
              </a:moveTo>
              <a:lnTo>
                <a:pt x="1444621" y="261168"/>
              </a:lnTo>
              <a:lnTo>
                <a:pt x="0" y="261168"/>
              </a:lnTo>
              <a:lnTo>
                <a:pt x="0" y="384658"/>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7B8EF4B-640B-834A-A5CD-1FB2FA024C7E}">
      <dsp:nvSpPr>
        <dsp:cNvPr id="0" name=""/>
        <dsp:cNvSpPr/>
      </dsp:nvSpPr>
      <dsp:spPr>
        <a:xfrm>
          <a:off x="5050680" y="2082230"/>
          <a:ext cx="2609710" cy="285766"/>
        </a:xfrm>
        <a:custGeom>
          <a:avLst/>
          <a:gdLst/>
          <a:ahLst/>
          <a:cxnLst/>
          <a:rect l="0" t="0" r="0" b="0"/>
          <a:pathLst>
            <a:path>
              <a:moveTo>
                <a:pt x="0" y="0"/>
              </a:moveTo>
              <a:lnTo>
                <a:pt x="0" y="162277"/>
              </a:lnTo>
              <a:lnTo>
                <a:pt x="2609710" y="162277"/>
              </a:lnTo>
              <a:lnTo>
                <a:pt x="2609710" y="285766"/>
              </a:lnTo>
            </a:path>
          </a:pathLst>
        </a:custGeom>
        <a:noFill/>
        <a:ln w="9525" cap="flat" cmpd="sng" algn="ctr">
          <a:solidFill>
            <a:schemeClr val="accent1">
              <a:shade val="80000"/>
              <a:hueOff val="0"/>
              <a:satOff val="0"/>
              <a:lumOff val="0"/>
              <a:alphaOff val="0"/>
            </a:schemeClr>
          </a:solidFill>
          <a:prstDash val="solid"/>
        </a:ln>
        <a:effectLst>
          <a:outerShdw blurRad="50800" dist="38100" dir="2700000" rotWithShape="0">
            <a:srgbClr val="000000">
              <a:alpha val="43000"/>
            </a:srgbClr>
          </a:outerShdw>
        </a:effectLst>
      </dsp:spPr>
      <dsp:style>
        <a:lnRef idx="1">
          <a:scrgbClr r="0" g="0" b="0"/>
        </a:lnRef>
        <a:fillRef idx="0">
          <a:scrgbClr r="0" g="0" b="0"/>
        </a:fillRef>
        <a:effectRef idx="0">
          <a:scrgbClr r="0" g="0" b="0"/>
        </a:effectRef>
        <a:fontRef idx="minor"/>
      </dsp:style>
    </dsp:sp>
    <dsp:sp modelId="{E4FD2E8A-EC70-F642-A66F-F1EFF9693938}">
      <dsp:nvSpPr>
        <dsp:cNvPr id="0" name=""/>
        <dsp:cNvSpPr/>
      </dsp:nvSpPr>
      <dsp:spPr>
        <a:xfrm>
          <a:off x="4593551" y="4190303"/>
          <a:ext cx="567746" cy="634148"/>
        </a:xfrm>
        <a:custGeom>
          <a:avLst/>
          <a:gdLst/>
          <a:ahLst/>
          <a:cxnLst/>
          <a:rect l="0" t="0" r="0" b="0"/>
          <a:pathLst>
            <a:path>
              <a:moveTo>
                <a:pt x="0" y="0"/>
              </a:moveTo>
              <a:lnTo>
                <a:pt x="0" y="510658"/>
              </a:lnTo>
              <a:lnTo>
                <a:pt x="567746" y="510658"/>
              </a:lnTo>
              <a:lnTo>
                <a:pt x="567746" y="634148"/>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51C8CEE-C56C-B543-82EE-2517785C3371}">
      <dsp:nvSpPr>
        <dsp:cNvPr id="0" name=""/>
        <dsp:cNvSpPr/>
      </dsp:nvSpPr>
      <dsp:spPr>
        <a:xfrm>
          <a:off x="2481333" y="5417836"/>
          <a:ext cx="91440" cy="802435"/>
        </a:xfrm>
        <a:custGeom>
          <a:avLst/>
          <a:gdLst/>
          <a:ahLst/>
          <a:cxnLst/>
          <a:rect l="0" t="0" r="0" b="0"/>
          <a:pathLst>
            <a:path>
              <a:moveTo>
                <a:pt x="74675" y="0"/>
              </a:moveTo>
              <a:lnTo>
                <a:pt x="45720" y="80243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68060CA-9629-F242-B8DD-F6E20CE8024B}">
      <dsp:nvSpPr>
        <dsp:cNvPr id="0" name=""/>
        <dsp:cNvSpPr/>
      </dsp:nvSpPr>
      <dsp:spPr>
        <a:xfrm>
          <a:off x="3026445" y="4190303"/>
          <a:ext cx="1567105" cy="639487"/>
        </a:xfrm>
        <a:custGeom>
          <a:avLst/>
          <a:gdLst/>
          <a:ahLst/>
          <a:cxnLst/>
          <a:rect l="0" t="0" r="0" b="0"/>
          <a:pathLst>
            <a:path>
              <a:moveTo>
                <a:pt x="1567105" y="0"/>
              </a:moveTo>
              <a:lnTo>
                <a:pt x="1567105" y="515998"/>
              </a:lnTo>
              <a:lnTo>
                <a:pt x="0" y="515998"/>
              </a:lnTo>
              <a:lnTo>
                <a:pt x="0" y="639487"/>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54D69F2-F949-424B-830F-1623B78FC36C}">
      <dsp:nvSpPr>
        <dsp:cNvPr id="0" name=""/>
        <dsp:cNvSpPr/>
      </dsp:nvSpPr>
      <dsp:spPr>
        <a:xfrm>
          <a:off x="4593551" y="3159518"/>
          <a:ext cx="453018" cy="442739"/>
        </a:xfrm>
        <a:custGeom>
          <a:avLst/>
          <a:gdLst/>
          <a:ahLst/>
          <a:cxnLst/>
          <a:rect l="0" t="0" r="0" b="0"/>
          <a:pathLst>
            <a:path>
              <a:moveTo>
                <a:pt x="453018" y="0"/>
              </a:moveTo>
              <a:lnTo>
                <a:pt x="453018" y="319249"/>
              </a:lnTo>
              <a:lnTo>
                <a:pt x="0" y="319249"/>
              </a:lnTo>
              <a:lnTo>
                <a:pt x="0" y="44273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67665E2-F878-714D-81A7-D84CE96762F8}">
      <dsp:nvSpPr>
        <dsp:cNvPr id="0" name=""/>
        <dsp:cNvSpPr/>
      </dsp:nvSpPr>
      <dsp:spPr>
        <a:xfrm>
          <a:off x="5000849" y="2082230"/>
          <a:ext cx="91440" cy="277275"/>
        </a:xfrm>
        <a:custGeom>
          <a:avLst/>
          <a:gdLst/>
          <a:ahLst/>
          <a:cxnLst/>
          <a:rect l="0" t="0" r="0" b="0"/>
          <a:pathLst>
            <a:path>
              <a:moveTo>
                <a:pt x="49830" y="0"/>
              </a:moveTo>
              <a:lnTo>
                <a:pt x="49830" y="153785"/>
              </a:lnTo>
              <a:lnTo>
                <a:pt x="45720" y="153785"/>
              </a:lnTo>
              <a:lnTo>
                <a:pt x="45720" y="277275"/>
              </a:lnTo>
            </a:path>
          </a:pathLst>
        </a:custGeom>
        <a:noFill/>
        <a:ln w="9525" cap="flat" cmpd="sng" algn="ctr">
          <a:solidFill>
            <a:schemeClr val="accent1">
              <a:shade val="80000"/>
              <a:hueOff val="0"/>
              <a:satOff val="0"/>
              <a:lumOff val="0"/>
              <a:alphaOff val="0"/>
            </a:schemeClr>
          </a:solidFill>
          <a:prstDash val="solid"/>
        </a:ln>
        <a:effectLst>
          <a:outerShdw blurRad="50800" dist="38100" dir="2700000" rotWithShape="0">
            <a:srgbClr val="000000">
              <a:alpha val="43000"/>
            </a:srgbClr>
          </a:outerShdw>
        </a:effectLst>
      </dsp:spPr>
      <dsp:style>
        <a:lnRef idx="1">
          <a:scrgbClr r="0" g="0" b="0"/>
        </a:lnRef>
        <a:fillRef idx="0">
          <a:scrgbClr r="0" g="0" b="0"/>
        </a:fillRef>
        <a:effectRef idx="0">
          <a:scrgbClr r="0" g="0" b="0"/>
        </a:effectRef>
        <a:fontRef idx="minor"/>
      </dsp:style>
    </dsp:sp>
    <dsp:sp modelId="{08A8BC4D-C73F-9742-AA6B-F4D1E51A50A0}">
      <dsp:nvSpPr>
        <dsp:cNvPr id="0" name=""/>
        <dsp:cNvSpPr/>
      </dsp:nvSpPr>
      <dsp:spPr>
        <a:xfrm>
          <a:off x="1135249" y="3116702"/>
          <a:ext cx="892594" cy="364076"/>
        </a:xfrm>
        <a:custGeom>
          <a:avLst/>
          <a:gdLst/>
          <a:ahLst/>
          <a:cxnLst/>
          <a:rect l="0" t="0" r="0" b="0"/>
          <a:pathLst>
            <a:path>
              <a:moveTo>
                <a:pt x="0" y="0"/>
              </a:moveTo>
              <a:lnTo>
                <a:pt x="0" y="240587"/>
              </a:lnTo>
              <a:lnTo>
                <a:pt x="892594" y="240587"/>
              </a:lnTo>
              <a:lnTo>
                <a:pt x="892594" y="364076"/>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914425A-AA99-DA4F-8DAA-F16A816C5944}">
      <dsp:nvSpPr>
        <dsp:cNvPr id="0" name=""/>
        <dsp:cNvSpPr/>
      </dsp:nvSpPr>
      <dsp:spPr>
        <a:xfrm>
          <a:off x="41632" y="4068824"/>
          <a:ext cx="91440" cy="1373712"/>
        </a:xfrm>
        <a:custGeom>
          <a:avLst/>
          <a:gdLst/>
          <a:ahLst/>
          <a:cxnLst/>
          <a:rect l="0" t="0" r="0" b="0"/>
          <a:pathLst>
            <a:path>
              <a:moveTo>
                <a:pt x="75976" y="0"/>
              </a:moveTo>
              <a:lnTo>
                <a:pt x="45720" y="1373712"/>
              </a:lnTo>
            </a:path>
          </a:pathLst>
        </a:custGeom>
        <a:noFill/>
        <a:ln w="9525" cap="flat" cmpd="sng" algn="ctr">
          <a:solidFill>
            <a:schemeClr val="accent1">
              <a:shade val="80000"/>
              <a:hueOff val="0"/>
              <a:satOff val="0"/>
              <a:lumOff val="0"/>
              <a:alphaOff val="0"/>
            </a:schemeClr>
          </a:solidFill>
          <a:prstDash val="solid"/>
        </a:ln>
        <a:effectLst>
          <a:outerShdw blurRad="50800" dist="38100" dir="2700000" rotWithShape="0">
            <a:srgbClr val="000000">
              <a:alpha val="43000"/>
            </a:srgbClr>
          </a:outerShdw>
        </a:effectLst>
      </dsp:spPr>
      <dsp:style>
        <a:lnRef idx="1">
          <a:scrgbClr r="0" g="0" b="0"/>
        </a:lnRef>
        <a:fillRef idx="0">
          <a:scrgbClr r="0" g="0" b="0"/>
        </a:fillRef>
        <a:effectRef idx="0">
          <a:scrgbClr r="0" g="0" b="0"/>
        </a:effectRef>
        <a:fontRef idx="minor"/>
      </dsp:style>
    </dsp:sp>
    <dsp:sp modelId="{5BA1F07E-BA5A-C84D-B050-1057E7787691}">
      <dsp:nvSpPr>
        <dsp:cNvPr id="0" name=""/>
        <dsp:cNvSpPr/>
      </dsp:nvSpPr>
      <dsp:spPr>
        <a:xfrm>
          <a:off x="41632" y="4068824"/>
          <a:ext cx="91440" cy="1839847"/>
        </a:xfrm>
        <a:custGeom>
          <a:avLst/>
          <a:gdLst/>
          <a:ahLst/>
          <a:cxnLst/>
          <a:rect l="0" t="0" r="0" b="0"/>
          <a:pathLst>
            <a:path>
              <a:moveTo>
                <a:pt x="75976" y="0"/>
              </a:moveTo>
              <a:lnTo>
                <a:pt x="45720" y="1839847"/>
              </a:lnTo>
            </a:path>
          </a:pathLst>
        </a:custGeom>
        <a:noFill/>
        <a:ln w="9525" cap="flat" cmpd="sng" algn="ctr">
          <a:solidFill>
            <a:schemeClr val="accent1">
              <a:shade val="80000"/>
              <a:hueOff val="0"/>
              <a:satOff val="0"/>
              <a:lumOff val="0"/>
              <a:alphaOff val="0"/>
            </a:schemeClr>
          </a:solidFill>
          <a:prstDash val="solid"/>
        </a:ln>
        <a:effectLst>
          <a:outerShdw blurRad="50800" dist="38100" dir="2700000" rotWithShape="0">
            <a:srgbClr val="000000">
              <a:alpha val="43000"/>
            </a:srgbClr>
          </a:outerShdw>
        </a:effectLst>
      </dsp:spPr>
      <dsp:style>
        <a:lnRef idx="1">
          <a:scrgbClr r="0" g="0" b="0"/>
        </a:lnRef>
        <a:fillRef idx="0">
          <a:scrgbClr r="0" g="0" b="0"/>
        </a:fillRef>
        <a:effectRef idx="0">
          <a:scrgbClr r="0" g="0" b="0"/>
        </a:effectRef>
        <a:fontRef idx="minor"/>
      </dsp:style>
    </dsp:sp>
    <dsp:sp modelId="{7FD11B2E-35E2-8D4B-A4CF-32441BD2A721}">
      <dsp:nvSpPr>
        <dsp:cNvPr id="0" name=""/>
        <dsp:cNvSpPr/>
      </dsp:nvSpPr>
      <dsp:spPr>
        <a:xfrm>
          <a:off x="71889" y="4068824"/>
          <a:ext cx="91440" cy="659351"/>
        </a:xfrm>
        <a:custGeom>
          <a:avLst/>
          <a:gdLst/>
          <a:ahLst/>
          <a:cxnLst/>
          <a:rect l="0" t="0" r="0" b="0"/>
          <a:pathLst>
            <a:path>
              <a:moveTo>
                <a:pt x="45720" y="0"/>
              </a:moveTo>
              <a:lnTo>
                <a:pt x="45720" y="659351"/>
              </a:lnTo>
              <a:lnTo>
                <a:pt x="94167" y="659351"/>
              </a:lnTo>
            </a:path>
          </a:pathLst>
        </a:custGeom>
        <a:noFill/>
        <a:ln w="9525" cap="flat" cmpd="sng" algn="ctr">
          <a:solidFill>
            <a:schemeClr val="accent1">
              <a:shade val="80000"/>
              <a:hueOff val="0"/>
              <a:satOff val="0"/>
              <a:lumOff val="0"/>
              <a:alphaOff val="0"/>
            </a:schemeClr>
          </a:solidFill>
          <a:prstDash val="solid"/>
        </a:ln>
        <a:effectLst>
          <a:outerShdw blurRad="50800" dist="38100" dir="2700000" rotWithShape="0">
            <a:srgbClr val="000000">
              <a:alpha val="43000"/>
            </a:srgbClr>
          </a:outerShdw>
        </a:effectLst>
      </dsp:spPr>
      <dsp:style>
        <a:lnRef idx="1">
          <a:scrgbClr r="0" g="0" b="0"/>
        </a:lnRef>
        <a:fillRef idx="0">
          <a:scrgbClr r="0" g="0" b="0"/>
        </a:fillRef>
        <a:effectRef idx="0">
          <a:scrgbClr r="0" g="0" b="0"/>
        </a:effectRef>
        <a:fontRef idx="minor"/>
      </dsp:style>
    </dsp:sp>
    <dsp:sp modelId="{6503D42C-BD12-7142-81E8-A6A0159E4EB2}">
      <dsp:nvSpPr>
        <dsp:cNvPr id="0" name=""/>
        <dsp:cNvSpPr/>
      </dsp:nvSpPr>
      <dsp:spPr>
        <a:xfrm>
          <a:off x="71889" y="4068824"/>
          <a:ext cx="91440" cy="1052848"/>
        </a:xfrm>
        <a:custGeom>
          <a:avLst/>
          <a:gdLst/>
          <a:ahLst/>
          <a:cxnLst/>
          <a:rect l="0" t="0" r="0" b="0"/>
          <a:pathLst>
            <a:path>
              <a:moveTo>
                <a:pt x="45720" y="0"/>
              </a:moveTo>
              <a:lnTo>
                <a:pt x="45720" y="1052848"/>
              </a:lnTo>
              <a:lnTo>
                <a:pt x="94167" y="1052848"/>
              </a:lnTo>
            </a:path>
          </a:pathLst>
        </a:custGeom>
        <a:noFill/>
        <a:ln w="9525" cap="flat" cmpd="sng" algn="ctr">
          <a:solidFill>
            <a:schemeClr val="accent1">
              <a:shade val="80000"/>
              <a:hueOff val="0"/>
              <a:satOff val="0"/>
              <a:lumOff val="0"/>
              <a:alphaOff val="0"/>
            </a:schemeClr>
          </a:solidFill>
          <a:prstDash val="solid"/>
        </a:ln>
        <a:effectLst>
          <a:outerShdw blurRad="50800" dist="38100" dir="2700000" rotWithShape="0">
            <a:srgbClr val="000000">
              <a:alpha val="43000"/>
            </a:srgbClr>
          </a:outerShdw>
        </a:effectLst>
      </dsp:spPr>
      <dsp:style>
        <a:lnRef idx="1">
          <a:scrgbClr r="0" g="0" b="0"/>
        </a:lnRef>
        <a:fillRef idx="0">
          <a:scrgbClr r="0" g="0" b="0"/>
        </a:fillRef>
        <a:effectRef idx="0">
          <a:scrgbClr r="0" g="0" b="0"/>
        </a:effectRef>
        <a:fontRef idx="minor"/>
      </dsp:style>
    </dsp:sp>
    <dsp:sp modelId="{CBF87FD8-3DE1-A045-8382-600641474744}">
      <dsp:nvSpPr>
        <dsp:cNvPr id="0" name=""/>
        <dsp:cNvSpPr/>
      </dsp:nvSpPr>
      <dsp:spPr>
        <a:xfrm>
          <a:off x="588045" y="3116702"/>
          <a:ext cx="547204" cy="364076"/>
        </a:xfrm>
        <a:custGeom>
          <a:avLst/>
          <a:gdLst/>
          <a:ahLst/>
          <a:cxnLst/>
          <a:rect l="0" t="0" r="0" b="0"/>
          <a:pathLst>
            <a:path>
              <a:moveTo>
                <a:pt x="547204" y="0"/>
              </a:moveTo>
              <a:lnTo>
                <a:pt x="547204" y="240587"/>
              </a:lnTo>
              <a:lnTo>
                <a:pt x="0" y="240587"/>
              </a:lnTo>
              <a:lnTo>
                <a:pt x="0" y="364076"/>
              </a:lnTo>
            </a:path>
          </a:pathLst>
        </a:custGeom>
        <a:noFill/>
        <a:ln w="9525" cap="flat" cmpd="sng" algn="ctr">
          <a:solidFill>
            <a:schemeClr val="accent1">
              <a:shade val="80000"/>
              <a:hueOff val="0"/>
              <a:satOff val="0"/>
              <a:lumOff val="0"/>
              <a:alphaOff val="0"/>
            </a:schemeClr>
          </a:solidFill>
          <a:prstDash val="solid"/>
        </a:ln>
        <a:effectLst>
          <a:outerShdw blurRad="50800" dist="38100" dir="2700000" rotWithShape="0">
            <a:srgbClr val="000000">
              <a:alpha val="43000"/>
            </a:srgbClr>
          </a:outerShdw>
        </a:effectLst>
      </dsp:spPr>
      <dsp:style>
        <a:lnRef idx="1">
          <a:scrgbClr r="0" g="0" b="0"/>
        </a:lnRef>
        <a:fillRef idx="0">
          <a:scrgbClr r="0" g="0" b="0"/>
        </a:fillRef>
        <a:effectRef idx="0">
          <a:scrgbClr r="0" g="0" b="0"/>
        </a:effectRef>
        <a:fontRef idx="minor"/>
      </dsp:style>
    </dsp:sp>
    <dsp:sp modelId="{7A5BBBD7-D598-1241-BA2A-9F11544B6612}">
      <dsp:nvSpPr>
        <dsp:cNvPr id="0" name=""/>
        <dsp:cNvSpPr/>
      </dsp:nvSpPr>
      <dsp:spPr>
        <a:xfrm>
          <a:off x="1135249" y="2082230"/>
          <a:ext cx="3915430" cy="277275"/>
        </a:xfrm>
        <a:custGeom>
          <a:avLst/>
          <a:gdLst/>
          <a:ahLst/>
          <a:cxnLst/>
          <a:rect l="0" t="0" r="0" b="0"/>
          <a:pathLst>
            <a:path>
              <a:moveTo>
                <a:pt x="3915430" y="0"/>
              </a:moveTo>
              <a:lnTo>
                <a:pt x="3915430" y="153785"/>
              </a:lnTo>
              <a:lnTo>
                <a:pt x="0" y="153785"/>
              </a:lnTo>
              <a:lnTo>
                <a:pt x="0" y="277275"/>
              </a:lnTo>
            </a:path>
          </a:pathLst>
        </a:custGeom>
        <a:noFill/>
        <a:ln w="9525" cap="flat" cmpd="sng" algn="ctr">
          <a:solidFill>
            <a:schemeClr val="accent1">
              <a:shade val="80000"/>
              <a:hueOff val="0"/>
              <a:satOff val="0"/>
              <a:lumOff val="0"/>
              <a:alphaOff val="0"/>
            </a:schemeClr>
          </a:solidFill>
          <a:prstDash val="solid"/>
        </a:ln>
        <a:effectLst>
          <a:outerShdw blurRad="50800" dist="38100" dir="2700000" rotWithShape="0">
            <a:srgbClr val="000000">
              <a:alpha val="43000"/>
            </a:srgbClr>
          </a:outerShdw>
        </a:effectLst>
      </dsp:spPr>
      <dsp:style>
        <a:lnRef idx="1">
          <a:scrgbClr r="0" g="0" b="0"/>
        </a:lnRef>
        <a:fillRef idx="0">
          <a:scrgbClr r="0" g="0" b="0"/>
        </a:fillRef>
        <a:effectRef idx="0">
          <a:scrgbClr r="0" g="0" b="0"/>
        </a:effectRef>
        <a:fontRef idx="minor"/>
      </dsp:style>
    </dsp:sp>
    <dsp:sp modelId="{8758946C-2EA2-6C45-852E-F3A542723649}">
      <dsp:nvSpPr>
        <dsp:cNvPr id="0" name=""/>
        <dsp:cNvSpPr/>
      </dsp:nvSpPr>
      <dsp:spPr>
        <a:xfrm>
          <a:off x="4998503" y="1378187"/>
          <a:ext cx="91440" cy="91440"/>
        </a:xfrm>
        <a:custGeom>
          <a:avLst/>
          <a:gdLst/>
          <a:ahLst/>
          <a:cxnLst/>
          <a:rect l="0" t="0" r="0" b="0"/>
          <a:pathLst>
            <a:path>
              <a:moveTo>
                <a:pt x="45720" y="45720"/>
              </a:moveTo>
              <a:lnTo>
                <a:pt x="52176" y="45720"/>
              </a:lnTo>
              <a:lnTo>
                <a:pt x="52176" y="115997"/>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BA1DBA9-2174-1C44-B5D4-1F2B36435D18}">
      <dsp:nvSpPr>
        <dsp:cNvPr id="0" name=""/>
        <dsp:cNvSpPr/>
      </dsp:nvSpPr>
      <dsp:spPr>
        <a:xfrm>
          <a:off x="1646908" y="761997"/>
          <a:ext cx="3397315" cy="193281"/>
        </a:xfrm>
        <a:custGeom>
          <a:avLst/>
          <a:gdLst/>
          <a:ahLst/>
          <a:cxnLst/>
          <a:rect l="0" t="0" r="0" b="0"/>
          <a:pathLst>
            <a:path>
              <a:moveTo>
                <a:pt x="0" y="193281"/>
              </a:moveTo>
              <a:lnTo>
                <a:pt x="3397315" y="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39A7B8C-5CC7-F440-A4AA-FF122596589A}">
      <dsp:nvSpPr>
        <dsp:cNvPr id="0" name=""/>
        <dsp:cNvSpPr/>
      </dsp:nvSpPr>
      <dsp:spPr>
        <a:xfrm>
          <a:off x="101365" y="0"/>
          <a:ext cx="3091084" cy="955279"/>
        </a:xfrm>
        <a:prstGeom prst="rect">
          <a:avLst/>
        </a:prstGeom>
        <a:solidFill>
          <a:schemeClr val="accent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r-FR" sz="2400" kern="1200" dirty="0" smtClean="0">
              <a:solidFill>
                <a:schemeClr val="tx1"/>
              </a:solidFill>
            </a:rPr>
            <a:t>RCP tumeur osseuse</a:t>
          </a:r>
          <a:endParaRPr lang="fr-FR" sz="2400" kern="1200" dirty="0">
            <a:solidFill>
              <a:schemeClr val="tx1"/>
            </a:solidFill>
          </a:endParaRPr>
        </a:p>
      </dsp:txBody>
      <dsp:txXfrm>
        <a:off x="101365" y="0"/>
        <a:ext cx="3091084" cy="955279"/>
      </dsp:txXfrm>
    </dsp:sp>
    <dsp:sp modelId="{336FB288-D247-6742-B0DF-A7A7E6A04CFD}">
      <dsp:nvSpPr>
        <dsp:cNvPr id="0" name=""/>
        <dsp:cNvSpPr/>
      </dsp:nvSpPr>
      <dsp:spPr>
        <a:xfrm>
          <a:off x="3474877" y="761997"/>
          <a:ext cx="3138692" cy="661909"/>
        </a:xfrm>
        <a:prstGeom prst="rect">
          <a:avLst/>
        </a:prstGeom>
        <a:solidFill>
          <a:schemeClr val="bg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dirty="0" smtClean="0">
              <a:solidFill>
                <a:schemeClr val="tx1"/>
              </a:solidFill>
            </a:rPr>
            <a:t>Évaluation clinique</a:t>
          </a:r>
          <a:endParaRPr lang="fr-FR" sz="2000" kern="1200" dirty="0">
            <a:solidFill>
              <a:schemeClr val="tx1"/>
            </a:solidFill>
          </a:endParaRPr>
        </a:p>
      </dsp:txBody>
      <dsp:txXfrm>
        <a:off x="3474877" y="761997"/>
        <a:ext cx="3138692" cy="661909"/>
      </dsp:txXfrm>
    </dsp:sp>
    <dsp:sp modelId="{D0EC2FEA-E223-E246-BCEB-0C47276F4D30}">
      <dsp:nvSpPr>
        <dsp:cNvPr id="0" name=""/>
        <dsp:cNvSpPr/>
      </dsp:nvSpPr>
      <dsp:spPr>
        <a:xfrm>
          <a:off x="3479863" y="1494185"/>
          <a:ext cx="3141633" cy="588045"/>
        </a:xfrm>
        <a:prstGeom prst="rect">
          <a:avLst/>
        </a:prstGeom>
        <a:solidFill>
          <a:schemeClr val="bg1"/>
        </a:solidFill>
        <a:ln>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dirty="0" smtClean="0">
              <a:solidFill>
                <a:srgbClr val="000000"/>
              </a:solidFill>
            </a:rPr>
            <a:t>Imagerie médicale</a:t>
          </a:r>
          <a:endParaRPr lang="fr-FR" sz="2000" kern="1200" dirty="0">
            <a:solidFill>
              <a:srgbClr val="000000"/>
            </a:solidFill>
          </a:endParaRPr>
        </a:p>
      </dsp:txBody>
      <dsp:txXfrm>
        <a:off x="3479863" y="1494185"/>
        <a:ext cx="3141633" cy="588045"/>
      </dsp:txXfrm>
    </dsp:sp>
    <dsp:sp modelId="{8BF5108E-45D3-BE40-98F1-C68804F4CE8D}">
      <dsp:nvSpPr>
        <dsp:cNvPr id="0" name=""/>
        <dsp:cNvSpPr/>
      </dsp:nvSpPr>
      <dsp:spPr>
        <a:xfrm>
          <a:off x="86235" y="2359505"/>
          <a:ext cx="2098028" cy="757196"/>
        </a:xfrm>
        <a:prstGeom prst="rect">
          <a:avLst/>
        </a:prstGeom>
        <a:solidFill>
          <a:schemeClr val="accent3">
            <a:lumMod val="40000"/>
            <a:lumOff val="60000"/>
          </a:schemeClr>
        </a:solidFill>
        <a:ln>
          <a:noFill/>
        </a:ln>
        <a:effectLst>
          <a:outerShdw blurRad="50800" dist="38100" dir="2700000"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dirty="0" smtClean="0">
              <a:solidFill>
                <a:srgbClr val="000000"/>
              </a:solidFill>
            </a:rPr>
            <a:t>Tumeur bénigne</a:t>
          </a:r>
          <a:endParaRPr lang="fr-FR" sz="2000" kern="1200" dirty="0">
            <a:solidFill>
              <a:srgbClr val="000000"/>
            </a:solidFill>
          </a:endParaRPr>
        </a:p>
      </dsp:txBody>
      <dsp:txXfrm>
        <a:off x="86235" y="2359505"/>
        <a:ext cx="2098028" cy="757196"/>
      </dsp:txXfrm>
    </dsp:sp>
    <dsp:sp modelId="{77212EE1-D913-BA40-8711-7AAF862CEE5E}">
      <dsp:nvSpPr>
        <dsp:cNvPr id="0" name=""/>
        <dsp:cNvSpPr/>
      </dsp:nvSpPr>
      <dsp:spPr>
        <a:xfrm>
          <a:off x="0" y="3480779"/>
          <a:ext cx="1176091" cy="588045"/>
        </a:xfrm>
        <a:prstGeom prst="rect">
          <a:avLst/>
        </a:prstGeom>
        <a:solidFill>
          <a:schemeClr val="accent3">
            <a:lumMod val="20000"/>
            <a:lumOff val="80000"/>
          </a:schemeClr>
        </a:solidFill>
        <a:ln>
          <a:noFill/>
        </a:ln>
        <a:effectLst>
          <a:outerShdw blurRad="50800" dist="38100" dir="2700000"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smtClean="0">
              <a:solidFill>
                <a:srgbClr val="000000"/>
              </a:solidFill>
            </a:rPr>
            <a:t>Traitement adapté</a:t>
          </a:r>
          <a:endParaRPr lang="fr-FR" sz="1800" kern="1200" dirty="0">
            <a:solidFill>
              <a:srgbClr val="000000"/>
            </a:solidFill>
          </a:endParaRPr>
        </a:p>
      </dsp:txBody>
      <dsp:txXfrm>
        <a:off x="0" y="3480779"/>
        <a:ext cx="1176091" cy="588045"/>
      </dsp:txXfrm>
    </dsp:sp>
    <dsp:sp modelId="{32628B0C-E5DB-EE43-B5EB-5F113C95C3B3}">
      <dsp:nvSpPr>
        <dsp:cNvPr id="0" name=""/>
        <dsp:cNvSpPr/>
      </dsp:nvSpPr>
      <dsp:spPr>
        <a:xfrm>
          <a:off x="166056" y="4976178"/>
          <a:ext cx="821993" cy="290988"/>
        </a:xfrm>
        <a:prstGeom prst="rect">
          <a:avLst/>
        </a:prstGeom>
        <a:solidFill>
          <a:schemeClr val="accent3">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fr-FR" sz="1100" kern="1200" dirty="0" smtClean="0">
              <a:solidFill>
                <a:srgbClr val="000000"/>
              </a:solidFill>
            </a:rPr>
            <a:t>Curetage</a:t>
          </a:r>
          <a:endParaRPr lang="fr-FR" sz="1100" kern="1200" dirty="0">
            <a:solidFill>
              <a:srgbClr val="000000"/>
            </a:solidFill>
          </a:endParaRPr>
        </a:p>
      </dsp:txBody>
      <dsp:txXfrm>
        <a:off x="166056" y="4976178"/>
        <a:ext cx="821993" cy="290988"/>
      </dsp:txXfrm>
    </dsp:sp>
    <dsp:sp modelId="{124ACBA2-3D0D-2041-9003-B2AC6AE43D0B}">
      <dsp:nvSpPr>
        <dsp:cNvPr id="0" name=""/>
        <dsp:cNvSpPr/>
      </dsp:nvSpPr>
      <dsp:spPr>
        <a:xfrm>
          <a:off x="166056" y="4582682"/>
          <a:ext cx="619517" cy="290988"/>
        </a:xfrm>
        <a:prstGeom prst="rect">
          <a:avLst/>
        </a:prstGeom>
        <a:solidFill>
          <a:schemeClr val="accent3">
            <a:lumMod val="20000"/>
            <a:lumOff val="80000"/>
          </a:schemeClr>
        </a:solidFill>
        <a:ln>
          <a:noFill/>
        </a:ln>
        <a:effectLst>
          <a:outerShdw blurRad="50800" dist="38100" dir="2700000"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fr-FR" sz="1100" kern="1200" dirty="0" smtClean="0">
              <a:solidFill>
                <a:srgbClr val="000000"/>
              </a:solidFill>
            </a:rPr>
            <a:t>Exérèse </a:t>
          </a:r>
          <a:endParaRPr lang="fr-FR" sz="1100" kern="1200" dirty="0">
            <a:solidFill>
              <a:srgbClr val="000000"/>
            </a:solidFill>
          </a:endParaRPr>
        </a:p>
      </dsp:txBody>
      <dsp:txXfrm>
        <a:off x="166056" y="4582682"/>
        <a:ext cx="619517" cy="290988"/>
      </dsp:txXfrm>
    </dsp:sp>
    <dsp:sp modelId="{332CA9C0-561D-2E4C-8503-377A57A76357}">
      <dsp:nvSpPr>
        <dsp:cNvPr id="0" name=""/>
        <dsp:cNvSpPr/>
      </dsp:nvSpPr>
      <dsp:spPr>
        <a:xfrm>
          <a:off x="87352" y="5763177"/>
          <a:ext cx="1324360" cy="290988"/>
        </a:xfrm>
        <a:prstGeom prst="rect">
          <a:avLst/>
        </a:prstGeom>
        <a:solidFill>
          <a:schemeClr val="accent3">
            <a:lumMod val="20000"/>
            <a:lumOff val="80000"/>
          </a:schemeClr>
        </a:solidFill>
        <a:ln>
          <a:noFill/>
        </a:ln>
        <a:effectLst>
          <a:outerShdw blurRad="50800" dist="38100" dir="2700000"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fr-FR" sz="1100" kern="1200" dirty="0" smtClean="0">
              <a:solidFill>
                <a:srgbClr val="000000"/>
              </a:solidFill>
            </a:rPr>
            <a:t>Radiofréquence</a:t>
          </a:r>
          <a:endParaRPr lang="fr-FR" sz="1100" kern="1200" dirty="0">
            <a:solidFill>
              <a:srgbClr val="000000"/>
            </a:solidFill>
          </a:endParaRPr>
        </a:p>
      </dsp:txBody>
      <dsp:txXfrm>
        <a:off x="87352" y="5763177"/>
        <a:ext cx="1324360" cy="290988"/>
      </dsp:txXfrm>
    </dsp:sp>
    <dsp:sp modelId="{E02E1CEC-0865-B748-916F-1AA29668E16C}">
      <dsp:nvSpPr>
        <dsp:cNvPr id="0" name=""/>
        <dsp:cNvSpPr/>
      </dsp:nvSpPr>
      <dsp:spPr>
        <a:xfrm>
          <a:off x="87352" y="5290977"/>
          <a:ext cx="1176091" cy="303119"/>
        </a:xfrm>
        <a:prstGeom prst="rect">
          <a:avLst/>
        </a:prstGeom>
        <a:solidFill>
          <a:schemeClr val="accent3">
            <a:lumMod val="20000"/>
            <a:lumOff val="80000"/>
          </a:schemeClr>
        </a:solidFill>
        <a:ln>
          <a:noFill/>
        </a:ln>
        <a:effectLst>
          <a:outerShdw blurRad="50800" dist="38100" dir="2700000"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fr-FR" sz="1100" kern="1200" dirty="0" smtClean="0">
              <a:solidFill>
                <a:srgbClr val="000000"/>
              </a:solidFill>
            </a:rPr>
            <a:t>Vertébroplastie</a:t>
          </a:r>
          <a:endParaRPr lang="fr-FR" sz="1100" kern="1200" dirty="0">
            <a:solidFill>
              <a:srgbClr val="000000"/>
            </a:solidFill>
          </a:endParaRPr>
        </a:p>
      </dsp:txBody>
      <dsp:txXfrm>
        <a:off x="87352" y="5290977"/>
        <a:ext cx="1176091" cy="303119"/>
      </dsp:txXfrm>
    </dsp:sp>
    <dsp:sp modelId="{156996D1-75EA-D440-A912-B1DDB9D68E9D}">
      <dsp:nvSpPr>
        <dsp:cNvPr id="0" name=""/>
        <dsp:cNvSpPr/>
      </dsp:nvSpPr>
      <dsp:spPr>
        <a:xfrm>
          <a:off x="1320519" y="3480779"/>
          <a:ext cx="1414649" cy="588045"/>
        </a:xfrm>
        <a:prstGeom prst="rect">
          <a:avLst/>
        </a:prstGeom>
        <a:solidFill>
          <a:schemeClr val="accent3">
            <a:lumMod val="20000"/>
            <a:lumOff val="80000"/>
          </a:schemeClr>
        </a:solidFill>
        <a:ln>
          <a:noFill/>
        </a:ln>
        <a:effectLst>
          <a:outerShdw blurRad="50800" dist="38100" dir="2700000"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smtClean="0">
              <a:solidFill>
                <a:srgbClr val="000000"/>
              </a:solidFill>
            </a:rPr>
            <a:t>Surveillance </a:t>
          </a:r>
          <a:endParaRPr lang="fr-FR" sz="1800" kern="1200" dirty="0">
            <a:solidFill>
              <a:srgbClr val="000000"/>
            </a:solidFill>
          </a:endParaRPr>
        </a:p>
      </dsp:txBody>
      <dsp:txXfrm>
        <a:off x="1320519" y="3480779"/>
        <a:ext cx="1414649" cy="588045"/>
      </dsp:txXfrm>
    </dsp:sp>
    <dsp:sp modelId="{1BD3E23E-C280-4B46-B25A-8A4CC3EF6A2B}">
      <dsp:nvSpPr>
        <dsp:cNvPr id="0" name=""/>
        <dsp:cNvSpPr/>
      </dsp:nvSpPr>
      <dsp:spPr>
        <a:xfrm>
          <a:off x="4073336" y="2359505"/>
          <a:ext cx="1946465" cy="800012"/>
        </a:xfrm>
        <a:prstGeom prst="rect">
          <a:avLst/>
        </a:prstGeom>
        <a:solidFill>
          <a:schemeClr val="accent1">
            <a:lumMod val="20000"/>
            <a:lumOff val="80000"/>
          </a:schemeClr>
        </a:solidFill>
        <a:ln>
          <a:noFill/>
        </a:ln>
        <a:effectLst>
          <a:outerShdw blurRad="50800" dist="38100" dir="2700000"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dirty="0" smtClean="0">
              <a:solidFill>
                <a:srgbClr val="000000"/>
              </a:solidFill>
            </a:rPr>
            <a:t>Doute diagnostic</a:t>
          </a:r>
          <a:endParaRPr lang="fr-FR" sz="2000" kern="1200" dirty="0">
            <a:solidFill>
              <a:srgbClr val="000000"/>
            </a:solidFill>
          </a:endParaRPr>
        </a:p>
      </dsp:txBody>
      <dsp:txXfrm>
        <a:off x="4073336" y="2359505"/>
        <a:ext cx="1946465" cy="800012"/>
      </dsp:txXfrm>
    </dsp:sp>
    <dsp:sp modelId="{9EB7CC4E-2A7B-0F4D-BB4B-AC59BD66A111}">
      <dsp:nvSpPr>
        <dsp:cNvPr id="0" name=""/>
        <dsp:cNvSpPr/>
      </dsp:nvSpPr>
      <dsp:spPr>
        <a:xfrm>
          <a:off x="4005505" y="3602257"/>
          <a:ext cx="1176091" cy="588045"/>
        </a:xfrm>
        <a:prstGeom prst="rect">
          <a:avLst/>
        </a:prstGeom>
        <a:solidFill>
          <a:srgbClr val="FFFFFF"/>
        </a:solidFill>
        <a:ln>
          <a:solidFill>
            <a:srgbClr val="C0504D"/>
          </a:solidFill>
        </a:ln>
        <a:effectLst>
          <a:outerShdw blurRad="50800" dist="38100" dir="2700000"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dirty="0" smtClean="0">
              <a:solidFill>
                <a:srgbClr val="000000"/>
              </a:solidFill>
            </a:rPr>
            <a:t>BIOPSIE</a:t>
          </a:r>
          <a:endParaRPr lang="fr-FR" sz="2000" kern="1200" dirty="0">
            <a:solidFill>
              <a:srgbClr val="000000"/>
            </a:solidFill>
          </a:endParaRPr>
        </a:p>
      </dsp:txBody>
      <dsp:txXfrm>
        <a:off x="4005505" y="3602257"/>
        <a:ext cx="1176091" cy="588045"/>
      </dsp:txXfrm>
    </dsp:sp>
    <dsp:sp modelId="{DB7956DC-C3AB-744C-A4D4-45512B80BF10}">
      <dsp:nvSpPr>
        <dsp:cNvPr id="0" name=""/>
        <dsp:cNvSpPr/>
      </dsp:nvSpPr>
      <dsp:spPr>
        <a:xfrm>
          <a:off x="2438399" y="4829790"/>
          <a:ext cx="1176091" cy="588045"/>
        </a:xfrm>
        <a:prstGeom prst="rect">
          <a:avLst/>
        </a:prstGeom>
        <a:solidFill>
          <a:srgbClr val="E6B9B8"/>
        </a:solidFill>
        <a:ln>
          <a:noFill/>
        </a:ln>
        <a:effectLst>
          <a:outerShdw blurRad="50800" dist="38100" dir="2700000"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dirty="0" smtClean="0">
              <a:solidFill>
                <a:srgbClr val="000000"/>
              </a:solidFill>
            </a:rPr>
            <a:t>Tumeur primitive</a:t>
          </a:r>
          <a:endParaRPr lang="fr-FR" sz="2000" kern="1200" dirty="0">
            <a:solidFill>
              <a:srgbClr val="000000"/>
            </a:solidFill>
          </a:endParaRPr>
        </a:p>
      </dsp:txBody>
      <dsp:txXfrm>
        <a:off x="2438399" y="4829790"/>
        <a:ext cx="1176091" cy="588045"/>
      </dsp:txXfrm>
    </dsp:sp>
    <dsp:sp modelId="{6524C314-746D-F14C-A0B1-3EB2BB1A566D}">
      <dsp:nvSpPr>
        <dsp:cNvPr id="0" name=""/>
        <dsp:cNvSpPr/>
      </dsp:nvSpPr>
      <dsp:spPr>
        <a:xfrm>
          <a:off x="2527053" y="5847544"/>
          <a:ext cx="2883504" cy="745453"/>
        </a:xfrm>
        <a:prstGeom prst="rect">
          <a:avLst/>
        </a:prstGeom>
        <a:solidFill>
          <a:schemeClr val="accent2">
            <a:lumMod val="40000"/>
            <a:lumOff val="60000"/>
          </a:schemeClr>
        </a:solidFill>
        <a:ln>
          <a:noFill/>
        </a:ln>
        <a:effectLst>
          <a:outerShdw blurRad="50800" dist="38100" dir="2700000"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dirty="0" smtClean="0">
              <a:solidFill>
                <a:srgbClr val="000000"/>
              </a:solidFill>
            </a:rPr>
            <a:t>Chimiothérapie –chirurgie carcinologique</a:t>
          </a:r>
          <a:endParaRPr lang="fr-FR" sz="2000" kern="1200" dirty="0">
            <a:solidFill>
              <a:srgbClr val="000000"/>
            </a:solidFill>
          </a:endParaRPr>
        </a:p>
      </dsp:txBody>
      <dsp:txXfrm>
        <a:off x="2527053" y="5847544"/>
        <a:ext cx="2883504" cy="745453"/>
      </dsp:txXfrm>
    </dsp:sp>
    <dsp:sp modelId="{887AFA7E-B573-B141-8D71-5FB1C24BFB93}">
      <dsp:nvSpPr>
        <dsp:cNvPr id="0" name=""/>
        <dsp:cNvSpPr/>
      </dsp:nvSpPr>
      <dsp:spPr>
        <a:xfrm>
          <a:off x="4573252" y="4824451"/>
          <a:ext cx="1176091" cy="588045"/>
        </a:xfrm>
        <a:prstGeom prst="rect">
          <a:avLst/>
        </a:prstGeom>
        <a:solidFill>
          <a:srgbClr val="F2DCDB"/>
        </a:solidFill>
        <a:ln>
          <a:noFill/>
        </a:ln>
        <a:effectLst>
          <a:outerShdw blurRad="50800" dist="38100" dir="2700000"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dirty="0" smtClean="0">
              <a:solidFill>
                <a:srgbClr val="000000"/>
              </a:solidFill>
            </a:rPr>
            <a:t>Métastase </a:t>
          </a:r>
        </a:p>
        <a:p>
          <a:pPr lvl="0" algn="ctr" defTabSz="889000">
            <a:lnSpc>
              <a:spcPct val="90000"/>
            </a:lnSpc>
            <a:spcBef>
              <a:spcPct val="0"/>
            </a:spcBef>
            <a:spcAft>
              <a:spcPct val="35000"/>
            </a:spcAft>
          </a:pPr>
          <a:endParaRPr lang="fr-FR" sz="2000" kern="1200" dirty="0">
            <a:solidFill>
              <a:srgbClr val="000000"/>
            </a:solidFill>
          </a:endParaRPr>
        </a:p>
      </dsp:txBody>
      <dsp:txXfrm>
        <a:off x="4573252" y="4824451"/>
        <a:ext cx="1176091" cy="588045"/>
      </dsp:txXfrm>
    </dsp:sp>
    <dsp:sp modelId="{1A83D594-BA59-EE40-93D6-9795B662B09A}">
      <dsp:nvSpPr>
        <dsp:cNvPr id="0" name=""/>
        <dsp:cNvSpPr/>
      </dsp:nvSpPr>
      <dsp:spPr>
        <a:xfrm>
          <a:off x="6633981" y="2367997"/>
          <a:ext cx="2052819" cy="680004"/>
        </a:xfrm>
        <a:prstGeom prst="rect">
          <a:avLst/>
        </a:prstGeom>
        <a:solidFill>
          <a:schemeClr val="accent2">
            <a:lumMod val="20000"/>
            <a:lumOff val="80000"/>
          </a:schemeClr>
        </a:solidFill>
        <a:ln>
          <a:solidFill>
            <a:srgbClr val="FFFFFF"/>
          </a:solidFill>
        </a:ln>
        <a:effectLst>
          <a:outerShdw blurRad="50800" dist="38100" dir="2700000"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dirty="0" smtClean="0">
              <a:solidFill>
                <a:srgbClr val="000000"/>
              </a:solidFill>
            </a:rPr>
            <a:t>Tumeur Maligne</a:t>
          </a:r>
        </a:p>
      </dsp:txBody>
      <dsp:txXfrm>
        <a:off x="6633981" y="2367997"/>
        <a:ext cx="2052819" cy="680004"/>
      </dsp:txXfrm>
    </dsp:sp>
    <dsp:sp modelId="{7D8B424F-47B6-8141-B9D5-F472C4749973}">
      <dsp:nvSpPr>
        <dsp:cNvPr id="0" name=""/>
        <dsp:cNvSpPr/>
      </dsp:nvSpPr>
      <dsp:spPr>
        <a:xfrm>
          <a:off x="5627723" y="3432659"/>
          <a:ext cx="1176091" cy="588045"/>
        </a:xfrm>
        <a:prstGeom prst="rect">
          <a:avLst/>
        </a:prstGeom>
        <a:solidFill>
          <a:srgbClr val="FFFFFF"/>
        </a:solidFill>
        <a:ln>
          <a:noFill/>
        </a:ln>
        <a:effectLst>
          <a:outerShdw blurRad="50800" dist="38100" dir="2700000"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dirty="0" smtClean="0">
              <a:solidFill>
                <a:srgbClr val="000000"/>
              </a:solidFill>
            </a:rPr>
            <a:t>Pas de diagnostic</a:t>
          </a:r>
        </a:p>
      </dsp:txBody>
      <dsp:txXfrm>
        <a:off x="5627723" y="3432659"/>
        <a:ext cx="1176091" cy="588045"/>
      </dsp:txXfrm>
    </dsp:sp>
    <dsp:sp modelId="{EE5E36A8-3C19-C34E-927F-DA6048A06B48}">
      <dsp:nvSpPr>
        <dsp:cNvPr id="0" name=""/>
        <dsp:cNvSpPr/>
      </dsp:nvSpPr>
      <dsp:spPr>
        <a:xfrm>
          <a:off x="7354472" y="3465366"/>
          <a:ext cx="1461163" cy="588045"/>
        </a:xfrm>
        <a:prstGeom prst="rect">
          <a:avLst/>
        </a:prstGeom>
        <a:solidFill>
          <a:srgbClr val="F2DCDB"/>
        </a:solidFill>
        <a:ln>
          <a:noFill/>
        </a:ln>
        <a:effectLst>
          <a:outerShdw blurRad="50800" dist="38100" dir="2700000"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dirty="0" smtClean="0">
              <a:solidFill>
                <a:srgbClr val="000000"/>
              </a:solidFill>
            </a:rPr>
            <a:t>Métastase</a:t>
          </a:r>
        </a:p>
      </dsp:txBody>
      <dsp:txXfrm>
        <a:off x="7354472" y="3465366"/>
        <a:ext cx="1461163" cy="588045"/>
      </dsp:txXfrm>
    </dsp:sp>
    <dsp:sp modelId="{745CB5BD-8420-614A-8468-F58FCCA3B02A}">
      <dsp:nvSpPr>
        <dsp:cNvPr id="0" name=""/>
        <dsp:cNvSpPr/>
      </dsp:nvSpPr>
      <dsp:spPr>
        <a:xfrm>
          <a:off x="7511803" y="4709782"/>
          <a:ext cx="1176091" cy="588045"/>
        </a:xfrm>
        <a:prstGeom prst="rect">
          <a:avLst/>
        </a:prstGeom>
        <a:solidFill>
          <a:schemeClr val="accent2">
            <a:lumMod val="20000"/>
            <a:lumOff val="80000"/>
          </a:schemeClr>
        </a:solidFill>
        <a:ln>
          <a:noFill/>
        </a:ln>
        <a:effectLst>
          <a:outerShdw blurRad="50800" dist="38100" dir="2700000"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smtClean="0">
              <a:solidFill>
                <a:srgbClr val="000000"/>
              </a:solidFill>
            </a:rPr>
            <a:t>Bilan extension</a:t>
          </a:r>
        </a:p>
      </dsp:txBody>
      <dsp:txXfrm>
        <a:off x="7511803" y="4709782"/>
        <a:ext cx="1176091" cy="588045"/>
      </dsp:txXfrm>
    </dsp:sp>
    <dsp:sp modelId="{E14B8A7D-7A4C-8B4B-813A-929C76B422C8}">
      <dsp:nvSpPr>
        <dsp:cNvPr id="0" name=""/>
        <dsp:cNvSpPr/>
      </dsp:nvSpPr>
      <dsp:spPr>
        <a:xfrm>
          <a:off x="6558464" y="5544807"/>
          <a:ext cx="2333611" cy="1129647"/>
        </a:xfrm>
        <a:prstGeom prst="rect">
          <a:avLst/>
        </a:prstGeom>
        <a:solidFill>
          <a:srgbClr val="F2DCDB"/>
        </a:solidFill>
        <a:ln>
          <a:noFill/>
        </a:ln>
        <a:effectLst>
          <a:outerShdw blurRad="50800" dist="38100" dir="2700000"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smtClean="0">
              <a:solidFill>
                <a:schemeClr val="tx1"/>
              </a:solidFill>
            </a:rPr>
            <a:t>+/- chirurgie à visée stabilisatrice et décompressive</a:t>
          </a:r>
        </a:p>
      </dsp:txBody>
      <dsp:txXfrm>
        <a:off x="6558464" y="5544807"/>
        <a:ext cx="2333611" cy="112964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6381D18D-C473-A248-86C8-ECE82C08A49D}" type="datetime1">
              <a:rPr lang="fr-FR"/>
              <a:pPr/>
              <a:t>13/10/13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C7D197C-E1AD-7645-B23A-D7D0A13CF7A3}" type="slidenum">
              <a:rPr lang="fr-FR"/>
              <a:pPr/>
              <a:t>‹#›</a:t>
            </a:fld>
            <a:endParaRPr lang="fr-FR"/>
          </a:p>
        </p:txBody>
      </p:sp>
    </p:spTree>
    <p:extLst>
      <p:ext uri="{BB962C8B-B14F-4D97-AF65-F5344CB8AC3E}">
        <p14:creationId xmlns:p14="http://schemas.microsoft.com/office/powerpoint/2010/main" val="261534848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ＭＳ Ｐゴシック" pitchFamily="-1"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2771" name="Espace réservé des commentaires 2"/>
          <p:cNvSpPr>
            <a:spLocks noGrp="1"/>
          </p:cNvSpPr>
          <p:nvPr>
            <p:ph type="body" idx="1"/>
          </p:nvPr>
        </p:nvSpPr>
        <p:spPr bwMode="auto">
          <a:noFill/>
        </p:spPr>
        <p:txBody>
          <a:bodyPr/>
          <a:lstStyle/>
          <a:p>
            <a:r>
              <a:rPr lang="fr-FR" dirty="0" smtClean="0"/>
              <a:t>Voilà deux démarches intimement liées, capables du meilleur</a:t>
            </a:r>
          </a:p>
          <a:p>
            <a:r>
              <a:rPr lang="fr-FR" dirty="0" smtClean="0"/>
              <a:t>comme du pire. Du meilleur car bien exécutées, elles peuvent guérir</a:t>
            </a:r>
          </a:p>
          <a:p>
            <a:r>
              <a:rPr lang="fr-FR" dirty="0" smtClean="0"/>
              <a:t>définitivement le malade, et du pire car mal effectuées, elles peuvent</a:t>
            </a:r>
          </a:p>
          <a:p>
            <a:r>
              <a:rPr lang="fr-FR" dirty="0" smtClean="0"/>
              <a:t>le condamner totalement.</a:t>
            </a:r>
          </a:p>
          <a:p>
            <a:r>
              <a:rPr lang="fr-FR" dirty="0" smtClean="0"/>
              <a:t>Il n’est pas inutile de rappeler que le diagnostic d’une tumeur</a:t>
            </a:r>
          </a:p>
          <a:p>
            <a:r>
              <a:rPr lang="fr-FR" dirty="0" smtClean="0"/>
              <a:t>osseuse n’est pas l’affaire d’un seul examen, n’est pas l’affaire d’une</a:t>
            </a:r>
          </a:p>
          <a:p>
            <a:r>
              <a:rPr lang="fr-FR" dirty="0" smtClean="0"/>
              <a:t>seule « fleur », fût-elle magnifique, mais bien d’un « bouquet »</a:t>
            </a:r>
          </a:p>
          <a:p>
            <a:r>
              <a:rPr lang="fr-FR" dirty="0" smtClean="0"/>
              <a:t>d’arguments. C’est une synthèse de l’interrogatoire, de l’examen</a:t>
            </a:r>
          </a:p>
          <a:p>
            <a:r>
              <a:rPr lang="fr-FR" dirty="0" smtClean="0"/>
              <a:t>clinique, de l’imagerie, des examens de laboratoire et enfin, de</a:t>
            </a:r>
          </a:p>
          <a:p>
            <a:r>
              <a:rPr lang="fr-FR" dirty="0" smtClean="0"/>
              <a:t>l’anatomopathologie. Chacune de ces étapes conduisant au</a:t>
            </a:r>
          </a:p>
          <a:p>
            <a:r>
              <a:rPr lang="fr-FR" dirty="0" smtClean="0"/>
              <a:t>diagnostic peut en effet être erronée et doit être contrôlée, confortée</a:t>
            </a:r>
          </a:p>
          <a:p>
            <a:r>
              <a:rPr lang="fr-FR" dirty="0" smtClean="0"/>
              <a:t>ou réfutée par l’étape suivante [12, 14].</a:t>
            </a:r>
          </a:p>
          <a:p>
            <a:endParaRPr lang="fr-FR" dirty="0"/>
          </a:p>
        </p:txBody>
      </p:sp>
      <p:sp>
        <p:nvSpPr>
          <p:cNvPr id="32772" name="Espace réservé du numéro de diapositive 3"/>
          <p:cNvSpPr>
            <a:spLocks noGrp="1"/>
          </p:cNvSpPr>
          <p:nvPr>
            <p:ph type="sldNum" sz="quarter" idx="5"/>
          </p:nvPr>
        </p:nvSpPr>
        <p:spPr bwMode="auto">
          <a:noFill/>
          <a:ln>
            <a:miter lim="800000"/>
            <a:headEnd/>
            <a:tailEnd/>
          </a:ln>
        </p:spPr>
        <p:txBody>
          <a:bodyPr/>
          <a:lstStyle/>
          <a:p>
            <a:fld id="{A6399A9E-4B5A-634D-A6C1-FEC06B69E043}" type="slidenum">
              <a:rPr lang="fr-FR" smtClean="0"/>
              <a:pPr/>
              <a:t>2</a:t>
            </a:fld>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61443" name="Espace réservé des commentaires 2"/>
          <p:cNvSpPr>
            <a:spLocks noGrp="1"/>
          </p:cNvSpPr>
          <p:nvPr>
            <p:ph type="body" idx="1"/>
          </p:nvPr>
        </p:nvSpPr>
        <p:spPr bwMode="auto">
          <a:noFill/>
        </p:spPr>
        <p:txBody>
          <a:bodyPr/>
          <a:lstStyle/>
          <a:p>
            <a:r>
              <a:rPr lang="fr-FR" smtClean="0"/>
              <a:t>Aux biopsies blanches les séries noires </a:t>
            </a:r>
          </a:p>
        </p:txBody>
      </p:sp>
      <p:sp>
        <p:nvSpPr>
          <p:cNvPr id="61444" name="Espace réservé du numéro de diapositive 3"/>
          <p:cNvSpPr>
            <a:spLocks noGrp="1"/>
          </p:cNvSpPr>
          <p:nvPr>
            <p:ph type="sldNum" sz="quarter" idx="5"/>
          </p:nvPr>
        </p:nvSpPr>
        <p:spPr bwMode="auto">
          <a:noFill/>
          <a:ln>
            <a:miter lim="800000"/>
            <a:headEnd/>
            <a:tailEnd/>
          </a:ln>
        </p:spPr>
        <p:txBody>
          <a:bodyPr/>
          <a:lstStyle/>
          <a:p>
            <a:fld id="{6B4BF009-38DD-8E43-8463-E7E5E3CF9C69}" type="slidenum">
              <a:rPr lang="en-US" smtClean="0">
                <a:latin typeface="Calibri" pitchFamily="-1" charset="0"/>
              </a:rPr>
              <a:pPr/>
              <a:t>29</a:t>
            </a:fld>
            <a:endParaRPr lang="en-US" smtClean="0">
              <a:latin typeface="Calibri" pitchFamily="-1"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25000" lnSpcReduction="20000"/>
          </a:bodyPr>
          <a:lstStyle/>
          <a:p>
            <a:r>
              <a:rPr lang="fr-FR" dirty="0" smtClean="0"/>
              <a:t>Anatomo-pathologie[modifier | modifier le code]</a:t>
            </a:r>
          </a:p>
          <a:p>
            <a:r>
              <a:rPr lang="fr-FR" dirty="0" smtClean="0"/>
              <a:t>L'analyse anatomo-pathologique du sarcome d'Ewing retrouve une prolifération de petites cellules tumorales rondes sans production osseuse. Il s'agit de cellules indifférenciées à noyaux </a:t>
            </a:r>
            <a:r>
              <a:rPr lang="fr-FR" dirty="0" err="1" smtClean="0"/>
              <a:t>hyperchromatiques</a:t>
            </a:r>
            <a:r>
              <a:rPr lang="fr-FR" dirty="0" smtClean="0"/>
              <a:t>. Il s'agit d'une tumeur </a:t>
            </a:r>
            <a:r>
              <a:rPr lang="fr-FR" dirty="0" err="1" smtClean="0"/>
              <a:t>neuro-ectodermique</a:t>
            </a:r>
            <a:r>
              <a:rPr lang="fr-FR" dirty="0" smtClean="0"/>
              <a:t> osseuse ou extra osseuse. Le terme de sarcome (origine mésenchymateuse) est donc impropre.</a:t>
            </a:r>
          </a:p>
          <a:p>
            <a:r>
              <a:rPr lang="fr-FR" dirty="0" smtClean="0"/>
              <a:t>L'examen cytogénétique montre :</a:t>
            </a:r>
          </a:p>
          <a:p>
            <a:endParaRPr lang="fr-FR" dirty="0" smtClean="0"/>
          </a:p>
          <a:p>
            <a:r>
              <a:rPr lang="fr-FR" dirty="0" smtClean="0"/>
              <a:t>une translocation spécifique t(11 ;22), plus rarement t(21 ;22) ou autres permet de confirmer le diagnostic dans plus de 90 % des cas.</a:t>
            </a:r>
          </a:p>
          <a:p>
            <a:r>
              <a:rPr lang="fr-FR" dirty="0" smtClean="0"/>
              <a:t>La protéine synthétisée MIC2 est responsable de la transformation tumorale.</a:t>
            </a:r>
          </a:p>
          <a:p>
            <a:endParaRPr lang="fr-FR" dirty="0" smtClean="0"/>
          </a:p>
          <a:p>
            <a:endParaRPr lang="fr-FR" dirty="0" smtClean="0"/>
          </a:p>
          <a:p>
            <a:r>
              <a:rPr lang="fr-FR" dirty="0" smtClean="0"/>
              <a:t>Le </a:t>
            </a:r>
            <a:r>
              <a:rPr lang="fr-FR" dirty="0" err="1" smtClean="0"/>
              <a:t>proto-oncogène</a:t>
            </a:r>
            <a:r>
              <a:rPr lang="fr-FR" dirty="0" smtClean="0"/>
              <a:t> </a:t>
            </a:r>
            <a:r>
              <a:rPr lang="fr-FR" dirty="0" err="1" smtClean="0"/>
              <a:t>c-myc</a:t>
            </a:r>
            <a:r>
              <a:rPr lang="fr-FR" dirty="0" smtClean="0"/>
              <a:t> est exprimé dans le sarcome d'Ewing, ce qui n'est pas le cas du </a:t>
            </a:r>
            <a:r>
              <a:rPr lang="fr-FR" dirty="0" err="1" smtClean="0"/>
              <a:t>neuroblastome</a:t>
            </a:r>
            <a:r>
              <a:rPr lang="fr-FR" dirty="0" smtClean="0"/>
              <a:t>.</a:t>
            </a:r>
          </a:p>
          <a:p>
            <a:endParaRPr lang="fr-FR" dirty="0" smtClean="0"/>
          </a:p>
          <a:p>
            <a:endParaRPr lang="fr-FR" dirty="0" smtClean="0"/>
          </a:p>
          <a:p>
            <a:endParaRPr lang="fr-FR" dirty="0" smtClean="0"/>
          </a:p>
          <a:p>
            <a:r>
              <a:rPr lang="fr-FR" dirty="0" smtClean="0"/>
              <a:t>Le sarcome d'Ewing est une forme de cancer des os qui touche principalement les enfants et les jeunes adultes (la moyenne d'âge est de 13 ans). Il concerne 10 % des tumeurs osseuses primaires. C'est une tumeur rare touchant trois personnes par million d'habitants par an1. Les sarcomes d'Ewing </a:t>
            </a:r>
            <a:r>
              <a:rPr lang="fr-FR" dirty="0" err="1" smtClean="0"/>
              <a:t>extra-osseux</a:t>
            </a:r>
            <a:r>
              <a:rPr lang="fr-FR" dirty="0" smtClean="0"/>
              <a:t> sont très rares.</a:t>
            </a:r>
          </a:p>
          <a:p>
            <a:r>
              <a:rPr lang="fr-FR" dirty="0" smtClean="0"/>
              <a:t>Cette tumeur osseuse de l'adolescent est plus fréquente chez les garçons et beaucoup plus fréquente chez les sujets blancs que chez les noirs. Les cellules responsables sont celles du mésenchyme, un tissu conjonctif qui sert de soutien aux autres tissus2.</a:t>
            </a:r>
          </a:p>
          <a:p>
            <a:r>
              <a:rPr lang="fr-FR" dirty="0" smtClean="0"/>
              <a:t>Le risque de métastase est important. Au moment du diagnostic, 25 % des patients présentent déjà une dissémination métastatique (40 % aux poumons, 30 % aux os, notamment la colonne vertébrale, 10 % dans la moelle osseuse). Compte tenu de la rareté de cette pathologie et de sa gravité, la prise en charge doit avoir lieu dans un service hautement spécialisé.</a:t>
            </a:r>
          </a:p>
          <a:p>
            <a:r>
              <a:rPr lang="fr-FR" dirty="0" smtClean="0"/>
              <a:t>Historique[modifier | modifier le code]</a:t>
            </a:r>
          </a:p>
          <a:p>
            <a:endParaRPr lang="fr-FR" dirty="0" smtClean="0"/>
          </a:p>
          <a:p>
            <a:endParaRPr lang="fr-FR" dirty="0" smtClean="0"/>
          </a:p>
          <a:p>
            <a:pPr lvl="0"/>
            <a:r>
              <a:rPr lang="fr-FR" sz="1200" b="1" kern="1200" dirty="0" smtClean="0">
                <a:solidFill>
                  <a:schemeClr val="tx1"/>
                </a:solidFill>
                <a:latin typeface="+mn-lt"/>
                <a:ea typeface="ＭＳ Ｐゴシック" pitchFamily="-1" charset="-128"/>
                <a:cs typeface="ＭＳ Ｐゴシック" pitchFamily="-1" charset="-128"/>
              </a:rPr>
              <a:t>Seule la biopsie permet d’affirmer le diagnostic. </a:t>
            </a:r>
            <a:r>
              <a:rPr lang="fr-FR" sz="1200" kern="1200" dirty="0" smtClean="0">
                <a:solidFill>
                  <a:schemeClr val="tx1"/>
                </a:solidFill>
                <a:latin typeface="+mn-lt"/>
                <a:ea typeface="ＭＳ Ｐゴシック" pitchFamily="-1" charset="-128"/>
                <a:cs typeface="ＭＳ Ｐゴシック" pitchFamily="-1" charset="-128"/>
              </a:rPr>
              <a:t>C’est une biopsie chirurgicale effectuée par un orthopédiste et dont la voie d’abord est décidée en fonction du geste chirurgical ultérieur.</a:t>
            </a:r>
          </a:p>
          <a:p>
            <a:r>
              <a:rPr lang="fr-FR" sz="1200" kern="1200" dirty="0" smtClean="0">
                <a:solidFill>
                  <a:schemeClr val="tx1"/>
                </a:solidFill>
                <a:latin typeface="+mn-lt"/>
                <a:ea typeface="ＭＳ Ｐゴシック" pitchFamily="-1" charset="-128"/>
                <a:cs typeface="ＭＳ Ｐゴシック" pitchFamily="-1" charset="-128"/>
              </a:rPr>
              <a:t> </a:t>
            </a:r>
          </a:p>
          <a:p>
            <a:pPr lvl="0"/>
            <a:r>
              <a:rPr lang="fr-FR" sz="1200" b="1" kern="1200" dirty="0" smtClean="0">
                <a:solidFill>
                  <a:schemeClr val="tx1"/>
                </a:solidFill>
                <a:latin typeface="+mn-lt"/>
                <a:ea typeface="ＭＳ Ｐゴシック" pitchFamily="-1" charset="-128"/>
                <a:cs typeface="ＭＳ Ｐゴシック" pitchFamily="-1" charset="-128"/>
              </a:rPr>
              <a:t>Un fragment de tumeur est mis dans un milieu de culture  pour l’étude cytogénétique et </a:t>
            </a:r>
            <a:r>
              <a:rPr lang="fr-FR" sz="1200" b="1" kern="1200" dirty="0" err="1" smtClean="0">
                <a:solidFill>
                  <a:schemeClr val="tx1"/>
                </a:solidFill>
                <a:latin typeface="+mn-lt"/>
                <a:ea typeface="ＭＳ Ｐゴシック" pitchFamily="-1" charset="-128"/>
                <a:cs typeface="ＭＳ Ｐゴシック" pitchFamily="-1" charset="-128"/>
              </a:rPr>
              <a:t>immuno-histo-chimique</a:t>
            </a:r>
            <a:r>
              <a:rPr lang="fr-FR" sz="1200" b="1" kern="1200" dirty="0" smtClean="0">
                <a:solidFill>
                  <a:schemeClr val="tx1"/>
                </a:solidFill>
                <a:latin typeface="+mn-lt"/>
                <a:ea typeface="ＭＳ Ｐゴシック" pitchFamily="-1" charset="-128"/>
                <a:cs typeface="ＭＳ Ｐゴシック" pitchFamily="-1" charset="-128"/>
              </a:rPr>
              <a:t>.</a:t>
            </a:r>
            <a:endParaRPr lang="fr-FR" sz="1200" kern="1200" dirty="0" smtClean="0">
              <a:solidFill>
                <a:schemeClr val="tx1"/>
              </a:solidFill>
              <a:latin typeface="+mn-lt"/>
              <a:ea typeface="ＭＳ Ｐゴシック" pitchFamily="-1" charset="-128"/>
              <a:cs typeface="ＭＳ Ｐゴシック" pitchFamily="-1" charset="-128"/>
            </a:endParaRPr>
          </a:p>
          <a:p>
            <a:r>
              <a:rPr lang="fr-FR" sz="1200" kern="1200" dirty="0" smtClean="0">
                <a:solidFill>
                  <a:schemeClr val="tx1"/>
                </a:solidFill>
                <a:latin typeface="+mn-lt"/>
                <a:ea typeface="ＭＳ Ｐゴシック" pitchFamily="-1" charset="-128"/>
                <a:cs typeface="ＭＳ Ｐゴシック" pitchFamily="-1" charset="-128"/>
              </a:rPr>
              <a:t> </a:t>
            </a:r>
          </a:p>
          <a:p>
            <a:pPr lvl="0"/>
            <a:r>
              <a:rPr lang="fr-FR" sz="1200" kern="1200" dirty="0" smtClean="0">
                <a:solidFill>
                  <a:schemeClr val="tx1"/>
                </a:solidFill>
                <a:latin typeface="+mn-lt"/>
                <a:ea typeface="ＭＳ Ｐゴシック" pitchFamily="-1" charset="-128"/>
                <a:cs typeface="ＭＳ Ｐゴシック" pitchFamily="-1" charset="-128"/>
              </a:rPr>
              <a:t>Un fragment est également congelé pour  la recherche du transcrit de fusion en biologie moléculaire. </a:t>
            </a:r>
            <a:r>
              <a:rPr lang="fr-FR" sz="1200" b="1" kern="1200" dirty="0" smtClean="0">
                <a:solidFill>
                  <a:schemeClr val="tx1"/>
                </a:solidFill>
                <a:latin typeface="+mn-lt"/>
                <a:ea typeface="ＭＳ Ｐゴシック" pitchFamily="-1" charset="-128"/>
                <a:cs typeface="ＭＳ Ｐゴシック" pitchFamily="-1" charset="-128"/>
              </a:rPr>
              <a:t>La mise en évidence de la translocation t(11 ;22)(q24 ;q12)) permet d’affirmer le diagnostic</a:t>
            </a:r>
            <a:r>
              <a:rPr lang="fr-FR" sz="1200" kern="1200" dirty="0" smtClean="0">
                <a:solidFill>
                  <a:schemeClr val="tx1"/>
                </a:solidFill>
                <a:latin typeface="+mn-lt"/>
                <a:ea typeface="ＭＳ Ｐゴシック" pitchFamily="-1" charset="-128"/>
                <a:cs typeface="ＭＳ Ｐゴシック" pitchFamily="-1" charset="-128"/>
              </a:rPr>
              <a:t> même s’il existe des translocations variantes et complexes.</a:t>
            </a:r>
          </a:p>
          <a:p>
            <a:endParaRPr lang="fr-FR" dirty="0" smtClean="0"/>
          </a:p>
          <a:p>
            <a:endParaRPr lang="fr-FR" dirty="0" smtClean="0"/>
          </a:p>
          <a:p>
            <a:r>
              <a:rPr lang="fr-FR" dirty="0" smtClean="0"/>
              <a:t>C'est en 1921 que James Ewing (1866-1943) décrit cette tumeur en la distinguant des lymphomes et autres types de cancer connus à cette époque. Le terme de "sarcome" est en fait impropre, il s'agit d'une tumeur </a:t>
            </a:r>
            <a:r>
              <a:rPr lang="fr-FR" dirty="0" err="1" smtClean="0"/>
              <a:t>neuroectodermique</a:t>
            </a:r>
            <a:r>
              <a:rPr lang="fr-FR" dirty="0" smtClean="0"/>
              <a:t> primitive (primitive </a:t>
            </a:r>
            <a:r>
              <a:rPr lang="fr-FR" dirty="0" err="1" smtClean="0"/>
              <a:t>neuroectodermal</a:t>
            </a:r>
            <a:r>
              <a:rPr lang="fr-FR" dirty="0" smtClean="0"/>
              <a:t> </a:t>
            </a:r>
            <a:r>
              <a:rPr lang="fr-FR" dirty="0" err="1" smtClean="0"/>
              <a:t>tumor</a:t>
            </a:r>
            <a:r>
              <a:rPr lang="fr-FR" dirty="0" smtClean="0"/>
              <a:t> ou PNET).</a:t>
            </a:r>
          </a:p>
          <a:p>
            <a:r>
              <a:rPr lang="fr-FR" dirty="0" smtClean="0"/>
              <a:t>C’est à l’Institut Curie qu’a été découverte, en 1984, et caractérisée, en 1992 par l'équipe dirigée par Olivier Delattre, directeur de l'Unité Inserm 8303, la translocation chromosomique responsable de la synthèse d'une protéine anormale, montrant que cette tumeur était due à un échange accidentel de matériel génétique entre les chromosomes 11 et 22, les deux gènes cassés et recollés de façon anormale aboutissaient à la naissance d'un gène muté dirigeant la mise en place d'un programme aberrant. Cette découverte permit la mise au point, en 1994, d'un </a:t>
            </a:r>
            <a:r>
              <a:rPr lang="fr-FR" dirty="0" err="1" smtClean="0"/>
              <a:t>test-diagnostic</a:t>
            </a:r>
            <a:r>
              <a:rPr lang="fr-FR" dirty="0" smtClean="0"/>
              <a:t> de la tumeur d'Ewing, mais les cellules au sein desquelles se produisait l'échange restaient inconnues (endothéliale, neurale, épithéliale, </a:t>
            </a:r>
            <a:r>
              <a:rPr lang="fr-FR" dirty="0" err="1" smtClean="0"/>
              <a:t>etc</a:t>
            </a:r>
            <a:r>
              <a:rPr lang="fr-FR" dirty="0" smtClean="0"/>
              <a:t>).</a:t>
            </a:r>
          </a:p>
          <a:p>
            <a:r>
              <a:rPr lang="fr-FR" dirty="0" smtClean="0"/>
              <a:t>En 2005, l'équipe du professeur Ivan </a:t>
            </a:r>
            <a:r>
              <a:rPr lang="fr-FR" dirty="0" err="1" smtClean="0"/>
              <a:t>Stamenkovic</a:t>
            </a:r>
            <a:r>
              <a:rPr lang="fr-FR" dirty="0" smtClean="0"/>
              <a:t> de l'Université de Lausanne a démontré que les cellules d'origine de cette tumeur sont des cellules mésenchymateuses souches présentes dans l'os4. Dans leur travail, le groupe du Prof. </a:t>
            </a:r>
            <a:r>
              <a:rPr lang="fr-FR" dirty="0" err="1" smtClean="0"/>
              <a:t>Stamenkovic</a:t>
            </a:r>
            <a:r>
              <a:rPr lang="fr-FR" dirty="0" smtClean="0"/>
              <a:t> a montré que la translocation EWS-FLI-1 possède la capacité d'induire le facteur de croissance IGF1, de transformer des cellules mésenchymateuses normales en cellules tumorales, et qu'elle constitue l'évènement initiateur du développement de ce sarcome. Cette découverte a par la suite été confirmée en 2007 par le groupe de recherche du Dr. Delattre, en collaboration avec l'Inserm de Tours, qui, après avoir mis en culture des lignée cellulaires de la tumeur, réussissent à « forcer » les cellules tumorales à retrouver leur statut d'origine. Ils ont ainsi confirmé qu'il s'agit de cellules souches mésenchymateuses capables de se différencier normalement en cellules soit osseuses, soit graisseuses. Cette découverte ouvre la voie à la création d'un modèle animal pour la recherche d'un traitement5,6. Il va devenir possible de les rendre moins agressives et de s'opposer à leur prolifération.</a:t>
            </a:r>
          </a:p>
          <a:p>
            <a:r>
              <a:rPr lang="fr-FR" dirty="0" smtClean="0"/>
              <a:t>En trente ans, le traitement a beaucoup évolué. Initialement axé sur la radiothérapie, il passe aujourd'hui par la chimiothérapie et l'exérèse de la tumeur au prix de possibles séquelles motrices.</a:t>
            </a:r>
          </a:p>
          <a:p>
            <a:r>
              <a:rPr lang="fr-FR" dirty="0" smtClean="0"/>
              <a:t>Épidémiologie[modifier | modifier le code]</a:t>
            </a:r>
          </a:p>
          <a:p>
            <a:endParaRPr lang="fr-FR" dirty="0" smtClean="0"/>
          </a:p>
          <a:p>
            <a:r>
              <a:rPr lang="fr-FR" dirty="0" smtClean="0"/>
              <a:t>Le sarcome d'Ewing est une tumeur rare. Elle est exceptionnelle dans la population d'origine africaine. Elle touche principalement le sujet jeune, avec 90 % des patients de moins de 20 ans et un âge médian de 14 ans. L'incidence est de 3/1.000.000.</a:t>
            </a:r>
          </a:p>
          <a:p>
            <a:r>
              <a:rPr lang="fr-FR" dirty="0" smtClean="0"/>
              <a:t>Étiologie[modifier | modifier le code]</a:t>
            </a:r>
          </a:p>
          <a:p>
            <a:endParaRPr lang="fr-FR" dirty="0" smtClean="0"/>
          </a:p>
          <a:p>
            <a:r>
              <a:rPr lang="fr-FR" dirty="0" smtClean="0"/>
              <a:t>Le mécanisme physiopathologique du sarcome d'Ewing est maintenant bien connu. Le mécanisme le plus souvent retrouvé est une translocation t(11,22) responsable de l'apparition d'une protéine de fusion nommée EWS-FLI1. Cette anomalie est retrouvée dans 85 % des tumeurs d'Ewing. Pour les 15 % restantes, il s'agit d'une translocation t(21;22) donnant lieu à la synthèse d’une protéine anormale EWS-ERG.</a:t>
            </a:r>
          </a:p>
          <a:p>
            <a:r>
              <a:rPr lang="fr-FR" dirty="0" smtClean="0"/>
              <a:t>Dans les deux cas la protéine anormale entraîne une activation continue du récepteur membranaire IGF-1, responsable de la prolifération cellulaire7.</a:t>
            </a:r>
          </a:p>
          <a:p>
            <a:r>
              <a:rPr lang="fr-FR" dirty="0" smtClean="0"/>
              <a:t>À l'adolescence, au moment de la poussée de croissance, les cellules normales sont soumises à une intense signalisation par l'hormone de croissance et par l'IGF (</a:t>
            </a:r>
            <a:r>
              <a:rPr lang="fr-FR" dirty="0" err="1" smtClean="0"/>
              <a:t>insuline-like</a:t>
            </a:r>
            <a:r>
              <a:rPr lang="fr-FR" dirty="0" smtClean="0"/>
              <a:t> </a:t>
            </a:r>
            <a:r>
              <a:rPr lang="fr-FR" dirty="0" err="1" smtClean="0"/>
              <a:t>growth</a:t>
            </a:r>
            <a:r>
              <a:rPr lang="fr-FR" dirty="0" smtClean="0"/>
              <a:t> factor). Dans la tumeur d'Ewing, ces cellules perdent leur capacité d'être régulées par l'IGF d'où une prolifération anarchique.</a:t>
            </a:r>
          </a:p>
          <a:p>
            <a:r>
              <a:rPr lang="fr-FR" dirty="0" smtClean="0"/>
              <a:t>Diagnostic[modifier | modifier le code]</a:t>
            </a:r>
          </a:p>
          <a:p>
            <a:endParaRPr lang="fr-FR" dirty="0" smtClean="0"/>
          </a:p>
          <a:p>
            <a:r>
              <a:rPr lang="fr-FR" dirty="0" smtClean="0"/>
              <a:t>Observations cliniques[modifier | modifier le code]</a:t>
            </a:r>
          </a:p>
          <a:p>
            <a:r>
              <a:rPr lang="fr-FR" dirty="0" smtClean="0"/>
              <a:t>Les tumeurs peuvent se développer partout dans le corps, mais c'est principalement au niveau des os des membres inférieurs (fémur, tibia, péroné) ou dans le bassin qu'elles apparaissent. L'humérus et les côtes sont d'autres os particulièrement touchés.</a:t>
            </a:r>
          </a:p>
          <a:p>
            <a:r>
              <a:rPr lang="fr-FR" dirty="0" smtClean="0"/>
              <a:t>Les symptômes les plus fréquents sont la tuméfaction, ou gonflement de la zone touchée, ainsi que des douleurs à la marche. Lorsque la tumeur est située sur les côtes, le patient se plaint d'une masse douloureuse.</a:t>
            </a:r>
          </a:p>
          <a:p>
            <a:r>
              <a:rPr lang="fr-FR" dirty="0" smtClean="0"/>
              <a:t>30 % des patients, lorsque le cancer est détecté, présentent déjà des métastases au niveau des poumons et de la moelle osseuse.</a:t>
            </a:r>
          </a:p>
          <a:p>
            <a:r>
              <a:rPr lang="fr-FR" dirty="0" smtClean="0"/>
              <a:t>Imagerie médicale[modifier | modifier le code]</a:t>
            </a:r>
          </a:p>
          <a:p>
            <a:r>
              <a:rPr lang="fr-FR" dirty="0" smtClean="0"/>
              <a:t>Le sarcome d'Ewing concerne principalement la diaphyse des os longs. On retrouve des lésions ostéolytiques avec réaction </a:t>
            </a:r>
            <a:r>
              <a:rPr lang="fr-FR" dirty="0" err="1" smtClean="0"/>
              <a:t>périostée</a:t>
            </a:r>
            <a:r>
              <a:rPr lang="fr-FR" dirty="0" smtClean="0"/>
              <a:t>. La radiographie standard est complétée par un CT et/ou une IRM.</a:t>
            </a:r>
          </a:p>
          <a:p>
            <a:endParaRPr lang="fr-FR" dirty="0" smtClean="0"/>
          </a:p>
          <a:p>
            <a:r>
              <a:rPr lang="fr-FR" dirty="0" smtClean="0"/>
              <a:t>Bilan pré-thérapeutique[modifier | modifier le code]</a:t>
            </a:r>
          </a:p>
          <a:p>
            <a:r>
              <a:rPr lang="fr-FR" dirty="0" smtClean="0"/>
              <a:t>Le bilan </a:t>
            </a:r>
            <a:r>
              <a:rPr lang="fr-FR" dirty="0" err="1" smtClean="0"/>
              <a:t>préthérapeutique</a:t>
            </a:r>
            <a:r>
              <a:rPr lang="fr-FR" dirty="0" smtClean="0"/>
              <a:t> est parfaitement standardisé. il comporte :</a:t>
            </a:r>
          </a:p>
          <a:p>
            <a:r>
              <a:rPr lang="fr-FR" dirty="0" smtClean="0"/>
              <a:t>Biopsie chirurgicale pour histologie et biologie moléculaire (voire protocole </a:t>
            </a:r>
            <a:r>
              <a:rPr lang="fr-FR" dirty="0" err="1" smtClean="0"/>
              <a:t>euro-ewing</a:t>
            </a:r>
            <a:r>
              <a:rPr lang="fr-FR" dirty="0" smtClean="0"/>
              <a:t>) ;</a:t>
            </a:r>
          </a:p>
          <a:p>
            <a:r>
              <a:rPr lang="fr-FR" dirty="0" smtClean="0"/>
              <a:t>Deux biopsies </a:t>
            </a:r>
            <a:r>
              <a:rPr lang="fr-FR" dirty="0" err="1" smtClean="0"/>
              <a:t>ostéo-médullaires</a:t>
            </a:r>
            <a:r>
              <a:rPr lang="fr-FR" dirty="0" smtClean="0"/>
              <a:t> et 10 myélogrammes ;</a:t>
            </a:r>
          </a:p>
          <a:p>
            <a:r>
              <a:rPr lang="fr-FR" dirty="0" smtClean="0"/>
              <a:t>Radiographie et IRM de la lésion primitive ;</a:t>
            </a:r>
          </a:p>
          <a:p>
            <a:r>
              <a:rPr lang="fr-FR" dirty="0" smtClean="0"/>
              <a:t>Scintigraphie osseuse (rares localisations secondaires osseuses) ou TEP scan ;</a:t>
            </a:r>
          </a:p>
          <a:p>
            <a:r>
              <a:rPr lang="fr-FR" dirty="0" smtClean="0"/>
              <a:t>TDM si os plat ou lésion pelvienne ;</a:t>
            </a:r>
          </a:p>
          <a:p>
            <a:r>
              <a:rPr lang="fr-FR" dirty="0" smtClean="0"/>
              <a:t>TDM thoracique à la recherche de métastases pulmonaires.</a:t>
            </a:r>
          </a:p>
          <a:p>
            <a:r>
              <a:rPr lang="fr-FR" dirty="0" smtClean="0"/>
              <a:t>Diagnostic différentiel[modifier | modifier le code]</a:t>
            </a:r>
          </a:p>
          <a:p>
            <a:r>
              <a:rPr lang="fr-FR" dirty="0" smtClean="0"/>
              <a:t>Le diagnostic différentiel histologique inclut le </a:t>
            </a:r>
            <a:r>
              <a:rPr lang="fr-FR" dirty="0" err="1" smtClean="0"/>
              <a:t>rhabdomyosarcome</a:t>
            </a:r>
            <a:r>
              <a:rPr lang="fr-FR" dirty="0" smtClean="0"/>
              <a:t>, le </a:t>
            </a:r>
            <a:r>
              <a:rPr lang="fr-FR" dirty="0" err="1" smtClean="0"/>
              <a:t>neuroblastome</a:t>
            </a:r>
            <a:r>
              <a:rPr lang="fr-FR" dirty="0" smtClean="0"/>
              <a:t> et les lymphomes ainsi que les métastases osseuses d'autres cancers.</a:t>
            </a:r>
          </a:p>
          <a:p>
            <a:r>
              <a:rPr lang="fr-FR" dirty="0" smtClean="0"/>
              <a:t>Traitements[modifier | modifier le code]</a:t>
            </a:r>
          </a:p>
          <a:p>
            <a:endParaRPr lang="fr-FR" dirty="0" smtClean="0"/>
          </a:p>
          <a:p>
            <a:r>
              <a:rPr lang="fr-FR" dirty="0" smtClean="0"/>
              <a:t>La qualité du traitement repose d'abord sur une prise en charge dans un service hautement spécialisé. À tous les stades de la maladie, l'inclusion dans un protocole de recherche permet d'offrir au malade les traitements les plus adaptés. En Europe le protocole </a:t>
            </a:r>
            <a:r>
              <a:rPr lang="fr-FR" dirty="0" err="1" smtClean="0"/>
              <a:t>Euroewing</a:t>
            </a:r>
            <a:r>
              <a:rPr lang="fr-FR" dirty="0" smtClean="0"/>
              <a:t> 99 reste le protocole de référence de cette maladie.</a:t>
            </a:r>
          </a:p>
          <a:p>
            <a:r>
              <a:rPr lang="fr-FR" dirty="0" smtClean="0"/>
              <a:t>Le traitement se passe généralement comme suit : d'abord une chimiothérapie pour réduire la taille de la tumeur et des éventuelles métastases, puis une chirurgie de la tumeur et de ses éventuelles métastases. L'analyse au laboratoire de la tumeur permet d'évaluer l'efficacité de la chimiothérapie initiale. C'est un élément très important de la prise en charge. Si la chirurgie n'est pas possible elle peut être remplacée par la radiothérapie. Le traitement est clôturé par une chimiothérapie d'entretien. La nature des produits utilisés dépend de la taille initiale, de la tumeur, de la possibilité d'opérer complètement la tumeur et les métastases et du résultat de la chimiothérapie réalisée avant la chirurgie. Une intensification thérapeutique avec autogreffe peut être nécessaire si la tumeur est très volumineuse au départ ou si elle a peu diminué sous chimiothérapie.</a:t>
            </a:r>
          </a:p>
          <a:p>
            <a:r>
              <a:rPr lang="fr-FR" dirty="0" smtClean="0"/>
              <a:t>Méthodes thérapeutiques[modifier | modifier le code]</a:t>
            </a:r>
          </a:p>
          <a:p>
            <a:r>
              <a:rPr lang="fr-FR" dirty="0" smtClean="0"/>
              <a:t>Chimiothérapies[modifier | modifier le code]</a:t>
            </a:r>
          </a:p>
          <a:p>
            <a:r>
              <a:rPr lang="fr-FR" dirty="0" smtClean="0"/>
              <a:t>Les drogues suivantes sont habituellement efficaces dans les sarcomes d'Ewing : vincristine, </a:t>
            </a:r>
            <a:r>
              <a:rPr lang="fr-FR" dirty="0" err="1" smtClean="0"/>
              <a:t>actinomycine</a:t>
            </a:r>
            <a:r>
              <a:rPr lang="fr-FR" dirty="0" smtClean="0"/>
              <a:t>, </a:t>
            </a:r>
            <a:r>
              <a:rPr lang="fr-FR" dirty="0" err="1" smtClean="0"/>
              <a:t>cyclophosphamide</a:t>
            </a:r>
            <a:r>
              <a:rPr lang="fr-FR" dirty="0" smtClean="0"/>
              <a:t> </a:t>
            </a:r>
            <a:r>
              <a:rPr lang="fr-FR" dirty="0" err="1" smtClean="0"/>
              <a:t>ifosfamide</a:t>
            </a:r>
            <a:r>
              <a:rPr lang="fr-FR" dirty="0" smtClean="0"/>
              <a:t>, VP16, </a:t>
            </a:r>
            <a:r>
              <a:rPr lang="fr-FR" dirty="0" err="1" smtClean="0"/>
              <a:t>adriamycine</a:t>
            </a:r>
            <a:r>
              <a:rPr lang="fr-FR" dirty="0" smtClean="0"/>
              <a:t> Le protocole </a:t>
            </a:r>
            <a:r>
              <a:rPr lang="fr-FR" dirty="0" err="1" smtClean="0"/>
              <a:t>EuroEwing</a:t>
            </a:r>
            <a:r>
              <a:rPr lang="fr-FR" dirty="0" smtClean="0"/>
              <a:t> compare la toxicité et l'efficacité en entretien de l'</a:t>
            </a:r>
            <a:r>
              <a:rPr lang="fr-FR" dirty="0" err="1" smtClean="0"/>
              <a:t>ifosfamide</a:t>
            </a:r>
            <a:r>
              <a:rPr lang="fr-FR" dirty="0" smtClean="0"/>
              <a:t> et de la </a:t>
            </a:r>
            <a:r>
              <a:rPr lang="fr-FR" dirty="0" err="1" smtClean="0"/>
              <a:t>cyclophosfamide</a:t>
            </a:r>
            <a:r>
              <a:rPr lang="fr-FR" dirty="0" smtClean="0"/>
              <a:t> (VAI vs VAC).</a:t>
            </a:r>
          </a:p>
          <a:p>
            <a:r>
              <a:rPr lang="fr-FR" dirty="0" smtClean="0"/>
              <a:t>VIDE</a:t>
            </a:r>
          </a:p>
          <a:p>
            <a:r>
              <a:rPr lang="fr-FR" dirty="0" smtClean="0"/>
              <a:t>Vincristine 1.5 mg/m² J1</a:t>
            </a:r>
          </a:p>
          <a:p>
            <a:r>
              <a:rPr lang="fr-FR" dirty="0" err="1" smtClean="0"/>
              <a:t>Ifosfamide</a:t>
            </a:r>
            <a:r>
              <a:rPr lang="fr-FR" dirty="0" smtClean="0"/>
              <a:t> 2 g/m²/j J1 J2 J3</a:t>
            </a:r>
          </a:p>
          <a:p>
            <a:r>
              <a:rPr lang="fr-FR" dirty="0" err="1" smtClean="0"/>
              <a:t>Doxorubicine</a:t>
            </a:r>
            <a:r>
              <a:rPr lang="fr-FR" dirty="0" smtClean="0"/>
              <a:t> 20 mg/m²/j J1 J2 J3</a:t>
            </a:r>
          </a:p>
          <a:p>
            <a:r>
              <a:rPr lang="fr-FR" dirty="0" err="1" smtClean="0"/>
              <a:t>Etoposide</a:t>
            </a:r>
            <a:r>
              <a:rPr lang="fr-FR" dirty="0" smtClean="0"/>
              <a:t> 150 mg/m²/j J1 J2 J3</a:t>
            </a:r>
          </a:p>
          <a:p>
            <a:r>
              <a:rPr lang="fr-FR" dirty="0" smtClean="0"/>
              <a:t>VAI</a:t>
            </a:r>
          </a:p>
          <a:p>
            <a:r>
              <a:rPr lang="fr-FR" dirty="0" smtClean="0"/>
              <a:t>Vincristine 1.5 mg/m² J1</a:t>
            </a:r>
          </a:p>
          <a:p>
            <a:r>
              <a:rPr lang="fr-FR" dirty="0" err="1" smtClean="0"/>
              <a:t>Actinomycine</a:t>
            </a:r>
            <a:r>
              <a:rPr lang="fr-FR" dirty="0" smtClean="0"/>
              <a:t> 0.75 mg/m²/j J1 J2</a:t>
            </a:r>
          </a:p>
          <a:p>
            <a:r>
              <a:rPr lang="fr-FR" dirty="0" err="1" smtClean="0"/>
              <a:t>Ifosfamide</a:t>
            </a:r>
            <a:r>
              <a:rPr lang="fr-FR" dirty="0" smtClean="0"/>
              <a:t> 2 g/m²/j J1 J2</a:t>
            </a:r>
          </a:p>
          <a:p>
            <a:r>
              <a:rPr lang="fr-FR" dirty="0" smtClean="0"/>
              <a:t>VAC</a:t>
            </a:r>
          </a:p>
          <a:p>
            <a:r>
              <a:rPr lang="fr-FR" dirty="0" smtClean="0"/>
              <a:t>Vincristine 1.5 mg/m² J1</a:t>
            </a:r>
          </a:p>
          <a:p>
            <a:r>
              <a:rPr lang="fr-FR" dirty="0" err="1" smtClean="0"/>
              <a:t>Actinomycine</a:t>
            </a:r>
            <a:r>
              <a:rPr lang="fr-FR" dirty="0" smtClean="0"/>
              <a:t> 0.75 mg/m²/j J1 J2</a:t>
            </a:r>
          </a:p>
          <a:p>
            <a:r>
              <a:rPr lang="fr-FR" dirty="0" err="1" smtClean="0"/>
              <a:t>Cyclophosphamide</a:t>
            </a:r>
            <a:r>
              <a:rPr lang="fr-FR" dirty="0" smtClean="0"/>
              <a:t> 1500 mg/m² J1</a:t>
            </a:r>
          </a:p>
          <a:p>
            <a:r>
              <a:rPr lang="fr-FR" dirty="0" smtClean="0"/>
              <a:t>Intensification </a:t>
            </a:r>
            <a:r>
              <a:rPr lang="fr-FR" dirty="0" err="1" smtClean="0"/>
              <a:t>Busulfan</a:t>
            </a:r>
            <a:r>
              <a:rPr lang="fr-FR" dirty="0" smtClean="0"/>
              <a:t> </a:t>
            </a:r>
            <a:r>
              <a:rPr lang="fr-FR" dirty="0" err="1" smtClean="0"/>
              <a:t>melphalan</a:t>
            </a:r>
            <a:endParaRPr lang="fr-FR" dirty="0" smtClean="0"/>
          </a:p>
          <a:p>
            <a:r>
              <a:rPr lang="fr-FR" dirty="0" smtClean="0"/>
              <a:t>Stratégie thérapeutique[modifier | modifier le code]</a:t>
            </a:r>
          </a:p>
          <a:p>
            <a:r>
              <a:rPr lang="fr-FR" dirty="0" smtClean="0"/>
              <a:t>Le groupe </a:t>
            </a:r>
            <a:r>
              <a:rPr lang="fr-FR" dirty="0" err="1" smtClean="0"/>
              <a:t>Euro-Ewing</a:t>
            </a:r>
            <a:r>
              <a:rPr lang="fr-FR" dirty="0" smtClean="0"/>
              <a:t> définit une prise en charge standardisée à chaque stade de la maladie pour les sarcomes d'Ewing et les PNET (à l'exception des PNET du système nerveux central. Les différentes procédures de prise en charge dépendent du groupe pronostic (défini plus bas). Trois groupes sont définis :</a:t>
            </a:r>
          </a:p>
          <a:p>
            <a:r>
              <a:rPr lang="fr-FR" dirty="0" smtClean="0"/>
              <a:t>groupe 1 : tumeur localisée de bon pronostic</a:t>
            </a:r>
          </a:p>
          <a:p>
            <a:r>
              <a:rPr lang="fr-FR" dirty="0" smtClean="0"/>
              <a:t>groupe 2 : tumeur localisée de haut risque</a:t>
            </a:r>
          </a:p>
          <a:p>
            <a:r>
              <a:rPr lang="fr-FR" dirty="0" smtClean="0"/>
              <a:t>groupe 3 : tumeur métastasée au poumon ou à la plèvre.</a:t>
            </a:r>
          </a:p>
          <a:p>
            <a:r>
              <a:rPr lang="fr-FR" dirty="0" smtClean="0"/>
              <a:t>Les tumeurs métastatiques ailleurs qu'au poumon et à la plèvre sont de mauvais pronostic; Il n'existe pas d'essai randomisé pour ce stade.</a:t>
            </a:r>
          </a:p>
          <a:p>
            <a:r>
              <a:rPr lang="fr-FR" dirty="0" smtClean="0"/>
              <a:t>Tumeur localisée de bon pronostic (groupe 1)[modifier | modifier le code]</a:t>
            </a:r>
          </a:p>
          <a:p>
            <a:r>
              <a:rPr lang="fr-FR" dirty="0" smtClean="0"/>
              <a:t>(...)</a:t>
            </a:r>
          </a:p>
          <a:p>
            <a:r>
              <a:rPr lang="fr-FR" dirty="0" smtClean="0"/>
              <a:t>Pour l'avenir[modifier | modifier le code]</a:t>
            </a:r>
          </a:p>
          <a:p>
            <a:r>
              <a:rPr lang="fr-FR" dirty="0" smtClean="0"/>
              <a:t>La découverte récente de l'équipe de l'unité Inserm 830 va permettre la mise au point de traitements qui, selon Olivier Delattre, « agiraient par exemple contre la signalisation par l'IGF 1 ». Comme la signalisation de l'IGF 1 est fréquemment altérée dans d'autres tumeurs, l'industrie pharmaceutique pourrait manifester de l'intérêt pour investir dans la recherche de traitements.</a:t>
            </a:r>
          </a:p>
          <a:p>
            <a:r>
              <a:rPr lang="fr-FR" dirty="0" smtClean="0"/>
              <a:t>Pronostic[modifier | modifier le code]</a:t>
            </a:r>
          </a:p>
          <a:p>
            <a:endParaRPr lang="fr-FR" dirty="0" smtClean="0"/>
          </a:p>
          <a:p>
            <a:r>
              <a:rPr lang="fr-FR" dirty="0" smtClean="0"/>
              <a:t>Le pronostic a été amélioré dans les années 1970 par l’apport de la chimiothérapie. La survie à 5 ans est de 60 % pour les tumeurs localisées, alors qu'elle est de 20 % pour les tumeurs métastatiques. La survie après le cancer sans récidive est de 65 à 75 % lorsque la tumeur est traitée avec de la chimiothérapie et éventuellement une exérèse de la tumeur.</a:t>
            </a:r>
          </a:p>
          <a:p>
            <a:r>
              <a:rPr lang="fr-FR" dirty="0" smtClean="0"/>
              <a:t>Facteurs pronostic[modifier | modifier le code]</a:t>
            </a:r>
          </a:p>
          <a:p>
            <a:r>
              <a:rPr lang="fr-FR" dirty="0" smtClean="0"/>
              <a:t>Pour les sarcomes d'Ewing métastatiques, le principal facteur de mauvais pronostic est la présence de métastases en dehors du poumon. Pour les tumeurs localisées, on définit deux groupes pronostic en fonction des facteurs pronostics suivants :</a:t>
            </a:r>
          </a:p>
          <a:p>
            <a:r>
              <a:rPr lang="fr-FR" dirty="0" smtClean="0"/>
              <a:t>Importance de la réponse à la chimiothérapie </a:t>
            </a:r>
            <a:r>
              <a:rPr lang="fr-FR" dirty="0" err="1" smtClean="0"/>
              <a:t>néo-adjuvante</a:t>
            </a:r>
            <a:r>
              <a:rPr lang="fr-FR" dirty="0" smtClean="0"/>
              <a:t>. C'est le facteur pronostic le plus important. Une bonne réponse à la chimiothérapie première est définie par un résidu tumoral &lt; 10 %, c’est-à-dire que l'examen anatomo-pathologique de la tumeur après chimiothérapie montre qu'il subsiste moins de 10 % de cellules cancéreuses dans la tumeur.</a:t>
            </a:r>
          </a:p>
          <a:p>
            <a:r>
              <a:rPr lang="fr-FR" dirty="0" smtClean="0"/>
              <a:t>Volume de la tumeur ;</a:t>
            </a:r>
          </a:p>
          <a:p>
            <a:r>
              <a:rPr lang="fr-FR" dirty="0" smtClean="0"/>
              <a:t>Localisation (tronc ou membre) et l'accessibilité à la chirurgie.</a:t>
            </a:r>
          </a:p>
          <a:p>
            <a:r>
              <a:rPr lang="fr-FR" dirty="0" smtClean="0"/>
              <a:t>Tumeur localisée de bon pronostic :</a:t>
            </a:r>
          </a:p>
          <a:p>
            <a:r>
              <a:rPr lang="fr-FR" dirty="0" smtClean="0"/>
              <a:t>Bonne réponse à la chimiothérapie </a:t>
            </a:r>
            <a:r>
              <a:rPr lang="fr-FR" dirty="0" err="1" smtClean="0"/>
              <a:t>néo-adjuvante</a:t>
            </a:r>
            <a:r>
              <a:rPr lang="fr-FR" dirty="0" smtClean="0"/>
              <a:t> ;</a:t>
            </a:r>
          </a:p>
          <a:p>
            <a:r>
              <a:rPr lang="fr-FR" dirty="0" smtClean="0"/>
              <a:t>Petit volume (&lt;200 ml) mais inopérable, opérée d'emblée ou opérée après </a:t>
            </a:r>
            <a:r>
              <a:rPr lang="fr-FR" dirty="0" err="1" smtClean="0"/>
              <a:t>radio-chimiothérapie</a:t>
            </a:r>
            <a:r>
              <a:rPr lang="fr-FR" dirty="0" smtClean="0"/>
              <a:t>.</a:t>
            </a:r>
          </a:p>
          <a:p>
            <a:r>
              <a:rPr lang="fr-FR" dirty="0" smtClean="0"/>
              <a:t>Tumeurs localisées de haut risque</a:t>
            </a:r>
          </a:p>
          <a:p>
            <a:r>
              <a:rPr lang="fr-FR" dirty="0" smtClean="0"/>
              <a:t>Bonne réponse à la chimiothérapie </a:t>
            </a:r>
            <a:r>
              <a:rPr lang="fr-FR" dirty="0" err="1" smtClean="0"/>
              <a:t>néo-adjuvante</a:t>
            </a:r>
            <a:r>
              <a:rPr lang="fr-FR" dirty="0" smtClean="0"/>
              <a:t>.</a:t>
            </a:r>
          </a:p>
          <a:p>
            <a:r>
              <a:rPr lang="fr-FR" dirty="0" smtClean="0"/>
              <a:t>Tumeur de gros volume (&gt;200 ml) et inopérable, opérée d'emblée ou opérée après </a:t>
            </a:r>
            <a:r>
              <a:rPr lang="fr-FR" dirty="0" err="1" smtClean="0"/>
              <a:t>radio-chimiothérapie</a:t>
            </a:r>
            <a:r>
              <a:rPr lang="fr-FR" dirty="0" smtClean="0"/>
              <a:t>.</a:t>
            </a:r>
            <a:endParaRPr lang="fr-FR" dirty="0"/>
          </a:p>
        </p:txBody>
      </p:sp>
      <p:sp>
        <p:nvSpPr>
          <p:cNvPr id="4" name="Espace réservé du numéro de diapositive 3"/>
          <p:cNvSpPr>
            <a:spLocks noGrp="1"/>
          </p:cNvSpPr>
          <p:nvPr>
            <p:ph type="sldNum" sz="quarter" idx="10"/>
          </p:nvPr>
        </p:nvSpPr>
        <p:spPr/>
        <p:txBody>
          <a:bodyPr/>
          <a:lstStyle/>
          <a:p>
            <a:fld id="{EC7D197C-E1AD-7645-B23A-D7D0A13CF7A3}" type="slidenum">
              <a:rPr lang="fr-FR" smtClean="0"/>
              <a:pPr/>
              <a:t>31</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smtClean="0"/>
              <a:t>Prélèvmeent</a:t>
            </a:r>
            <a:r>
              <a:rPr lang="fr-FR" dirty="0" smtClean="0"/>
              <a:t> </a:t>
            </a:r>
            <a:r>
              <a:rPr lang="fr-FR" dirty="0" err="1" smtClean="0"/>
              <a:t>bact</a:t>
            </a:r>
            <a:r>
              <a:rPr lang="fr-FR" dirty="0" smtClean="0"/>
              <a:t> </a:t>
            </a:r>
            <a:r>
              <a:rPr lang="fr-FR" dirty="0" err="1" smtClean="0"/>
              <a:t>flaccon</a:t>
            </a:r>
            <a:r>
              <a:rPr lang="fr-FR" dirty="0" smtClean="0"/>
              <a:t> </a:t>
            </a:r>
            <a:r>
              <a:rPr lang="fr-FR" dirty="0" err="1" smtClean="0"/>
              <a:t>hemoc</a:t>
            </a:r>
            <a:endParaRPr lang="fr-FR" dirty="0" smtClean="0"/>
          </a:p>
          <a:p>
            <a:r>
              <a:rPr lang="fr-FR" dirty="0" smtClean="0"/>
              <a:t>Cytologique</a:t>
            </a:r>
          </a:p>
          <a:p>
            <a:r>
              <a:rPr lang="fr-FR" dirty="0" smtClean="0"/>
              <a:t>Chimique</a:t>
            </a:r>
          </a:p>
          <a:p>
            <a:r>
              <a:rPr lang="fr-FR" dirty="0" err="1" smtClean="0"/>
              <a:t>Bactério</a:t>
            </a:r>
            <a:endParaRPr lang="fr-FR" dirty="0" smtClean="0"/>
          </a:p>
          <a:p>
            <a:r>
              <a:rPr lang="fr-FR" dirty="0" smtClean="0"/>
              <a:t>Tubes stériles</a:t>
            </a:r>
          </a:p>
          <a:p>
            <a:endParaRPr lang="fr-FR" dirty="0" smtClean="0"/>
          </a:p>
          <a:p>
            <a:r>
              <a:rPr lang="fr-FR" dirty="0" err="1" smtClean="0"/>
              <a:t>Cyto</a:t>
            </a:r>
            <a:r>
              <a:rPr lang="fr-FR" dirty="0" smtClean="0"/>
              <a:t>: </a:t>
            </a:r>
            <a:r>
              <a:rPr lang="fr-FR" dirty="0" err="1" smtClean="0"/>
              <a:t>flaccon</a:t>
            </a:r>
            <a:r>
              <a:rPr lang="fr-FR" dirty="0" smtClean="0"/>
              <a:t> à bille agité durant 2 min</a:t>
            </a:r>
            <a:endParaRPr lang="fr-FR" dirty="0"/>
          </a:p>
        </p:txBody>
      </p:sp>
      <p:sp>
        <p:nvSpPr>
          <p:cNvPr id="4" name="Espace réservé du numéro de diapositive 3"/>
          <p:cNvSpPr>
            <a:spLocks noGrp="1"/>
          </p:cNvSpPr>
          <p:nvPr>
            <p:ph type="sldNum" sz="quarter" idx="10"/>
          </p:nvPr>
        </p:nvSpPr>
        <p:spPr/>
        <p:txBody>
          <a:bodyPr/>
          <a:lstStyle/>
          <a:p>
            <a:fld id="{EC7D197C-E1AD-7645-B23A-D7D0A13CF7A3}" type="slidenum">
              <a:rPr lang="fr-FR" smtClean="0"/>
              <a:pPr/>
              <a:t>33</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20000"/>
          </a:bodyPr>
          <a:lstStyle/>
          <a:p>
            <a:r>
              <a:rPr lang="fr-FR" dirty="0" smtClean="0"/>
              <a:t>Résection marginale</a:t>
            </a:r>
          </a:p>
          <a:p>
            <a:endParaRPr lang="fr-FR" dirty="0" smtClean="0"/>
          </a:p>
          <a:p>
            <a:r>
              <a:rPr lang="fr-FR" sz="1200" b="1" kern="1200" dirty="0" smtClean="0">
                <a:solidFill>
                  <a:schemeClr val="tx1"/>
                </a:solidFill>
                <a:latin typeface="+mn-lt"/>
                <a:ea typeface="ＭＳ Ｐゴシック" pitchFamily="-1" charset="-128"/>
                <a:cs typeface="ＭＳ Ｐゴシック" pitchFamily="-1" charset="-128"/>
              </a:rPr>
              <a:t>. 3. Résection</a:t>
            </a:r>
            <a:endParaRPr lang="fr-FR" sz="1200" kern="1200" dirty="0" smtClean="0">
              <a:solidFill>
                <a:schemeClr val="tx1"/>
              </a:solidFill>
              <a:latin typeface="+mn-lt"/>
              <a:ea typeface="ＭＳ Ｐゴシック" pitchFamily="-1" charset="-128"/>
              <a:cs typeface="ＭＳ Ｐゴシック" pitchFamily="-1" charset="-128"/>
            </a:endParaRPr>
          </a:p>
          <a:p>
            <a:r>
              <a:rPr lang="fr-FR" sz="1200" kern="1200" dirty="0" smtClean="0">
                <a:solidFill>
                  <a:schemeClr val="tx1"/>
                </a:solidFill>
                <a:latin typeface="+mn-lt"/>
                <a:ea typeface="ＭＳ Ｐゴシック" pitchFamily="-1" charset="-128"/>
                <a:cs typeface="ＭＳ Ｐゴシック" pitchFamily="-1" charset="-128"/>
              </a:rPr>
              <a:t>Elle consiste à pratiquer l'exérèse en bloc de la tumeur sans y pénétrer. Selon la distance à laquelle le bistouri passe de la lésion on distingue différents types de résection.</a:t>
            </a:r>
          </a:p>
          <a:p>
            <a:r>
              <a:rPr lang="fr-FR" sz="1200" kern="1200" dirty="0" smtClean="0">
                <a:solidFill>
                  <a:schemeClr val="tx1"/>
                </a:solidFill>
                <a:latin typeface="+mn-lt"/>
                <a:ea typeface="ＭＳ Ｐゴシック" pitchFamily="-1" charset="-128"/>
                <a:cs typeface="ＭＳ Ｐゴシック" pitchFamily="-1" charset="-128"/>
              </a:rPr>
              <a:t>I</a:t>
            </a:r>
            <a:r>
              <a:rPr lang="fr-FR" sz="1200" u="sng" kern="1200" dirty="0" smtClean="0">
                <a:solidFill>
                  <a:schemeClr val="tx1"/>
                </a:solidFill>
                <a:latin typeface="+mn-lt"/>
                <a:ea typeface="ＭＳ Ｐゴシック" pitchFamily="-1" charset="-128"/>
                <a:cs typeface="ＭＳ Ｐゴシック" pitchFamily="-1" charset="-128"/>
              </a:rPr>
              <a:t>. 3. 1. Résection marginale</a:t>
            </a:r>
            <a:endParaRPr lang="fr-FR" sz="1200" kern="1200" dirty="0" smtClean="0">
              <a:solidFill>
                <a:schemeClr val="tx1"/>
              </a:solidFill>
              <a:latin typeface="+mn-lt"/>
              <a:ea typeface="ＭＳ Ｐゴシック" pitchFamily="-1" charset="-128"/>
              <a:cs typeface="ＭＳ Ｐゴシック" pitchFamily="-1" charset="-128"/>
            </a:endParaRPr>
          </a:p>
          <a:p>
            <a:r>
              <a:rPr lang="fr-FR" sz="1200" kern="1200" dirty="0" smtClean="0">
                <a:solidFill>
                  <a:schemeClr val="tx1"/>
                </a:solidFill>
                <a:latin typeface="+mn-lt"/>
                <a:ea typeface="ＭＳ Ｐゴシック" pitchFamily="-1" charset="-128"/>
                <a:cs typeface="ＭＳ Ｐゴシック" pitchFamily="-1" charset="-128"/>
              </a:rPr>
              <a:t>La tumeur est vue. On passe au ras de sa périphérie, le long de la capsule que l'on ne franchit jamais.</a:t>
            </a:r>
          </a:p>
          <a:p>
            <a:r>
              <a:rPr lang="fr-FR" sz="1200" kern="1200" dirty="0" smtClean="0">
                <a:solidFill>
                  <a:schemeClr val="tx1"/>
                </a:solidFill>
                <a:latin typeface="+mn-lt"/>
                <a:ea typeface="ＭＳ Ｐゴシック" pitchFamily="-1" charset="-128"/>
                <a:cs typeface="ＭＳ Ｐゴシック" pitchFamily="-1" charset="-128"/>
              </a:rPr>
              <a:t> </a:t>
            </a:r>
          </a:p>
          <a:p>
            <a:r>
              <a:rPr lang="fr-FR" sz="1200" u="sng" kern="1200" dirty="0" smtClean="0">
                <a:solidFill>
                  <a:schemeClr val="tx1"/>
                </a:solidFill>
                <a:latin typeface="+mn-lt"/>
                <a:ea typeface="ＭＳ Ｐゴシック" pitchFamily="-1" charset="-128"/>
                <a:cs typeface="ＭＳ Ｐゴシック" pitchFamily="-1" charset="-128"/>
              </a:rPr>
              <a:t>I. 3. 2. Résection large</a:t>
            </a:r>
            <a:endParaRPr lang="fr-FR" sz="1200" kern="1200" dirty="0" smtClean="0">
              <a:solidFill>
                <a:schemeClr val="tx1"/>
              </a:solidFill>
              <a:latin typeface="+mn-lt"/>
              <a:ea typeface="ＭＳ Ｐゴシック" pitchFamily="-1" charset="-128"/>
              <a:cs typeface="ＭＳ Ｐゴシック" pitchFamily="-1" charset="-128"/>
            </a:endParaRPr>
          </a:p>
          <a:p>
            <a:r>
              <a:rPr lang="fr-FR" sz="1200" kern="1200" dirty="0" smtClean="0">
                <a:solidFill>
                  <a:schemeClr val="tx1"/>
                </a:solidFill>
                <a:latin typeface="+mn-lt"/>
                <a:ea typeface="ＭＳ Ｐゴシック" pitchFamily="-1" charset="-128"/>
                <a:cs typeface="ＭＳ Ｐゴシック" pitchFamily="-1" charset="-128"/>
              </a:rPr>
              <a:t>On passe à distance de la tumeur, en laissant une épaisseur plus ou moins grande de tissus apparemment sains. Ni la tumeur, ni sa capsule ne sont vues à aucun moment. Cette résection reste une résection </a:t>
            </a:r>
            <a:r>
              <a:rPr lang="fr-FR" sz="1200" kern="1200" dirty="0" err="1" smtClean="0">
                <a:solidFill>
                  <a:schemeClr val="tx1"/>
                </a:solidFill>
                <a:latin typeface="+mn-lt"/>
                <a:ea typeface="ＭＳ Ｐゴシック" pitchFamily="-1" charset="-128"/>
                <a:cs typeface="ＭＳ Ｐゴシック" pitchFamily="-1" charset="-128"/>
              </a:rPr>
              <a:t>intracompartimentale</a:t>
            </a:r>
            <a:r>
              <a:rPr lang="fr-FR" sz="1200" kern="1200" dirty="0" smtClean="0">
                <a:solidFill>
                  <a:schemeClr val="tx1"/>
                </a:solidFill>
                <a:latin typeface="+mn-lt"/>
                <a:ea typeface="ＭＳ Ｐゴシック" pitchFamily="-1" charset="-128"/>
                <a:cs typeface="ＭＳ Ｐゴシック" pitchFamily="-1" charset="-128"/>
              </a:rPr>
              <a:t>.</a:t>
            </a:r>
          </a:p>
          <a:p>
            <a:r>
              <a:rPr lang="fr-FR" sz="1200" kern="1200" dirty="0" smtClean="0">
                <a:solidFill>
                  <a:schemeClr val="tx1"/>
                </a:solidFill>
                <a:latin typeface="+mn-lt"/>
                <a:ea typeface="ＭＳ Ｐゴシック" pitchFamily="-1" charset="-128"/>
                <a:cs typeface="ＭＳ Ｐゴシック" pitchFamily="-1" charset="-128"/>
              </a:rPr>
              <a:t> </a:t>
            </a:r>
          </a:p>
          <a:p>
            <a:r>
              <a:rPr lang="fr-FR" sz="1200" u="sng" kern="1200" dirty="0" smtClean="0">
                <a:solidFill>
                  <a:schemeClr val="tx1"/>
                </a:solidFill>
                <a:latin typeface="+mn-lt"/>
                <a:ea typeface="ＭＳ Ｐゴシック" pitchFamily="-1" charset="-128"/>
                <a:cs typeface="ＭＳ Ｐゴシック" pitchFamily="-1" charset="-128"/>
              </a:rPr>
              <a:t>I. 3. 3. Résection radicale</a:t>
            </a:r>
            <a:endParaRPr lang="fr-FR" sz="1200" kern="1200" dirty="0" smtClean="0">
              <a:solidFill>
                <a:schemeClr val="tx1"/>
              </a:solidFill>
              <a:latin typeface="+mn-lt"/>
              <a:ea typeface="ＭＳ Ｐゴシック" pitchFamily="-1" charset="-128"/>
              <a:cs typeface="ＭＳ Ｐゴシック" pitchFamily="-1" charset="-128"/>
            </a:endParaRPr>
          </a:p>
          <a:p>
            <a:r>
              <a:rPr lang="fr-FR" sz="1200" kern="1200" dirty="0" smtClean="0">
                <a:solidFill>
                  <a:schemeClr val="tx1"/>
                </a:solidFill>
                <a:latin typeface="+mn-lt"/>
                <a:ea typeface="ＭＳ Ｐゴシック" pitchFamily="-1" charset="-128"/>
                <a:cs typeface="ＭＳ Ｐゴシック" pitchFamily="-1" charset="-128"/>
              </a:rPr>
              <a:t>Il s'agit d'une résection </a:t>
            </a:r>
            <a:r>
              <a:rPr lang="fr-FR" sz="1200" kern="1200" dirty="0" err="1" smtClean="0">
                <a:solidFill>
                  <a:schemeClr val="tx1"/>
                </a:solidFill>
                <a:latin typeface="+mn-lt"/>
                <a:ea typeface="ＭＳ Ｐゴシック" pitchFamily="-1" charset="-128"/>
                <a:cs typeface="ＭＳ Ｐゴシック" pitchFamily="-1" charset="-128"/>
              </a:rPr>
              <a:t>extracompartimentale</a:t>
            </a:r>
            <a:r>
              <a:rPr lang="fr-FR" sz="1200" kern="1200" dirty="0" smtClean="0">
                <a:solidFill>
                  <a:schemeClr val="tx1"/>
                </a:solidFill>
                <a:latin typeface="+mn-lt"/>
                <a:ea typeface="ＭＳ Ｐゴシック" pitchFamily="-1" charset="-128"/>
                <a:cs typeface="ＭＳ Ｐゴシック" pitchFamily="-1" charset="-128"/>
              </a:rPr>
              <a:t>, où l'on passe encore plus à distance de la tumeur, en dehors du compartiment concerné par la lésion. Ce type de résection peut imposer des sacrifices extrêmement lourds. Par exemple, pour un ostéosarcome métaphysaire fémoral inférieur, envahissant en avant le quadriceps, il faudrait enlever le fémur en entier, ainsi que toute la loge antérieure de cuisse en passant en dehors des aponévroses (compartiments osseux et musculaire). Ce geste, très souvent excessif, doit être réservé à certaines indications exceptionnelles, pour des tumeurs de haute malignité histologique et d'extension locale importante. Le plus souvent les résections larges suffisent, mêmes dans des formes «à mauvais pronostic histologique» [77].</a:t>
            </a:r>
          </a:p>
          <a:p>
            <a:endParaRPr lang="fr-FR" dirty="0"/>
          </a:p>
        </p:txBody>
      </p:sp>
      <p:sp>
        <p:nvSpPr>
          <p:cNvPr id="4" name="Espace réservé du numéro de diapositive 3"/>
          <p:cNvSpPr>
            <a:spLocks noGrp="1"/>
          </p:cNvSpPr>
          <p:nvPr>
            <p:ph type="sldNum" sz="quarter" idx="10"/>
          </p:nvPr>
        </p:nvSpPr>
        <p:spPr/>
        <p:txBody>
          <a:bodyPr/>
          <a:lstStyle/>
          <a:p>
            <a:fld id="{EC7D197C-E1AD-7645-B23A-D7D0A13CF7A3}" type="slidenum">
              <a:rPr lang="fr-FR" smtClean="0"/>
              <a:pPr/>
              <a:t>36</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69635" name="Espace réservé des commentaires 2"/>
          <p:cNvSpPr>
            <a:spLocks noGrp="1"/>
          </p:cNvSpPr>
          <p:nvPr>
            <p:ph type="body" idx="1"/>
          </p:nvPr>
        </p:nvSpPr>
        <p:spPr bwMode="auto">
          <a:noFill/>
        </p:spPr>
        <p:txBody>
          <a:bodyPr/>
          <a:lstStyle/>
          <a:p>
            <a:pPr>
              <a:lnSpc>
                <a:spcPct val="80000"/>
              </a:lnSpc>
            </a:pPr>
            <a:r>
              <a:rPr lang="fr-FR" sz="800" dirty="0" err="1" smtClean="0"/>
              <a:t>Osteome</a:t>
            </a:r>
            <a:r>
              <a:rPr lang="fr-FR" sz="800" dirty="0" smtClean="0"/>
              <a:t> </a:t>
            </a:r>
            <a:r>
              <a:rPr lang="fr-FR" sz="800" dirty="0" err="1" smtClean="0"/>
              <a:t>ostéoide</a:t>
            </a:r>
            <a:endParaRPr lang="fr-FR" sz="800" dirty="0" smtClean="0"/>
          </a:p>
          <a:p>
            <a:pPr>
              <a:lnSpc>
                <a:spcPct val="80000"/>
              </a:lnSpc>
            </a:pPr>
            <a:r>
              <a:rPr lang="fr-FR" sz="800" dirty="0" smtClean="0"/>
              <a:t>C’est la plus fréquente des tumeurs bénignes à histogenèse osseuse.</a:t>
            </a:r>
          </a:p>
          <a:p>
            <a:pPr>
              <a:lnSpc>
                <a:spcPct val="80000"/>
              </a:lnSpc>
            </a:pPr>
            <a:r>
              <a:rPr lang="fr-FR" sz="800" dirty="0" smtClean="0"/>
              <a:t>De petite dimension, l’ostéome ostéoïde se caractérise par une</a:t>
            </a:r>
          </a:p>
          <a:p>
            <a:pPr>
              <a:lnSpc>
                <a:spcPct val="80000"/>
              </a:lnSpc>
            </a:pPr>
            <a:r>
              <a:rPr lang="fr-FR" sz="800" dirty="0" smtClean="0"/>
              <a:t>structure spécifique, le </a:t>
            </a:r>
            <a:r>
              <a:rPr lang="fr-FR" sz="800" dirty="0" err="1" smtClean="0"/>
              <a:t>nidus</a:t>
            </a:r>
            <a:r>
              <a:rPr lang="fr-FR" sz="800" dirty="0" smtClean="0"/>
              <a:t>, constituée de tissu ostéoïde et</a:t>
            </a:r>
          </a:p>
          <a:p>
            <a:pPr>
              <a:lnSpc>
                <a:spcPct val="80000"/>
              </a:lnSpc>
            </a:pPr>
            <a:r>
              <a:rPr lang="fr-FR" sz="800" dirty="0" smtClean="0"/>
              <a:t>entourée d’une ostéocondensation réactionnelle. La terminologie</a:t>
            </a:r>
          </a:p>
          <a:p>
            <a:pPr>
              <a:lnSpc>
                <a:spcPct val="80000"/>
              </a:lnSpc>
            </a:pPr>
            <a:r>
              <a:rPr lang="fr-FR" sz="800" dirty="0" smtClean="0"/>
              <a:t>française correspond exactement à celle proposée par Jaffé qui fut le</a:t>
            </a:r>
          </a:p>
          <a:p>
            <a:pPr>
              <a:lnSpc>
                <a:spcPct val="80000"/>
              </a:lnSpc>
            </a:pPr>
            <a:r>
              <a:rPr lang="fr-FR" sz="800" dirty="0" smtClean="0"/>
              <a:t>premier à décrire cette lésion (</a:t>
            </a:r>
            <a:r>
              <a:rPr lang="fr-FR" sz="800" i="1" dirty="0" err="1" smtClean="0"/>
              <a:t>osteoid</a:t>
            </a:r>
            <a:r>
              <a:rPr lang="fr-FR" sz="800" i="1" dirty="0" smtClean="0"/>
              <a:t> </a:t>
            </a:r>
            <a:r>
              <a:rPr lang="fr-FR" sz="800" i="1" dirty="0" err="1" smtClean="0"/>
              <a:t>osteoma</a:t>
            </a:r>
            <a:r>
              <a:rPr lang="fr-FR" sz="800" i="1" dirty="0" smtClean="0"/>
              <a:t>).</a:t>
            </a:r>
          </a:p>
          <a:p>
            <a:pPr>
              <a:lnSpc>
                <a:spcPct val="80000"/>
              </a:lnSpc>
            </a:pPr>
            <a:r>
              <a:rPr lang="fr-FR" sz="800" dirty="0" smtClean="0"/>
              <a:t>L’entité tumorale comporte deux tissus :</a:t>
            </a:r>
          </a:p>
          <a:p>
            <a:pPr>
              <a:lnSpc>
                <a:spcPct val="80000"/>
              </a:lnSpc>
            </a:pPr>
            <a:r>
              <a:rPr lang="fr-FR" sz="800" dirty="0" smtClean="0"/>
              <a:t>– le </a:t>
            </a:r>
            <a:r>
              <a:rPr lang="fr-FR" sz="800" dirty="0" err="1" smtClean="0"/>
              <a:t>nidus</a:t>
            </a:r>
            <a:r>
              <a:rPr lang="fr-FR" sz="800" dirty="0" smtClean="0"/>
              <a:t>, qui est la tumeur proprement dite ;</a:t>
            </a:r>
          </a:p>
          <a:p>
            <a:pPr>
              <a:lnSpc>
                <a:spcPct val="80000"/>
              </a:lnSpc>
            </a:pPr>
            <a:r>
              <a:rPr lang="fr-FR" sz="800" dirty="0" smtClean="0"/>
              <a:t>– une ostéogenèse réactionnelle périphérique d’importance variable.</a:t>
            </a:r>
          </a:p>
          <a:p>
            <a:pPr>
              <a:lnSpc>
                <a:spcPct val="80000"/>
              </a:lnSpc>
            </a:pPr>
            <a:r>
              <a:rPr lang="fr-FR" sz="800" dirty="0" smtClean="0"/>
              <a:t>Le </a:t>
            </a:r>
            <a:r>
              <a:rPr lang="fr-FR" sz="800" dirty="0" err="1" smtClean="0"/>
              <a:t>nidus</a:t>
            </a:r>
            <a:r>
              <a:rPr lang="fr-FR" sz="800" dirty="0" smtClean="0"/>
              <a:t> est arrondi ou ovalaire, ne dépassant pas 10 mm de</a:t>
            </a:r>
          </a:p>
          <a:p>
            <a:pPr>
              <a:lnSpc>
                <a:spcPct val="80000"/>
              </a:lnSpc>
            </a:pPr>
            <a:r>
              <a:rPr lang="fr-FR" sz="800" dirty="0" smtClean="0"/>
              <a:t>diamètre, d’aspect rouge brunâtre par son </a:t>
            </a:r>
            <a:r>
              <a:rPr lang="fr-FR" sz="800" dirty="0" err="1" smtClean="0"/>
              <a:t>hypervascularisation</a:t>
            </a:r>
            <a:endParaRPr lang="fr-FR" sz="800" dirty="0" smtClean="0"/>
          </a:p>
          <a:p>
            <a:pPr>
              <a:lnSpc>
                <a:spcPct val="80000"/>
              </a:lnSpc>
            </a:pPr>
            <a:r>
              <a:rPr lang="fr-FR" sz="800" dirty="0" smtClean="0"/>
              <a:t>lorsqu’il est récent, ou jaune sombre en raison d’une calcification</a:t>
            </a:r>
          </a:p>
          <a:p>
            <a:pPr>
              <a:lnSpc>
                <a:spcPct val="80000"/>
              </a:lnSpc>
            </a:pPr>
            <a:r>
              <a:rPr lang="fr-FR" sz="800" dirty="0" smtClean="0"/>
              <a:t>liée à une maturité plus avancée. Ses limites sont nettes vis-à-vis du</a:t>
            </a:r>
          </a:p>
          <a:p>
            <a:pPr>
              <a:lnSpc>
                <a:spcPct val="80000"/>
              </a:lnSpc>
            </a:pPr>
            <a:r>
              <a:rPr lang="fr-FR" sz="800" dirty="0" smtClean="0"/>
              <a:t>tissu osseux qui l’entoure, parfois marquées par quelques millimètres de tissu fibreux. L’ostéogenèse autour du </a:t>
            </a:r>
            <a:r>
              <a:rPr lang="fr-FR" sz="800" dirty="0" err="1" smtClean="0"/>
              <a:t>nidus</a:t>
            </a:r>
            <a:r>
              <a:rPr lang="fr-FR" sz="800" dirty="0" smtClean="0"/>
              <a:t> peut être</a:t>
            </a:r>
          </a:p>
          <a:p>
            <a:pPr>
              <a:lnSpc>
                <a:spcPct val="80000"/>
              </a:lnSpc>
            </a:pPr>
            <a:r>
              <a:rPr lang="fr-FR" sz="800" dirty="0" smtClean="0"/>
              <a:t>quasi inexistante dans les localisations </a:t>
            </a:r>
            <a:r>
              <a:rPr lang="fr-FR" sz="800" dirty="0" err="1" smtClean="0"/>
              <a:t>intra-articulaires</a:t>
            </a:r>
            <a:r>
              <a:rPr lang="fr-FR" sz="800" dirty="0" smtClean="0"/>
              <a:t> ou </a:t>
            </a:r>
            <a:r>
              <a:rPr lang="fr-FR" sz="800" dirty="0" err="1" smtClean="0"/>
              <a:t>souspériostées</a:t>
            </a:r>
            <a:r>
              <a:rPr lang="fr-FR" sz="800" dirty="0" smtClean="0"/>
              <a:t>,</a:t>
            </a:r>
          </a:p>
          <a:p>
            <a:pPr>
              <a:lnSpc>
                <a:spcPct val="80000"/>
              </a:lnSpc>
            </a:pPr>
            <a:r>
              <a:rPr lang="fr-FR" sz="800" dirty="0" smtClean="0"/>
              <a:t>discrète dans les formes </a:t>
            </a:r>
            <a:r>
              <a:rPr lang="fr-FR" sz="800" dirty="0" err="1" smtClean="0"/>
              <a:t>épiphysaires</a:t>
            </a:r>
            <a:r>
              <a:rPr lang="fr-FR" sz="800" dirty="0" smtClean="0"/>
              <a:t>, nette dans les</a:t>
            </a:r>
          </a:p>
          <a:p>
            <a:pPr>
              <a:lnSpc>
                <a:spcPct val="80000"/>
              </a:lnSpc>
            </a:pPr>
            <a:r>
              <a:rPr lang="fr-FR" sz="800" dirty="0" smtClean="0"/>
              <a:t>formes </a:t>
            </a:r>
            <a:r>
              <a:rPr lang="fr-FR" sz="800" dirty="0" err="1" smtClean="0"/>
              <a:t>épiphysométaphysaires</a:t>
            </a:r>
            <a:r>
              <a:rPr lang="fr-FR" sz="800" dirty="0" smtClean="0"/>
              <a:t> ou </a:t>
            </a:r>
            <a:r>
              <a:rPr lang="fr-FR" sz="800" dirty="0" err="1" smtClean="0"/>
              <a:t>endomédullaires</a:t>
            </a:r>
            <a:r>
              <a:rPr lang="fr-FR" sz="800" dirty="0" smtClean="0"/>
              <a:t>, voire très</a:t>
            </a:r>
          </a:p>
          <a:p>
            <a:pPr>
              <a:lnSpc>
                <a:spcPct val="80000"/>
              </a:lnSpc>
            </a:pPr>
            <a:r>
              <a:rPr lang="fr-FR" sz="800" dirty="0" smtClean="0"/>
              <a:t>importante dans les situations corticales. Lorsqu’il est de siège </a:t>
            </a:r>
            <a:r>
              <a:rPr lang="fr-FR" sz="800" dirty="0" err="1" smtClean="0"/>
              <a:t>paraou</a:t>
            </a:r>
            <a:endParaRPr lang="fr-FR" sz="800" dirty="0" smtClean="0"/>
          </a:p>
          <a:p>
            <a:pPr>
              <a:lnSpc>
                <a:spcPct val="80000"/>
              </a:lnSpc>
            </a:pPr>
            <a:r>
              <a:rPr lang="fr-FR" sz="800" dirty="0" err="1" smtClean="0"/>
              <a:t>intra-articulaire</a:t>
            </a:r>
            <a:r>
              <a:rPr lang="fr-FR" sz="800" dirty="0" smtClean="0"/>
              <a:t>, le </a:t>
            </a:r>
            <a:r>
              <a:rPr lang="fr-FR" sz="800" dirty="0" err="1" smtClean="0"/>
              <a:t>nidus</a:t>
            </a:r>
            <a:r>
              <a:rPr lang="fr-FR" sz="800" dirty="0" smtClean="0"/>
              <a:t> est souvent associé à une synovite dite</a:t>
            </a:r>
          </a:p>
          <a:p>
            <a:pPr>
              <a:lnSpc>
                <a:spcPct val="80000"/>
              </a:lnSpc>
            </a:pPr>
            <a:r>
              <a:rPr lang="fr-FR" sz="800" dirty="0" smtClean="0"/>
              <a:t>« folliculaire » avec hypertrophie des franges synoviales,</a:t>
            </a:r>
          </a:p>
          <a:p>
            <a:pPr>
              <a:lnSpc>
                <a:spcPct val="80000"/>
              </a:lnSpc>
            </a:pPr>
            <a:r>
              <a:rPr lang="fr-FR" sz="800" dirty="0" err="1" smtClean="0"/>
              <a:t>hypervascularisation</a:t>
            </a:r>
            <a:r>
              <a:rPr lang="fr-FR" sz="800" dirty="0" smtClean="0"/>
              <a:t>, présence d’îlots lymphoïdes et</a:t>
            </a:r>
          </a:p>
          <a:p>
            <a:pPr>
              <a:lnSpc>
                <a:spcPct val="80000"/>
              </a:lnSpc>
            </a:pPr>
            <a:r>
              <a:rPr lang="fr-FR" sz="800" dirty="0" err="1" smtClean="0"/>
              <a:t>lymphoplasmocytaires</a:t>
            </a:r>
            <a:r>
              <a:rPr lang="fr-FR" sz="800" dirty="0" smtClean="0"/>
              <a:t>.</a:t>
            </a:r>
          </a:p>
          <a:p>
            <a:pPr>
              <a:lnSpc>
                <a:spcPct val="80000"/>
              </a:lnSpc>
            </a:pPr>
            <a:endParaRPr lang="fr-FR" sz="800" dirty="0" smtClean="0"/>
          </a:p>
          <a:p>
            <a:pPr>
              <a:lnSpc>
                <a:spcPct val="80000"/>
              </a:lnSpc>
            </a:pPr>
            <a:r>
              <a:rPr lang="fr-FR" sz="800" b="1" dirty="0" smtClean="0"/>
              <a:t>ÉPIDÉMIOLOGIE</a:t>
            </a:r>
          </a:p>
          <a:p>
            <a:pPr>
              <a:lnSpc>
                <a:spcPct val="80000"/>
              </a:lnSpc>
            </a:pPr>
            <a:r>
              <a:rPr lang="fr-FR" sz="800" dirty="0" smtClean="0"/>
              <a:t>L’ostéome ostéoïde est relativement fréquent : 2 à 3% de l’ensemble</a:t>
            </a:r>
          </a:p>
          <a:p>
            <a:pPr>
              <a:lnSpc>
                <a:spcPct val="80000"/>
              </a:lnSpc>
            </a:pPr>
            <a:r>
              <a:rPr lang="fr-FR" sz="800" dirty="0" smtClean="0"/>
              <a:t>des tumeurs osseuses et 10 à 20 % des tumeurs bénignes. Ceci le</a:t>
            </a:r>
          </a:p>
          <a:p>
            <a:pPr>
              <a:lnSpc>
                <a:spcPct val="80000"/>
              </a:lnSpc>
            </a:pPr>
            <a:r>
              <a:rPr lang="fr-FR" sz="800" dirty="0" smtClean="0"/>
              <a:t>place au troisième rang des tumeurs osseuses bénignes, avec le</a:t>
            </a:r>
          </a:p>
          <a:p>
            <a:pPr>
              <a:lnSpc>
                <a:spcPct val="80000"/>
              </a:lnSpc>
            </a:pPr>
            <a:r>
              <a:rPr lang="fr-FR" sz="800" dirty="0" smtClean="0"/>
              <a:t>chondrome, mais derrière le fibrome non ossifiant et l’exostose [9].</a:t>
            </a:r>
          </a:p>
          <a:p>
            <a:pPr>
              <a:lnSpc>
                <a:spcPct val="80000"/>
              </a:lnSpc>
            </a:pPr>
            <a:r>
              <a:rPr lang="fr-FR" sz="800" dirty="0" smtClean="0"/>
              <a:t>La prédominance masculine (2 à 3 pour 1) est soulignée dans toutes</a:t>
            </a:r>
          </a:p>
          <a:p>
            <a:pPr>
              <a:lnSpc>
                <a:spcPct val="80000"/>
              </a:lnSpc>
            </a:pPr>
            <a:r>
              <a:rPr lang="fr-FR" sz="800" dirty="0" smtClean="0"/>
              <a:t>les séries, de même sa survenue de la seconde enfance à l’âge</a:t>
            </a:r>
          </a:p>
          <a:p>
            <a:pPr>
              <a:lnSpc>
                <a:spcPct val="80000"/>
              </a:lnSpc>
            </a:pPr>
            <a:r>
              <a:rPr lang="fr-FR" sz="800" dirty="0" smtClean="0"/>
              <a:t>adulte : un patient sur deux porteur d’un ostéome ostéoïde a moins</a:t>
            </a:r>
          </a:p>
          <a:p>
            <a:pPr>
              <a:lnSpc>
                <a:spcPct val="80000"/>
              </a:lnSpc>
            </a:pPr>
            <a:r>
              <a:rPr lang="fr-FR" sz="800" dirty="0" smtClean="0"/>
              <a:t>de 20 ans [8, 9, 10].</a:t>
            </a:r>
          </a:p>
          <a:p>
            <a:pPr>
              <a:lnSpc>
                <a:spcPct val="80000"/>
              </a:lnSpc>
            </a:pPr>
            <a:r>
              <a:rPr lang="fr-FR" sz="800" dirty="0" smtClean="0"/>
              <a:t>Sa répartition sur le squelette fait apparaître une très forte</a:t>
            </a:r>
          </a:p>
          <a:p>
            <a:pPr>
              <a:lnSpc>
                <a:spcPct val="80000"/>
              </a:lnSpc>
            </a:pPr>
            <a:r>
              <a:rPr lang="fr-FR" sz="800" dirty="0" smtClean="0"/>
              <a:t>prédominance des os longs des membres (75 %), loin devant les os</a:t>
            </a:r>
          </a:p>
          <a:p>
            <a:pPr>
              <a:lnSpc>
                <a:spcPct val="80000"/>
              </a:lnSpc>
            </a:pPr>
            <a:r>
              <a:rPr lang="fr-FR" sz="800" dirty="0" smtClean="0"/>
              <a:t>de la main et du pied (15 %) et du rachis (10 %). Ainsi, dans la série</a:t>
            </a:r>
          </a:p>
          <a:p>
            <a:pPr>
              <a:lnSpc>
                <a:spcPct val="80000"/>
              </a:lnSpc>
            </a:pPr>
            <a:r>
              <a:rPr lang="fr-FR" sz="800" dirty="0" smtClean="0"/>
              <a:t>de l’institut Rizzoli [9], près de 40 % des ostéomes </a:t>
            </a:r>
            <a:r>
              <a:rPr lang="fr-FR" sz="800" dirty="0" err="1" smtClean="0"/>
              <a:t>ostéoïdes</a:t>
            </a:r>
            <a:r>
              <a:rPr lang="fr-FR" sz="800" dirty="0" smtClean="0"/>
              <a:t> siègent</a:t>
            </a:r>
          </a:p>
          <a:p>
            <a:pPr>
              <a:lnSpc>
                <a:spcPct val="80000"/>
              </a:lnSpc>
            </a:pPr>
            <a:r>
              <a:rPr lang="fr-FR" sz="800" dirty="0" smtClean="0"/>
              <a:t>au fémur et 20 % au tibia. Certaines localisations sont</a:t>
            </a:r>
          </a:p>
          <a:p>
            <a:pPr>
              <a:lnSpc>
                <a:spcPct val="80000"/>
              </a:lnSpc>
            </a:pPr>
            <a:r>
              <a:rPr lang="fr-FR" sz="800" dirty="0" smtClean="0"/>
              <a:t>caractéristiques (col fémoral, col du talus, arc postérieur vertébral</a:t>
            </a:r>
          </a:p>
          <a:p>
            <a:pPr>
              <a:lnSpc>
                <a:spcPct val="80000"/>
              </a:lnSpc>
            </a:pPr>
            <a:r>
              <a:rPr lang="fr-FR" sz="800" dirty="0" smtClean="0"/>
              <a:t>lombaire et/ou cervical), d’autres exceptionnelles (épiphyses, os</a:t>
            </a:r>
          </a:p>
          <a:p>
            <a:pPr>
              <a:lnSpc>
                <a:spcPct val="80000"/>
              </a:lnSpc>
            </a:pPr>
            <a:r>
              <a:rPr lang="fr-FR" sz="800" dirty="0" smtClean="0"/>
              <a:t>membranaires). Sur les os longs, l’ostéome ostéoïde est</a:t>
            </a:r>
          </a:p>
          <a:p>
            <a:pPr>
              <a:lnSpc>
                <a:spcPct val="80000"/>
              </a:lnSpc>
            </a:pPr>
            <a:r>
              <a:rPr lang="fr-FR" sz="800" dirty="0" smtClean="0"/>
              <a:t>préférentiellement </a:t>
            </a:r>
            <a:r>
              <a:rPr lang="fr-FR" sz="800" dirty="0" err="1" smtClean="0"/>
              <a:t>corticodiaphysaire</a:t>
            </a:r>
            <a:r>
              <a:rPr lang="fr-FR" sz="800" dirty="0" smtClean="0"/>
              <a:t> ou métaphysaire. En fait, toute</a:t>
            </a:r>
          </a:p>
          <a:p>
            <a:pPr>
              <a:lnSpc>
                <a:spcPct val="80000"/>
              </a:lnSpc>
            </a:pPr>
            <a:r>
              <a:rPr lang="fr-FR" sz="800" dirty="0" smtClean="0"/>
              <a:t>localisation semble possible, souvent décrite de manière</a:t>
            </a:r>
          </a:p>
          <a:p>
            <a:pPr>
              <a:lnSpc>
                <a:spcPct val="80000"/>
              </a:lnSpc>
            </a:pPr>
            <a:r>
              <a:rPr lang="fr-FR" sz="800" dirty="0" smtClean="0"/>
              <a:t>anecdotique.</a:t>
            </a:r>
            <a:endParaRPr lang="fr-FR" sz="400" b="1" dirty="0" smtClean="0"/>
          </a:p>
          <a:p>
            <a:pPr>
              <a:lnSpc>
                <a:spcPct val="80000"/>
              </a:lnSpc>
            </a:pPr>
            <a:r>
              <a:rPr lang="fr-FR" sz="400" b="1" dirty="0" smtClean="0"/>
              <a:t>TRAITEMENT</a:t>
            </a:r>
          </a:p>
          <a:p>
            <a:pPr>
              <a:lnSpc>
                <a:spcPct val="80000"/>
              </a:lnSpc>
            </a:pPr>
            <a:r>
              <a:rPr lang="fr-FR" sz="400" dirty="0" smtClean="0"/>
              <a:t>| </a:t>
            </a:r>
            <a:r>
              <a:rPr lang="fr-FR" sz="400" b="1" i="1" dirty="0" smtClean="0"/>
              <a:t>Principes</a:t>
            </a:r>
          </a:p>
          <a:p>
            <a:pPr>
              <a:lnSpc>
                <a:spcPct val="80000"/>
              </a:lnSpc>
            </a:pPr>
            <a:r>
              <a:rPr lang="fr-FR" sz="400" dirty="0" smtClean="0"/>
              <a:t>La résection du seul </a:t>
            </a:r>
            <a:r>
              <a:rPr lang="fr-FR" sz="400" dirty="0" err="1" smtClean="0"/>
              <a:t>nidus</a:t>
            </a:r>
            <a:r>
              <a:rPr lang="fr-FR" sz="400" dirty="0" smtClean="0"/>
              <a:t> est nécessaire et suffisante à la guérison,</a:t>
            </a:r>
          </a:p>
          <a:p>
            <a:pPr>
              <a:lnSpc>
                <a:spcPct val="80000"/>
              </a:lnSpc>
            </a:pPr>
            <a:r>
              <a:rPr lang="fr-FR" sz="400" dirty="0" smtClean="0"/>
              <a:t>mais sa simple destruction mécanique ou physicochimique est aussi</a:t>
            </a:r>
          </a:p>
          <a:p>
            <a:pPr>
              <a:lnSpc>
                <a:spcPct val="80000"/>
              </a:lnSpc>
            </a:pPr>
            <a:r>
              <a:rPr lang="fr-FR" sz="400" dirty="0" smtClean="0"/>
              <a:t>possible [13, 35]. La prise d’aspirine au long cours a été proposée dans</a:t>
            </a:r>
          </a:p>
          <a:p>
            <a:pPr>
              <a:lnSpc>
                <a:spcPct val="80000"/>
              </a:lnSpc>
            </a:pPr>
            <a:r>
              <a:rPr lang="fr-FR" sz="400" dirty="0" smtClean="0"/>
              <a:t>l’attente de la disparition « spontanée » de l’ostéome ostéoïde, ce</a:t>
            </a:r>
          </a:p>
          <a:p>
            <a:pPr>
              <a:lnSpc>
                <a:spcPct val="80000"/>
              </a:lnSpc>
            </a:pPr>
            <a:r>
              <a:rPr lang="fr-FR" sz="400" dirty="0" smtClean="0"/>
              <a:t>qui marque l’arrêt de ce traitement médical uniquement</a:t>
            </a:r>
          </a:p>
          <a:p>
            <a:pPr>
              <a:lnSpc>
                <a:spcPct val="80000"/>
              </a:lnSpc>
            </a:pPr>
            <a:r>
              <a:rPr lang="fr-FR" sz="400" dirty="0" smtClean="0"/>
              <a:t>symptomatique [21].</a:t>
            </a:r>
          </a:p>
          <a:p>
            <a:pPr>
              <a:lnSpc>
                <a:spcPct val="80000"/>
              </a:lnSpc>
            </a:pPr>
            <a:r>
              <a:rPr lang="fr-FR" sz="400" dirty="0" smtClean="0"/>
              <a:t>La problématique du traitement chirurgical de l’ostéome ostéoïde</a:t>
            </a:r>
          </a:p>
          <a:p>
            <a:pPr>
              <a:lnSpc>
                <a:spcPct val="80000"/>
              </a:lnSpc>
            </a:pPr>
            <a:r>
              <a:rPr lang="fr-FR" sz="400" dirty="0" smtClean="0"/>
              <a:t>vient de ses caractéristiques histologiques : petite taille de la seule</a:t>
            </a:r>
          </a:p>
          <a:p>
            <a:pPr>
              <a:lnSpc>
                <a:spcPct val="80000"/>
              </a:lnSpc>
            </a:pPr>
            <a:r>
              <a:rPr lang="fr-FR" sz="400" dirty="0" smtClean="0"/>
              <a:t>zone pathologique, situation anatomique, difficulté de localisation</a:t>
            </a:r>
          </a:p>
          <a:p>
            <a:pPr>
              <a:lnSpc>
                <a:spcPct val="80000"/>
              </a:lnSpc>
            </a:pPr>
            <a:r>
              <a:rPr lang="fr-FR" sz="400" dirty="0" smtClean="0"/>
              <a:t>en cours d’intervention.</a:t>
            </a:r>
          </a:p>
          <a:p>
            <a:pPr>
              <a:lnSpc>
                <a:spcPct val="80000"/>
              </a:lnSpc>
            </a:pPr>
            <a:r>
              <a:rPr lang="fr-FR" sz="400" dirty="0" smtClean="0"/>
              <a:t>| </a:t>
            </a:r>
            <a:r>
              <a:rPr lang="fr-FR" sz="400" b="1" i="1" dirty="0" smtClean="0"/>
              <a:t>Méthodes de repérage peropératoire</a:t>
            </a:r>
          </a:p>
          <a:p>
            <a:pPr>
              <a:lnSpc>
                <a:spcPct val="80000"/>
              </a:lnSpc>
            </a:pPr>
            <a:r>
              <a:rPr lang="fr-FR" sz="400" dirty="0" smtClean="0"/>
              <a:t>Le repérage peropératoire précis du </a:t>
            </a:r>
            <a:r>
              <a:rPr lang="fr-FR" sz="400" dirty="0" err="1" smtClean="0"/>
              <a:t>nidus</a:t>
            </a:r>
            <a:r>
              <a:rPr lang="fr-FR" sz="400" dirty="0" smtClean="0"/>
              <a:t> est de difficulté variable</a:t>
            </a:r>
          </a:p>
          <a:p>
            <a:pPr>
              <a:lnSpc>
                <a:spcPct val="80000"/>
              </a:lnSpc>
            </a:pPr>
            <a:r>
              <a:rPr lang="fr-FR" sz="400" dirty="0" smtClean="0"/>
              <a:t>et fonction de l’importance de la réaction périphérique et de sa</a:t>
            </a:r>
          </a:p>
          <a:p>
            <a:pPr>
              <a:lnSpc>
                <a:spcPct val="80000"/>
              </a:lnSpc>
            </a:pPr>
            <a:r>
              <a:rPr lang="fr-FR" sz="400" dirty="0" smtClean="0"/>
              <a:t>situation anatomique. L’ostéome ostéoïde </a:t>
            </a:r>
            <a:r>
              <a:rPr lang="fr-FR" sz="400" dirty="0" err="1" smtClean="0"/>
              <a:t>sous-périosté</a:t>
            </a:r>
            <a:r>
              <a:rPr lang="fr-FR" sz="400" dirty="0" smtClean="0"/>
              <a:t> ou cortical</a:t>
            </a:r>
          </a:p>
          <a:p>
            <a:pPr>
              <a:lnSpc>
                <a:spcPct val="80000"/>
              </a:lnSpc>
            </a:pPr>
            <a:r>
              <a:rPr lang="fr-FR" sz="400" dirty="0" smtClean="0"/>
              <a:t>périphérique est identifiable « à vue » ou par repérage radiologique</a:t>
            </a:r>
          </a:p>
          <a:p>
            <a:pPr>
              <a:lnSpc>
                <a:spcPct val="80000"/>
              </a:lnSpc>
            </a:pPr>
            <a:r>
              <a:rPr lang="fr-FR" sz="400" dirty="0" smtClean="0"/>
              <a:t>peropératoire. Mais dans la majorité des cas, il est enfoui et</a:t>
            </a:r>
          </a:p>
          <a:p>
            <a:pPr>
              <a:lnSpc>
                <a:spcPct val="80000"/>
              </a:lnSpc>
            </a:pPr>
            <a:r>
              <a:rPr lang="fr-FR" sz="400" dirty="0" smtClean="0"/>
              <a:t>inaccessible visuellement au sein de l’ostéosclérose. Son repérage</a:t>
            </a:r>
          </a:p>
          <a:p>
            <a:pPr>
              <a:lnSpc>
                <a:spcPct val="80000"/>
              </a:lnSpc>
            </a:pPr>
            <a:r>
              <a:rPr lang="fr-FR" sz="400" dirty="0" smtClean="0"/>
              <a:t>précis fait appel à plusieurs méthodes modernes.</a:t>
            </a:r>
          </a:p>
          <a:p>
            <a:pPr>
              <a:lnSpc>
                <a:spcPct val="80000"/>
              </a:lnSpc>
            </a:pPr>
            <a:r>
              <a:rPr lang="fr-FR" sz="400" dirty="0" smtClean="0"/>
              <a:t>– Le scanner permet, au minimum, de sélectionner la coupe axiale</a:t>
            </a:r>
          </a:p>
          <a:p>
            <a:pPr>
              <a:lnSpc>
                <a:spcPct val="80000"/>
              </a:lnSpc>
            </a:pPr>
            <a:r>
              <a:rPr lang="fr-FR" sz="400" dirty="0" smtClean="0"/>
              <a:t>transverse dans laquelle se situe le centre du </a:t>
            </a:r>
            <a:r>
              <a:rPr lang="fr-FR" sz="400" dirty="0" err="1" smtClean="0"/>
              <a:t>nidus</a:t>
            </a:r>
            <a:r>
              <a:rPr lang="fr-FR" sz="400" dirty="0" smtClean="0"/>
              <a:t> et, grâce au</a:t>
            </a:r>
          </a:p>
          <a:p>
            <a:pPr>
              <a:lnSpc>
                <a:spcPct val="80000"/>
              </a:lnSpc>
            </a:pPr>
            <a:r>
              <a:rPr lang="fr-FR" sz="400" dirty="0" smtClean="0"/>
              <a:t>repérage lumineux, d’obtenir un marquage cutané horizontal. Mais</a:t>
            </a:r>
          </a:p>
          <a:p>
            <a:pPr>
              <a:lnSpc>
                <a:spcPct val="80000"/>
              </a:lnSpc>
            </a:pPr>
            <a:r>
              <a:rPr lang="fr-FR" sz="400" dirty="0" smtClean="0"/>
              <a:t>d’intérêt plus important est la transfixion percutanée du </a:t>
            </a:r>
            <a:r>
              <a:rPr lang="fr-FR" sz="400" dirty="0" err="1" smtClean="0"/>
              <a:t>nidus</a:t>
            </a:r>
            <a:r>
              <a:rPr lang="fr-FR" sz="400" dirty="0" smtClean="0"/>
              <a:t> par</a:t>
            </a:r>
          </a:p>
          <a:p>
            <a:pPr>
              <a:lnSpc>
                <a:spcPct val="80000"/>
              </a:lnSpc>
            </a:pPr>
            <a:r>
              <a:rPr lang="fr-FR" sz="400" dirty="0" smtClean="0"/>
              <a:t>une broche sous contrôle TDM précédant le transfert en salle</a:t>
            </a:r>
          </a:p>
          <a:p>
            <a:pPr>
              <a:lnSpc>
                <a:spcPct val="80000"/>
              </a:lnSpc>
            </a:pPr>
            <a:r>
              <a:rPr lang="fr-FR" sz="400" dirty="0" smtClean="0"/>
              <a:t>d’opération du patient endormi [31, 34]. La broche est enfoncée par</a:t>
            </a:r>
          </a:p>
          <a:p>
            <a:pPr>
              <a:lnSpc>
                <a:spcPct val="80000"/>
              </a:lnSpc>
            </a:pPr>
            <a:r>
              <a:rPr lang="fr-FR" sz="400" dirty="0" smtClean="0"/>
              <a:t>tâtonnements successifs, contrôlés par scanner, au centre du </a:t>
            </a:r>
            <a:r>
              <a:rPr lang="fr-FR" sz="400" dirty="0" err="1" smtClean="0"/>
              <a:t>nidus</a:t>
            </a:r>
            <a:endParaRPr lang="fr-FR" sz="400" dirty="0" smtClean="0"/>
          </a:p>
          <a:p>
            <a:pPr>
              <a:lnSpc>
                <a:spcPct val="80000"/>
              </a:lnSpc>
            </a:pPr>
            <a:r>
              <a:rPr lang="fr-FR" sz="400" dirty="0" smtClean="0"/>
              <a:t>puis coupée au ras de la peau. Il ne reste plus qu’à réséquer de</a:t>
            </a:r>
          </a:p>
          <a:p>
            <a:pPr>
              <a:lnSpc>
                <a:spcPct val="80000"/>
              </a:lnSpc>
            </a:pPr>
            <a:r>
              <a:rPr lang="fr-FR" sz="400" dirty="0" smtClean="0"/>
              <a:t>manière conventionnelle un volume osseux de quelques millimètres</a:t>
            </a:r>
          </a:p>
          <a:p>
            <a:pPr>
              <a:lnSpc>
                <a:spcPct val="80000"/>
              </a:lnSpc>
            </a:pPr>
            <a:r>
              <a:rPr lang="fr-FR" sz="400" dirty="0" smtClean="0"/>
              <a:t>entourant la pointe de la broche </a:t>
            </a:r>
            <a:r>
              <a:rPr lang="fr-FR" sz="400" i="1" dirty="0" smtClean="0"/>
              <a:t>(fig 6).</a:t>
            </a:r>
          </a:p>
          <a:p>
            <a:pPr>
              <a:lnSpc>
                <a:spcPct val="80000"/>
              </a:lnSpc>
            </a:pPr>
            <a:r>
              <a:rPr lang="fr-FR" sz="400" dirty="0" smtClean="0"/>
              <a:t>– L’injection préopératoire de tétracycline marquée rend le </a:t>
            </a:r>
            <a:r>
              <a:rPr lang="fr-FR" sz="400" dirty="0" err="1" smtClean="0"/>
              <a:t>nidus</a:t>
            </a:r>
            <a:endParaRPr lang="fr-FR" sz="400" dirty="0" smtClean="0"/>
          </a:p>
          <a:p>
            <a:pPr>
              <a:lnSpc>
                <a:spcPct val="80000"/>
              </a:lnSpc>
            </a:pPr>
            <a:r>
              <a:rPr lang="fr-FR" sz="400" dirty="0" smtClean="0"/>
              <a:t>fluorescent [4] sous réserve de port de lunettes spéciales.</a:t>
            </a:r>
          </a:p>
          <a:p>
            <a:pPr>
              <a:lnSpc>
                <a:spcPct val="80000"/>
              </a:lnSpc>
            </a:pPr>
            <a:r>
              <a:rPr lang="fr-FR" sz="400" dirty="0" err="1" smtClean="0"/>
              <a:t>Thomazeau</a:t>
            </a:r>
            <a:r>
              <a:rPr lang="fr-FR" sz="400" dirty="0" smtClean="0"/>
              <a:t> [33] a confirmé la pertinence de ce repérage peropératoire</a:t>
            </a:r>
          </a:p>
          <a:p>
            <a:pPr>
              <a:lnSpc>
                <a:spcPct val="80000"/>
              </a:lnSpc>
            </a:pPr>
            <a:r>
              <a:rPr lang="fr-FR" sz="400" dirty="0" smtClean="0"/>
              <a:t>du site tumoral lui-même ou des fragments du </a:t>
            </a:r>
            <a:r>
              <a:rPr lang="fr-FR" sz="400" dirty="0" err="1" smtClean="0"/>
              <a:t>nidus</a:t>
            </a:r>
            <a:r>
              <a:rPr lang="fr-FR" sz="400" dirty="0" smtClean="0"/>
              <a:t>.</a:t>
            </a:r>
          </a:p>
          <a:p>
            <a:pPr>
              <a:lnSpc>
                <a:spcPct val="80000"/>
              </a:lnSpc>
            </a:pPr>
            <a:r>
              <a:rPr lang="fr-FR" sz="400" dirty="0" smtClean="0"/>
              <a:t>– La forte captation de marqueur isotopique par le </a:t>
            </a:r>
            <a:r>
              <a:rPr lang="fr-FR" sz="400" dirty="0" err="1" smtClean="0"/>
              <a:t>nidus</a:t>
            </a:r>
            <a:r>
              <a:rPr lang="fr-FR" sz="400" dirty="0" smtClean="0"/>
              <a:t> est à la</a:t>
            </a:r>
          </a:p>
          <a:p>
            <a:pPr>
              <a:lnSpc>
                <a:spcPct val="80000"/>
              </a:lnSpc>
            </a:pPr>
            <a:r>
              <a:rPr lang="fr-FR" sz="400" dirty="0" smtClean="0"/>
              <a:t>base du repérage peropératoire par un compteur radioactif [14, 27]. La</a:t>
            </a:r>
          </a:p>
          <a:p>
            <a:pPr>
              <a:lnSpc>
                <a:spcPct val="80000"/>
              </a:lnSpc>
            </a:pPr>
            <a:r>
              <a:rPr lang="fr-FR" sz="400" dirty="0" smtClean="0"/>
              <a:t>mise au point de sonde miniaturisée, </a:t>
            </a:r>
            <a:r>
              <a:rPr lang="fr-FR" sz="400" dirty="0" err="1" smtClean="0"/>
              <a:t>stérilisable</a:t>
            </a:r>
            <a:r>
              <a:rPr lang="fr-FR" sz="400" dirty="0" smtClean="0"/>
              <a:t> et d’une précision</a:t>
            </a:r>
          </a:p>
          <a:p>
            <a:pPr>
              <a:lnSpc>
                <a:spcPct val="80000"/>
              </a:lnSpc>
            </a:pPr>
            <a:r>
              <a:rPr lang="fr-FR" sz="400" dirty="0" smtClean="0"/>
              <a:t>de l’ordre de 2 à 3mm, rend la méthode fiable et reproductible [3, 16].</a:t>
            </a:r>
          </a:p>
          <a:p>
            <a:pPr>
              <a:lnSpc>
                <a:spcPct val="80000"/>
              </a:lnSpc>
            </a:pPr>
            <a:r>
              <a:rPr lang="fr-FR" sz="400" dirty="0" smtClean="0"/>
              <a:t>| </a:t>
            </a:r>
            <a:r>
              <a:rPr lang="fr-FR" sz="400" b="1" i="1" dirty="0" smtClean="0"/>
              <a:t>Méthodes d’exérèse et de reconstruction</a:t>
            </a:r>
          </a:p>
          <a:p>
            <a:pPr>
              <a:lnSpc>
                <a:spcPct val="80000"/>
              </a:lnSpc>
            </a:pPr>
            <a:r>
              <a:rPr lang="fr-FR" sz="400" dirty="0" smtClean="0"/>
              <a:t>Méthode conventionnelle</a:t>
            </a:r>
          </a:p>
          <a:p>
            <a:pPr>
              <a:lnSpc>
                <a:spcPct val="80000"/>
              </a:lnSpc>
            </a:pPr>
            <a:r>
              <a:rPr lang="fr-FR" sz="400" dirty="0" smtClean="0"/>
              <a:t>La résection du </a:t>
            </a:r>
            <a:r>
              <a:rPr lang="fr-FR" sz="400" dirty="0" err="1" smtClean="0"/>
              <a:t>nidus</a:t>
            </a:r>
            <a:r>
              <a:rPr lang="fr-FR" sz="400" dirty="0" smtClean="0"/>
              <a:t> peut se faire de manière conventionnelle : le</a:t>
            </a:r>
          </a:p>
          <a:p>
            <a:pPr>
              <a:lnSpc>
                <a:spcPct val="80000"/>
              </a:lnSpc>
            </a:pPr>
            <a:r>
              <a:rPr lang="fr-FR" sz="400" dirty="0" err="1" smtClean="0"/>
              <a:t>nidus</a:t>
            </a:r>
            <a:r>
              <a:rPr lang="fr-FR" sz="400" dirty="0" smtClean="0"/>
              <a:t> et les quelques millimètres d’os réactionnel qui l’entourent</a:t>
            </a:r>
          </a:p>
          <a:p>
            <a:pPr>
              <a:lnSpc>
                <a:spcPct val="80000"/>
              </a:lnSpc>
            </a:pPr>
            <a:r>
              <a:rPr lang="fr-FR" sz="400" dirty="0" smtClean="0"/>
              <a:t>sont emportés au moyen d’un ciseau à frapper ou à la scie oscillante.</a:t>
            </a:r>
          </a:p>
          <a:p>
            <a:pPr>
              <a:lnSpc>
                <a:spcPct val="80000"/>
              </a:lnSpc>
            </a:pPr>
            <a:r>
              <a:rPr lang="fr-FR" sz="400" dirty="0" smtClean="0"/>
              <a:t>La nécessité de combler la perte de substance dépend du volume</a:t>
            </a:r>
          </a:p>
          <a:p>
            <a:pPr>
              <a:lnSpc>
                <a:spcPct val="80000"/>
              </a:lnSpc>
            </a:pPr>
            <a:r>
              <a:rPr lang="fr-FR" sz="400" dirty="0" smtClean="0"/>
              <a:t>d’os réséqué et de la fragilisation qui s’ensuit, elle-même liée à la</a:t>
            </a:r>
          </a:p>
          <a:p>
            <a:pPr>
              <a:lnSpc>
                <a:spcPct val="80000"/>
              </a:lnSpc>
            </a:pPr>
            <a:r>
              <a:rPr lang="fr-FR" sz="400" dirty="0" smtClean="0"/>
              <a:t>situation anatomique (bord inférieur du col fémoral, corticale</a:t>
            </a:r>
          </a:p>
          <a:p>
            <a:pPr>
              <a:lnSpc>
                <a:spcPct val="80000"/>
              </a:lnSpc>
            </a:pPr>
            <a:r>
              <a:rPr lang="fr-FR" sz="400" dirty="0" smtClean="0"/>
              <a:t>diaphysaire...). Il en est de même pour une éventuelle ostéosynthèse</a:t>
            </a:r>
          </a:p>
          <a:p>
            <a:pPr>
              <a:lnSpc>
                <a:spcPct val="80000"/>
              </a:lnSpc>
            </a:pPr>
            <a:r>
              <a:rPr lang="fr-FR" sz="400" dirty="0" smtClean="0"/>
              <a:t>de soutien </a:t>
            </a:r>
            <a:r>
              <a:rPr lang="fr-FR" sz="400" i="1" dirty="0" smtClean="0"/>
              <a:t>(fig 7). Les résections osseuses de petite taille ne</a:t>
            </a:r>
          </a:p>
          <a:p>
            <a:pPr>
              <a:lnSpc>
                <a:spcPct val="80000"/>
              </a:lnSpc>
            </a:pPr>
            <a:r>
              <a:rPr lang="fr-FR" sz="400" dirty="0" smtClean="0"/>
              <a:t>nécessitent pas de geste de reconstruction et se comblent par</a:t>
            </a:r>
          </a:p>
          <a:p>
            <a:pPr>
              <a:lnSpc>
                <a:spcPct val="80000"/>
              </a:lnSpc>
            </a:pPr>
            <a:r>
              <a:rPr lang="fr-FR" sz="400" dirty="0" smtClean="0"/>
              <a:t>ostéogenèse spontanée.</a:t>
            </a:r>
          </a:p>
          <a:p>
            <a:pPr>
              <a:lnSpc>
                <a:spcPct val="80000"/>
              </a:lnSpc>
            </a:pPr>
            <a:r>
              <a:rPr lang="fr-FR" sz="400" dirty="0" smtClean="0"/>
              <a:t>Techniques modernes</a:t>
            </a:r>
          </a:p>
          <a:p>
            <a:pPr>
              <a:lnSpc>
                <a:spcPct val="80000"/>
              </a:lnSpc>
            </a:pPr>
            <a:r>
              <a:rPr lang="fr-FR" sz="400" dirty="0" smtClean="0"/>
              <a:t>Deux techniques modernes (la </a:t>
            </a:r>
            <a:r>
              <a:rPr lang="fr-FR" sz="400" dirty="0" err="1" smtClean="0"/>
              <a:t>résection-forage</a:t>
            </a:r>
            <a:r>
              <a:rPr lang="fr-FR" sz="400" dirty="0" smtClean="0"/>
              <a:t> percutanée et la</a:t>
            </a:r>
          </a:p>
          <a:p>
            <a:pPr>
              <a:lnSpc>
                <a:spcPct val="80000"/>
              </a:lnSpc>
            </a:pPr>
            <a:r>
              <a:rPr lang="fr-FR" sz="400" dirty="0" err="1" smtClean="0"/>
              <a:t>photocoagulation</a:t>
            </a:r>
            <a:r>
              <a:rPr lang="fr-FR" sz="400" dirty="0" smtClean="0"/>
              <a:t> au laser) sont des exemples de radiologie</a:t>
            </a:r>
          </a:p>
          <a:p>
            <a:pPr>
              <a:lnSpc>
                <a:spcPct val="80000"/>
              </a:lnSpc>
            </a:pPr>
            <a:r>
              <a:rPr lang="fr-FR" sz="400" dirty="0" smtClean="0"/>
              <a:t>interventionnelle et d’étroite collaboration médicochirurgicale dans</a:t>
            </a:r>
          </a:p>
          <a:p>
            <a:pPr>
              <a:lnSpc>
                <a:spcPct val="80000"/>
              </a:lnSpc>
            </a:pPr>
            <a:r>
              <a:rPr lang="fr-FR" sz="400" dirty="0" smtClean="0"/>
              <a:t>le domaine des tumeurs osseuses. Ces deux méthodes se font sous</a:t>
            </a:r>
          </a:p>
          <a:p>
            <a:pPr>
              <a:lnSpc>
                <a:spcPct val="80000"/>
              </a:lnSpc>
            </a:pPr>
            <a:r>
              <a:rPr lang="fr-FR" sz="400" dirty="0" smtClean="0"/>
              <a:t>contrôle TDM, patient endormi et opéré en salle de scanner.</a:t>
            </a:r>
          </a:p>
          <a:p>
            <a:pPr>
              <a:lnSpc>
                <a:spcPct val="80000"/>
              </a:lnSpc>
            </a:pPr>
            <a:r>
              <a:rPr lang="fr-FR" sz="400" dirty="0" smtClean="0"/>
              <a:t>– </a:t>
            </a:r>
            <a:r>
              <a:rPr lang="fr-FR" sz="400" dirty="0" err="1" smtClean="0"/>
              <a:t>Kohler</a:t>
            </a:r>
            <a:r>
              <a:rPr lang="fr-FR" sz="400" dirty="0" smtClean="0"/>
              <a:t> [22] a parfaitement décrit la méthode de résection</a:t>
            </a:r>
          </a:p>
          <a:p>
            <a:pPr>
              <a:lnSpc>
                <a:spcPct val="80000"/>
              </a:lnSpc>
            </a:pPr>
            <a:r>
              <a:rPr lang="fr-FR" sz="400" dirty="0" smtClean="0"/>
              <a:t>percutanée du </a:t>
            </a:r>
            <a:r>
              <a:rPr lang="fr-FR" sz="400" dirty="0" err="1" smtClean="0"/>
              <a:t>nidus</a:t>
            </a:r>
            <a:r>
              <a:rPr lang="fr-FR" sz="400" dirty="0" smtClean="0"/>
              <a:t> nécessitant une instrumentation spécifique</a:t>
            </a:r>
          </a:p>
          <a:p>
            <a:pPr>
              <a:lnSpc>
                <a:spcPct val="80000"/>
              </a:lnSpc>
            </a:pPr>
            <a:r>
              <a:rPr lang="fr-FR" sz="400" dirty="0" smtClean="0"/>
              <a:t>mais relativement simple. D’autres ont validé cette technique tout</a:t>
            </a:r>
          </a:p>
          <a:p>
            <a:pPr>
              <a:lnSpc>
                <a:spcPct val="80000"/>
              </a:lnSpc>
            </a:pPr>
            <a:r>
              <a:rPr lang="fr-FR" sz="400" dirty="0" smtClean="0"/>
              <a:t>en soulignant ses limites [7, 11, 17, 25, 34, 35]. Le repérage TDM de l’ostéome</a:t>
            </a:r>
          </a:p>
          <a:p>
            <a:pPr>
              <a:lnSpc>
                <a:spcPct val="80000"/>
              </a:lnSpc>
            </a:pPr>
            <a:r>
              <a:rPr lang="fr-FR" sz="400" dirty="0" smtClean="0"/>
              <a:t>ostéoïde est le premier temps de l’intervention, suivi du</a:t>
            </a:r>
          </a:p>
          <a:p>
            <a:pPr>
              <a:lnSpc>
                <a:spcPct val="80000"/>
              </a:lnSpc>
            </a:pPr>
            <a:r>
              <a:rPr lang="fr-FR" sz="400" dirty="0" smtClean="0"/>
              <a:t>radioguidage TDM d’une broche centrée dans le </a:t>
            </a:r>
            <a:r>
              <a:rPr lang="fr-FR" sz="400" dirty="0" err="1" smtClean="0"/>
              <a:t>nidus</a:t>
            </a:r>
            <a:r>
              <a:rPr lang="fr-FR" sz="400" dirty="0" smtClean="0"/>
              <a:t>. Une fraise</a:t>
            </a:r>
          </a:p>
          <a:p>
            <a:pPr>
              <a:lnSpc>
                <a:spcPct val="80000"/>
              </a:lnSpc>
            </a:pPr>
            <a:r>
              <a:rPr lang="fr-FR" sz="400" dirty="0" smtClean="0"/>
              <a:t>crantée emporte la tumeur et les quelques millimètres d’os qui</a:t>
            </a:r>
          </a:p>
          <a:p>
            <a:pPr>
              <a:lnSpc>
                <a:spcPct val="80000"/>
              </a:lnSpc>
            </a:pPr>
            <a:r>
              <a:rPr lang="fr-FR" sz="400" dirty="0" smtClean="0"/>
              <a:t>l’entourent. Le contrôle TDM immédiat permet d’affirmer le</a:t>
            </a:r>
          </a:p>
          <a:p>
            <a:pPr>
              <a:lnSpc>
                <a:spcPct val="80000"/>
              </a:lnSpc>
            </a:pPr>
            <a:r>
              <a:rPr lang="fr-FR" sz="400" dirty="0" smtClean="0"/>
              <a:t>caractère complet de la résection [1]. La perte de substance est</a:t>
            </a:r>
          </a:p>
          <a:p>
            <a:pPr>
              <a:lnSpc>
                <a:spcPct val="80000"/>
              </a:lnSpc>
            </a:pPr>
            <a:r>
              <a:rPr lang="fr-FR" sz="400" dirty="0" smtClean="0"/>
              <a:t>comblée par ostéogenèse spontanée. L’examen histologique confirme</a:t>
            </a:r>
          </a:p>
          <a:p>
            <a:pPr>
              <a:lnSpc>
                <a:spcPct val="80000"/>
              </a:lnSpc>
            </a:pPr>
            <a:r>
              <a:rPr lang="fr-FR" sz="400" dirty="0" smtClean="0"/>
              <a:t>le diagnostic </a:t>
            </a:r>
            <a:r>
              <a:rPr lang="fr-FR" sz="400" i="1" dirty="0" smtClean="0"/>
              <a:t>(fig 8).</a:t>
            </a:r>
          </a:p>
          <a:p>
            <a:pPr>
              <a:lnSpc>
                <a:spcPct val="80000"/>
              </a:lnSpc>
            </a:pPr>
            <a:r>
              <a:rPr lang="fr-FR" sz="400" dirty="0" smtClean="0"/>
              <a:t>– La </a:t>
            </a:r>
            <a:r>
              <a:rPr lang="fr-FR" sz="400" dirty="0" err="1" smtClean="0"/>
              <a:t>photocoagulation</a:t>
            </a:r>
            <a:r>
              <a:rPr lang="fr-FR" sz="400" dirty="0" smtClean="0"/>
              <a:t> interstitielle au laser, détruisant par</a:t>
            </a:r>
          </a:p>
          <a:p>
            <a:pPr>
              <a:lnSpc>
                <a:spcPct val="80000"/>
              </a:lnSpc>
            </a:pPr>
            <a:r>
              <a:rPr lang="fr-FR" sz="400" dirty="0" smtClean="0"/>
              <a:t>chauffage la tumeur dans un volume millimétrique autour de </a:t>
            </a:r>
          </a:p>
          <a:p>
            <a:pPr>
              <a:lnSpc>
                <a:spcPct val="80000"/>
              </a:lnSpc>
            </a:pPr>
            <a:endParaRPr lang="fr-FR" sz="400" dirty="0" smtClean="0"/>
          </a:p>
          <a:p>
            <a:pPr>
              <a:lnSpc>
                <a:spcPct val="80000"/>
              </a:lnSpc>
            </a:pPr>
            <a:endParaRPr lang="fr-FR" sz="400" dirty="0" smtClean="0"/>
          </a:p>
          <a:p>
            <a:pPr>
              <a:lnSpc>
                <a:spcPct val="80000"/>
              </a:lnSpc>
            </a:pPr>
            <a:endParaRPr lang="fr-FR" sz="400" dirty="0" smtClean="0"/>
          </a:p>
          <a:p>
            <a:pPr>
              <a:lnSpc>
                <a:spcPct val="80000"/>
              </a:lnSpc>
            </a:pPr>
            <a:r>
              <a:rPr lang="fr-FR" sz="400" dirty="0" smtClean="0"/>
              <a:t>Ostéoblastome</a:t>
            </a:r>
          </a:p>
          <a:p>
            <a:r>
              <a:rPr lang="fr-FR" sz="1200" kern="1200" baseline="0" dirty="0" smtClean="0">
                <a:solidFill>
                  <a:schemeClr val="tx1"/>
                </a:solidFill>
                <a:latin typeface="+mn-lt"/>
                <a:ea typeface="ＭＳ Ｐゴシック" pitchFamily="-1" charset="-128"/>
                <a:cs typeface="ＭＳ Ｐゴシック" pitchFamily="-1" charset="-128"/>
              </a:rPr>
              <a:t>L’ostéoblastome répond au mieux à une exérèse marginale ; mais</a:t>
            </a:r>
          </a:p>
          <a:p>
            <a:r>
              <a:rPr lang="fr-FR" sz="1200" kern="1200" baseline="0" dirty="0" smtClean="0">
                <a:solidFill>
                  <a:schemeClr val="tx1"/>
                </a:solidFill>
                <a:latin typeface="+mn-lt"/>
                <a:ea typeface="ＭＳ Ｐゴシック" pitchFamily="-1" charset="-128"/>
                <a:cs typeface="ＭＳ Ｐゴシック" pitchFamily="-1" charset="-128"/>
              </a:rPr>
              <a:t>certaines localisations ne permettent qu’une chirurgie </a:t>
            </a:r>
            <a:r>
              <a:rPr lang="fr-FR" sz="1200" kern="1200" baseline="0" dirty="0" err="1" smtClean="0">
                <a:solidFill>
                  <a:schemeClr val="tx1"/>
                </a:solidFill>
                <a:latin typeface="+mn-lt"/>
                <a:ea typeface="ＭＳ Ｐゴシック" pitchFamily="-1" charset="-128"/>
                <a:cs typeface="ＭＳ Ｐゴシック" pitchFamily="-1" charset="-128"/>
              </a:rPr>
              <a:t>intralésionnelle</a:t>
            </a:r>
            <a:r>
              <a:rPr lang="fr-FR" sz="1200" kern="1200" baseline="0" dirty="0" smtClean="0">
                <a:solidFill>
                  <a:schemeClr val="tx1"/>
                </a:solidFill>
                <a:latin typeface="+mn-lt"/>
                <a:ea typeface="ＭＳ Ｐゴシック" pitchFamily="-1" charset="-128"/>
                <a:cs typeface="ＭＳ Ｐゴシック" pitchFamily="-1" charset="-128"/>
              </a:rPr>
              <a:t> par curetage. En effet, au rachis, les rapports</a:t>
            </a:r>
          </a:p>
          <a:p>
            <a:r>
              <a:rPr lang="fr-FR" sz="1200" kern="1200" baseline="0" dirty="0" smtClean="0">
                <a:solidFill>
                  <a:schemeClr val="tx1"/>
                </a:solidFill>
                <a:latin typeface="+mn-lt"/>
                <a:ea typeface="ＭＳ Ｐゴシック" pitchFamily="-1" charset="-128"/>
                <a:cs typeface="ＭＳ Ｐゴシック" pitchFamily="-1" charset="-128"/>
              </a:rPr>
              <a:t>anatomiques et le risque de déstabilisation mécanique ne permettent</a:t>
            </a:r>
          </a:p>
          <a:p>
            <a:r>
              <a:rPr lang="fr-FR" sz="1200" kern="1200" baseline="0" dirty="0" smtClean="0">
                <a:solidFill>
                  <a:schemeClr val="tx1"/>
                </a:solidFill>
                <a:latin typeface="+mn-lt"/>
                <a:ea typeface="ＭＳ Ｐゴシック" pitchFamily="-1" charset="-128"/>
                <a:cs typeface="ＭＳ Ｐゴシック" pitchFamily="-1" charset="-128"/>
              </a:rPr>
              <a:t>qu’un curetage en utilisant une fraise motorisée, avec comblement</a:t>
            </a:r>
          </a:p>
          <a:p>
            <a:r>
              <a:rPr lang="fr-FR" sz="1200" kern="1200" baseline="0" dirty="0" smtClean="0">
                <a:solidFill>
                  <a:schemeClr val="tx1"/>
                </a:solidFill>
                <a:latin typeface="+mn-lt"/>
                <a:ea typeface="ＭＳ Ｐゴシック" pitchFamily="-1" charset="-128"/>
                <a:cs typeface="ＭＳ Ｐゴシック" pitchFamily="-1" charset="-128"/>
              </a:rPr>
              <a:t>éventuel par greffe, voire utilisation d’une ostéosynthèse de soutien.</a:t>
            </a:r>
          </a:p>
          <a:p>
            <a:r>
              <a:rPr lang="fr-FR" sz="1200" kern="1200" baseline="0" dirty="0" smtClean="0">
                <a:solidFill>
                  <a:schemeClr val="tx1"/>
                </a:solidFill>
                <a:latin typeface="+mn-lt"/>
                <a:ea typeface="ＭＳ Ｐゴシック" pitchFamily="-1" charset="-128"/>
                <a:cs typeface="ＭＳ Ｐゴシック" pitchFamily="-1" charset="-128"/>
              </a:rPr>
              <a:t>Le repérage isotopique peropératoire est une aide appréciable.</a:t>
            </a:r>
            <a:endParaRPr lang="fr-FR" sz="400" dirty="0" smtClean="0"/>
          </a:p>
        </p:txBody>
      </p:sp>
      <p:sp>
        <p:nvSpPr>
          <p:cNvPr id="69636" name="Espace réservé du numéro de diapositive 3"/>
          <p:cNvSpPr>
            <a:spLocks noGrp="1"/>
          </p:cNvSpPr>
          <p:nvPr>
            <p:ph type="sldNum" sz="quarter" idx="5"/>
          </p:nvPr>
        </p:nvSpPr>
        <p:spPr bwMode="auto">
          <a:noFill/>
          <a:ln>
            <a:miter lim="800000"/>
            <a:headEnd/>
            <a:tailEnd/>
          </a:ln>
        </p:spPr>
        <p:txBody>
          <a:bodyPr/>
          <a:lstStyle/>
          <a:p>
            <a:fld id="{B83B9B7E-CECB-E946-ADD8-1FAD839F4AD5}" type="slidenum">
              <a:rPr lang="fr-FR" smtClean="0"/>
              <a:pPr/>
              <a:t>37</a:t>
            </a:fld>
            <a:endParaRPr 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71683" name="Espace réservé des commentaires 2"/>
          <p:cNvSpPr>
            <a:spLocks noGrp="1"/>
          </p:cNvSpPr>
          <p:nvPr>
            <p:ph type="body" idx="1"/>
          </p:nvPr>
        </p:nvSpPr>
        <p:spPr bwMode="auto">
          <a:noFill/>
        </p:spPr>
        <p:txBody>
          <a:bodyPr/>
          <a:lstStyle/>
          <a:p>
            <a:r>
              <a:rPr lang="fr-FR" sz="1100" smtClean="0"/>
              <a:t>Le dossier d'évaluation de l'efficacité de la technique de destruction d’ostéome ostéoïde par agent physique (laser, radiofréquence), par voie transcutanée, avec guidage par scanographie repose sur 2 séries de cas (SC) rétrospectives rapportant des cas d’exérèse chirurgicale à ciel ouvert (n = 96) et de radiofréquence (n = 62), et 10 autres SC rétrospectives, dont 4 concernaient le traitement laser (n = 61) et 6 la radiofréquence (n = 323). Trois autres SC rétrospectives concernaient le traitement par chirurgie à ciel ouvert (n = 109, technique de référence) ou par voie percutanée (autre technique alternative, n = 53). Les données disponibles (littérature et experts) ne permettent pas de différencier les performances (efficacité et sécurité) des deux techniques de destruction d’ostéome ostéoïde par radiofréquence ou laser.</a:t>
            </a:r>
            <a:br>
              <a:rPr lang="fr-FR" sz="1100" smtClean="0"/>
            </a:br>
            <a:r>
              <a:rPr lang="fr-FR" sz="1100" smtClean="0"/>
              <a:t>Le Service attendu est suffisant. </a:t>
            </a:r>
          </a:p>
          <a:p>
            <a:r>
              <a:rPr lang="fr-FR" sz="1100" smtClean="0"/>
              <a:t>L'Amélioration du service attendu est mineure (IV), car cette technique présente moins de risque de complications que la chirurgie à ciel ouvert (voie d'abord plus limitée donc moins de risque d'infection ; résection moins importante donc moins de risque de fracture). </a:t>
            </a:r>
          </a:p>
          <a:p>
            <a:r>
              <a:rPr lang="fr-FR" sz="1100" smtClean="0"/>
              <a:t>Les données recueillies ne permettent pas de mesurer l’intérêt en santé publique de cet acte. </a:t>
            </a:r>
          </a:p>
          <a:p>
            <a:r>
              <a:rPr lang="fr-FR" sz="1100" smtClean="0"/>
              <a:t>des brûlures et nécroses localisées sont possibles. </a:t>
            </a:r>
          </a:p>
          <a:p>
            <a:r>
              <a:rPr lang="fr-FR" sz="1100" smtClean="0"/>
              <a:t>La destruction thermique transcutanée (laser, radiofréquence) scanoguidée est indiquée dans le traitement de l’ostéome ostéoïde des os longs ou courts, hors rachis, et typique sur le plan clinique et radiologique, en première intention selon les experts, ou représente une alternative au traitement chirurgical à ciel ouvert (des conditions de taille et de localisation sont à prendre en compte dans le choix de la technique). Son intérêt thérapeutique est basé sur les données convergentes de la littérature et l’opinion du groupe d’experts. </a:t>
            </a:r>
          </a:p>
          <a:p>
            <a:endParaRPr lang="fr-FR" sz="1100" smtClean="0"/>
          </a:p>
          <a:p>
            <a:endParaRPr lang="fr-FR" sz="1100" smtClean="0"/>
          </a:p>
        </p:txBody>
      </p:sp>
      <p:sp>
        <p:nvSpPr>
          <p:cNvPr id="71684" name="Espace réservé du numéro de diapositive 3"/>
          <p:cNvSpPr>
            <a:spLocks noGrp="1"/>
          </p:cNvSpPr>
          <p:nvPr>
            <p:ph type="sldNum" sz="quarter" idx="5"/>
          </p:nvPr>
        </p:nvSpPr>
        <p:spPr bwMode="auto">
          <a:noFill/>
          <a:ln>
            <a:miter lim="800000"/>
            <a:headEnd/>
            <a:tailEnd/>
          </a:ln>
        </p:spPr>
        <p:txBody>
          <a:bodyPr/>
          <a:lstStyle/>
          <a:p>
            <a:fld id="{F7FEB85A-8572-1F45-9D69-7F73899A5E4A}" type="slidenum">
              <a:rPr lang="fr-FR" smtClean="0"/>
              <a:pPr/>
              <a:t>38</a:t>
            </a:fld>
            <a:endParaRPr lang="fr-F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73731" name="Espace réservé des commentaires 2"/>
          <p:cNvSpPr>
            <a:spLocks noGrp="1"/>
          </p:cNvSpPr>
          <p:nvPr>
            <p:ph type="body" idx="1"/>
          </p:nvPr>
        </p:nvSpPr>
        <p:spPr bwMode="auto">
          <a:noFill/>
        </p:spPr>
        <p:txBody>
          <a:bodyPr/>
          <a:lstStyle/>
          <a:p>
            <a:pPr>
              <a:lnSpc>
                <a:spcPct val="80000"/>
              </a:lnSpc>
            </a:pPr>
            <a:r>
              <a:rPr lang="fr-FR" sz="400" smtClean="0"/>
              <a:t>Grâce à des coupes axiales transverses, le scanner est devenu</a:t>
            </a:r>
          </a:p>
          <a:p>
            <a:pPr>
              <a:lnSpc>
                <a:spcPct val="80000"/>
              </a:lnSpc>
            </a:pPr>
            <a:r>
              <a:rPr lang="fr-FR" sz="400" smtClean="0"/>
              <a:t>l’élément fondamental du diagnostic </a:t>
            </a:r>
            <a:r>
              <a:rPr lang="fr-FR" sz="400" i="1" smtClean="0"/>
              <a:t>(fig 3, 4, 5) lorsque les</a:t>
            </a:r>
          </a:p>
          <a:p>
            <a:pPr>
              <a:lnSpc>
                <a:spcPct val="80000"/>
              </a:lnSpc>
            </a:pPr>
            <a:r>
              <a:rPr lang="fr-FR" sz="400" smtClean="0"/>
              <a:t>radiographies conventionnelles sont peu contributives : le nidus</a:t>
            </a:r>
          </a:p>
          <a:p>
            <a:pPr>
              <a:lnSpc>
                <a:spcPct val="80000"/>
              </a:lnSpc>
            </a:pPr>
            <a:r>
              <a:rPr lang="fr-FR" sz="400" smtClean="0"/>
              <a:t>apparaît suivant la même sémiologie (lacune arrondie cerclée</a:t>
            </a:r>
          </a:p>
          <a:p>
            <a:pPr>
              <a:lnSpc>
                <a:spcPct val="80000"/>
              </a:lnSpc>
            </a:pPr>
            <a:r>
              <a:rPr lang="fr-FR" sz="400" smtClean="0"/>
              <a:t>entourant un foyer de calcification) mais parfaitement identifiable</a:t>
            </a:r>
          </a:p>
          <a:p>
            <a:pPr>
              <a:lnSpc>
                <a:spcPct val="80000"/>
              </a:lnSpc>
            </a:pPr>
            <a:r>
              <a:rPr lang="fr-FR" sz="400" smtClean="0"/>
              <a:t>au sein de l’ostéosclérose réactionnelle ou dans un site anatomique</a:t>
            </a:r>
          </a:p>
          <a:p>
            <a:pPr>
              <a:lnSpc>
                <a:spcPct val="80000"/>
              </a:lnSpc>
            </a:pPr>
            <a:r>
              <a:rPr lang="fr-FR" sz="400" smtClean="0"/>
              <a:t>osseux difficilement explorable (rachis, bassin...). La faible taille du</a:t>
            </a:r>
          </a:p>
          <a:p>
            <a:pPr>
              <a:lnSpc>
                <a:spcPct val="80000"/>
              </a:lnSpc>
            </a:pPr>
            <a:r>
              <a:rPr lang="fr-FR" sz="400" smtClean="0"/>
              <a:t>nidus est responsable des faux négatifs de la TDM lorsque les</a:t>
            </a:r>
          </a:p>
          <a:p>
            <a:pPr>
              <a:lnSpc>
                <a:spcPct val="80000"/>
              </a:lnSpc>
            </a:pPr>
            <a:r>
              <a:rPr lang="fr-FR" sz="400" smtClean="0"/>
              <a:t>coupes, trop espacées, ne traversent pas la tumeur. Ainsi est-il</a:t>
            </a:r>
          </a:p>
          <a:p>
            <a:pPr>
              <a:lnSpc>
                <a:spcPct val="80000"/>
              </a:lnSpc>
            </a:pPr>
            <a:r>
              <a:rPr lang="fr-FR" sz="400" smtClean="0"/>
              <a:t>important d’avertir le radiologue de cette éventualité, pour que</a:t>
            </a:r>
          </a:p>
          <a:p>
            <a:pPr>
              <a:lnSpc>
                <a:spcPct val="80000"/>
              </a:lnSpc>
            </a:pPr>
            <a:r>
              <a:rPr lang="fr-FR" sz="400" smtClean="0"/>
              <a:t>soient réalisées des coupes jointives et fines (de 1 à 2mm</a:t>
            </a:r>
          </a:p>
          <a:p>
            <a:pPr>
              <a:lnSpc>
                <a:spcPct val="80000"/>
              </a:lnSpc>
            </a:pPr>
            <a:r>
              <a:rPr lang="fr-FR" sz="400" smtClean="0"/>
              <a:t>d’épaisseur) facilitées par les séquences d’acquisition hélicoïdale sur la zone la plus suspecte définie par les symptômes cliniques, les</a:t>
            </a:r>
          </a:p>
          <a:p>
            <a:pPr>
              <a:lnSpc>
                <a:spcPct val="80000"/>
              </a:lnSpc>
            </a:pPr>
            <a:r>
              <a:rPr lang="fr-FR" sz="400" smtClean="0"/>
              <a:t>anomalies radiologiques, ou la fixation scintigraphique </a:t>
            </a:r>
            <a:r>
              <a:rPr lang="fr-FR" sz="400" i="1" smtClean="0"/>
              <a:t>(fig 5). Le</a:t>
            </a:r>
          </a:p>
          <a:p>
            <a:pPr>
              <a:lnSpc>
                <a:spcPct val="80000"/>
              </a:lnSpc>
            </a:pPr>
            <a:r>
              <a:rPr lang="fr-FR" sz="400" smtClean="0"/>
              <a:t>scanner aboutit à une quasi-certitude diagnostique dans les cas où</a:t>
            </a:r>
          </a:p>
          <a:p>
            <a:pPr>
              <a:lnSpc>
                <a:spcPct val="80000"/>
              </a:lnSpc>
            </a:pPr>
            <a:r>
              <a:rPr lang="fr-FR" sz="400" smtClean="0"/>
              <a:t>les images et la sémiologie douloureuse sont typiques. Il permet une</a:t>
            </a:r>
          </a:p>
          <a:p>
            <a:pPr>
              <a:lnSpc>
                <a:spcPct val="80000"/>
              </a:lnSpc>
            </a:pPr>
            <a:r>
              <a:rPr lang="fr-FR" sz="400" smtClean="0"/>
              <a:t>mesure de taille et une localisation topographique endo-osseuse</a:t>
            </a:r>
          </a:p>
          <a:p>
            <a:pPr>
              <a:lnSpc>
                <a:spcPct val="80000"/>
              </a:lnSpc>
            </a:pPr>
            <a:r>
              <a:rPr lang="fr-FR" sz="400" smtClean="0"/>
              <a:t>d’une extrême précision, indispensable à tout acte opératoire.</a:t>
            </a:r>
          </a:p>
          <a:p>
            <a:pPr>
              <a:lnSpc>
                <a:spcPct val="80000"/>
              </a:lnSpc>
            </a:pPr>
            <a:r>
              <a:rPr lang="fr-FR" sz="400" smtClean="0"/>
              <a:t>Scintigraphie osseuse</a:t>
            </a:r>
          </a:p>
          <a:p>
            <a:pPr>
              <a:lnSpc>
                <a:spcPct val="80000"/>
              </a:lnSpc>
            </a:pPr>
            <a:r>
              <a:rPr lang="fr-FR" sz="400" smtClean="0"/>
              <a:t>Le nidus hypervascularisé capte intensément les traceurs radioactifs</a:t>
            </a:r>
          </a:p>
          <a:p>
            <a:pPr>
              <a:lnSpc>
                <a:spcPct val="80000"/>
              </a:lnSpc>
            </a:pPr>
            <a:r>
              <a:rPr lang="fr-FR" sz="400" smtClean="0"/>
              <a:t>isotopiques, et de manière plus nette que l’ostéogenèse périphérique,</a:t>
            </a:r>
          </a:p>
          <a:p>
            <a:pPr>
              <a:lnSpc>
                <a:spcPct val="80000"/>
              </a:lnSpc>
            </a:pPr>
            <a:r>
              <a:rPr lang="fr-FR" sz="400" smtClean="0"/>
              <a:t>donnant un spot très net d’hyperfixation et parfois une image en</a:t>
            </a:r>
          </a:p>
          <a:p>
            <a:pPr>
              <a:lnSpc>
                <a:spcPct val="80000"/>
              </a:lnSpc>
            </a:pPr>
            <a:r>
              <a:rPr lang="fr-FR" sz="400" smtClean="0"/>
              <a:t>double halo équivalente au nidus radiologique. La scintigraphie au</a:t>
            </a:r>
          </a:p>
          <a:p>
            <a:pPr>
              <a:lnSpc>
                <a:spcPct val="80000"/>
              </a:lnSpc>
            </a:pPr>
            <a:r>
              <a:rPr lang="fr-FR" sz="400" smtClean="0"/>
              <a:t>technétium n’est pas spécifique mais particulièrement sensible : les</a:t>
            </a:r>
          </a:p>
          <a:p>
            <a:pPr>
              <a:lnSpc>
                <a:spcPct val="80000"/>
              </a:lnSpc>
            </a:pPr>
            <a:r>
              <a:rPr lang="fr-FR" sz="400" smtClean="0"/>
              <a:t>ostéomes ostéoïdes non fixants semblent exceptionnels. Elle</a:t>
            </a:r>
          </a:p>
          <a:p>
            <a:pPr>
              <a:lnSpc>
                <a:spcPct val="80000"/>
              </a:lnSpc>
            </a:pPr>
            <a:r>
              <a:rPr lang="fr-FR" sz="400" smtClean="0"/>
              <a:t>complète donc l’imagerie radiologique qu’elle oriente sélectivement</a:t>
            </a:r>
          </a:p>
          <a:p>
            <a:pPr>
              <a:lnSpc>
                <a:spcPct val="80000"/>
              </a:lnSpc>
            </a:pPr>
            <a:r>
              <a:rPr lang="fr-FR" sz="400" smtClean="0"/>
              <a:t>et permet d’authentifier l’organicité d’une douleur osseuse qui ne</a:t>
            </a:r>
          </a:p>
          <a:p>
            <a:pPr>
              <a:lnSpc>
                <a:spcPct val="80000"/>
              </a:lnSpc>
            </a:pPr>
            <a:r>
              <a:rPr lang="fr-FR" sz="400" smtClean="0"/>
              <a:t>fait pas sa preuve.</a:t>
            </a:r>
          </a:p>
          <a:p>
            <a:pPr>
              <a:lnSpc>
                <a:spcPct val="80000"/>
              </a:lnSpc>
            </a:pPr>
            <a:r>
              <a:rPr lang="fr-FR" sz="400" smtClean="0"/>
              <a:t>Résonance magnétique nucléaire (IRM)</a:t>
            </a:r>
          </a:p>
          <a:p>
            <a:pPr>
              <a:lnSpc>
                <a:spcPct val="80000"/>
              </a:lnSpc>
            </a:pPr>
            <a:r>
              <a:rPr lang="fr-FR" sz="400" smtClean="0"/>
              <a:t>L’IRM montre le nidus et les modifications réactionnelles</a:t>
            </a:r>
          </a:p>
          <a:p>
            <a:pPr>
              <a:lnSpc>
                <a:spcPct val="80000"/>
              </a:lnSpc>
            </a:pPr>
            <a:r>
              <a:rPr lang="fr-FR" sz="400" smtClean="0"/>
              <a:t>oedémateuses des parties molles et de la moelle osseuse [15]. En IRM,</a:t>
            </a:r>
          </a:p>
          <a:p>
            <a:pPr>
              <a:lnSpc>
                <a:spcPct val="80000"/>
              </a:lnSpc>
            </a:pPr>
            <a:r>
              <a:rPr lang="fr-FR" sz="400" smtClean="0"/>
              <a:t>l’ostéome ostéoïde se présente comme une image lacunaire bien</a:t>
            </a:r>
          </a:p>
          <a:p>
            <a:pPr>
              <a:lnSpc>
                <a:spcPct val="80000"/>
              </a:lnSpc>
            </a:pPr>
            <a:r>
              <a:rPr lang="fr-FR" sz="400" smtClean="0"/>
              <a:t>limitée, le plus souvent en hyposignal ou en signal intermédiaire</a:t>
            </a:r>
          </a:p>
          <a:p>
            <a:pPr>
              <a:lnSpc>
                <a:spcPct val="80000"/>
              </a:lnSpc>
            </a:pPr>
            <a:r>
              <a:rPr lang="fr-FR" sz="400" smtClean="0"/>
              <a:t>sur toutes les séquences d’acquisition, ceci en fonction du degré de</a:t>
            </a:r>
          </a:p>
          <a:p>
            <a:pPr>
              <a:lnSpc>
                <a:spcPct val="80000"/>
              </a:lnSpc>
            </a:pPr>
            <a:r>
              <a:rPr lang="fr-FR" sz="400" smtClean="0"/>
              <a:t>vascularisation du stroma fibrovasculaire en T2 ou après injection</a:t>
            </a:r>
          </a:p>
          <a:p>
            <a:pPr>
              <a:lnSpc>
                <a:spcPct val="80000"/>
              </a:lnSpc>
            </a:pPr>
            <a:r>
              <a:rPr lang="fr-FR" sz="400" smtClean="0"/>
              <a:t>de gadolinium. La réaction oedémateuse qui intéresse l’os spongieux</a:t>
            </a:r>
          </a:p>
          <a:p>
            <a:pPr>
              <a:lnSpc>
                <a:spcPct val="80000"/>
              </a:lnSpc>
            </a:pPr>
            <a:r>
              <a:rPr lang="fr-FR" sz="400" smtClean="0"/>
              <a:t>ou les parties molles extraosseuses, souvent plus étendue que</a:t>
            </a:r>
          </a:p>
          <a:p>
            <a:pPr>
              <a:lnSpc>
                <a:spcPct val="80000"/>
              </a:lnSpc>
            </a:pPr>
            <a:r>
              <a:rPr lang="fr-FR" sz="400" smtClean="0"/>
              <a:t>l’ostéosclérose réactionnelle, se traduit par une plage d’hyposignal</a:t>
            </a:r>
          </a:p>
          <a:p>
            <a:pPr>
              <a:lnSpc>
                <a:spcPct val="80000"/>
              </a:lnSpc>
            </a:pPr>
            <a:r>
              <a:rPr lang="fr-FR" sz="400" smtClean="0"/>
              <a:t>en T1 et d’hypersignal en T2 ou en T1 après injection intraveineuse</a:t>
            </a:r>
          </a:p>
          <a:p>
            <a:pPr>
              <a:lnSpc>
                <a:spcPct val="80000"/>
              </a:lnSpc>
            </a:pPr>
            <a:r>
              <a:rPr lang="fr-FR" sz="400" smtClean="0"/>
              <a:t>de gadolinium (effet renforcé par les séquences effaçant la graisse)</a:t>
            </a:r>
          </a:p>
          <a:p>
            <a:pPr>
              <a:lnSpc>
                <a:spcPct val="80000"/>
              </a:lnSpc>
            </a:pPr>
            <a:r>
              <a:rPr lang="fr-FR" sz="400" smtClean="0"/>
              <a:t>[32, 36]. L’IRM, mal adaptée à la mise en évidence de la matrice</a:t>
            </a:r>
          </a:p>
          <a:p>
            <a:pPr>
              <a:lnSpc>
                <a:spcPct val="80000"/>
              </a:lnSpc>
            </a:pPr>
            <a:r>
              <a:rPr lang="fr-FR" sz="400" smtClean="0"/>
              <a:t>calcique et trop influencée par les réactions oedémateuses endoosseuses</a:t>
            </a:r>
          </a:p>
          <a:p>
            <a:pPr>
              <a:lnSpc>
                <a:spcPct val="80000"/>
              </a:lnSpc>
            </a:pPr>
            <a:r>
              <a:rPr lang="fr-FR" sz="400" smtClean="0"/>
              <a:t>et des parties molles, apparaît nettement moins</a:t>
            </a:r>
          </a:p>
          <a:p>
            <a:pPr>
              <a:lnSpc>
                <a:spcPct val="80000"/>
              </a:lnSpc>
            </a:pPr>
            <a:r>
              <a:rPr lang="fr-FR" sz="400" smtClean="0"/>
              <a:t>performante que la TDM dans le diagnostic de l’ostéome ostéoïde</a:t>
            </a:r>
          </a:p>
          <a:p>
            <a:pPr>
              <a:lnSpc>
                <a:spcPct val="80000"/>
              </a:lnSpc>
            </a:pPr>
            <a:r>
              <a:rPr lang="fr-FR" sz="400" smtClean="0"/>
              <a:t>[2, 20]. En revanche, elle montre parfaitement en T2 les épanchements</a:t>
            </a:r>
          </a:p>
          <a:p>
            <a:pPr>
              <a:lnSpc>
                <a:spcPct val="80000"/>
              </a:lnSpc>
            </a:pPr>
            <a:r>
              <a:rPr lang="fr-FR" sz="400" smtClean="0"/>
              <a:t>intra-articulaires réactionnels.</a:t>
            </a:r>
          </a:p>
          <a:p>
            <a:pPr>
              <a:lnSpc>
                <a:spcPct val="80000"/>
              </a:lnSpc>
            </a:pPr>
            <a:r>
              <a:rPr lang="fr-FR" sz="400" smtClean="0"/>
              <a:t>Au total, on peut schématiser la démarche diagnostique comme</a:t>
            </a:r>
          </a:p>
          <a:p>
            <a:pPr>
              <a:lnSpc>
                <a:spcPct val="80000"/>
              </a:lnSpc>
            </a:pPr>
            <a:r>
              <a:rPr lang="fr-FR" sz="400" smtClean="0"/>
              <a:t>suit :</a:t>
            </a:r>
          </a:p>
          <a:p>
            <a:pPr>
              <a:lnSpc>
                <a:spcPct val="80000"/>
              </a:lnSpc>
            </a:pPr>
            <a:r>
              <a:rPr lang="fr-FR" sz="400" smtClean="0"/>
              <a:t>– la clinique et la radiographie conventionnelle sont typiques ; la</a:t>
            </a:r>
          </a:p>
          <a:p>
            <a:pPr>
              <a:lnSpc>
                <a:spcPct val="80000"/>
              </a:lnSpc>
            </a:pPr>
            <a:r>
              <a:rPr lang="fr-FR" sz="400" smtClean="0"/>
              <a:t>TDM peut éventuellement confirmer le diagnostic et complète le</a:t>
            </a:r>
          </a:p>
          <a:p>
            <a:pPr>
              <a:lnSpc>
                <a:spcPct val="80000"/>
              </a:lnSpc>
            </a:pPr>
            <a:r>
              <a:rPr lang="fr-FR" sz="400" smtClean="0"/>
              <a:t>bilan préopératoire ; la clinique fait évoquer le diagnostic d’ostéome ostéoïde mais les</a:t>
            </a:r>
          </a:p>
          <a:p>
            <a:pPr>
              <a:lnSpc>
                <a:spcPct val="80000"/>
              </a:lnSpc>
            </a:pPr>
            <a:r>
              <a:rPr lang="fr-FR" sz="400" smtClean="0"/>
              <a:t>clichés standards ne sont pas contributifs : la TDM orientée est ici</a:t>
            </a:r>
          </a:p>
          <a:p>
            <a:pPr>
              <a:lnSpc>
                <a:spcPct val="80000"/>
              </a:lnSpc>
            </a:pPr>
            <a:r>
              <a:rPr lang="fr-FR" sz="400" smtClean="0"/>
              <a:t>fondamentale ; elle retrouve et affirme le nidus ;</a:t>
            </a:r>
          </a:p>
          <a:p>
            <a:pPr>
              <a:lnSpc>
                <a:spcPct val="80000"/>
              </a:lnSpc>
            </a:pPr>
            <a:r>
              <a:rPr lang="fr-FR" sz="400" smtClean="0"/>
              <a:t>– la clinique n’a rien d’évocateur ; les clichés conventionnels sont</a:t>
            </a:r>
          </a:p>
          <a:p>
            <a:pPr>
              <a:lnSpc>
                <a:spcPct val="80000"/>
              </a:lnSpc>
            </a:pPr>
            <a:r>
              <a:rPr lang="fr-FR" sz="400" smtClean="0"/>
              <a:t>peu typiques ; la TDM est négative (probablement par défaut</a:t>
            </a:r>
          </a:p>
          <a:p>
            <a:pPr>
              <a:lnSpc>
                <a:spcPct val="80000"/>
              </a:lnSpc>
            </a:pPr>
            <a:r>
              <a:rPr lang="fr-FR" sz="400" smtClean="0"/>
              <a:t>technique) ; il faut systématiquement évoquer ce diagnostic et</a:t>
            </a:r>
          </a:p>
          <a:p>
            <a:pPr>
              <a:lnSpc>
                <a:spcPct val="80000"/>
              </a:lnSpc>
            </a:pPr>
            <a:r>
              <a:rPr lang="fr-FR" sz="400" smtClean="0"/>
              <a:t>pratiquer une scintigraphie ; la découverte du spot d’hyperfixation</a:t>
            </a:r>
          </a:p>
          <a:p>
            <a:pPr>
              <a:lnSpc>
                <a:spcPct val="80000"/>
              </a:lnSpc>
            </a:pPr>
            <a:r>
              <a:rPr lang="fr-FR" sz="400" smtClean="0"/>
              <a:t>permet de cibler les coupes TDM ; sa négativité élimine</a:t>
            </a:r>
          </a:p>
          <a:p>
            <a:pPr>
              <a:lnSpc>
                <a:spcPct val="80000"/>
              </a:lnSpc>
            </a:pPr>
            <a:r>
              <a:rPr lang="fr-FR" sz="400" smtClean="0"/>
              <a:t>pratiquement le diagnostic d’ostéome ostéoïde ; dans cet arbre</a:t>
            </a:r>
          </a:p>
          <a:p>
            <a:pPr>
              <a:lnSpc>
                <a:spcPct val="80000"/>
              </a:lnSpc>
            </a:pPr>
            <a:r>
              <a:rPr lang="fr-FR" sz="400" smtClean="0"/>
              <a:t>décisionnel, l’artériographie (montrant un petit </a:t>
            </a:r>
            <a:r>
              <a:rPr lang="fr-FR" sz="400" i="1" smtClean="0"/>
              <a:t>blush au niveau du</a:t>
            </a:r>
          </a:p>
          <a:p>
            <a:pPr>
              <a:lnSpc>
                <a:spcPct val="80000"/>
              </a:lnSpc>
            </a:pPr>
            <a:r>
              <a:rPr lang="fr-FR" sz="400" smtClean="0"/>
              <a:t>nidus) a une place des plus restreinte, et l’IRM, par sa sensibilité,</a:t>
            </a:r>
          </a:p>
          <a:p>
            <a:pPr>
              <a:lnSpc>
                <a:spcPct val="80000"/>
              </a:lnSpc>
            </a:pPr>
            <a:r>
              <a:rPr lang="fr-FR" sz="400" smtClean="0"/>
              <a:t>devrait voir sa place se renforcer dans les années à venir.</a:t>
            </a:r>
          </a:p>
        </p:txBody>
      </p:sp>
      <p:sp>
        <p:nvSpPr>
          <p:cNvPr id="73732" name="Espace réservé du numéro de diapositive 3"/>
          <p:cNvSpPr>
            <a:spLocks noGrp="1"/>
          </p:cNvSpPr>
          <p:nvPr>
            <p:ph type="sldNum" sz="quarter" idx="5"/>
          </p:nvPr>
        </p:nvSpPr>
        <p:spPr bwMode="auto">
          <a:noFill/>
          <a:ln>
            <a:miter lim="800000"/>
            <a:headEnd/>
            <a:tailEnd/>
          </a:ln>
        </p:spPr>
        <p:txBody>
          <a:bodyPr/>
          <a:lstStyle/>
          <a:p>
            <a:fld id="{4C042EB2-30A8-E543-9A67-C3819323A78D}" type="slidenum">
              <a:rPr lang="fr-FR" smtClean="0"/>
              <a:pPr/>
              <a:t>39</a:t>
            </a:fld>
            <a:endParaRPr lang="fr-F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0000" lnSpcReduction="20000"/>
          </a:bodyPr>
          <a:lstStyle/>
          <a:p>
            <a:r>
              <a:rPr lang="fr-FR" sz="1200" b="1" kern="1200" dirty="0" smtClean="0">
                <a:solidFill>
                  <a:schemeClr val="tx1"/>
                </a:solidFill>
                <a:latin typeface="+mn-lt"/>
                <a:ea typeface="ＭＳ Ｐゴシック" pitchFamily="-1" charset="-128"/>
                <a:cs typeface="ＭＳ Ｐゴシック" pitchFamily="-1" charset="-128"/>
              </a:rPr>
              <a:t>L'ablation par radiofréquence de l'ostéome ostéoïde avec des sondes refroidies et la livraison de l'énergie impédance de contrôle.</a:t>
            </a:r>
          </a:p>
          <a:p>
            <a:endParaRPr lang="fr-FR" sz="1200" b="1" kern="1200" dirty="0" smtClean="0">
              <a:solidFill>
                <a:schemeClr val="tx1"/>
              </a:solidFill>
              <a:latin typeface="+mn-lt"/>
              <a:ea typeface="ＭＳ Ｐゴシック" pitchFamily="-1" charset="-128"/>
              <a:cs typeface="ＭＳ Ｐゴシック" pitchFamily="-1" charset="-128"/>
            </a:endParaRPr>
          </a:p>
          <a:p>
            <a:r>
              <a:rPr lang="fr-FR" dirty="0" smtClean="0"/>
              <a:t>L'ablation par radiofréquence de l'ostéome ostéoïde avec des sondes refroidies et la livraison de l'énergie impédance de contrôle.</a:t>
            </a:r>
          </a:p>
          <a:p>
            <a:r>
              <a:rPr lang="fr-FR" dirty="0" err="1" smtClean="0"/>
              <a:t>Cantwell</a:t>
            </a:r>
            <a:r>
              <a:rPr lang="fr-FR" dirty="0" smtClean="0"/>
              <a:t> CP , </a:t>
            </a:r>
            <a:r>
              <a:rPr lang="fr-FR" dirty="0" err="1" smtClean="0"/>
              <a:t>O'Byrne</a:t>
            </a:r>
            <a:r>
              <a:rPr lang="fr-FR" dirty="0" smtClean="0"/>
              <a:t> J , S </a:t>
            </a:r>
            <a:r>
              <a:rPr lang="fr-FR" dirty="0" err="1" smtClean="0"/>
              <a:t>Eustace</a:t>
            </a:r>
            <a:r>
              <a:rPr lang="fr-FR" dirty="0" smtClean="0"/>
              <a:t> .</a:t>
            </a:r>
          </a:p>
          <a:p>
            <a:r>
              <a:rPr lang="fr-FR" dirty="0" smtClean="0"/>
              <a:t>Source</a:t>
            </a:r>
          </a:p>
          <a:p>
            <a:r>
              <a:rPr lang="fr-FR" dirty="0" smtClean="0"/>
              <a:t>Département de radiologie, hôpital universitaire Mater </a:t>
            </a:r>
            <a:r>
              <a:rPr lang="fr-FR" dirty="0" err="1" smtClean="0"/>
              <a:t>Misericordiae</a:t>
            </a:r>
            <a:r>
              <a:rPr lang="fr-FR" dirty="0" smtClean="0"/>
              <a:t>, Eccles Street, Dublin 7, Irlande. </a:t>
            </a:r>
            <a:r>
              <a:rPr lang="fr-FR" dirty="0" err="1" smtClean="0"/>
              <a:t>canty@gofree.indigo.ie</a:t>
            </a:r>
            <a:endParaRPr lang="fr-FR" dirty="0" smtClean="0"/>
          </a:p>
          <a:p>
            <a:r>
              <a:rPr lang="fr-FR" dirty="0" smtClean="0"/>
              <a:t>Résumé</a:t>
            </a:r>
          </a:p>
          <a:p>
            <a:r>
              <a:rPr lang="fr-FR" dirty="0" smtClean="0"/>
              <a:t>OBJECTIF:</a:t>
            </a:r>
          </a:p>
          <a:p>
            <a:r>
              <a:rPr lang="fr-FR" dirty="0" smtClean="0"/>
              <a:t>Notre objectif était d'évaluer l'efficacité de l'ablation par radiofréquence percutanée de l'ostéome ostéoïde avec des sondes de radiofréquence refroidis et la livraison de l'énergie de commande d'impédance d'un générateur de 200 W. Nous avons également comparé les résultats aux données publiées pour la thérapie avec une sonde </a:t>
            </a:r>
            <a:r>
              <a:rPr lang="fr-FR" dirty="0" err="1" smtClean="0"/>
              <a:t>noncooled</a:t>
            </a:r>
            <a:r>
              <a:rPr lang="fr-FR" dirty="0" smtClean="0"/>
              <a:t> 5 mm et des protocoles de thérapie à température contrôlée de courte durée.</a:t>
            </a:r>
          </a:p>
          <a:p>
            <a:r>
              <a:rPr lang="fr-FR" dirty="0" smtClean="0"/>
              <a:t>SUJETS ET MÉTHODES:</a:t>
            </a:r>
          </a:p>
          <a:p>
            <a:r>
              <a:rPr lang="fr-FR" dirty="0" smtClean="0"/>
              <a:t>L'ablation par radiofréquence a été réalisée sur 11 patients ayant un diagnostic clinique et radiologique de l'ostéome ostéoïde. Une sonde de radiofréquence refroidi a été introduit dans la lésion sous contrôle tomodensitométrique. Douze minutes de l'énergie de radiofréquence a été livré à partir d'un générateur de 200 W sous le contrôle d'impédance. Douleur postopératoire, la fonction et la satisfaction ont été évalués au moyen d'une entrevue et questionnaire.</a:t>
            </a:r>
          </a:p>
          <a:p>
            <a:r>
              <a:rPr lang="fr-FR" dirty="0" smtClean="0"/>
              <a:t>RÉSULTATS:</a:t>
            </a:r>
          </a:p>
          <a:p>
            <a:r>
              <a:rPr lang="fr-FR" dirty="0" smtClean="0"/>
              <a:t>Toutes les procédures étaient techniquement réussie. Aucune complication grave s'est produit. La douleur postopératoire a été évaluée à une moyenne de 6,9 ​​+ / - 3,06 (intervalle de confiance à 95%) sur une échelle d'évaluation numérique. La douleur postopératoire a été jugée similaire à la douleur de la nuit. En 1 semaine après le traitement, tous les patients avaient résolution de la douleur et retournés à une activité normale. Il n'y avait pas de récidive au cours de la période de suivi (gamme, 6-27 mois, moyenne, 14,4 mois). Les patients ont évalué leur satisfaction aussi élevé.</a:t>
            </a:r>
          </a:p>
          <a:p>
            <a:r>
              <a:rPr lang="fr-FR" dirty="0" smtClean="0"/>
              <a:t>CONCLUSION:</a:t>
            </a:r>
          </a:p>
          <a:p>
            <a:r>
              <a:rPr lang="fr-FR" dirty="0" smtClean="0"/>
              <a:t>L'ablation par radiofréquence de l'ostéome ostéoïde avec une technique de distribution à haute énergie est sûr et a un taux de réussite élevé. </a:t>
            </a:r>
            <a:r>
              <a:rPr lang="fr-FR" smtClean="0"/>
              <a:t>En comparaison avec les patients dans une série publiée en utilisant des sondes de 5 mm et le contrôle de l'énergie manuelle à partir de générateurs à faible rendement, notre cohorte a montré une augmentation des scores de douleur postopératoire et un intervalle augmenté à la résolution des symptômes.</a:t>
            </a:r>
            <a:endParaRPr lang="fr-FR" dirty="0"/>
          </a:p>
        </p:txBody>
      </p:sp>
      <p:sp>
        <p:nvSpPr>
          <p:cNvPr id="4" name="Espace réservé du numéro de diapositive 3"/>
          <p:cNvSpPr>
            <a:spLocks noGrp="1"/>
          </p:cNvSpPr>
          <p:nvPr>
            <p:ph type="sldNum" sz="quarter" idx="10"/>
          </p:nvPr>
        </p:nvSpPr>
        <p:spPr/>
        <p:txBody>
          <a:bodyPr/>
          <a:lstStyle/>
          <a:p>
            <a:fld id="{EC7D197C-E1AD-7645-B23A-D7D0A13CF7A3}" type="slidenum">
              <a:rPr lang="fr-FR" smtClean="0"/>
              <a:pPr/>
              <a:t>40</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10000"/>
          </a:bodyPr>
          <a:lstStyle/>
          <a:p>
            <a:r>
              <a:rPr lang="fr-FR" sz="1200" b="1" kern="1200" dirty="0" smtClean="0">
                <a:solidFill>
                  <a:schemeClr val="tx1"/>
                </a:solidFill>
                <a:latin typeface="+mn-lt"/>
                <a:ea typeface="ＭＳ Ｐゴシック" pitchFamily="-1" charset="-128"/>
                <a:cs typeface="ＭＳ Ｐゴシック" pitchFamily="-1" charset="-128"/>
              </a:rPr>
              <a:t>. 3. Résection</a:t>
            </a:r>
            <a:endParaRPr lang="fr-FR" sz="1200" kern="1200" dirty="0" smtClean="0">
              <a:solidFill>
                <a:schemeClr val="tx1"/>
              </a:solidFill>
              <a:latin typeface="+mn-lt"/>
              <a:ea typeface="ＭＳ Ｐゴシック" pitchFamily="-1" charset="-128"/>
              <a:cs typeface="ＭＳ Ｐゴシック" pitchFamily="-1" charset="-128"/>
            </a:endParaRPr>
          </a:p>
          <a:p>
            <a:r>
              <a:rPr lang="fr-FR" sz="1200" kern="1200" dirty="0" smtClean="0">
                <a:solidFill>
                  <a:schemeClr val="tx1"/>
                </a:solidFill>
                <a:latin typeface="+mn-lt"/>
                <a:ea typeface="ＭＳ Ｐゴシック" pitchFamily="-1" charset="-128"/>
                <a:cs typeface="ＭＳ Ｐゴシック" pitchFamily="-1" charset="-128"/>
              </a:rPr>
              <a:t>Elle consiste à pratiquer l'exérèse en bloc de la tumeur sans y pénétrer. Selon la distance à laquelle le bistouri passe de la lésion on distingue différents types de résection.</a:t>
            </a:r>
          </a:p>
          <a:p>
            <a:r>
              <a:rPr lang="fr-FR" sz="1200" kern="1200" dirty="0" smtClean="0">
                <a:solidFill>
                  <a:schemeClr val="tx1"/>
                </a:solidFill>
                <a:latin typeface="+mn-lt"/>
                <a:ea typeface="ＭＳ Ｐゴシック" pitchFamily="-1" charset="-128"/>
                <a:cs typeface="ＭＳ Ｐゴシック" pitchFamily="-1" charset="-128"/>
              </a:rPr>
              <a:t>I</a:t>
            </a:r>
            <a:r>
              <a:rPr lang="fr-FR" sz="1200" u="sng" kern="1200" dirty="0" smtClean="0">
                <a:solidFill>
                  <a:schemeClr val="tx1"/>
                </a:solidFill>
                <a:latin typeface="+mn-lt"/>
                <a:ea typeface="ＭＳ Ｐゴシック" pitchFamily="-1" charset="-128"/>
                <a:cs typeface="ＭＳ Ｐゴシック" pitchFamily="-1" charset="-128"/>
              </a:rPr>
              <a:t>. 3. 1. Résection marginale</a:t>
            </a:r>
            <a:endParaRPr lang="fr-FR" sz="1200" kern="1200" dirty="0" smtClean="0">
              <a:solidFill>
                <a:schemeClr val="tx1"/>
              </a:solidFill>
              <a:latin typeface="+mn-lt"/>
              <a:ea typeface="ＭＳ Ｐゴシック" pitchFamily="-1" charset="-128"/>
              <a:cs typeface="ＭＳ Ｐゴシック" pitchFamily="-1" charset="-128"/>
            </a:endParaRPr>
          </a:p>
          <a:p>
            <a:r>
              <a:rPr lang="fr-FR" sz="1200" kern="1200" dirty="0" smtClean="0">
                <a:solidFill>
                  <a:schemeClr val="tx1"/>
                </a:solidFill>
                <a:latin typeface="+mn-lt"/>
                <a:ea typeface="ＭＳ Ｐゴシック" pitchFamily="-1" charset="-128"/>
                <a:cs typeface="ＭＳ Ｐゴシック" pitchFamily="-1" charset="-128"/>
              </a:rPr>
              <a:t>La tumeur est vue. On passe au ras de sa périphérie, le long de la capsule que l'on ne franchit jamais.</a:t>
            </a:r>
          </a:p>
          <a:p>
            <a:r>
              <a:rPr lang="fr-FR" sz="1200" kern="1200" dirty="0" smtClean="0">
                <a:solidFill>
                  <a:schemeClr val="tx1"/>
                </a:solidFill>
                <a:latin typeface="+mn-lt"/>
                <a:ea typeface="ＭＳ Ｐゴシック" pitchFamily="-1" charset="-128"/>
                <a:cs typeface="ＭＳ Ｐゴシック" pitchFamily="-1" charset="-128"/>
              </a:rPr>
              <a:t> </a:t>
            </a:r>
          </a:p>
          <a:p>
            <a:r>
              <a:rPr lang="fr-FR" sz="1200" u="sng" kern="1200" dirty="0" smtClean="0">
                <a:solidFill>
                  <a:schemeClr val="tx1"/>
                </a:solidFill>
                <a:latin typeface="+mn-lt"/>
                <a:ea typeface="ＭＳ Ｐゴシック" pitchFamily="-1" charset="-128"/>
                <a:cs typeface="ＭＳ Ｐゴシック" pitchFamily="-1" charset="-128"/>
              </a:rPr>
              <a:t>I. 3. 2. Résection large</a:t>
            </a:r>
            <a:endParaRPr lang="fr-FR" sz="1200" kern="1200" dirty="0" smtClean="0">
              <a:solidFill>
                <a:schemeClr val="tx1"/>
              </a:solidFill>
              <a:latin typeface="+mn-lt"/>
              <a:ea typeface="ＭＳ Ｐゴシック" pitchFamily="-1" charset="-128"/>
              <a:cs typeface="ＭＳ Ｐゴシック" pitchFamily="-1" charset="-128"/>
            </a:endParaRPr>
          </a:p>
          <a:p>
            <a:r>
              <a:rPr lang="fr-FR" sz="1200" kern="1200" dirty="0" smtClean="0">
                <a:solidFill>
                  <a:schemeClr val="tx1"/>
                </a:solidFill>
                <a:latin typeface="+mn-lt"/>
                <a:ea typeface="ＭＳ Ｐゴシック" pitchFamily="-1" charset="-128"/>
                <a:cs typeface="ＭＳ Ｐゴシック" pitchFamily="-1" charset="-128"/>
              </a:rPr>
              <a:t>On passe à distance de la tumeur, en laissant une épaisseur plus ou moins grande de tissus apparemment sains. Ni la tumeur, ni sa capsule ne sont vues à aucun moment. Cette résection reste une résection </a:t>
            </a:r>
            <a:r>
              <a:rPr lang="fr-FR" sz="1200" kern="1200" dirty="0" err="1" smtClean="0">
                <a:solidFill>
                  <a:schemeClr val="tx1"/>
                </a:solidFill>
                <a:latin typeface="+mn-lt"/>
                <a:ea typeface="ＭＳ Ｐゴシック" pitchFamily="-1" charset="-128"/>
                <a:cs typeface="ＭＳ Ｐゴシック" pitchFamily="-1" charset="-128"/>
              </a:rPr>
              <a:t>intracompartimentale</a:t>
            </a:r>
            <a:r>
              <a:rPr lang="fr-FR" sz="1200" kern="1200" dirty="0" smtClean="0">
                <a:solidFill>
                  <a:schemeClr val="tx1"/>
                </a:solidFill>
                <a:latin typeface="+mn-lt"/>
                <a:ea typeface="ＭＳ Ｐゴシック" pitchFamily="-1" charset="-128"/>
                <a:cs typeface="ＭＳ Ｐゴシック" pitchFamily="-1" charset="-128"/>
              </a:rPr>
              <a:t>.</a:t>
            </a:r>
          </a:p>
          <a:p>
            <a:r>
              <a:rPr lang="fr-FR" sz="1200" kern="1200" dirty="0" smtClean="0">
                <a:solidFill>
                  <a:schemeClr val="tx1"/>
                </a:solidFill>
                <a:latin typeface="+mn-lt"/>
                <a:ea typeface="ＭＳ Ｐゴシック" pitchFamily="-1" charset="-128"/>
                <a:cs typeface="ＭＳ Ｐゴシック" pitchFamily="-1" charset="-128"/>
              </a:rPr>
              <a:t> </a:t>
            </a:r>
          </a:p>
          <a:p>
            <a:r>
              <a:rPr lang="fr-FR" sz="1200" u="sng" kern="1200" dirty="0" smtClean="0">
                <a:solidFill>
                  <a:schemeClr val="tx1"/>
                </a:solidFill>
                <a:latin typeface="+mn-lt"/>
                <a:ea typeface="ＭＳ Ｐゴシック" pitchFamily="-1" charset="-128"/>
                <a:cs typeface="ＭＳ Ｐゴシック" pitchFamily="-1" charset="-128"/>
              </a:rPr>
              <a:t>I. 3. 3. Résection radicale</a:t>
            </a:r>
            <a:endParaRPr lang="fr-FR" sz="1200" kern="1200" dirty="0" smtClean="0">
              <a:solidFill>
                <a:schemeClr val="tx1"/>
              </a:solidFill>
              <a:latin typeface="+mn-lt"/>
              <a:ea typeface="ＭＳ Ｐゴシック" pitchFamily="-1" charset="-128"/>
              <a:cs typeface="ＭＳ Ｐゴシック" pitchFamily="-1" charset="-128"/>
            </a:endParaRPr>
          </a:p>
          <a:p>
            <a:r>
              <a:rPr lang="fr-FR" sz="1200" kern="1200" dirty="0" smtClean="0">
                <a:solidFill>
                  <a:schemeClr val="tx1"/>
                </a:solidFill>
                <a:latin typeface="+mn-lt"/>
                <a:ea typeface="ＭＳ Ｐゴシック" pitchFamily="-1" charset="-128"/>
                <a:cs typeface="ＭＳ Ｐゴシック" pitchFamily="-1" charset="-128"/>
              </a:rPr>
              <a:t>Il s'agit d'une résection </a:t>
            </a:r>
            <a:r>
              <a:rPr lang="fr-FR" sz="1200" kern="1200" dirty="0" err="1" smtClean="0">
                <a:solidFill>
                  <a:schemeClr val="tx1"/>
                </a:solidFill>
                <a:latin typeface="+mn-lt"/>
                <a:ea typeface="ＭＳ Ｐゴシック" pitchFamily="-1" charset="-128"/>
                <a:cs typeface="ＭＳ Ｐゴシック" pitchFamily="-1" charset="-128"/>
              </a:rPr>
              <a:t>extracompartimentale</a:t>
            </a:r>
            <a:r>
              <a:rPr lang="fr-FR" sz="1200" kern="1200" dirty="0" smtClean="0">
                <a:solidFill>
                  <a:schemeClr val="tx1"/>
                </a:solidFill>
                <a:latin typeface="+mn-lt"/>
                <a:ea typeface="ＭＳ Ｐゴシック" pitchFamily="-1" charset="-128"/>
                <a:cs typeface="ＭＳ Ｐゴシック" pitchFamily="-1" charset="-128"/>
              </a:rPr>
              <a:t>, où l'on passe encore plus à distance de la tumeur, en dehors du compartiment concerné par la lésion. Ce type de résection peut imposer des sacrifices extrêmement lourds. Par exemple, pour un ostéosarcome métaphysaire fémoral inférieur, envahissant en avant le quadriceps, il faudrait enlever le fémur en entier, ainsi que toute la loge antérieure de cuisse en passant en dehors des aponévroses (compartiments osseux et musculaire). Ce geste, très souvent excessif, doit être réservé à certaines indications exceptionnelles, pour des tumeurs de haute malignité histologique et d'extension locale importante. Le plus souvent les résections larges suffisent, mêmes dans des formes «à mauvais pronostic histologique» [77].</a:t>
            </a:r>
          </a:p>
          <a:p>
            <a:endParaRPr lang="fr-FR" dirty="0"/>
          </a:p>
        </p:txBody>
      </p:sp>
      <p:sp>
        <p:nvSpPr>
          <p:cNvPr id="4" name="Espace réservé du numéro de diapositive 3"/>
          <p:cNvSpPr>
            <a:spLocks noGrp="1"/>
          </p:cNvSpPr>
          <p:nvPr>
            <p:ph type="sldNum" sz="quarter" idx="10"/>
          </p:nvPr>
        </p:nvSpPr>
        <p:spPr/>
        <p:txBody>
          <a:bodyPr/>
          <a:lstStyle/>
          <a:p>
            <a:fld id="{EC7D197C-E1AD-7645-B23A-D7D0A13CF7A3}" type="slidenum">
              <a:rPr lang="fr-FR" smtClean="0"/>
              <a:pPr/>
              <a:t>46</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0483" name="Espace réservé des commentaires 2"/>
          <p:cNvSpPr>
            <a:spLocks noGrp="1"/>
          </p:cNvSpPr>
          <p:nvPr>
            <p:ph type="body" idx="1"/>
          </p:nvPr>
        </p:nvSpPr>
        <p:spPr bwMode="auto">
          <a:noFill/>
        </p:spPr>
        <p:txBody>
          <a:bodyPr/>
          <a:lstStyle/>
          <a:p>
            <a:r>
              <a:rPr lang="fr-FR" dirty="0" smtClean="0"/>
              <a:t>Voilà deux démarches intimement liées, capables du meilleur</a:t>
            </a:r>
          </a:p>
          <a:p>
            <a:r>
              <a:rPr lang="fr-FR" dirty="0" smtClean="0"/>
              <a:t>comme du pire. Du meilleur car bien exécutées, elles peuvent guérir</a:t>
            </a:r>
          </a:p>
          <a:p>
            <a:r>
              <a:rPr lang="fr-FR" dirty="0" smtClean="0"/>
              <a:t>définitivement le malade, et du pire car mal effectuées, elles peuvent</a:t>
            </a:r>
          </a:p>
          <a:p>
            <a:r>
              <a:rPr lang="fr-FR" dirty="0" smtClean="0"/>
              <a:t>le condamner totalement.</a:t>
            </a:r>
          </a:p>
          <a:p>
            <a:r>
              <a:rPr lang="fr-FR" dirty="0" smtClean="0"/>
              <a:t>Il n’est pas inutile de rappeler que le diagnostic d’une tumeur</a:t>
            </a:r>
          </a:p>
          <a:p>
            <a:r>
              <a:rPr lang="fr-FR" dirty="0" smtClean="0"/>
              <a:t>osseuse n’est pas l’affaire d’un seul examen, n’est pas l’affaire d’une</a:t>
            </a:r>
          </a:p>
          <a:p>
            <a:r>
              <a:rPr lang="fr-FR" dirty="0" smtClean="0"/>
              <a:t>seule « fleur », fût-elle magnifique, mais bien d’un « bouquet »</a:t>
            </a:r>
          </a:p>
          <a:p>
            <a:r>
              <a:rPr lang="fr-FR" dirty="0" smtClean="0"/>
              <a:t>d’arguments. C’est une synthèse de l’interrogatoire, de l’examen</a:t>
            </a:r>
          </a:p>
          <a:p>
            <a:r>
              <a:rPr lang="fr-FR" dirty="0" smtClean="0"/>
              <a:t>clinique, de l’imagerie, des examens de laboratoire et enfin, de</a:t>
            </a:r>
          </a:p>
          <a:p>
            <a:r>
              <a:rPr lang="fr-FR" dirty="0" smtClean="0"/>
              <a:t>l’anatomopathologie. Chacune de ces étapes conduisant au</a:t>
            </a:r>
          </a:p>
          <a:p>
            <a:r>
              <a:rPr lang="fr-FR" dirty="0" smtClean="0"/>
              <a:t>diagnostic peut en effet être erronée et doit être contrôlée, confortée</a:t>
            </a:r>
          </a:p>
          <a:p>
            <a:r>
              <a:rPr lang="fr-FR" dirty="0" smtClean="0"/>
              <a:t>ou réfutée par l’étape suivante [12, 14].</a:t>
            </a:r>
          </a:p>
        </p:txBody>
      </p:sp>
      <p:sp>
        <p:nvSpPr>
          <p:cNvPr id="20484" name="Espace réservé du numéro de diapositive 3"/>
          <p:cNvSpPr>
            <a:spLocks noGrp="1"/>
          </p:cNvSpPr>
          <p:nvPr>
            <p:ph type="sldNum" sz="quarter" idx="5"/>
          </p:nvPr>
        </p:nvSpPr>
        <p:spPr bwMode="auto">
          <a:noFill/>
          <a:ln>
            <a:miter lim="800000"/>
            <a:headEnd/>
            <a:tailEnd/>
          </a:ln>
        </p:spPr>
        <p:txBody>
          <a:bodyPr/>
          <a:lstStyle/>
          <a:p>
            <a:fld id="{866AC993-43BB-AC43-8EDB-DA8B3640A471}" type="slidenum">
              <a:rPr lang="fr-FR" smtClean="0"/>
              <a:pPr/>
              <a:t>3</a:t>
            </a:fld>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7651" name="Espace réservé des commentaires 2"/>
          <p:cNvSpPr>
            <a:spLocks noGrp="1"/>
          </p:cNvSpPr>
          <p:nvPr>
            <p:ph type="body" idx="1"/>
          </p:nvPr>
        </p:nvSpPr>
        <p:spPr bwMode="auto">
          <a:noFill/>
        </p:spPr>
        <p:txBody>
          <a:bodyPr/>
          <a:lstStyle/>
          <a:p>
            <a:r>
              <a:rPr lang="fr-FR" smtClean="0"/>
              <a:t>L’abolition des RCA traduit soit une lésion radiculo-médullaire de D6 à D12, soit une lésion pyramidale sus-jacente.</a:t>
            </a:r>
          </a:p>
        </p:txBody>
      </p:sp>
      <p:sp>
        <p:nvSpPr>
          <p:cNvPr id="27652" name="Espace réservé du numéro de diapositive 3"/>
          <p:cNvSpPr>
            <a:spLocks noGrp="1"/>
          </p:cNvSpPr>
          <p:nvPr>
            <p:ph type="sldNum" sz="quarter" idx="5"/>
          </p:nvPr>
        </p:nvSpPr>
        <p:spPr bwMode="auto">
          <a:noFill/>
          <a:ln>
            <a:miter lim="800000"/>
            <a:headEnd/>
            <a:tailEnd/>
          </a:ln>
        </p:spPr>
        <p:txBody>
          <a:bodyPr/>
          <a:lstStyle/>
          <a:p>
            <a:fld id="{DA01CD69-5D35-4343-A367-EC5559C44379}" type="slidenum">
              <a:rPr lang="en-US" smtClean="0">
                <a:latin typeface="Calibri" pitchFamily="-1" charset="0"/>
              </a:rPr>
              <a:pPr/>
              <a:t>9</a:t>
            </a:fld>
            <a:endParaRPr lang="en-US" smtClean="0">
              <a:latin typeface="Calibri" pitchFamily="-1"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2771" name="Espace réservé des commentaires 2"/>
          <p:cNvSpPr>
            <a:spLocks noGrp="1"/>
          </p:cNvSpPr>
          <p:nvPr>
            <p:ph type="body" idx="1"/>
          </p:nvPr>
        </p:nvSpPr>
        <p:spPr bwMode="auto">
          <a:noFill/>
        </p:spPr>
        <p:txBody>
          <a:bodyPr/>
          <a:lstStyle/>
          <a:p>
            <a:endParaRPr lang="fr-FR"/>
          </a:p>
        </p:txBody>
      </p:sp>
      <p:sp>
        <p:nvSpPr>
          <p:cNvPr id="32772" name="Espace réservé du numéro de diapositive 3"/>
          <p:cNvSpPr>
            <a:spLocks noGrp="1"/>
          </p:cNvSpPr>
          <p:nvPr>
            <p:ph type="sldNum" sz="quarter" idx="5"/>
          </p:nvPr>
        </p:nvSpPr>
        <p:spPr bwMode="auto">
          <a:noFill/>
          <a:ln>
            <a:miter lim="800000"/>
            <a:headEnd/>
            <a:tailEnd/>
          </a:ln>
        </p:spPr>
        <p:txBody>
          <a:bodyPr/>
          <a:lstStyle/>
          <a:p>
            <a:fld id="{A6399A9E-4B5A-634D-A6C1-FEC06B69E043}" type="slidenum">
              <a:rPr lang="fr-FR" smtClean="0"/>
              <a:pPr/>
              <a:t>12</a:t>
            </a:fld>
            <a:endParaRPr 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nSpc>
                <a:spcPct val="90000"/>
              </a:lnSpc>
            </a:pPr>
            <a:r>
              <a:rPr lang="fr-FR" sz="1600" dirty="0" smtClean="0">
                <a:solidFill>
                  <a:srgbClr val="000000"/>
                </a:solidFill>
              </a:rPr>
              <a:t>VIRCHOW (1867)</a:t>
            </a:r>
          </a:p>
          <a:p>
            <a:pPr>
              <a:lnSpc>
                <a:spcPct val="90000"/>
              </a:lnSpc>
            </a:pPr>
            <a:r>
              <a:rPr lang="fr-FR" sz="1600" dirty="0" smtClean="0">
                <a:solidFill>
                  <a:srgbClr val="000000"/>
                </a:solidFill>
              </a:rPr>
              <a:t>PERMAN (1926) : radiologie , HAMARTOME</a:t>
            </a:r>
          </a:p>
          <a:p>
            <a:pPr>
              <a:lnSpc>
                <a:spcPct val="90000"/>
              </a:lnSpc>
            </a:pPr>
            <a:r>
              <a:rPr lang="fr-FR" sz="1600" dirty="0" smtClean="0">
                <a:solidFill>
                  <a:srgbClr val="000000"/>
                </a:solidFill>
              </a:rPr>
              <a:t>SCHMORL : 11% nécropsies</a:t>
            </a:r>
          </a:p>
          <a:p>
            <a:pPr>
              <a:lnSpc>
                <a:spcPct val="90000"/>
              </a:lnSpc>
            </a:pPr>
            <a:endParaRPr lang="fr-FR" sz="1600" dirty="0" smtClean="0">
              <a:solidFill>
                <a:srgbClr val="000000"/>
              </a:solidFill>
            </a:endParaRPr>
          </a:p>
          <a:p>
            <a:pPr>
              <a:lnSpc>
                <a:spcPct val="90000"/>
              </a:lnSpc>
            </a:pPr>
            <a:r>
              <a:rPr lang="fr-FR" sz="1200" dirty="0" smtClean="0">
                <a:solidFill>
                  <a:srgbClr val="000000"/>
                </a:solidFill>
              </a:rPr>
              <a:t>TUMEUR BENIGNE RACHIDIENNE la plus fréquente</a:t>
            </a:r>
          </a:p>
          <a:p>
            <a:pPr>
              <a:lnSpc>
                <a:spcPct val="90000"/>
              </a:lnSpc>
            </a:pPr>
            <a:r>
              <a:rPr lang="fr-FR" sz="1200" dirty="0" smtClean="0">
                <a:solidFill>
                  <a:srgbClr val="000000"/>
                </a:solidFill>
              </a:rPr>
              <a:t>Touche le RACHIS dans 75% des cas</a:t>
            </a:r>
          </a:p>
          <a:p>
            <a:pPr>
              <a:lnSpc>
                <a:spcPct val="90000"/>
              </a:lnSpc>
            </a:pPr>
            <a:r>
              <a:rPr lang="fr-FR" sz="1200" dirty="0" smtClean="0">
                <a:solidFill>
                  <a:srgbClr val="000000"/>
                </a:solidFill>
              </a:rPr>
              <a:t>Pic de fréquence entre 40 et 60 ans (3,5% chez moins de 30ans)</a:t>
            </a:r>
          </a:p>
          <a:p>
            <a:pPr>
              <a:lnSpc>
                <a:spcPct val="90000"/>
              </a:lnSpc>
            </a:pPr>
            <a:r>
              <a:rPr lang="fr-FR" sz="1200" dirty="0" smtClean="0">
                <a:solidFill>
                  <a:srgbClr val="000000"/>
                </a:solidFill>
              </a:rPr>
              <a:t>Touche 3 femmes pour 1 homme (</a:t>
            </a:r>
            <a:r>
              <a:rPr lang="fr-FR" sz="1200" dirty="0" err="1" smtClean="0">
                <a:solidFill>
                  <a:srgbClr val="000000"/>
                </a:solidFill>
              </a:rPr>
              <a:t>Sex</a:t>
            </a:r>
            <a:r>
              <a:rPr lang="fr-FR" sz="1200" dirty="0" smtClean="0">
                <a:solidFill>
                  <a:srgbClr val="000000"/>
                </a:solidFill>
              </a:rPr>
              <a:t> ratio = 1 chez l’enfant)</a:t>
            </a:r>
          </a:p>
          <a:p>
            <a:r>
              <a:rPr lang="fr-FR" dirty="0" smtClean="0"/>
              <a:t>· Radiologie conventionnelle</a:t>
            </a:r>
          </a:p>
          <a:p>
            <a:r>
              <a:rPr lang="fr-FR" dirty="0" smtClean="0"/>
              <a:t>L’image radiologique de l’hémangiome vertébral est assez</a:t>
            </a:r>
          </a:p>
          <a:p>
            <a:r>
              <a:rPr lang="fr-FR" dirty="0" smtClean="0"/>
              <a:t>caractéristique dans sa forme typique. La vertèbre est plus « claire »</a:t>
            </a:r>
            <a:r>
              <a:rPr lang="fr-FR" baseline="0" dirty="0" smtClean="0"/>
              <a:t> </a:t>
            </a:r>
            <a:r>
              <a:rPr lang="fr-FR" dirty="0" smtClean="0"/>
              <a:t>que les vertèbres </a:t>
            </a:r>
            <a:r>
              <a:rPr lang="fr-FR" dirty="0" err="1" smtClean="0"/>
              <a:t>sus-</a:t>
            </a:r>
            <a:r>
              <a:rPr lang="fr-FR" dirty="0" smtClean="0"/>
              <a:t> et sous-jacentes. Le corps vertébral paraît strié,</a:t>
            </a:r>
          </a:p>
          <a:p>
            <a:r>
              <a:rPr lang="fr-FR" dirty="0" smtClean="0"/>
              <a:t>peigné, en rapport avec la raréfaction du spongieux à larges mailles</a:t>
            </a:r>
          </a:p>
          <a:p>
            <a:r>
              <a:rPr lang="fr-FR" dirty="0" smtClean="0"/>
              <a:t>et la seule persistance des travées osseuses, peu nombreuses et</a:t>
            </a:r>
          </a:p>
          <a:p>
            <a:r>
              <a:rPr lang="fr-FR" dirty="0" smtClean="0"/>
              <a:t>grossières, surtout verticales [43, 44, 80] (fig 1). Dans certains cas, la</a:t>
            </a:r>
          </a:p>
          <a:p>
            <a:r>
              <a:rPr lang="fr-FR" dirty="0" smtClean="0"/>
              <a:t>raréfaction du spongieux prend un aspect en « nid d’abeilles », sans</a:t>
            </a:r>
          </a:p>
          <a:p>
            <a:r>
              <a:rPr lang="fr-FR" dirty="0" smtClean="0"/>
              <a:t>être clairement strié. Ces aspects sont si caractéristiques qu’on les</a:t>
            </a:r>
          </a:p>
          <a:p>
            <a:r>
              <a:rPr lang="fr-FR" dirty="0" smtClean="0"/>
              <a:t>considère comme pathognomoniques, et parfois même suffisants</a:t>
            </a:r>
          </a:p>
          <a:p>
            <a:r>
              <a:rPr lang="fr-FR" dirty="0" smtClean="0"/>
              <a:t>pour formuler le diagnostic. Une fracture pathologique se manifeste</a:t>
            </a:r>
          </a:p>
          <a:p>
            <a:r>
              <a:rPr lang="fr-FR" dirty="0" smtClean="0"/>
              <a:t>radiologiquement par un effondrement du corps vertébral qui</a:t>
            </a:r>
          </a:p>
          <a:p>
            <a:r>
              <a:rPr lang="fr-FR" dirty="0" smtClean="0"/>
              <a:t>obscurcit l’image striée ou l’image en « nid d’abeilles » préexistante.</a:t>
            </a:r>
          </a:p>
          <a:p>
            <a:r>
              <a:rPr lang="fr-FR" dirty="0" smtClean="0"/>
              <a:t>Sur les os longs des membres, la zone d’ostéolyse est assez bien</a:t>
            </a:r>
          </a:p>
          <a:p>
            <a:r>
              <a:rPr lang="fr-FR" dirty="0" smtClean="0"/>
              <a:t>limitée, parfois même bordée d’un liseré de sclérose, évoquant dans</a:t>
            </a:r>
          </a:p>
          <a:p>
            <a:r>
              <a:rPr lang="fr-FR" dirty="0" smtClean="0"/>
              <a:t>certains cas plus un kyste qu’un hémangiome. La corticale est</a:t>
            </a:r>
          </a:p>
          <a:p>
            <a:r>
              <a:rPr lang="fr-FR" dirty="0" smtClean="0"/>
              <a:t>souvent amincie et soufflée, sans rupture [60] (fig 2).</a:t>
            </a:r>
          </a:p>
          <a:p>
            <a:r>
              <a:rPr lang="fr-FR" dirty="0" smtClean="0"/>
              <a:t>Au squelette </a:t>
            </a:r>
            <a:r>
              <a:rPr lang="fr-FR" dirty="0" err="1" smtClean="0"/>
              <a:t>cervicofacial</a:t>
            </a:r>
            <a:r>
              <a:rPr lang="fr-FR" dirty="0" smtClean="0"/>
              <a:t>, l’hémangiome a un aspect radiologique</a:t>
            </a:r>
          </a:p>
          <a:p>
            <a:r>
              <a:rPr lang="fr-FR" dirty="0" smtClean="0"/>
              <a:t>caractéristique en « nid d’abeilles ». C’est une zone d’ostéolyse</a:t>
            </a:r>
          </a:p>
          <a:p>
            <a:r>
              <a:rPr lang="fr-FR" dirty="0" smtClean="0"/>
              <a:t>arrondie, aux contours nets, avec des travées osseuses irradiant du</a:t>
            </a:r>
          </a:p>
          <a:p>
            <a:r>
              <a:rPr lang="fr-FR" dirty="0" smtClean="0"/>
              <a:t>centre vers la périphérie.</a:t>
            </a:r>
          </a:p>
          <a:p>
            <a:r>
              <a:rPr lang="fr-FR" dirty="0" smtClean="0"/>
              <a:t>· Tomodensitométrie (TDM)</a:t>
            </a:r>
          </a:p>
          <a:p>
            <a:r>
              <a:rPr lang="fr-FR" dirty="0" smtClean="0"/>
              <a:t>La coupe transversale des travées donne à la trame osseuse un</a:t>
            </a:r>
          </a:p>
          <a:p>
            <a:r>
              <a:rPr lang="fr-FR" dirty="0" smtClean="0"/>
              <a:t>aspect grossier. Au crâne, la TDM permet d’observer un renflement</a:t>
            </a:r>
          </a:p>
          <a:p>
            <a:r>
              <a:rPr lang="fr-FR" dirty="0" smtClean="0"/>
              <a:t>de la table externe, souvent sans déformation de la table interne.</a:t>
            </a:r>
          </a:p>
        </p:txBody>
      </p:sp>
      <p:sp>
        <p:nvSpPr>
          <p:cNvPr id="4" name="Espace réservé du numéro de diapositive 3"/>
          <p:cNvSpPr>
            <a:spLocks noGrp="1"/>
          </p:cNvSpPr>
          <p:nvPr>
            <p:ph type="sldNum" sz="quarter" idx="10"/>
          </p:nvPr>
        </p:nvSpPr>
        <p:spPr/>
        <p:txBody>
          <a:bodyPr/>
          <a:lstStyle/>
          <a:p>
            <a:fld id="{EC7D197C-E1AD-7645-B23A-D7D0A13CF7A3}" type="slidenum">
              <a:rPr lang="fr-FR" smtClean="0"/>
              <a:pPr/>
              <a:t>15</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nSpc>
                <a:spcPct val="90000"/>
              </a:lnSpc>
            </a:pPr>
            <a:r>
              <a:rPr lang="fr-FR" sz="1600" dirty="0" smtClean="0">
                <a:solidFill>
                  <a:srgbClr val="000000"/>
                </a:solidFill>
              </a:rPr>
              <a:t>VIRCHOW (1867)</a:t>
            </a:r>
          </a:p>
          <a:p>
            <a:pPr>
              <a:lnSpc>
                <a:spcPct val="90000"/>
              </a:lnSpc>
            </a:pPr>
            <a:r>
              <a:rPr lang="fr-FR" sz="1600" dirty="0" smtClean="0">
                <a:solidFill>
                  <a:srgbClr val="000000"/>
                </a:solidFill>
              </a:rPr>
              <a:t>PERMAN (1926) : radiologie , HAMARTOME</a:t>
            </a:r>
          </a:p>
          <a:p>
            <a:pPr>
              <a:lnSpc>
                <a:spcPct val="90000"/>
              </a:lnSpc>
            </a:pPr>
            <a:r>
              <a:rPr lang="fr-FR" sz="1600" dirty="0" smtClean="0">
                <a:solidFill>
                  <a:srgbClr val="000000"/>
                </a:solidFill>
              </a:rPr>
              <a:t>SCHMORL : 11% nécropsies</a:t>
            </a:r>
          </a:p>
          <a:p>
            <a:pPr>
              <a:lnSpc>
                <a:spcPct val="90000"/>
              </a:lnSpc>
            </a:pPr>
            <a:endParaRPr lang="fr-FR" sz="1600" dirty="0" smtClean="0">
              <a:solidFill>
                <a:srgbClr val="000000"/>
              </a:solidFill>
            </a:endParaRPr>
          </a:p>
          <a:p>
            <a:pPr>
              <a:lnSpc>
                <a:spcPct val="90000"/>
              </a:lnSpc>
            </a:pPr>
            <a:r>
              <a:rPr lang="fr-FR" sz="1200" dirty="0" smtClean="0">
                <a:solidFill>
                  <a:srgbClr val="000000"/>
                </a:solidFill>
              </a:rPr>
              <a:t>TUMEUR BENIGNE RACHIDIENNE la plus fréquente</a:t>
            </a:r>
          </a:p>
          <a:p>
            <a:pPr>
              <a:lnSpc>
                <a:spcPct val="90000"/>
              </a:lnSpc>
            </a:pPr>
            <a:r>
              <a:rPr lang="fr-FR" sz="1200" dirty="0" smtClean="0">
                <a:solidFill>
                  <a:srgbClr val="000000"/>
                </a:solidFill>
              </a:rPr>
              <a:t>Touche le RACHIS dans 75% des cas</a:t>
            </a:r>
          </a:p>
          <a:p>
            <a:pPr>
              <a:lnSpc>
                <a:spcPct val="90000"/>
              </a:lnSpc>
            </a:pPr>
            <a:r>
              <a:rPr lang="fr-FR" sz="1200" dirty="0" smtClean="0">
                <a:solidFill>
                  <a:srgbClr val="000000"/>
                </a:solidFill>
              </a:rPr>
              <a:t>Pic de fréquence entre 40 et 60 ans (3,5% chez moins de 30ans)</a:t>
            </a:r>
          </a:p>
          <a:p>
            <a:pPr>
              <a:lnSpc>
                <a:spcPct val="90000"/>
              </a:lnSpc>
            </a:pPr>
            <a:r>
              <a:rPr lang="fr-FR" sz="1200" dirty="0" smtClean="0">
                <a:solidFill>
                  <a:srgbClr val="000000"/>
                </a:solidFill>
              </a:rPr>
              <a:t>Touche 3 femmes pour 1 homme (</a:t>
            </a:r>
            <a:r>
              <a:rPr lang="fr-FR" sz="1200" dirty="0" err="1" smtClean="0">
                <a:solidFill>
                  <a:srgbClr val="000000"/>
                </a:solidFill>
              </a:rPr>
              <a:t>Sex</a:t>
            </a:r>
            <a:r>
              <a:rPr lang="fr-FR" sz="1200" dirty="0" smtClean="0">
                <a:solidFill>
                  <a:srgbClr val="000000"/>
                </a:solidFill>
              </a:rPr>
              <a:t> ratio = 1 chez l’enfant)</a:t>
            </a:r>
          </a:p>
          <a:p>
            <a:pPr>
              <a:lnSpc>
                <a:spcPct val="90000"/>
              </a:lnSpc>
            </a:pPr>
            <a:endParaRPr lang="fr-FR" sz="1200" dirty="0" smtClean="0">
              <a:solidFill>
                <a:srgbClr val="000000"/>
              </a:solidFill>
            </a:endParaRPr>
          </a:p>
          <a:p>
            <a:r>
              <a:rPr lang="fr-FR" dirty="0" smtClean="0"/>
              <a:t>· Imagerie par résonance magnétique (IRM)</a:t>
            </a:r>
          </a:p>
          <a:p>
            <a:r>
              <a:rPr lang="fr-FR" dirty="0" smtClean="0"/>
              <a:t>À l’opposition de la plupart des tumeurs rachidiennes,</a:t>
            </a:r>
          </a:p>
          <a:p>
            <a:r>
              <a:rPr lang="fr-FR" dirty="0" smtClean="0"/>
              <a:t>l’hémangiome vertébral montre un hypersignal en T1 et en T2. La</a:t>
            </a:r>
          </a:p>
          <a:p>
            <a:r>
              <a:rPr lang="fr-FR" dirty="0" smtClean="0"/>
              <a:t>composante </a:t>
            </a:r>
            <a:r>
              <a:rPr lang="fr-FR" dirty="0" err="1" smtClean="0"/>
              <a:t>extraosseuse</a:t>
            </a:r>
            <a:r>
              <a:rPr lang="fr-FR" dirty="0" smtClean="0"/>
              <a:t> est en </a:t>
            </a:r>
            <a:r>
              <a:rPr lang="fr-FR" dirty="0" err="1" smtClean="0"/>
              <a:t>hyposignal</a:t>
            </a:r>
            <a:r>
              <a:rPr lang="fr-FR" dirty="0" smtClean="0"/>
              <a:t> en T1 [47, 62]. Ross et al [88]</a:t>
            </a:r>
          </a:p>
          <a:p>
            <a:r>
              <a:rPr lang="fr-FR" dirty="0" smtClean="0"/>
              <a:t>ont attribué ces modifications à la graisse présente dans la</a:t>
            </a:r>
          </a:p>
          <a:p>
            <a:r>
              <a:rPr lang="fr-FR" dirty="0" smtClean="0"/>
              <a:t>composante osseuse de l’hémangiome vertébral.</a:t>
            </a:r>
          </a:p>
          <a:p>
            <a:r>
              <a:rPr lang="fr-FR" dirty="0" smtClean="0"/>
              <a:t>· Angiographie</a:t>
            </a:r>
          </a:p>
          <a:p>
            <a:r>
              <a:rPr lang="fr-FR" dirty="0" smtClean="0"/>
              <a:t>L’angiographie de l’hémangiome vertébral montre une lésion</a:t>
            </a:r>
          </a:p>
          <a:p>
            <a:r>
              <a:rPr lang="fr-FR" dirty="0" err="1" smtClean="0"/>
              <a:t>hypervascularisée</a:t>
            </a:r>
            <a:r>
              <a:rPr lang="fr-FR" dirty="0" smtClean="0"/>
              <a:t>, irriguée par les artères intercostales.</a:t>
            </a:r>
          </a:p>
          <a:p>
            <a:r>
              <a:rPr lang="fr-FR" dirty="0" smtClean="0"/>
              <a:t>· Scintigraphie osseuse</a:t>
            </a:r>
          </a:p>
          <a:p>
            <a:r>
              <a:rPr lang="fr-FR" dirty="0" smtClean="0"/>
              <a:t>Elle est parfois utilisée pour rechercher des lésions osseuses</a:t>
            </a:r>
          </a:p>
          <a:p>
            <a:r>
              <a:rPr lang="fr-FR" dirty="0" smtClean="0"/>
              <a:t>multiples. Cependant, l’aspect </a:t>
            </a:r>
            <a:r>
              <a:rPr lang="fr-FR" dirty="0" err="1" smtClean="0"/>
              <a:t>scintigraphique</a:t>
            </a:r>
            <a:r>
              <a:rPr lang="fr-FR" dirty="0" smtClean="0"/>
              <a:t> n’est pas</a:t>
            </a:r>
          </a:p>
          <a:p>
            <a:r>
              <a:rPr lang="fr-FR" dirty="0" smtClean="0"/>
              <a:t>caractéristique et certains hémangiomes peuvent ne pas fixer le</a:t>
            </a:r>
          </a:p>
          <a:p>
            <a:r>
              <a:rPr lang="fr-FR" dirty="0" smtClean="0"/>
              <a:t>traceur.</a:t>
            </a:r>
          </a:p>
          <a:p>
            <a:r>
              <a:rPr lang="fr-FR" dirty="0" smtClean="0"/>
              <a:t>Autres formes</a:t>
            </a:r>
          </a:p>
          <a:p>
            <a:endParaRPr lang="fr-FR" dirty="0"/>
          </a:p>
        </p:txBody>
      </p:sp>
      <p:sp>
        <p:nvSpPr>
          <p:cNvPr id="4" name="Espace réservé du numéro de diapositive 3"/>
          <p:cNvSpPr>
            <a:spLocks noGrp="1"/>
          </p:cNvSpPr>
          <p:nvPr>
            <p:ph type="sldNum" sz="quarter" idx="10"/>
          </p:nvPr>
        </p:nvSpPr>
        <p:spPr/>
        <p:txBody>
          <a:bodyPr/>
          <a:lstStyle/>
          <a:p>
            <a:fld id="{EC7D197C-E1AD-7645-B23A-D7D0A13CF7A3}" type="slidenum">
              <a:rPr lang="fr-FR" smtClean="0"/>
              <a:pPr/>
              <a:t>16</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7500" lnSpcReduction="20000"/>
          </a:bodyPr>
          <a:lstStyle/>
          <a:p>
            <a:r>
              <a:rPr lang="fr-FR" sz="1200" kern="1200" baseline="0" dirty="0" smtClean="0">
                <a:solidFill>
                  <a:schemeClr val="tx1"/>
                </a:solidFill>
                <a:latin typeface="+mn-lt"/>
                <a:ea typeface="ＭＳ Ｐゴシック" pitchFamily="-1" charset="-128"/>
                <a:cs typeface="ＭＳ Ｐゴシック" pitchFamily="-1" charset="-128"/>
              </a:rPr>
              <a:t>Extension locale</a:t>
            </a:r>
          </a:p>
          <a:p>
            <a:r>
              <a:rPr lang="fr-FR" sz="1200" kern="1200" baseline="0" dirty="0" smtClean="0">
                <a:solidFill>
                  <a:schemeClr val="tx1"/>
                </a:solidFill>
                <a:latin typeface="+mn-lt"/>
                <a:ea typeface="ＭＳ Ｐゴシック" pitchFamily="-1" charset="-128"/>
                <a:cs typeface="ＭＳ Ｐゴシック" pitchFamily="-1" charset="-128"/>
              </a:rPr>
              <a:t>Dans certains cas, cette lésion bénigne asymptomatique est</a:t>
            </a:r>
          </a:p>
          <a:p>
            <a:r>
              <a:rPr lang="fr-FR" sz="1200" kern="1200" baseline="0" dirty="0" smtClean="0">
                <a:solidFill>
                  <a:schemeClr val="tx1"/>
                </a:solidFill>
                <a:latin typeface="+mn-lt"/>
                <a:ea typeface="ＭＳ Ｐゴシック" pitchFamily="-1" charset="-128"/>
                <a:cs typeface="ＭＳ Ｐゴシック" pitchFamily="-1" charset="-128"/>
              </a:rPr>
              <a:t>spontanément résolutive, en quelques années. À l’opposé, cette</a:t>
            </a:r>
          </a:p>
          <a:p>
            <a:r>
              <a:rPr lang="fr-FR" sz="1200" kern="1200" baseline="0" dirty="0" smtClean="0">
                <a:solidFill>
                  <a:schemeClr val="tx1"/>
                </a:solidFill>
                <a:latin typeface="+mn-lt"/>
                <a:ea typeface="ＭＳ Ｐゴシック" pitchFamily="-1" charset="-128"/>
                <a:cs typeface="ＭＳ Ｐゴシック" pitchFamily="-1" charset="-128"/>
              </a:rPr>
              <a:t>lésion peut augmenter en taille, avec parfois un envahissement de</a:t>
            </a:r>
          </a:p>
          <a:p>
            <a:r>
              <a:rPr lang="fr-FR" sz="1200" kern="1200" baseline="0" dirty="0" smtClean="0">
                <a:solidFill>
                  <a:schemeClr val="tx1"/>
                </a:solidFill>
                <a:latin typeface="+mn-lt"/>
                <a:ea typeface="ＭＳ Ｐゴシック" pitchFamily="-1" charset="-128"/>
                <a:cs typeface="ＭＳ Ｐゴシック" pitchFamily="-1" charset="-128"/>
              </a:rPr>
              <a:t>toute la largeur de l’os, prédisposant aux fractures pathologiques et</a:t>
            </a:r>
          </a:p>
          <a:p>
            <a:r>
              <a:rPr lang="fr-FR" sz="1200" kern="1200" baseline="0" dirty="0" smtClean="0">
                <a:solidFill>
                  <a:schemeClr val="tx1"/>
                </a:solidFill>
                <a:latin typeface="+mn-lt"/>
                <a:ea typeface="ＭＳ Ｐゴシック" pitchFamily="-1" charset="-128"/>
                <a:cs typeface="ＭＳ Ｐゴシック" pitchFamily="-1" charset="-128"/>
              </a:rPr>
              <a:t>entraînant une compression des tissus avoisinants, notamment la</a:t>
            </a:r>
          </a:p>
          <a:p>
            <a:r>
              <a:rPr lang="fr-FR" sz="1200" kern="1200" baseline="0" dirty="0" smtClean="0">
                <a:solidFill>
                  <a:schemeClr val="tx1"/>
                </a:solidFill>
                <a:latin typeface="+mn-lt"/>
                <a:ea typeface="ＭＳ Ｐゴシック" pitchFamily="-1" charset="-128"/>
                <a:cs typeface="ＭＳ Ｐゴシック" pitchFamily="-1" charset="-128"/>
              </a:rPr>
              <a:t>moelle épinière pour les hémangiomes vertébraux. Elle reste</a:t>
            </a:r>
          </a:p>
          <a:p>
            <a:r>
              <a:rPr lang="fr-FR" sz="1200" kern="1200" baseline="0" dirty="0" smtClean="0">
                <a:solidFill>
                  <a:schemeClr val="tx1"/>
                </a:solidFill>
                <a:latin typeface="+mn-lt"/>
                <a:ea typeface="ＭＳ Ｐゴシック" pitchFamily="-1" charset="-128"/>
                <a:cs typeface="ＭＳ Ｐゴシック" pitchFamily="-1" charset="-128"/>
              </a:rPr>
              <a:t>cependant bénigne, n’ayant pas d’extension générale en dehors des</a:t>
            </a:r>
          </a:p>
          <a:p>
            <a:r>
              <a:rPr lang="fr-FR" sz="1200" kern="1200" baseline="0" dirty="0" smtClean="0">
                <a:solidFill>
                  <a:schemeClr val="tx1"/>
                </a:solidFill>
                <a:latin typeface="+mn-lt"/>
                <a:ea typeface="ＭＳ Ｐゴシック" pitchFamily="-1" charset="-128"/>
                <a:cs typeface="ＭＳ Ｐゴシック" pitchFamily="-1" charset="-128"/>
              </a:rPr>
              <a:t>atteintes multiples citées ci-dessus, et ne se compliquant pas de</a:t>
            </a:r>
          </a:p>
          <a:p>
            <a:r>
              <a:rPr lang="fr-FR" sz="1200" kern="1200" baseline="0" dirty="0" smtClean="0">
                <a:solidFill>
                  <a:schemeClr val="tx1"/>
                </a:solidFill>
                <a:latin typeface="+mn-lt"/>
                <a:ea typeface="ＭＳ Ｐゴシック" pitchFamily="-1" charset="-128"/>
                <a:cs typeface="ＭＳ Ｐゴシック" pitchFamily="-1" charset="-128"/>
              </a:rPr>
              <a:t>dégénérescence maligne.</a:t>
            </a:r>
          </a:p>
          <a:p>
            <a:r>
              <a:rPr lang="fr-FR" sz="1200" kern="1200" baseline="0" dirty="0" smtClean="0">
                <a:solidFill>
                  <a:schemeClr val="tx1"/>
                </a:solidFill>
                <a:latin typeface="+mn-lt"/>
                <a:ea typeface="ＭＳ Ｐゴシック" pitchFamily="-1" charset="-128"/>
                <a:cs typeface="ＭＳ Ｐゴシック" pitchFamily="-1" charset="-128"/>
              </a:rPr>
              <a:t>Quand elle est asymptomatique et découverte fortuitement, aucun</a:t>
            </a:r>
          </a:p>
          <a:p>
            <a:r>
              <a:rPr lang="fr-FR" sz="1200" kern="1200" baseline="0" dirty="0" smtClean="0">
                <a:solidFill>
                  <a:schemeClr val="tx1"/>
                </a:solidFill>
                <a:latin typeface="+mn-lt"/>
                <a:ea typeface="ＭＳ Ｐゴシック" pitchFamily="-1" charset="-128"/>
                <a:cs typeface="ＭＳ Ｐゴシック" pitchFamily="-1" charset="-128"/>
              </a:rPr>
              <a:t>bilan d’extension n’est nécessaire. Dans le cas contraire, au rachis, la</a:t>
            </a:r>
          </a:p>
          <a:p>
            <a:r>
              <a:rPr lang="fr-FR" sz="1200" kern="1200" baseline="0" dirty="0" smtClean="0">
                <a:solidFill>
                  <a:schemeClr val="tx1"/>
                </a:solidFill>
                <a:latin typeface="+mn-lt"/>
                <a:ea typeface="ＭＳ Ｐゴシック" pitchFamily="-1" charset="-128"/>
                <a:cs typeface="ＭＳ Ｐゴシック" pitchFamily="-1" charset="-128"/>
              </a:rPr>
              <a:t>radiographie simple est complétée par la TDM [95] ou l’IRM afin de</a:t>
            </a:r>
          </a:p>
          <a:p>
            <a:r>
              <a:rPr lang="fr-FR" sz="1200" kern="1200" baseline="0" dirty="0" smtClean="0">
                <a:solidFill>
                  <a:schemeClr val="tx1"/>
                </a:solidFill>
                <a:latin typeface="+mn-lt"/>
                <a:ea typeface="ＭＳ Ｐゴシック" pitchFamily="-1" charset="-128"/>
                <a:cs typeface="ＭＳ Ｐゴシック" pitchFamily="-1" charset="-128"/>
              </a:rPr>
              <a:t>mieux étudier l’extension locale de la lésion et de rechercher des</a:t>
            </a:r>
          </a:p>
          <a:p>
            <a:r>
              <a:rPr lang="fr-FR" sz="1200" kern="1200" baseline="0" dirty="0" smtClean="0">
                <a:solidFill>
                  <a:schemeClr val="tx1"/>
                </a:solidFill>
                <a:latin typeface="+mn-lt"/>
                <a:ea typeface="ＭＳ Ｐゴシック" pitchFamily="-1" charset="-128"/>
                <a:cs typeface="ＭＳ Ｐゴシック" pitchFamily="-1" charset="-128"/>
              </a:rPr>
              <a:t>signes de compression </a:t>
            </a:r>
            <a:r>
              <a:rPr lang="fr-FR" sz="1200" kern="1200" baseline="0" dirty="0" err="1" smtClean="0">
                <a:solidFill>
                  <a:schemeClr val="tx1"/>
                </a:solidFill>
                <a:latin typeface="+mn-lt"/>
                <a:ea typeface="ＭＳ Ｐゴシック" pitchFamily="-1" charset="-128"/>
                <a:cs typeface="ＭＳ Ｐゴシック" pitchFamily="-1" charset="-128"/>
              </a:rPr>
              <a:t>radiculomédullaire</a:t>
            </a:r>
            <a:r>
              <a:rPr lang="fr-FR" sz="1200" kern="1200" baseline="0" dirty="0" smtClean="0">
                <a:solidFill>
                  <a:schemeClr val="tx1"/>
                </a:solidFill>
                <a:latin typeface="+mn-lt"/>
                <a:ea typeface="ＭＳ Ｐゴシック" pitchFamily="-1" charset="-128"/>
                <a:cs typeface="ＭＳ Ｐゴシック" pitchFamily="-1" charset="-128"/>
              </a:rPr>
              <a:t>. L’angiographie est</a:t>
            </a:r>
          </a:p>
          <a:p>
            <a:r>
              <a:rPr lang="fr-FR" sz="1200" kern="1200" baseline="0" dirty="0" smtClean="0">
                <a:solidFill>
                  <a:schemeClr val="tx1"/>
                </a:solidFill>
                <a:latin typeface="+mn-lt"/>
                <a:ea typeface="ＭＳ Ｐゴシック" pitchFamily="-1" charset="-128"/>
                <a:cs typeface="ＭＳ Ｐゴシック" pitchFamily="-1" charset="-128"/>
              </a:rPr>
              <a:t>pratiquée dans les hémangiomes symptomatiques et évolutifs,</a:t>
            </a:r>
          </a:p>
          <a:p>
            <a:r>
              <a:rPr lang="fr-FR" sz="1200" kern="1200" baseline="0" dirty="0" smtClean="0">
                <a:solidFill>
                  <a:schemeClr val="tx1"/>
                </a:solidFill>
                <a:latin typeface="+mn-lt"/>
                <a:ea typeface="ＭＳ Ｐゴシック" pitchFamily="-1" charset="-128"/>
                <a:cs typeface="ＭＳ Ｐゴシック" pitchFamily="-1" charset="-128"/>
              </a:rPr>
              <a:t>essentiellement dans le but d’évaluer les possibilités d’embolisation.</a:t>
            </a:r>
          </a:p>
          <a:p>
            <a:r>
              <a:rPr lang="fr-FR" sz="1200" kern="1200" baseline="0" dirty="0" smtClean="0">
                <a:solidFill>
                  <a:schemeClr val="tx1"/>
                </a:solidFill>
                <a:latin typeface="+mn-lt"/>
                <a:ea typeface="ＭＳ Ｐゴシック" pitchFamily="-1" charset="-128"/>
                <a:cs typeface="ＭＳ Ｐゴシック" pitchFamily="-1" charset="-128"/>
              </a:rPr>
              <a:t>La TDM est plus indiquée dans les lésions atteignant les os plats,</a:t>
            </a:r>
          </a:p>
          <a:p>
            <a:r>
              <a:rPr lang="fr-FR" sz="1200" kern="1200" baseline="0" dirty="0" smtClean="0">
                <a:solidFill>
                  <a:schemeClr val="tx1"/>
                </a:solidFill>
                <a:latin typeface="+mn-lt"/>
                <a:ea typeface="ＭＳ Ｐゴシック" pitchFamily="-1" charset="-128"/>
                <a:cs typeface="ＭＳ Ｐゴシック" pitchFamily="-1" charset="-128"/>
              </a:rPr>
              <a:t>essentiellement le crâne.</a:t>
            </a:r>
          </a:p>
          <a:p>
            <a:r>
              <a:rPr lang="fr-FR" sz="1200" kern="1200" baseline="0" dirty="0" smtClean="0">
                <a:solidFill>
                  <a:schemeClr val="tx1"/>
                </a:solidFill>
                <a:latin typeface="+mn-lt"/>
                <a:ea typeface="ＭＳ Ｐゴシック" pitchFamily="-1" charset="-128"/>
                <a:cs typeface="ＭＳ Ｐゴシック" pitchFamily="-1" charset="-128"/>
              </a:rPr>
              <a:t>Extension générale</a:t>
            </a:r>
          </a:p>
          <a:p>
            <a:r>
              <a:rPr lang="fr-FR" sz="1200" kern="1200" baseline="0" dirty="0" smtClean="0">
                <a:solidFill>
                  <a:schemeClr val="tx1"/>
                </a:solidFill>
                <a:latin typeface="+mn-lt"/>
                <a:ea typeface="ＭＳ Ｐゴシック" pitchFamily="-1" charset="-128"/>
                <a:cs typeface="ＭＳ Ｐゴシック" pitchFamily="-1" charset="-128"/>
              </a:rPr>
              <a:t>La scintigraphie osseuse, à la recherche de lésions à distance, n’est</a:t>
            </a:r>
          </a:p>
          <a:p>
            <a:r>
              <a:rPr lang="fr-FR" sz="1200" kern="1200" baseline="0" dirty="0" smtClean="0">
                <a:solidFill>
                  <a:schemeClr val="tx1"/>
                </a:solidFill>
                <a:latin typeface="+mn-lt"/>
                <a:ea typeface="ＭＳ Ｐゴシック" pitchFamily="-1" charset="-128"/>
                <a:cs typeface="ＭＳ Ｐゴシック" pitchFamily="-1" charset="-128"/>
              </a:rPr>
              <a:t>pratiquée que dans les cas où il existe une suspicion clinique</a:t>
            </a:r>
          </a:p>
          <a:p>
            <a:r>
              <a:rPr lang="fr-FR" sz="1200" kern="1200" baseline="0" dirty="0" smtClean="0">
                <a:solidFill>
                  <a:schemeClr val="tx1"/>
                </a:solidFill>
                <a:latin typeface="+mn-lt"/>
                <a:ea typeface="ＭＳ Ｐゴシック" pitchFamily="-1" charset="-128"/>
                <a:cs typeface="ＭＳ Ｐゴシック" pitchFamily="-1" charset="-128"/>
              </a:rPr>
              <a:t>d’atteinte multiple. Le taux relativement considérable de faux</a:t>
            </a:r>
          </a:p>
          <a:p>
            <a:r>
              <a:rPr lang="fr-FR" sz="1200" kern="1200" baseline="0" dirty="0" smtClean="0">
                <a:solidFill>
                  <a:schemeClr val="tx1"/>
                </a:solidFill>
                <a:latin typeface="+mn-lt"/>
                <a:ea typeface="ＭＳ Ｐゴシック" pitchFamily="-1" charset="-128"/>
                <a:cs typeface="ＭＳ Ｐゴシック" pitchFamily="-1" charset="-128"/>
              </a:rPr>
              <a:t>négatifs rend cet examen non indispensable dans le cas d’un</a:t>
            </a:r>
          </a:p>
          <a:p>
            <a:r>
              <a:rPr lang="fr-FR" sz="1200" kern="1200" baseline="0" dirty="0" smtClean="0">
                <a:solidFill>
                  <a:schemeClr val="tx1"/>
                </a:solidFill>
                <a:latin typeface="+mn-lt"/>
                <a:ea typeface="ＭＳ Ｐゴシック" pitchFamily="-1" charset="-128"/>
                <a:cs typeface="ＭＳ Ｐゴシック" pitchFamily="-1" charset="-128"/>
              </a:rPr>
              <a:t>hémangiome en apparence solitaire.</a:t>
            </a:r>
            <a:endParaRPr lang="fr-FR" dirty="0"/>
          </a:p>
        </p:txBody>
      </p:sp>
      <p:sp>
        <p:nvSpPr>
          <p:cNvPr id="4" name="Espace réservé du numéro de diapositive 3"/>
          <p:cNvSpPr>
            <a:spLocks noGrp="1"/>
          </p:cNvSpPr>
          <p:nvPr>
            <p:ph type="sldNum" sz="quarter" idx="10"/>
          </p:nvPr>
        </p:nvSpPr>
        <p:spPr/>
        <p:txBody>
          <a:bodyPr/>
          <a:lstStyle/>
          <a:p>
            <a:fld id="{EC7D197C-E1AD-7645-B23A-D7D0A13CF7A3}" type="slidenum">
              <a:rPr lang="fr-FR" smtClean="0"/>
              <a:pPr/>
              <a:t>17</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 Imagerie par résonance magnétique (IRM)</a:t>
            </a:r>
          </a:p>
          <a:p>
            <a:endParaRPr lang="fr-FR" dirty="0" smtClean="0"/>
          </a:p>
          <a:p>
            <a:r>
              <a:rPr lang="fr-FR" dirty="0" smtClean="0"/>
              <a:t>À l’opposition de la plupart des tumeurs rachidiennes,</a:t>
            </a:r>
          </a:p>
          <a:p>
            <a:r>
              <a:rPr lang="fr-FR" dirty="0" smtClean="0"/>
              <a:t>l’hémangiome vertébral montre un hypersignal en T1 et en T2. La</a:t>
            </a:r>
          </a:p>
          <a:p>
            <a:r>
              <a:rPr lang="fr-FR" dirty="0" smtClean="0"/>
              <a:t>composante </a:t>
            </a:r>
            <a:r>
              <a:rPr lang="fr-FR" dirty="0" err="1" smtClean="0"/>
              <a:t>extraosseuse</a:t>
            </a:r>
            <a:r>
              <a:rPr lang="fr-FR" dirty="0" smtClean="0"/>
              <a:t> est en </a:t>
            </a:r>
            <a:r>
              <a:rPr lang="fr-FR" dirty="0" err="1" smtClean="0"/>
              <a:t>hyposignal</a:t>
            </a:r>
            <a:r>
              <a:rPr lang="fr-FR" dirty="0" smtClean="0"/>
              <a:t> en T1 [47, 62]. Ross et al [88]</a:t>
            </a:r>
          </a:p>
          <a:p>
            <a:r>
              <a:rPr lang="fr-FR" dirty="0" smtClean="0"/>
              <a:t>ont attribué ces modifications à la graisse présente dans la</a:t>
            </a:r>
          </a:p>
          <a:p>
            <a:r>
              <a:rPr lang="fr-FR" dirty="0" smtClean="0"/>
              <a:t>composante osseuse de l’hémangiome vertébral.</a:t>
            </a:r>
            <a:endParaRPr lang="fr-FR" dirty="0"/>
          </a:p>
        </p:txBody>
      </p:sp>
      <p:sp>
        <p:nvSpPr>
          <p:cNvPr id="4" name="Espace réservé du numéro de diapositive 3"/>
          <p:cNvSpPr>
            <a:spLocks noGrp="1"/>
          </p:cNvSpPr>
          <p:nvPr>
            <p:ph type="sldNum" sz="quarter" idx="10"/>
          </p:nvPr>
        </p:nvSpPr>
        <p:spPr/>
        <p:txBody>
          <a:bodyPr/>
          <a:lstStyle/>
          <a:p>
            <a:fld id="{EC7D197C-E1AD-7645-B23A-D7D0A13CF7A3}" type="slidenum">
              <a:rPr lang="fr-FR" smtClean="0"/>
              <a:pPr/>
              <a:t>21</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59395" name="Espace réservé des commentaires 2"/>
          <p:cNvSpPr>
            <a:spLocks noGrp="1"/>
          </p:cNvSpPr>
          <p:nvPr>
            <p:ph type="body" idx="1"/>
          </p:nvPr>
        </p:nvSpPr>
        <p:spPr bwMode="auto">
          <a:noFill/>
        </p:spPr>
        <p:txBody>
          <a:bodyPr/>
          <a:lstStyle/>
          <a:p>
            <a:pPr>
              <a:lnSpc>
                <a:spcPct val="80000"/>
              </a:lnSpc>
            </a:pPr>
            <a:r>
              <a:rPr lang="fr-FR" sz="900" smtClean="0"/>
              <a:t>L'histiocytose langerhansienne est une maladie systémique liée à une accumulation dans les tissus de cellules de Langerhans, le plus souvent organisées en granulomes. Sa prévalence est estimée à 1 à 2 sur 100 000. La majorité des cas surviennent dans l'enfance. L'os est l'organe le plus souvent touché (80%), puis la peau (35%) et l'hypophyse (25%). L'atteinte de ces organes ne met pas en cause le pronostic vital. Les atteintes du système hématopoïétique (cytopénie), du poumon, du foie sont plus rares (15 à 20%) et plus sévères. La sévérité de la maladie tient à l'agressivité des formes hématologiques chez le très jeune enfant et aux séquelles à long terme de l'atteinte pulmonaire, hépatologique (cholangite sclérosante) et de l'atteinte neurodégénérative (2% des cas). La maladie peut comporter une ou plusieurs poussées. Elle peut laisser des séquelles esthétiques, fonctionnelles dont l'expression est variable selon leur site (surdité, défaillance respiratoire ou hépatique, diabète insipide, déficit en hormone de croissance, syndrome cérébelleux). Chez l'adulte, un des tableaux comporte une atteinte isolée pulmonaire, très liée au tabagisme. Bien que des progrès aient été réalisés dans la compréhension de la pathogénie de la maladie, son étiologie demeure inconnue. Le diagnostic d'histiocytose langerhansienne repose en règle sur l'examen histologique et immunohistochimique d'un tissu atteint. Dans le cas de l'atteinte pulmonaire isolée de l'adulte, un aspect radiologique typique au scanner thoracique peut suffire au diagnostic. De très nombreux diagnostics se discutent en fonction des différents tableaux cliniques et radiologiques. La décision thérapeutique dépend du bilan d'extension, reposant sur des examens simples (examen clinique, hémogramme, bilan hépatique, radiographies thoracique et osseuse). Les formes restreintes à un organe relèvent le plus souvent d'un traitement local. Chez l'enfant, le traitement des formes systémiques repose sur l'association descorticostéroïdes et de la vinblastine. L'arrêt du tabac s'impose en cas d'atteinte pulmonaire. En cas de progression de la maladie, des traitements de 2ème ligne sont proposés dans les centres spécialisés. La prise en charge de l'histiocytose langerhansienne implique une approche multidisciplinaire médicale du fait du caractère polymorphe et chronique de la maladie. Le traitement des formes de l'adulte est moins codifié. Un suivi prolongé est nécessaire pour la détection et la prise en charge des éventuelles séquelles tardives. Le pronostic vital n'est habituellement pas mis en cause dans les formes de l'enfant, en dehors des formes hématologiques résistantes au traitement de première ligne.</a:t>
            </a:r>
          </a:p>
          <a:p>
            <a:pPr>
              <a:lnSpc>
                <a:spcPct val="80000"/>
              </a:lnSpc>
            </a:pPr>
            <a:r>
              <a:rPr lang="fr-FR" sz="900" smtClean="0"/>
              <a:t>La symptomatologie clinique du granulome est assez uni- voque : il s’agit le plus souvent d’une douleur persistante n on amé li or é e pa r l e t rai te me n t sym pt om at i qu e ha b i t u e l . Lorsqu’il s’agit d’une localisation superficielle, elle peut se m a n i f e s t e r p a r u n e t um é f a ct i o n d u r e e t i m m o b i le o u a u c o n t ra i re m o b il e , mo l l a ss e et t rè s s o u v e n t d o u l o u r e u s e . L o r s q ue le s p ar t i e s m o ll e s s o nt e nva hi e s , e l le s p r e n n e n t l’aspect inflammatoire qui égare le diagnostic. Parfois une fracture pathologique peut révéler le diagnostic. </a:t>
            </a:r>
          </a:p>
          <a:p>
            <a:pPr>
              <a:lnSpc>
                <a:spcPct val="80000"/>
              </a:lnSpc>
            </a:pPr>
            <a:r>
              <a:rPr lang="fr-FR" sz="900" smtClean="0"/>
              <a:t>Le granulome éosinophile peut être solitaire dans 70 % des cas ou être multiples dans 30 % (2). Il peut se localiser à n’importe quel os sauf les petits os des mains et des pieds (2). La localisation vertébrale est retrouvée dans 10 à 15 % des cas et représente la deuxième localisation après la localisation crânienne (42 %). Souvent c’est le rachis dor- s o - l o m b a i re qu i e st int ér essé, d e nombr eus es p ubl i c at i o n s confirment la proportion moins importante des localisations cervicales (5). RIGAULT (6) retrouve par ordre décroissant d e s l é s i o n s d o r s a l e s , c e rv i c a l e s e t lo m b a i re s . L’ at t e i n t e vertébrale se manifeste par une douleur souvent constante, quasiment toujours associée à une contracture avec raideur pouvant induire un torticolis, une scoliose ou une cyphose. </a:t>
            </a:r>
          </a:p>
          <a:p>
            <a:pPr>
              <a:lnSpc>
                <a:spcPct val="80000"/>
              </a:lnSpc>
            </a:pPr>
            <a:r>
              <a:rPr lang="fr-FR" sz="900" smtClean="0"/>
              <a:t>Les complications neurologiques sont rares et s’expriment par des parap l é gie s ou pl us s ou vent d es p ar aparés ie s, des radiculalgies, voire un signe de Babinski isolé.</a:t>
            </a:r>
            <a:br>
              <a:rPr lang="fr-FR" sz="900" smtClean="0"/>
            </a:br>
            <a:r>
              <a:rPr lang="fr-FR" sz="900" smtClean="0"/>
              <a:t>Pour notre observation, le granulome éosinophile est loca- lisé au niveau vertébral et crânien, la localisation vertébrale est dorsale, et s’est révélée par un tableau de compression médullaire (paraplégie) avec une cyphose dorsale. </a:t>
            </a:r>
          </a:p>
          <a:p>
            <a:pPr>
              <a:lnSpc>
                <a:spcPct val="80000"/>
              </a:lnSpc>
            </a:pPr>
            <a:r>
              <a:rPr lang="fr-FR" sz="900" smtClean="0"/>
              <a:t>R a d i o l o g iq ue m e n t , l ’ a tt e in t e d u ra c h i s r éa li s e u n as p ec t ty pique d e ve rt eb ra pl ana (com me c ’ e st l e ca s pou r not re m al ade ) avec i nt ég ri t é de s di s qu es i nt er ve rt é b rau x s u s et sous jacents. Il correspond à une fracture pathologique du corps vertébral et constitue un mode de guérison spontané. U n e r é c u p é r a t io n d e l a h a u t e u r d u c o r p s ve rt é b r a l s e r a possible et de façon d’autant plus importante que l’enfant est jeune (7, 8). NESBIT (9), à propos de 35 lésions verté- b r a l es s u iv i e s ave c u n r e c u l d e 2 à 1 1 a n s , r e t ro u v e u n p o t e n t i e l d e r é p a r a t i o n v e rt é b r a l e é g a l à l a c r o i s s a n c e résiduelle des vertèbres sus et sous-jacentes. IPPOLITO (8) d é c r i t 2 ca s d e r é cu p é r a t i o n de l a h a u t e u r ve rt é b r a l e d e 95 % chez des enfants âgés de 4 ans. </a:t>
            </a:r>
          </a:p>
          <a:p>
            <a:pPr>
              <a:lnSpc>
                <a:spcPct val="80000"/>
              </a:lnSpc>
            </a:pPr>
            <a:r>
              <a:rPr lang="fr-FR" sz="900" smtClean="0"/>
              <a:t>L’aspect de vertebra plana ne représente qu’une des attein- te s ve rt é b ral e s. O n pe ut re t ro u ver des i ma ges d e g éod es , d’hémi-vertèbre ou de vertèbres en diabolo.</a:t>
            </a:r>
            <a:br>
              <a:rPr lang="fr-FR" sz="900" smtClean="0"/>
            </a:br>
            <a:r>
              <a:rPr lang="fr-FR" sz="900" smtClean="0"/>
              <a:t>L’orientation diagnostique est surtout radiologique, mais la c o n fi rm a t i o n d u g ra n u l o m e é o s i n o p h i l e r e s t e a n a t o m o - p at h o l ogi que : p ré senc e de ce llule s de grande tai lle , com - portant un noyau excentré, réniforme ou en grain de café, elles sont souvent associées, au sein des lésions, à des cel- lules inflammatoires : polynucléaires éosinophiles, lympho- cytes et cellules macrophagiques. La recherche de l’anti- corps anti-CD1a et des granules de Birbeck en microscopie électronique est réalisable. </a:t>
            </a:r>
          </a:p>
          <a:p>
            <a:pPr>
              <a:lnSpc>
                <a:spcPct val="80000"/>
              </a:lnSpc>
            </a:pPr>
            <a:r>
              <a:rPr lang="fr-FR" sz="900" smtClean="0"/>
              <a:t>Le traitement fait appel souvent au curetage suivi ou non de g r e ff o n pe r m et t an t s imu l t an é m e nt u n d i ag n os t ic hi s to l o - gique ceci en cas de granulome éosinophile solitaire. L’at- teinte osseuse multi-focale peut faire l’objet d’une simple s u r v e i l l a n c e , pa r c o nt r e u n g es te c h i ru rg i ca l es t i n diq u é pour les lésions faisant courir un risque fonctionnel comme les atteintes mastoïdiennes, cotyloïdiennes ou vertébrales. </a:t>
            </a:r>
          </a:p>
          <a:p>
            <a:pPr>
              <a:lnSpc>
                <a:spcPct val="80000"/>
              </a:lnSpc>
            </a:pPr>
            <a:r>
              <a:rPr lang="fr-FR" sz="900" smtClean="0"/>
              <a:t>L a r a d i o t h é rap ie au t re f o is la r g em en t ut i li sé e d oi t êt re c o n t re- ind iqué e de p ri ncipe en r ais on d es ris ques de can - cers secondaires, elle peut cependant être utilisée en cas de lésions menaçants le pronostic fonctionnel comme une c o m p r e s si on mé du l la ir e . L a do se o pt ima le est d iffi ci l e à déterminer, les doses inférieures à 10 grays paraissent suffi- santes (10). </a:t>
            </a:r>
          </a:p>
          <a:p>
            <a:pPr>
              <a:lnSpc>
                <a:spcPct val="80000"/>
              </a:lnSpc>
            </a:pPr>
            <a:r>
              <a:rPr lang="fr-FR" sz="900" smtClean="0"/>
              <a:t>Pour certains auteurs, les injections in situ de corticoïdes en une seule injection de 150 mg de Methyl Prednisolone est suffisante pour obtenir la disparition de la douleur et la nette amélioration de l’aspect radiologique en douze mois (11). </a:t>
            </a:r>
          </a:p>
          <a:p>
            <a:pPr>
              <a:lnSpc>
                <a:spcPct val="80000"/>
              </a:lnSpc>
            </a:pPr>
            <a:r>
              <a:rPr lang="fr-FR" sz="900" smtClean="0"/>
              <a:t>L es localisa tions ve rt é b ra les peu vent poser des pro bl è m e s </a:t>
            </a:r>
          </a:p>
          <a:p>
            <a:pPr>
              <a:lnSpc>
                <a:spcPct val="80000"/>
              </a:lnSpc>
            </a:pPr>
            <a:r>
              <a:rPr lang="fr-FR" sz="900" smtClean="0"/>
              <a:t>t h é r ap e u ti q ue s d iffi ci l es . L e p o rt d ’ un co r s et es t i n di q ué p o u r l e s l é si o n s q u i n e m e n a c e n t p a s l a s t a b i l i t é r a ch i - dienne.</a:t>
            </a:r>
            <a:br>
              <a:rPr lang="fr-FR" sz="900" smtClean="0"/>
            </a:br>
            <a:r>
              <a:rPr lang="fr-FR" sz="900" smtClean="0"/>
              <a:t>Pour notre observation, l’enfant a bénéficié uniquement d’un corset car les lésions vertébrales sont stables, et parce qu’il y a une régression des signes neurologiques. </a:t>
            </a:r>
          </a:p>
          <a:p>
            <a:pPr>
              <a:lnSpc>
                <a:spcPct val="80000"/>
              </a:lnSpc>
            </a:pPr>
            <a:r>
              <a:rPr lang="fr-FR" sz="900" smtClean="0"/>
              <a:t>Les enfants traités pour granulome éosinophile doivent être s u ivis cl ini qu emen t et r a d i o l ogi qu eme n t p our d épi st er de nouvelles localisations osseuses mais aussi des lésions vis- cérales chez l’enfant jeune. </a:t>
            </a:r>
          </a:p>
          <a:p>
            <a:pPr>
              <a:lnSpc>
                <a:spcPct val="80000"/>
              </a:lnSpc>
            </a:pPr>
            <a:r>
              <a:rPr lang="fr-FR" sz="900" smtClean="0"/>
              <a:t>Le pronostic du granulome éosinophile est en général bon, mais il peut être réservé en cas de localisations osseuses multiples ou si l’âge est inférieur à 3 ans et en particulier chez le nourrisson de moins de 1 an. </a:t>
            </a:r>
          </a:p>
          <a:p>
            <a:pPr>
              <a:lnSpc>
                <a:spcPct val="80000"/>
              </a:lnSpc>
            </a:pPr>
            <a:endParaRPr lang="fr-FR" sz="900" smtClean="0"/>
          </a:p>
          <a:p>
            <a:pPr>
              <a:lnSpc>
                <a:spcPct val="80000"/>
              </a:lnSpc>
            </a:pPr>
            <a:endParaRPr lang="fr-FR" sz="900" smtClean="0"/>
          </a:p>
          <a:p>
            <a:pPr>
              <a:lnSpc>
                <a:spcPct val="80000"/>
              </a:lnSpc>
            </a:pPr>
            <a:endParaRPr lang="fr-FR" sz="900" smtClean="0"/>
          </a:p>
        </p:txBody>
      </p:sp>
      <p:sp>
        <p:nvSpPr>
          <p:cNvPr id="59396" name="Espace réservé du numéro de diapositive 3"/>
          <p:cNvSpPr>
            <a:spLocks noGrp="1"/>
          </p:cNvSpPr>
          <p:nvPr>
            <p:ph type="sldNum" sz="quarter" idx="5"/>
          </p:nvPr>
        </p:nvSpPr>
        <p:spPr bwMode="auto">
          <a:noFill/>
          <a:ln>
            <a:miter lim="800000"/>
            <a:headEnd/>
            <a:tailEnd/>
          </a:ln>
        </p:spPr>
        <p:txBody>
          <a:bodyPr/>
          <a:lstStyle/>
          <a:p>
            <a:fld id="{4B38D3F9-1E51-B142-9137-0DF49F06A1CC}" type="slidenum">
              <a:rPr lang="fr-FR" smtClean="0"/>
              <a:pPr/>
              <a:t>28</a:t>
            </a:fld>
            <a:endParaRPr lang="fr-F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7026C2F8-45F3-7A49-88E8-07B33BF58B6A}" type="slidenum">
              <a:rPr lang="fr-FR"/>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EFA336BF-F20F-AE48-8CA5-8E37EFF7FAE5}" type="slidenum">
              <a:rPr lang="fr-FR"/>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EB0DB75B-4A17-EC49-BCA0-D622BF445E6B}" type="slidenum">
              <a:rPr lang="fr-FR"/>
              <a:pPr/>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11188" y="620713"/>
            <a:ext cx="7772400" cy="1143000"/>
          </a:xfrm>
        </p:spPr>
        <p:txBody>
          <a:bodyPr/>
          <a:lstStyle/>
          <a:p>
            <a:r>
              <a:rPr lang="fr-FR" smtClean="0"/>
              <a:t>Cliquez et modifiez le titre</a:t>
            </a:r>
            <a:endParaRPr lang="fr-FR"/>
          </a:p>
        </p:txBody>
      </p:sp>
      <p:sp>
        <p:nvSpPr>
          <p:cNvPr id="3" name="Espace réservé du contenu 2"/>
          <p:cNvSpPr>
            <a:spLocks noGrp="1"/>
          </p:cNvSpPr>
          <p:nvPr>
            <p:ph sz="quarter" idx="1"/>
          </p:nvPr>
        </p:nvSpPr>
        <p:spPr>
          <a:xfrm>
            <a:off x="685800" y="19812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9812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685800" y="41148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41148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et modifiez le titre</a:t>
            </a:r>
            <a:endParaRPr lang="fr-FR"/>
          </a:p>
        </p:txBody>
      </p:sp>
      <p:sp>
        <p:nvSpPr>
          <p:cNvPr id="3" name="Espace réservé du texte 2"/>
          <p:cNvSpPr>
            <a:spLocks noGrp="1"/>
          </p:cNvSpPr>
          <p:nvPr>
            <p:ph type="body" sz="half" idx="1"/>
          </p:nvPr>
        </p:nvSpPr>
        <p:spPr>
          <a:xfrm>
            <a:off x="6858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9812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648200" y="41148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e la date 3"/>
          <p:cNvSpPr>
            <a:spLocks noGrp="1"/>
          </p:cNvSpPr>
          <p:nvPr>
            <p:ph type="dt" sz="half" idx="10"/>
          </p:nvPr>
        </p:nvSpPr>
        <p:spPr/>
        <p:txBody>
          <a:bodyPr/>
          <a:lstStyle>
            <a:lvl1pPr>
              <a:defRPr/>
            </a:lvl1pPr>
          </a:lstStyle>
          <a:p>
            <a:endParaRPr lang="fr-FR"/>
          </a:p>
        </p:txBody>
      </p:sp>
      <p:sp>
        <p:nvSpPr>
          <p:cNvPr id="7" name="Espace réservé du pied de page 4"/>
          <p:cNvSpPr>
            <a:spLocks noGrp="1"/>
          </p:cNvSpPr>
          <p:nvPr>
            <p:ph type="ftr" sz="quarter" idx="11"/>
          </p:nvPr>
        </p:nvSpPr>
        <p:spPr/>
        <p:txBody>
          <a:bodyPr/>
          <a:lstStyle>
            <a:lvl1pPr>
              <a:defRPr/>
            </a:lvl1pPr>
          </a:lstStyle>
          <a:p>
            <a:endParaRPr lang="fr-FR"/>
          </a:p>
        </p:txBody>
      </p:sp>
      <p:sp>
        <p:nvSpPr>
          <p:cNvPr id="8" name="Espace réservé du numéro de diapositive 5"/>
          <p:cNvSpPr>
            <a:spLocks noGrp="1"/>
          </p:cNvSpPr>
          <p:nvPr>
            <p:ph type="sldNum" sz="quarter" idx="12"/>
          </p:nvPr>
        </p:nvSpPr>
        <p:spPr/>
        <p:txBody>
          <a:bodyPr/>
          <a:lstStyle>
            <a:lvl1pPr>
              <a:defRPr/>
            </a:lvl1pPr>
          </a:lstStyle>
          <a:p>
            <a:fld id="{DDC48022-5467-0648-9D57-D744CE2262A4}" type="slidenum">
              <a:rPr lang="fr-FR"/>
              <a:pPr/>
              <a:t>‹#›</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et modifiez le titre</a:t>
            </a:r>
            <a:endParaRPr lang="fr-FR"/>
          </a:p>
        </p:txBody>
      </p:sp>
      <p:sp>
        <p:nvSpPr>
          <p:cNvPr id="3" name="Espace réservé du texte 2"/>
          <p:cNvSpPr>
            <a:spLocks noGrp="1"/>
          </p:cNvSpPr>
          <p:nvPr>
            <p:ph type="body" sz="half" idx="1"/>
          </p:nvPr>
        </p:nvSpPr>
        <p:spPr>
          <a:xfrm>
            <a:off x="6858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endParaRPr lang="fr-FR"/>
          </a:p>
        </p:txBody>
      </p:sp>
      <p:sp>
        <p:nvSpPr>
          <p:cNvPr id="6" name="Espace réservé du pied de page 4"/>
          <p:cNvSpPr>
            <a:spLocks noGrp="1"/>
          </p:cNvSpPr>
          <p:nvPr>
            <p:ph type="ftr" sz="quarter" idx="11"/>
          </p:nvPr>
        </p:nvSpPr>
        <p:spPr/>
        <p:txBody>
          <a:bodyPr/>
          <a:lstStyle>
            <a:lvl1pPr>
              <a:defRPr/>
            </a:lvl1pPr>
          </a:lstStyle>
          <a:p>
            <a:endParaRPr lang="fr-FR"/>
          </a:p>
        </p:txBody>
      </p:sp>
      <p:sp>
        <p:nvSpPr>
          <p:cNvPr id="7" name="Espace réservé du numéro de diapositive 5"/>
          <p:cNvSpPr>
            <a:spLocks noGrp="1"/>
          </p:cNvSpPr>
          <p:nvPr>
            <p:ph type="sldNum" sz="quarter" idx="12"/>
          </p:nvPr>
        </p:nvSpPr>
        <p:spPr/>
        <p:txBody>
          <a:bodyPr/>
          <a:lstStyle>
            <a:lvl1pPr>
              <a:defRPr/>
            </a:lvl1pPr>
          </a:lstStyle>
          <a:p>
            <a:fld id="{4856F428-A1A6-7D4A-89ED-82266DEF3B91}" type="slidenum">
              <a:rPr lang="fr-FR"/>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B650661B-D86B-7544-8340-2B08F1B89CCE}" type="slidenum">
              <a:rPr lang="fr-FR"/>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B14818CA-8D37-4242-9609-DDDC7C36B8D8}" type="slidenum">
              <a:rPr lang="fr-FR"/>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endParaRPr lang="fr-FR"/>
          </a:p>
        </p:txBody>
      </p:sp>
      <p:sp>
        <p:nvSpPr>
          <p:cNvPr id="6" name="Espace réservé du pied de page 4"/>
          <p:cNvSpPr>
            <a:spLocks noGrp="1"/>
          </p:cNvSpPr>
          <p:nvPr>
            <p:ph type="ftr" sz="quarter" idx="11"/>
          </p:nvPr>
        </p:nvSpPr>
        <p:spPr/>
        <p:txBody>
          <a:bodyPr/>
          <a:lstStyle>
            <a:lvl1pPr>
              <a:defRPr/>
            </a:lvl1pPr>
          </a:lstStyle>
          <a:p>
            <a:endParaRPr lang="fr-FR"/>
          </a:p>
        </p:txBody>
      </p:sp>
      <p:sp>
        <p:nvSpPr>
          <p:cNvPr id="7" name="Espace réservé du numéro de diapositive 5"/>
          <p:cNvSpPr>
            <a:spLocks noGrp="1"/>
          </p:cNvSpPr>
          <p:nvPr>
            <p:ph type="sldNum" sz="quarter" idx="12"/>
          </p:nvPr>
        </p:nvSpPr>
        <p:spPr/>
        <p:txBody>
          <a:bodyPr/>
          <a:lstStyle>
            <a:lvl1pPr>
              <a:defRPr/>
            </a:lvl1pPr>
          </a:lstStyle>
          <a:p>
            <a:fld id="{895BAD44-CB0B-764F-B3F2-E3953866ABDC}" type="slidenum">
              <a:rPr lang="fr-FR"/>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endParaRPr lang="fr-FR"/>
          </a:p>
        </p:txBody>
      </p:sp>
      <p:sp>
        <p:nvSpPr>
          <p:cNvPr id="8" name="Espace réservé du pied de page 4"/>
          <p:cNvSpPr>
            <a:spLocks noGrp="1"/>
          </p:cNvSpPr>
          <p:nvPr>
            <p:ph type="ftr" sz="quarter" idx="11"/>
          </p:nvPr>
        </p:nvSpPr>
        <p:spPr/>
        <p:txBody>
          <a:bodyPr/>
          <a:lstStyle>
            <a:lvl1pPr>
              <a:defRPr/>
            </a:lvl1pPr>
          </a:lstStyle>
          <a:p>
            <a:endParaRPr lang="fr-FR"/>
          </a:p>
        </p:txBody>
      </p:sp>
      <p:sp>
        <p:nvSpPr>
          <p:cNvPr id="9" name="Espace réservé du numéro de diapositive 5"/>
          <p:cNvSpPr>
            <a:spLocks noGrp="1"/>
          </p:cNvSpPr>
          <p:nvPr>
            <p:ph type="sldNum" sz="quarter" idx="12"/>
          </p:nvPr>
        </p:nvSpPr>
        <p:spPr/>
        <p:txBody>
          <a:bodyPr/>
          <a:lstStyle>
            <a:lvl1pPr>
              <a:defRPr/>
            </a:lvl1pPr>
          </a:lstStyle>
          <a:p>
            <a:fld id="{2F913485-8401-314A-B3BD-CDF9FD53893E}" type="slidenum">
              <a:rPr lang="fr-FR"/>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3"/>
          <p:cNvSpPr>
            <a:spLocks noGrp="1"/>
          </p:cNvSpPr>
          <p:nvPr>
            <p:ph type="dt" sz="half" idx="10"/>
          </p:nvPr>
        </p:nvSpPr>
        <p:spPr/>
        <p:txBody>
          <a:bodyPr/>
          <a:lstStyle>
            <a:lvl1pPr>
              <a:defRPr/>
            </a:lvl1pPr>
          </a:lstStyle>
          <a:p>
            <a:endParaRPr lang="fr-FR"/>
          </a:p>
        </p:txBody>
      </p:sp>
      <p:sp>
        <p:nvSpPr>
          <p:cNvPr id="4" name="Espace réservé du pied de page 4"/>
          <p:cNvSpPr>
            <a:spLocks noGrp="1"/>
          </p:cNvSpPr>
          <p:nvPr>
            <p:ph type="ftr" sz="quarter" idx="11"/>
          </p:nvPr>
        </p:nvSpPr>
        <p:spPr/>
        <p:txBody>
          <a:bodyPr/>
          <a:lstStyle>
            <a:lvl1pPr>
              <a:defRPr/>
            </a:lvl1pPr>
          </a:lstStyle>
          <a:p>
            <a:endParaRPr lang="fr-FR"/>
          </a:p>
        </p:txBody>
      </p:sp>
      <p:sp>
        <p:nvSpPr>
          <p:cNvPr id="5" name="Espace réservé du numéro de diapositive 5"/>
          <p:cNvSpPr>
            <a:spLocks noGrp="1"/>
          </p:cNvSpPr>
          <p:nvPr>
            <p:ph type="sldNum" sz="quarter" idx="12"/>
          </p:nvPr>
        </p:nvSpPr>
        <p:spPr/>
        <p:txBody>
          <a:bodyPr/>
          <a:lstStyle>
            <a:lvl1pPr>
              <a:defRPr/>
            </a:lvl1pPr>
          </a:lstStyle>
          <a:p>
            <a:fld id="{73AC63A9-C64A-C540-9093-9067E3A02F1E}" type="slidenum">
              <a:rPr lang="fr-FR"/>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endParaRPr lang="fr-FR"/>
          </a:p>
        </p:txBody>
      </p:sp>
      <p:sp>
        <p:nvSpPr>
          <p:cNvPr id="3" name="Espace réservé du pied de page 4"/>
          <p:cNvSpPr>
            <a:spLocks noGrp="1"/>
          </p:cNvSpPr>
          <p:nvPr>
            <p:ph type="ftr" sz="quarter" idx="11"/>
          </p:nvPr>
        </p:nvSpPr>
        <p:spPr/>
        <p:txBody>
          <a:bodyPr/>
          <a:lstStyle>
            <a:lvl1pPr>
              <a:defRPr/>
            </a:lvl1pPr>
          </a:lstStyle>
          <a:p>
            <a:endParaRPr lang="fr-FR"/>
          </a:p>
        </p:txBody>
      </p:sp>
      <p:sp>
        <p:nvSpPr>
          <p:cNvPr id="4" name="Espace réservé du numéro de diapositive 5"/>
          <p:cNvSpPr>
            <a:spLocks noGrp="1"/>
          </p:cNvSpPr>
          <p:nvPr>
            <p:ph type="sldNum" sz="quarter" idx="12"/>
          </p:nvPr>
        </p:nvSpPr>
        <p:spPr/>
        <p:txBody>
          <a:bodyPr/>
          <a:lstStyle>
            <a:lvl1pPr>
              <a:defRPr/>
            </a:lvl1pPr>
          </a:lstStyle>
          <a:p>
            <a:fld id="{DBCB54C6-70B7-D147-BAB9-2FD39E71C554}" type="slidenum">
              <a:rPr lang="fr-FR"/>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endParaRPr lang="fr-FR"/>
          </a:p>
        </p:txBody>
      </p:sp>
      <p:sp>
        <p:nvSpPr>
          <p:cNvPr id="6" name="Espace réservé du pied de page 4"/>
          <p:cNvSpPr>
            <a:spLocks noGrp="1"/>
          </p:cNvSpPr>
          <p:nvPr>
            <p:ph type="ftr" sz="quarter" idx="11"/>
          </p:nvPr>
        </p:nvSpPr>
        <p:spPr/>
        <p:txBody>
          <a:bodyPr/>
          <a:lstStyle>
            <a:lvl1pPr>
              <a:defRPr/>
            </a:lvl1pPr>
          </a:lstStyle>
          <a:p>
            <a:endParaRPr lang="fr-FR"/>
          </a:p>
        </p:txBody>
      </p:sp>
      <p:sp>
        <p:nvSpPr>
          <p:cNvPr id="7" name="Espace réservé du numéro de diapositive 5"/>
          <p:cNvSpPr>
            <a:spLocks noGrp="1"/>
          </p:cNvSpPr>
          <p:nvPr>
            <p:ph type="sldNum" sz="quarter" idx="12"/>
          </p:nvPr>
        </p:nvSpPr>
        <p:spPr/>
        <p:txBody>
          <a:bodyPr/>
          <a:lstStyle>
            <a:lvl1pPr>
              <a:defRPr/>
            </a:lvl1pPr>
          </a:lstStyle>
          <a:p>
            <a:fld id="{539DD441-C8FC-0A47-BF94-B988652E0987}" type="slidenum">
              <a:rPr lang="fr-FR"/>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endParaRPr lang="fr-FR"/>
          </a:p>
        </p:txBody>
      </p:sp>
      <p:sp>
        <p:nvSpPr>
          <p:cNvPr id="6" name="Espace réservé du pied de page 4"/>
          <p:cNvSpPr>
            <a:spLocks noGrp="1"/>
          </p:cNvSpPr>
          <p:nvPr>
            <p:ph type="ftr" sz="quarter" idx="11"/>
          </p:nvPr>
        </p:nvSpPr>
        <p:spPr/>
        <p:txBody>
          <a:bodyPr/>
          <a:lstStyle>
            <a:lvl1pPr>
              <a:defRPr/>
            </a:lvl1pPr>
          </a:lstStyle>
          <a:p>
            <a:endParaRPr lang="fr-FR"/>
          </a:p>
        </p:txBody>
      </p:sp>
      <p:sp>
        <p:nvSpPr>
          <p:cNvPr id="7" name="Espace réservé du numéro de diapositive 5"/>
          <p:cNvSpPr>
            <a:spLocks noGrp="1"/>
          </p:cNvSpPr>
          <p:nvPr>
            <p:ph type="sldNum" sz="quarter" idx="12"/>
          </p:nvPr>
        </p:nvSpPr>
        <p:spPr/>
        <p:txBody>
          <a:bodyPr/>
          <a:lstStyle>
            <a:lvl1pPr>
              <a:defRPr/>
            </a:lvl1pPr>
          </a:lstStyle>
          <a:p>
            <a:fld id="{09E9353C-BC63-CC48-87E1-A9AF7D785D5A}" type="slidenum">
              <a:rPr lang="fr-FR"/>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fld id="{784F4D38-7B54-DC44-B46C-F885AA2D6550}" type="slidenum">
              <a:rPr lang="fr-FR"/>
              <a:pPr/>
              <a:t>‹#›</a:t>
            </a:fld>
            <a:endParaRPr lang="fr-FR"/>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5" r:id="rId12"/>
    <p:sldLayoutId id="2147483762" r:id="rId13"/>
    <p:sldLayoutId id="2147483763" r:id="rId14"/>
  </p:sldLayoutIdLst>
  <p:txStyles>
    <p:titleStyle>
      <a:lvl1pPr algn="ctr" defTabSz="457200" rtl="0" eaLnBrk="0" fontAlgn="base" hangingPunct="0">
        <a:spcBef>
          <a:spcPct val="0"/>
        </a:spcBef>
        <a:spcAft>
          <a:spcPct val="0"/>
        </a:spcAft>
        <a:defRPr sz="4400" kern="1200">
          <a:solidFill>
            <a:srgbClr val="FF0000"/>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 Id="rId3"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 Id="rId3"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 Id="rId3"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 Id="rId3"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jpeg"/><Relationship Id="rId7" Type="http://schemas.openxmlformats.org/officeDocument/2006/relationships/oleObject" Target="../embeddings/oleObject1.bin"/><Relationship Id="rId8" Type="http://schemas.openxmlformats.org/officeDocument/2006/relationships/image" Target="../media/image36.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 Id="rId3" Type="http://schemas.openxmlformats.org/officeDocument/2006/relationships/image" Target="../media/image4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hyperlink" Target="http://www.ncbi.nlm.nih.gov/pubmed/1549690" TargetMode="External"/><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ncbi.nlm.nih.gov/pubmed/19387650" TargetMode="External"/><Relationship Id="rId4" Type="http://schemas.openxmlformats.org/officeDocument/2006/relationships/hyperlink" Target="http://www.ncbi.nlm.nih.gov/pubmed/16632683"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 Id="rId3" Type="http://schemas.openxmlformats.org/officeDocument/2006/relationships/image" Target="../media/image5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5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 Id="rId3" Type="http://schemas.openxmlformats.org/officeDocument/2006/relationships/image" Target="../media/image5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0.jpeg"/><Relationship Id="rId3" Type="http://schemas.openxmlformats.org/officeDocument/2006/relationships/image" Target="../media/image5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p:txBody>
          <a:bodyPr/>
          <a:lstStyle/>
          <a:p>
            <a:pPr eaLnBrk="1" hangingPunct="1"/>
            <a:r>
              <a:rPr lang="fr-FR" b="1" smtClean="0">
                <a:solidFill>
                  <a:srgbClr val="FF0000"/>
                </a:solidFill>
              </a:rPr>
              <a:t>Prise en charge des tumeurs  vertébrales</a:t>
            </a:r>
          </a:p>
        </p:txBody>
      </p:sp>
      <p:sp>
        <p:nvSpPr>
          <p:cNvPr id="18435" name="Rectangle 3"/>
          <p:cNvSpPr>
            <a:spLocks noGrp="1" noChangeArrowheads="1"/>
          </p:cNvSpPr>
          <p:nvPr>
            <p:ph type="subTitle" idx="1"/>
          </p:nvPr>
        </p:nvSpPr>
        <p:spPr>
          <a:xfrm>
            <a:off x="381000" y="4876800"/>
            <a:ext cx="8382000" cy="1752600"/>
          </a:xfrm>
        </p:spPr>
        <p:txBody>
          <a:bodyPr/>
          <a:lstStyle/>
          <a:p>
            <a:pPr eaLnBrk="1" hangingPunct="1">
              <a:lnSpc>
                <a:spcPct val="115000"/>
              </a:lnSpc>
            </a:pPr>
            <a:r>
              <a:rPr lang="fr-FR" sz="2600" b="1" smtClean="0">
                <a:solidFill>
                  <a:srgbClr val="898989"/>
                </a:solidFill>
              </a:rPr>
              <a:t>Pr. Pascal Kouyoumdjian (PUPH)</a:t>
            </a:r>
          </a:p>
          <a:p>
            <a:pPr eaLnBrk="1" hangingPunct="1">
              <a:lnSpc>
                <a:spcPct val="115000"/>
              </a:lnSpc>
            </a:pPr>
            <a:r>
              <a:rPr lang="fr-FR" sz="2600" b="1" smtClean="0">
                <a:solidFill>
                  <a:srgbClr val="898989"/>
                </a:solidFill>
              </a:rPr>
              <a:t>Chirurgie du rachis. Service orthopédie et traumatologie.</a:t>
            </a:r>
          </a:p>
          <a:p>
            <a:pPr eaLnBrk="1" hangingPunct="1">
              <a:lnSpc>
                <a:spcPct val="115000"/>
              </a:lnSpc>
            </a:pPr>
            <a:r>
              <a:rPr lang="fr-FR" sz="2600" b="1" smtClean="0">
                <a:solidFill>
                  <a:srgbClr val="898989"/>
                </a:solidFill>
              </a:rPr>
              <a:t>CHU Nîmes </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fr-FR" sz="3600" b="1"/>
              <a:t>DIAGNOSTIC POSITIF</a:t>
            </a:r>
          </a:p>
        </p:txBody>
      </p:sp>
      <p:sp>
        <p:nvSpPr>
          <p:cNvPr id="29699" name="Rectangle 3"/>
          <p:cNvSpPr>
            <a:spLocks noGrp="1" noChangeArrowheads="1"/>
          </p:cNvSpPr>
          <p:nvPr>
            <p:ph idx="1"/>
          </p:nvPr>
        </p:nvSpPr>
        <p:spPr>
          <a:xfrm>
            <a:off x="1200150" y="2278063"/>
            <a:ext cx="6751638" cy="3783012"/>
          </a:xfrm>
        </p:spPr>
        <p:txBody>
          <a:bodyPr/>
          <a:lstStyle/>
          <a:p>
            <a:r>
              <a:rPr lang="fr-FR" b="1"/>
              <a:t>Radiographie simple</a:t>
            </a:r>
          </a:p>
          <a:p>
            <a:r>
              <a:rPr lang="fr-FR" b="1"/>
              <a:t>IRM</a:t>
            </a:r>
          </a:p>
          <a:p>
            <a:r>
              <a:rPr lang="fr-FR" b="1"/>
              <a:t>Scanner X</a:t>
            </a:r>
          </a:p>
          <a:p>
            <a:r>
              <a:rPr lang="fr-FR" b="1"/>
              <a:t>Scintigraphie osseuse Tc</a:t>
            </a:r>
          </a:p>
          <a:p>
            <a:r>
              <a:rPr lang="fr-FR" b="1"/>
              <a:t>Artériographie</a:t>
            </a:r>
          </a:p>
          <a:p>
            <a:r>
              <a:rPr lang="fr-FR" b="1"/>
              <a:t>Biopsie percutanée ou chirurgicale</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3"/>
          <p:cNvSpPr txBox="1">
            <a:spLocks noChangeArrowheads="1"/>
          </p:cNvSpPr>
          <p:nvPr/>
        </p:nvSpPr>
        <p:spPr bwMode="auto">
          <a:xfrm>
            <a:off x="1355725" y="3046413"/>
            <a:ext cx="184150" cy="461962"/>
          </a:xfrm>
          <a:prstGeom prst="rect">
            <a:avLst/>
          </a:prstGeom>
          <a:noFill/>
          <a:ln w="9525">
            <a:noFill/>
            <a:miter lim="800000"/>
            <a:headEnd/>
            <a:tailEnd/>
          </a:ln>
        </p:spPr>
        <p:txBody>
          <a:bodyPr wrap="none">
            <a:prstTxWarp prst="textNoShape">
              <a:avLst/>
            </a:prstTxWarp>
            <a:spAutoFit/>
          </a:bodyPr>
          <a:lstStyle/>
          <a:p>
            <a:endParaRPr lang="fr-FR">
              <a:latin typeface="Calibri" pitchFamily="-1" charset="0"/>
            </a:endParaRPr>
          </a:p>
        </p:txBody>
      </p:sp>
      <p:sp>
        <p:nvSpPr>
          <p:cNvPr id="30724" name="Text Box 5"/>
          <p:cNvSpPr txBox="1">
            <a:spLocks noChangeArrowheads="1"/>
          </p:cNvSpPr>
          <p:nvPr/>
        </p:nvSpPr>
        <p:spPr bwMode="auto">
          <a:xfrm>
            <a:off x="930275" y="2589213"/>
            <a:ext cx="7109639" cy="954107"/>
          </a:xfrm>
          <a:prstGeom prst="rect">
            <a:avLst/>
          </a:prstGeom>
          <a:noFill/>
          <a:ln w="9525">
            <a:noFill/>
            <a:miter lim="800000"/>
            <a:headEnd/>
            <a:tailEnd/>
          </a:ln>
        </p:spPr>
        <p:txBody>
          <a:bodyPr wrap="none">
            <a:prstTxWarp prst="textNoShape">
              <a:avLst/>
            </a:prstTxWarp>
            <a:spAutoFit/>
          </a:bodyPr>
          <a:lstStyle/>
          <a:p>
            <a:pPr>
              <a:buFontTx/>
              <a:buChar char="•"/>
            </a:pPr>
            <a:r>
              <a:rPr lang="fr-FR" sz="2800" dirty="0">
                <a:latin typeface="Calibri" pitchFamily="-1" charset="0"/>
              </a:rPr>
              <a:t>Approcher le diagnostic anatomopathologique</a:t>
            </a:r>
          </a:p>
          <a:p>
            <a:pPr>
              <a:buFontTx/>
              <a:buChar char="•"/>
            </a:pPr>
            <a:r>
              <a:rPr lang="fr-FR" sz="2800" dirty="0">
                <a:latin typeface="Calibri" pitchFamily="-1" charset="0"/>
              </a:rPr>
              <a:t>Obtenir une visualisation 3D de la tumeur</a:t>
            </a:r>
          </a:p>
        </p:txBody>
      </p:sp>
      <p:pic>
        <p:nvPicPr>
          <p:cNvPr id="30725" name="Picture 6"/>
          <p:cNvPicPr>
            <a:picLocks noChangeAspect="1" noChangeArrowheads="1"/>
          </p:cNvPicPr>
          <p:nvPr/>
        </p:nvPicPr>
        <p:blipFill>
          <a:blip r:embed="rId2">
            <a:grayscl/>
          </a:blip>
          <a:srcRect/>
          <a:stretch>
            <a:fillRect/>
          </a:stretch>
        </p:blipFill>
        <p:spPr bwMode="auto">
          <a:xfrm>
            <a:off x="2514600" y="3886200"/>
            <a:ext cx="4114800" cy="2741613"/>
          </a:xfrm>
          <a:prstGeom prst="rect">
            <a:avLst/>
          </a:prstGeom>
          <a:noFill/>
          <a:ln w="9525">
            <a:noFill/>
            <a:miter lim="800000"/>
            <a:headEnd/>
            <a:tailEnd/>
          </a:ln>
        </p:spPr>
      </p:pic>
      <p:sp>
        <p:nvSpPr>
          <p:cNvPr id="8" name="Titre 7"/>
          <p:cNvSpPr>
            <a:spLocks noGrp="1"/>
          </p:cNvSpPr>
          <p:nvPr>
            <p:ph type="title"/>
          </p:nvPr>
        </p:nvSpPr>
        <p:spPr/>
        <p:txBody>
          <a:bodyPr/>
          <a:lstStyle/>
          <a:p>
            <a:r>
              <a:rPr lang="fr-FR" b="1" dirty="0" smtClean="0"/>
              <a:t>Buts </a:t>
            </a:r>
            <a:endParaRPr lang="fr-FR" b="1"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p:cNvCxnSpPr/>
          <p:nvPr/>
        </p:nvCxnSpPr>
        <p:spPr>
          <a:xfrm rot="10800000">
            <a:off x="2286000" y="2895600"/>
            <a:ext cx="1752600" cy="1143000"/>
          </a:xfrm>
          <a:prstGeom prst="line">
            <a:avLst/>
          </a:prstGeom>
          <a:ln w="12700" cap="flat" cmpd="sng" algn="ctr">
            <a:solidFill>
              <a:schemeClr val="accent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 name="Connecteur droit 3"/>
          <p:cNvCxnSpPr/>
          <p:nvPr/>
        </p:nvCxnSpPr>
        <p:spPr>
          <a:xfrm rot="10800000">
            <a:off x="5181600" y="3962400"/>
            <a:ext cx="533400" cy="1588"/>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aphicFrame>
        <p:nvGraphicFramePr>
          <p:cNvPr id="5" name="Diagramme 4"/>
          <p:cNvGraphicFramePr/>
          <p:nvPr/>
        </p:nvGraphicFramePr>
        <p:xfrm>
          <a:off x="0" y="76200"/>
          <a:ext cx="9067800" cy="670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3" name="Connecteur droit 12"/>
          <p:cNvCxnSpPr/>
          <p:nvPr/>
        </p:nvCxnSpPr>
        <p:spPr>
          <a:xfrm>
            <a:off x="5791200" y="5181600"/>
            <a:ext cx="1676400" cy="1588"/>
          </a:xfrm>
          <a:prstGeom prst="line">
            <a:avLst/>
          </a:prstGeom>
          <a:ln w="12700" cap="flat" cmpd="sng" algn="ctr">
            <a:solidFill>
              <a:schemeClr val="accent1"/>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dirty="0" smtClean="0"/>
              <a:t>Tumeur bénigne</a:t>
            </a:r>
            <a:endParaRPr lang="fr-FR" dirty="0"/>
          </a:p>
        </p:txBody>
      </p:sp>
      <p:sp>
        <p:nvSpPr>
          <p:cNvPr id="5" name="Sous-titre 4"/>
          <p:cNvSpPr>
            <a:spLocks noGrp="1"/>
          </p:cNvSpPr>
          <p:nvPr>
            <p:ph type="subTitle" idx="1"/>
          </p:nvPr>
        </p:nvSpPr>
        <p:spPr/>
        <p:txBody>
          <a:bodyPr/>
          <a:lstStyle/>
          <a:p>
            <a:r>
              <a:rPr lang="fr-FR" dirty="0" smtClean="0"/>
              <a:t>Lésion évidente ou non?</a:t>
            </a:r>
          </a:p>
          <a:p>
            <a:r>
              <a:rPr lang="fr-FR" dirty="0" smtClean="0"/>
              <a:t>Biopsie ou non??</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fr-FR" dirty="0" smtClean="0"/>
              <a:t>Épidémiologie Tumeur bénigne rachis</a:t>
            </a:r>
            <a:endParaRPr lang="fr-FR" dirty="0"/>
          </a:p>
        </p:txBody>
      </p:sp>
      <p:sp>
        <p:nvSpPr>
          <p:cNvPr id="56323" name="Rectangle 3"/>
          <p:cNvSpPr>
            <a:spLocks noGrp="1" noChangeArrowheads="1"/>
          </p:cNvSpPr>
          <p:nvPr>
            <p:ph type="body" idx="1"/>
          </p:nvPr>
        </p:nvSpPr>
        <p:spPr/>
        <p:txBody>
          <a:bodyPr/>
          <a:lstStyle/>
          <a:p>
            <a:pPr>
              <a:lnSpc>
                <a:spcPct val="90000"/>
              </a:lnSpc>
            </a:pPr>
            <a:r>
              <a:rPr lang="fr-FR" dirty="0" err="1"/>
              <a:t>Langerhans</a:t>
            </a:r>
            <a:r>
              <a:rPr lang="fr-FR" dirty="0"/>
              <a:t> </a:t>
            </a:r>
            <a:r>
              <a:rPr lang="fr-FR" dirty="0" err="1"/>
              <a:t>Cell</a:t>
            </a:r>
            <a:r>
              <a:rPr lang="fr-FR" dirty="0"/>
              <a:t> </a:t>
            </a:r>
            <a:r>
              <a:rPr lang="fr-FR" dirty="0" err="1"/>
              <a:t>Histiocytosis</a:t>
            </a:r>
            <a:r>
              <a:rPr lang="fr-FR" dirty="0"/>
              <a:t> </a:t>
            </a:r>
          </a:p>
          <a:p>
            <a:pPr>
              <a:lnSpc>
                <a:spcPct val="90000"/>
              </a:lnSpc>
            </a:pPr>
            <a:r>
              <a:rPr lang="fr-FR" dirty="0" err="1"/>
              <a:t>Osteochondroma</a:t>
            </a:r>
            <a:endParaRPr lang="fr-FR" dirty="0"/>
          </a:p>
          <a:p>
            <a:pPr>
              <a:lnSpc>
                <a:spcPct val="90000"/>
              </a:lnSpc>
            </a:pPr>
            <a:r>
              <a:rPr lang="fr-FR" dirty="0" err="1"/>
              <a:t>Osteoid</a:t>
            </a:r>
            <a:r>
              <a:rPr lang="fr-FR" dirty="0"/>
              <a:t> </a:t>
            </a:r>
            <a:r>
              <a:rPr lang="fr-FR" dirty="0" err="1"/>
              <a:t>Osteoma</a:t>
            </a:r>
            <a:r>
              <a:rPr lang="fr-FR" dirty="0"/>
              <a:t> - </a:t>
            </a:r>
            <a:r>
              <a:rPr lang="fr-FR" dirty="0" err="1"/>
              <a:t>Osteoblastoma</a:t>
            </a:r>
            <a:endParaRPr lang="fr-FR" dirty="0"/>
          </a:p>
          <a:p>
            <a:pPr>
              <a:lnSpc>
                <a:spcPct val="90000"/>
              </a:lnSpc>
            </a:pPr>
            <a:r>
              <a:rPr lang="fr-FR" dirty="0"/>
              <a:t>Aneurysmal Bone </a:t>
            </a:r>
            <a:r>
              <a:rPr lang="fr-FR" dirty="0" err="1"/>
              <a:t>Cyst</a:t>
            </a:r>
            <a:endParaRPr lang="fr-FR" dirty="0"/>
          </a:p>
          <a:p>
            <a:pPr>
              <a:lnSpc>
                <a:spcPct val="90000"/>
              </a:lnSpc>
            </a:pPr>
            <a:endParaRPr lang="fr-FR" dirty="0"/>
          </a:p>
          <a:p>
            <a:pPr>
              <a:lnSpc>
                <a:spcPct val="90000"/>
              </a:lnSpc>
            </a:pPr>
            <a:endParaRPr lang="fr-FR" dirty="0"/>
          </a:p>
          <a:p>
            <a:pPr>
              <a:lnSpc>
                <a:spcPct val="90000"/>
              </a:lnSpc>
            </a:pPr>
            <a:r>
              <a:rPr lang="fr-FR" dirty="0" err="1"/>
              <a:t>Giant</a:t>
            </a:r>
            <a:r>
              <a:rPr lang="fr-FR" dirty="0"/>
              <a:t> Cells </a:t>
            </a:r>
            <a:r>
              <a:rPr lang="fr-FR" dirty="0" err="1"/>
              <a:t>Tumor</a:t>
            </a:r>
            <a:r>
              <a:rPr lang="fr-FR" dirty="0"/>
              <a:t> </a:t>
            </a:r>
          </a:p>
          <a:p>
            <a:pPr>
              <a:lnSpc>
                <a:spcPct val="90000"/>
              </a:lnSpc>
            </a:pPr>
            <a:r>
              <a:rPr lang="fr-FR" dirty="0" err="1"/>
              <a:t>Vertebral</a:t>
            </a:r>
            <a:r>
              <a:rPr lang="fr-FR" dirty="0"/>
              <a:t> </a:t>
            </a:r>
            <a:r>
              <a:rPr lang="fr-FR" dirty="0" err="1"/>
              <a:t>Angioma</a:t>
            </a:r>
            <a:r>
              <a:rPr lang="fr-FR" dirty="0"/>
              <a:t> </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srcRect/>
          <a:stretch>
            <a:fillRect/>
          </a:stretch>
        </p:blipFill>
        <p:spPr bwMode="auto">
          <a:xfrm>
            <a:off x="0" y="0"/>
            <a:ext cx="3881438" cy="6858000"/>
          </a:xfrm>
          <a:prstGeom prst="rect">
            <a:avLst/>
          </a:prstGeom>
          <a:noFill/>
          <a:ln w="9525">
            <a:noFill/>
            <a:miter lim="800000"/>
            <a:headEnd/>
            <a:tailEnd/>
          </a:ln>
        </p:spPr>
      </p:pic>
      <p:pic>
        <p:nvPicPr>
          <p:cNvPr id="34819" name="Picture 4"/>
          <p:cNvPicPr>
            <a:picLocks noChangeAspect="1" noChangeArrowheads="1"/>
          </p:cNvPicPr>
          <p:nvPr/>
        </p:nvPicPr>
        <p:blipFill>
          <a:blip r:embed="rId4"/>
          <a:srcRect/>
          <a:stretch>
            <a:fillRect/>
          </a:stretch>
        </p:blipFill>
        <p:spPr bwMode="auto">
          <a:xfrm>
            <a:off x="3660775" y="0"/>
            <a:ext cx="5483225" cy="6858000"/>
          </a:xfrm>
          <a:prstGeom prst="rect">
            <a:avLst/>
          </a:prstGeom>
          <a:noFill/>
          <a:ln w="9525">
            <a:noFill/>
            <a:miter lim="800000"/>
            <a:headEnd/>
            <a:tailEnd/>
          </a:ln>
        </p:spPr>
      </p:pic>
      <p:sp>
        <p:nvSpPr>
          <p:cNvPr id="34820" name="Text Box 5"/>
          <p:cNvSpPr txBox="1">
            <a:spLocks noChangeArrowheads="1"/>
          </p:cNvSpPr>
          <p:nvPr/>
        </p:nvSpPr>
        <p:spPr bwMode="auto">
          <a:xfrm>
            <a:off x="0" y="0"/>
            <a:ext cx="4538823" cy="584776"/>
          </a:xfrm>
          <a:prstGeom prst="rect">
            <a:avLst/>
          </a:prstGeom>
          <a:solidFill>
            <a:schemeClr val="tx2"/>
          </a:solidFill>
          <a:ln w="9525">
            <a:noFill/>
            <a:miter lim="800000"/>
            <a:headEnd/>
            <a:tailEnd/>
          </a:ln>
        </p:spPr>
        <p:txBody>
          <a:bodyPr wrap="none">
            <a:prstTxWarp prst="textNoShape">
              <a:avLst/>
            </a:prstTxWarp>
            <a:spAutoFit/>
          </a:bodyPr>
          <a:lstStyle/>
          <a:p>
            <a:r>
              <a:rPr lang="fr-FR" sz="3200" b="1" dirty="0">
                <a:solidFill>
                  <a:srgbClr val="FFFF00"/>
                </a:solidFill>
              </a:rPr>
              <a:t>ANGIOME </a:t>
            </a:r>
            <a:r>
              <a:rPr lang="fr-FR" sz="3200" b="1" dirty="0" smtClean="0">
                <a:solidFill>
                  <a:srgbClr val="FFFF00"/>
                </a:solidFill>
              </a:rPr>
              <a:t>BENIN: non</a:t>
            </a:r>
            <a:endParaRPr lang="fr-FR" sz="3200" b="1"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lum bright="-18000"/>
          </a:blip>
          <a:srcRect/>
          <a:stretch>
            <a:fillRect/>
          </a:stretch>
        </p:blipFill>
        <p:spPr bwMode="auto">
          <a:xfrm>
            <a:off x="0" y="0"/>
            <a:ext cx="5149850" cy="5943600"/>
          </a:xfrm>
          <a:prstGeom prst="rect">
            <a:avLst/>
          </a:prstGeom>
          <a:noFill/>
          <a:ln w="9525">
            <a:noFill/>
            <a:miter lim="800000"/>
            <a:headEnd/>
            <a:tailEnd/>
          </a:ln>
        </p:spPr>
      </p:pic>
      <p:pic>
        <p:nvPicPr>
          <p:cNvPr id="35843" name="Picture 3"/>
          <p:cNvPicPr>
            <a:picLocks noChangeAspect="1" noChangeArrowheads="1"/>
          </p:cNvPicPr>
          <p:nvPr/>
        </p:nvPicPr>
        <p:blipFill>
          <a:blip r:embed="rId4">
            <a:lum bright="-6000"/>
          </a:blip>
          <a:srcRect/>
          <a:stretch>
            <a:fillRect/>
          </a:stretch>
        </p:blipFill>
        <p:spPr bwMode="auto">
          <a:xfrm>
            <a:off x="5151438" y="685800"/>
            <a:ext cx="3992562" cy="6172200"/>
          </a:xfrm>
          <a:prstGeom prst="rect">
            <a:avLst/>
          </a:prstGeom>
          <a:noFill/>
          <a:ln w="9525">
            <a:noFill/>
            <a:miter lim="800000"/>
            <a:headEnd/>
            <a:tailEnd/>
          </a:ln>
        </p:spPr>
      </p:pic>
      <p:sp>
        <p:nvSpPr>
          <p:cNvPr id="35844" name="Text Box 5"/>
          <p:cNvSpPr txBox="1">
            <a:spLocks noChangeArrowheads="1"/>
          </p:cNvSpPr>
          <p:nvPr/>
        </p:nvSpPr>
        <p:spPr bwMode="auto">
          <a:xfrm>
            <a:off x="0" y="5334000"/>
            <a:ext cx="717550" cy="641350"/>
          </a:xfrm>
          <a:prstGeom prst="rect">
            <a:avLst/>
          </a:prstGeom>
          <a:solidFill>
            <a:schemeClr val="tx2"/>
          </a:solidFill>
          <a:ln w="9525">
            <a:noFill/>
            <a:miter lim="800000"/>
            <a:headEnd/>
            <a:tailEnd/>
          </a:ln>
        </p:spPr>
        <p:txBody>
          <a:bodyPr wrap="none">
            <a:prstTxWarp prst="textNoShape">
              <a:avLst/>
            </a:prstTxWarp>
            <a:spAutoFit/>
          </a:bodyPr>
          <a:lstStyle/>
          <a:p>
            <a:r>
              <a:rPr lang="fr-FR" sz="3600" b="1">
                <a:solidFill>
                  <a:srgbClr val="FFFF00"/>
                </a:solidFill>
              </a:rPr>
              <a:t>T1</a:t>
            </a:r>
          </a:p>
        </p:txBody>
      </p:sp>
      <p:sp>
        <p:nvSpPr>
          <p:cNvPr id="35845" name="Text Box 6"/>
          <p:cNvSpPr txBox="1">
            <a:spLocks noChangeArrowheads="1"/>
          </p:cNvSpPr>
          <p:nvPr/>
        </p:nvSpPr>
        <p:spPr bwMode="auto">
          <a:xfrm>
            <a:off x="8382000" y="6216650"/>
            <a:ext cx="762000" cy="641350"/>
          </a:xfrm>
          <a:prstGeom prst="rect">
            <a:avLst/>
          </a:prstGeom>
          <a:solidFill>
            <a:schemeClr val="tx2"/>
          </a:solidFill>
          <a:ln w="9525">
            <a:noFill/>
            <a:miter lim="800000"/>
            <a:headEnd/>
            <a:tailEnd/>
          </a:ln>
        </p:spPr>
        <p:txBody>
          <a:bodyPr>
            <a:prstTxWarp prst="textNoShape">
              <a:avLst/>
            </a:prstTxWarp>
            <a:spAutoFit/>
          </a:bodyPr>
          <a:lstStyle/>
          <a:p>
            <a:r>
              <a:rPr lang="fr-FR" sz="3600" b="1">
                <a:solidFill>
                  <a:srgbClr val="FFFF00"/>
                </a:solidFill>
              </a:rPr>
              <a:t>T2</a:t>
            </a:r>
          </a:p>
        </p:txBody>
      </p:sp>
      <p:sp>
        <p:nvSpPr>
          <p:cNvPr id="6" name="Rectangle 3"/>
          <p:cNvSpPr txBox="1">
            <a:spLocks noChangeArrowheads="1"/>
          </p:cNvSpPr>
          <p:nvPr/>
        </p:nvSpPr>
        <p:spPr bwMode="auto">
          <a:xfrm>
            <a:off x="762000" y="4800600"/>
            <a:ext cx="4419600" cy="2057400"/>
          </a:xfrm>
          <a:prstGeom prst="rect">
            <a:avLst/>
          </a:prstGeom>
          <a:solidFill>
            <a:schemeClr val="tx1">
              <a:lumMod val="75000"/>
              <a:lumOff val="25000"/>
            </a:schemeClr>
          </a:solid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0" fontAlgn="base" latinLnBrk="0" hangingPunct="0">
              <a:lnSpc>
                <a:spcPct val="100000"/>
              </a:lnSpc>
              <a:spcBef>
                <a:spcPct val="20000"/>
              </a:spcBef>
              <a:spcAft>
                <a:spcPct val="0"/>
              </a:spcAft>
              <a:buClrTx/>
              <a:buSzTx/>
              <a:buFont typeface="Arial" pitchFamily="-1" charset="0"/>
              <a:buChar char="•"/>
              <a:tabLst/>
              <a:defRPr/>
            </a:pPr>
            <a:r>
              <a:rPr kumimoji="0" lang="fr-FR" sz="1600" i="0" u="none" strike="noStrike" kern="1200" cap="none" spc="0" normalizeH="0" baseline="0" noProof="0" dirty="0" smtClean="0">
                <a:ln>
                  <a:noFill/>
                </a:ln>
                <a:solidFill>
                  <a:schemeClr val="bg1"/>
                </a:solidFill>
                <a:effectLst/>
                <a:uLnTx/>
                <a:uFillTx/>
                <a:latin typeface="Arial"/>
                <a:ea typeface="ＭＳ Ｐゴシック" pitchFamily="-1" charset="-128"/>
                <a:cs typeface="Arial"/>
              </a:rPr>
              <a:t>MULTIPLES dans 10 à 30% (non continus)</a:t>
            </a:r>
          </a:p>
          <a:p>
            <a:pPr marL="342900" marR="0" lvl="0" indent="-342900" algn="l" defTabSz="457200" rtl="0" eaLnBrk="0" fontAlgn="base" latinLnBrk="0" hangingPunct="0">
              <a:lnSpc>
                <a:spcPct val="100000"/>
              </a:lnSpc>
              <a:spcBef>
                <a:spcPct val="20000"/>
              </a:spcBef>
              <a:spcAft>
                <a:spcPct val="0"/>
              </a:spcAft>
              <a:buClrTx/>
              <a:buSzTx/>
              <a:buFont typeface="Arial" pitchFamily="-1" charset="0"/>
              <a:buChar char="•"/>
              <a:tabLst/>
              <a:defRPr/>
            </a:pPr>
            <a:r>
              <a:rPr kumimoji="0" lang="fr-FR" sz="1600" i="0" u="none" strike="noStrike" kern="1200" cap="none" spc="0" normalizeH="0" baseline="0" noProof="0" dirty="0" smtClean="0">
                <a:ln>
                  <a:noFill/>
                </a:ln>
                <a:solidFill>
                  <a:schemeClr val="bg1"/>
                </a:solidFill>
                <a:effectLst/>
                <a:uLnTx/>
                <a:uFillTx/>
                <a:latin typeface="Arial"/>
                <a:ea typeface="ＭＳ Ｐゴシック" pitchFamily="-1" charset="-128"/>
                <a:cs typeface="Arial"/>
              </a:rPr>
              <a:t>THORACIQUES ou THORACOLOMB.+++</a:t>
            </a:r>
          </a:p>
          <a:p>
            <a:pPr marL="342900" marR="0" lvl="0" indent="-342900" algn="l" defTabSz="457200" rtl="0" eaLnBrk="0" fontAlgn="base" latinLnBrk="0" hangingPunct="0">
              <a:lnSpc>
                <a:spcPct val="100000"/>
              </a:lnSpc>
              <a:spcBef>
                <a:spcPct val="20000"/>
              </a:spcBef>
              <a:spcAft>
                <a:spcPct val="0"/>
              </a:spcAft>
              <a:buClrTx/>
              <a:buSzTx/>
              <a:buFont typeface="Arial" pitchFamily="-1" charset="0"/>
              <a:buChar char="•"/>
              <a:tabLst/>
              <a:defRPr/>
            </a:pPr>
            <a:r>
              <a:rPr kumimoji="0" lang="fr-FR" sz="1600" i="0" u="none" strike="noStrike" kern="1200" cap="none" spc="0" normalizeH="0" baseline="0" noProof="0" dirty="0" smtClean="0">
                <a:ln>
                  <a:noFill/>
                </a:ln>
                <a:solidFill>
                  <a:schemeClr val="bg1"/>
                </a:solidFill>
                <a:effectLst/>
                <a:uLnTx/>
                <a:uFillTx/>
                <a:latin typeface="Arial"/>
                <a:ea typeface="ＭＳ Ｐゴシック" pitchFamily="-1" charset="-128"/>
                <a:cs typeface="Arial"/>
              </a:rPr>
              <a:t>6% en cervical</a:t>
            </a:r>
          </a:p>
          <a:p>
            <a:pPr marL="342900" marR="0" lvl="0" indent="-342900" algn="l" defTabSz="457200" rtl="0" eaLnBrk="0" fontAlgn="base" latinLnBrk="0" hangingPunct="0">
              <a:lnSpc>
                <a:spcPct val="100000"/>
              </a:lnSpc>
              <a:spcBef>
                <a:spcPct val="20000"/>
              </a:spcBef>
              <a:spcAft>
                <a:spcPct val="0"/>
              </a:spcAft>
              <a:buClrTx/>
              <a:buSzTx/>
              <a:buFont typeface="Arial" pitchFamily="-1" charset="0"/>
              <a:buChar char="•"/>
              <a:tabLst/>
              <a:defRPr/>
            </a:pPr>
            <a:endParaRPr kumimoji="0" lang="fr-FR" sz="1600" i="0" u="none" strike="noStrike" kern="1200" cap="none" spc="0" normalizeH="0" baseline="0" noProof="0" dirty="0" smtClean="0">
              <a:ln>
                <a:noFill/>
              </a:ln>
              <a:solidFill>
                <a:schemeClr val="bg1"/>
              </a:solidFill>
              <a:effectLst/>
              <a:uLnTx/>
              <a:uFillTx/>
              <a:latin typeface="Arial"/>
              <a:ea typeface="ＭＳ Ｐゴシック" pitchFamily="-1" charset="-128"/>
              <a:cs typeface="Arial"/>
            </a:endParaRPr>
          </a:p>
          <a:p>
            <a:pPr marL="342900" marR="0" lvl="0" indent="-342900" algn="l" defTabSz="457200" rtl="0" eaLnBrk="0" fontAlgn="base" latinLnBrk="0" hangingPunct="0">
              <a:lnSpc>
                <a:spcPct val="100000"/>
              </a:lnSpc>
              <a:spcBef>
                <a:spcPct val="20000"/>
              </a:spcBef>
              <a:spcAft>
                <a:spcPct val="0"/>
              </a:spcAft>
              <a:buClrTx/>
              <a:buSzTx/>
              <a:buFont typeface="Arial" pitchFamily="-1" charset="0"/>
              <a:buChar char="•"/>
              <a:tabLst/>
              <a:defRPr/>
            </a:pPr>
            <a:r>
              <a:rPr kumimoji="0" lang="fr-FR" sz="1600" i="0" u="none" strike="noStrike" kern="1200" cap="none" spc="0" normalizeH="0" baseline="0" noProof="0" dirty="0" err="1" smtClean="0">
                <a:ln>
                  <a:noFill/>
                </a:ln>
                <a:solidFill>
                  <a:schemeClr val="bg1"/>
                </a:solidFill>
                <a:effectLst/>
                <a:uLnTx/>
                <a:uFillTx/>
                <a:latin typeface="Arial"/>
                <a:ea typeface="ＭＳ Ｐゴシック" pitchFamily="-1" charset="-128"/>
                <a:cs typeface="Arial"/>
              </a:rPr>
              <a:t>Corporéaux</a:t>
            </a:r>
            <a:r>
              <a:rPr kumimoji="0" lang="fr-FR" sz="1600" i="0" u="none" strike="noStrike" kern="1200" cap="none" spc="0" normalizeH="0" baseline="0" noProof="0" dirty="0" smtClean="0">
                <a:ln>
                  <a:noFill/>
                </a:ln>
                <a:solidFill>
                  <a:schemeClr val="bg1"/>
                </a:solidFill>
                <a:effectLst/>
                <a:uLnTx/>
                <a:uFillTx/>
                <a:latin typeface="Arial"/>
                <a:ea typeface="ＭＳ Ｐゴシック" pitchFamily="-1" charset="-128"/>
                <a:cs typeface="Arial"/>
              </a:rPr>
              <a:t> dans 85%</a:t>
            </a:r>
          </a:p>
          <a:p>
            <a:pPr marL="342900" marR="0" lvl="0" indent="-342900" algn="l" defTabSz="457200" rtl="0" eaLnBrk="0" fontAlgn="base" latinLnBrk="0" hangingPunct="0">
              <a:lnSpc>
                <a:spcPct val="100000"/>
              </a:lnSpc>
              <a:spcBef>
                <a:spcPct val="20000"/>
              </a:spcBef>
              <a:spcAft>
                <a:spcPct val="0"/>
              </a:spcAft>
              <a:buClrTx/>
              <a:buSzTx/>
              <a:buFont typeface="Arial" pitchFamily="-1" charset="0"/>
              <a:buChar char="•"/>
              <a:tabLst/>
              <a:defRPr/>
            </a:pPr>
            <a:r>
              <a:rPr kumimoji="0" lang="fr-FR" sz="1600" i="0" u="none" strike="noStrike" kern="1200" cap="none" spc="0" normalizeH="0" baseline="0" noProof="0" dirty="0" err="1" smtClean="0">
                <a:ln>
                  <a:noFill/>
                </a:ln>
                <a:solidFill>
                  <a:schemeClr val="bg1"/>
                </a:solidFill>
                <a:effectLst/>
                <a:uLnTx/>
                <a:uFillTx/>
                <a:latin typeface="Arial"/>
                <a:ea typeface="ＭＳ Ｐゴシック" pitchFamily="-1" charset="-128"/>
                <a:cs typeface="Arial"/>
              </a:rPr>
              <a:t>Corps+arc</a:t>
            </a:r>
            <a:r>
              <a:rPr kumimoji="0" lang="fr-FR" sz="1600" i="0" u="none" strike="noStrike" kern="1200" cap="none" spc="0" normalizeH="0" baseline="0" noProof="0" dirty="0" smtClean="0">
                <a:ln>
                  <a:noFill/>
                </a:ln>
                <a:solidFill>
                  <a:schemeClr val="bg1"/>
                </a:solidFill>
                <a:effectLst/>
                <a:uLnTx/>
                <a:uFillTx/>
                <a:latin typeface="Arial"/>
                <a:ea typeface="ＭＳ Ｐゴシック" pitchFamily="-1" charset="-128"/>
                <a:cs typeface="Arial"/>
              </a:rPr>
              <a:t> post. : 15% (h. Agressif)</a:t>
            </a:r>
          </a:p>
          <a:p>
            <a:pPr marL="342900" marR="0" lvl="0" indent="-342900" algn="l" defTabSz="457200" rtl="0" eaLnBrk="0" fontAlgn="base" latinLnBrk="0" hangingPunct="0">
              <a:lnSpc>
                <a:spcPct val="100000"/>
              </a:lnSpc>
              <a:spcBef>
                <a:spcPct val="20000"/>
              </a:spcBef>
              <a:spcAft>
                <a:spcPct val="0"/>
              </a:spcAft>
              <a:buClrTx/>
              <a:buSzTx/>
              <a:buFontTx/>
              <a:buNone/>
              <a:tabLst/>
              <a:defRPr/>
            </a:pPr>
            <a:endParaRPr kumimoji="0" lang="fr-FR" sz="1600" i="0" u="none" strike="noStrike" kern="1200" cap="none" spc="0" normalizeH="0" baseline="0" noProof="0" dirty="0">
              <a:ln>
                <a:noFill/>
              </a:ln>
              <a:solidFill>
                <a:schemeClr val="bg1"/>
              </a:solidFill>
              <a:effectLst/>
              <a:uLnTx/>
              <a:uFillTx/>
              <a:latin typeface="Arial"/>
              <a:ea typeface="ＭＳ Ｐゴシック" pitchFamily="-1" charset="-128"/>
              <a:cs typeface="Arial"/>
            </a:endParaRPr>
          </a:p>
        </p:txBody>
      </p:sp>
      <p:sp>
        <p:nvSpPr>
          <p:cNvPr id="7" name="Text Box 5"/>
          <p:cNvSpPr txBox="1">
            <a:spLocks noChangeArrowheads="1"/>
          </p:cNvSpPr>
          <p:nvPr/>
        </p:nvSpPr>
        <p:spPr bwMode="auto">
          <a:xfrm>
            <a:off x="0" y="0"/>
            <a:ext cx="4538823" cy="584776"/>
          </a:xfrm>
          <a:prstGeom prst="rect">
            <a:avLst/>
          </a:prstGeom>
          <a:solidFill>
            <a:schemeClr val="tx2"/>
          </a:solidFill>
          <a:ln w="9525">
            <a:noFill/>
            <a:miter lim="800000"/>
            <a:headEnd/>
            <a:tailEnd/>
          </a:ln>
        </p:spPr>
        <p:txBody>
          <a:bodyPr wrap="none">
            <a:prstTxWarp prst="textNoShape">
              <a:avLst/>
            </a:prstTxWarp>
            <a:spAutoFit/>
          </a:bodyPr>
          <a:lstStyle/>
          <a:p>
            <a:r>
              <a:rPr lang="fr-FR" sz="3200" b="1" dirty="0">
                <a:solidFill>
                  <a:srgbClr val="FFFF00"/>
                </a:solidFill>
              </a:rPr>
              <a:t>ANGIOME </a:t>
            </a:r>
            <a:r>
              <a:rPr lang="fr-FR" sz="3200" b="1" dirty="0" smtClean="0">
                <a:solidFill>
                  <a:srgbClr val="FFFF00"/>
                </a:solidFill>
              </a:rPr>
              <a:t>BENIN: non</a:t>
            </a:r>
            <a:endParaRPr lang="fr-FR" sz="3200" b="1"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re 1"/>
          <p:cNvSpPr>
            <a:spLocks noGrp="1"/>
          </p:cNvSpPr>
          <p:nvPr>
            <p:ph type="title"/>
          </p:nvPr>
        </p:nvSpPr>
        <p:spPr/>
        <p:txBody>
          <a:bodyPr/>
          <a:lstStyle/>
          <a:p>
            <a:r>
              <a:rPr lang="fr-FR" dirty="0" smtClean="0"/>
              <a:t>Benin</a:t>
            </a:r>
          </a:p>
        </p:txBody>
      </p:sp>
      <p:sp>
        <p:nvSpPr>
          <p:cNvPr id="5" name="Espace réservé du contenu 4"/>
          <p:cNvSpPr>
            <a:spLocks noGrp="1"/>
          </p:cNvSpPr>
          <p:nvPr>
            <p:ph idx="1"/>
          </p:nvPr>
        </p:nvSpPr>
        <p:spPr/>
        <p:txBody>
          <a:bodyPr/>
          <a:lstStyle/>
          <a:p>
            <a:r>
              <a:rPr lang="fr-FR" dirty="0" smtClean="0"/>
              <a:t>Pas de biopsie</a:t>
            </a:r>
          </a:p>
          <a:p>
            <a:r>
              <a:rPr lang="fr-FR" dirty="0" smtClean="0"/>
              <a:t>Surveillance</a:t>
            </a:r>
          </a:p>
          <a:p>
            <a:r>
              <a:rPr lang="fr-FR" dirty="0" smtClean="0"/>
              <a:t>Doute biopsie (douleur, tuméfaction, signes neuro+)</a:t>
            </a:r>
          </a:p>
          <a:p>
            <a:endParaRPr lang="fr-FR" dirty="0" smtClean="0"/>
          </a:p>
          <a:p>
            <a:endParaRPr lang="fr-FR" dirty="0" smtClean="0"/>
          </a:p>
          <a:p>
            <a:r>
              <a:rPr lang="fr-FR" sz="4400" dirty="0" smtClean="0">
                <a:solidFill>
                  <a:srgbClr val="FF0000"/>
                </a:solidFill>
              </a:rPr>
              <a:t>Bénin			</a:t>
            </a:r>
            <a:r>
              <a:rPr lang="fr-FR" sz="6600" dirty="0" smtClean="0">
                <a:solidFill>
                  <a:srgbClr val="FF0000"/>
                </a:solidFill>
              </a:rPr>
              <a:t>≠</a:t>
            </a:r>
            <a:r>
              <a:rPr lang="fr-FR" sz="4400" dirty="0" smtClean="0">
                <a:solidFill>
                  <a:srgbClr val="FF0000"/>
                </a:solidFill>
              </a:rPr>
              <a:t>				non dangereux</a:t>
            </a:r>
            <a:endParaRPr lang="fr-FR" sz="44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p:cNvPicPr>
            <a:picLocks noChangeAspect="1" noChangeArrowheads="1"/>
          </p:cNvPicPr>
          <p:nvPr/>
        </p:nvPicPr>
        <p:blipFill>
          <a:blip r:embed="rId2"/>
          <a:srcRect/>
          <a:stretch>
            <a:fillRect/>
          </a:stretch>
        </p:blipFill>
        <p:spPr bwMode="auto">
          <a:xfrm>
            <a:off x="762000" y="963613"/>
            <a:ext cx="7761288" cy="5894387"/>
          </a:xfrm>
          <a:prstGeom prst="rect">
            <a:avLst/>
          </a:prstGeom>
          <a:noFill/>
          <a:ln w="9525">
            <a:noFill/>
            <a:miter lim="800000"/>
            <a:headEnd/>
            <a:tailEnd/>
          </a:ln>
        </p:spPr>
      </p:pic>
      <p:sp>
        <p:nvSpPr>
          <p:cNvPr id="39939" name="Text Box 6"/>
          <p:cNvSpPr txBox="1">
            <a:spLocks noChangeArrowheads="1"/>
          </p:cNvSpPr>
          <p:nvPr/>
        </p:nvSpPr>
        <p:spPr bwMode="auto">
          <a:xfrm>
            <a:off x="0" y="0"/>
            <a:ext cx="5807075" cy="579438"/>
          </a:xfrm>
          <a:prstGeom prst="rect">
            <a:avLst/>
          </a:prstGeom>
          <a:solidFill>
            <a:schemeClr val="tx2"/>
          </a:solidFill>
          <a:ln w="9525">
            <a:noFill/>
            <a:miter lim="800000"/>
            <a:headEnd/>
            <a:tailEnd/>
          </a:ln>
        </p:spPr>
        <p:txBody>
          <a:bodyPr wrap="none">
            <a:prstTxWarp prst="textNoShape">
              <a:avLst/>
            </a:prstTxWarp>
            <a:spAutoFit/>
          </a:bodyPr>
          <a:lstStyle/>
          <a:p>
            <a:r>
              <a:rPr lang="fr-FR" sz="3200" b="1">
                <a:solidFill>
                  <a:srgbClr val="FFFF00"/>
                </a:solidFill>
              </a:rPr>
              <a:t>ANGIOME AGRESSIF : CAS 1</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6"/>
          <p:cNvPicPr>
            <a:picLocks noChangeAspect="1" noChangeArrowheads="1"/>
          </p:cNvPicPr>
          <p:nvPr/>
        </p:nvPicPr>
        <p:blipFill>
          <a:blip r:embed="rId2"/>
          <a:srcRect/>
          <a:stretch>
            <a:fillRect/>
          </a:stretch>
        </p:blipFill>
        <p:spPr bwMode="auto">
          <a:xfrm>
            <a:off x="4114800" y="2263775"/>
            <a:ext cx="5029200" cy="4594225"/>
          </a:xfrm>
          <a:prstGeom prst="rect">
            <a:avLst/>
          </a:prstGeom>
          <a:noFill/>
          <a:ln w="9525">
            <a:noFill/>
            <a:miter lim="800000"/>
            <a:headEnd/>
            <a:tailEnd/>
          </a:ln>
        </p:spPr>
      </p:pic>
      <p:pic>
        <p:nvPicPr>
          <p:cNvPr id="40963" name="Picture 7"/>
          <p:cNvPicPr>
            <a:picLocks noChangeAspect="1" noChangeArrowheads="1"/>
          </p:cNvPicPr>
          <p:nvPr/>
        </p:nvPicPr>
        <p:blipFill>
          <a:blip r:embed="rId3">
            <a:lum contrast="24000"/>
          </a:blip>
          <a:srcRect/>
          <a:stretch>
            <a:fillRect/>
          </a:stretch>
        </p:blipFill>
        <p:spPr bwMode="auto">
          <a:xfrm>
            <a:off x="0" y="0"/>
            <a:ext cx="4608513" cy="5257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p:cNvCxnSpPr/>
          <p:nvPr/>
        </p:nvCxnSpPr>
        <p:spPr>
          <a:xfrm rot="10800000">
            <a:off x="2286000" y="2895600"/>
            <a:ext cx="1752600" cy="1143000"/>
          </a:xfrm>
          <a:prstGeom prst="line">
            <a:avLst/>
          </a:prstGeom>
          <a:ln w="12700" cap="flat" cmpd="sng" algn="ctr">
            <a:solidFill>
              <a:schemeClr val="accent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 name="Connecteur droit 3"/>
          <p:cNvCxnSpPr/>
          <p:nvPr/>
        </p:nvCxnSpPr>
        <p:spPr>
          <a:xfrm rot="10800000">
            <a:off x="5181600" y="3962400"/>
            <a:ext cx="533400" cy="1588"/>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aphicFrame>
        <p:nvGraphicFramePr>
          <p:cNvPr id="5" name="Diagramme 4"/>
          <p:cNvGraphicFramePr/>
          <p:nvPr/>
        </p:nvGraphicFramePr>
        <p:xfrm>
          <a:off x="0" y="76200"/>
          <a:ext cx="9067800" cy="670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3" name="Connecteur droit 12"/>
          <p:cNvCxnSpPr/>
          <p:nvPr/>
        </p:nvCxnSpPr>
        <p:spPr>
          <a:xfrm>
            <a:off x="5791200" y="5181600"/>
            <a:ext cx="1676400" cy="1588"/>
          </a:xfrm>
          <a:prstGeom prst="line">
            <a:avLst/>
          </a:prstGeom>
          <a:ln w="12700" cap="flat" cmpd="sng" algn="ctr">
            <a:solidFill>
              <a:schemeClr val="accent1"/>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6"/>
          <p:cNvPicPr>
            <a:picLocks noChangeAspect="1" noChangeArrowheads="1"/>
          </p:cNvPicPr>
          <p:nvPr/>
        </p:nvPicPr>
        <p:blipFill>
          <a:blip r:embed="rId2"/>
          <a:srcRect/>
          <a:stretch>
            <a:fillRect/>
          </a:stretch>
        </p:blipFill>
        <p:spPr bwMode="auto">
          <a:xfrm>
            <a:off x="0" y="0"/>
            <a:ext cx="4800600" cy="4914900"/>
          </a:xfrm>
          <a:prstGeom prst="rect">
            <a:avLst/>
          </a:prstGeom>
          <a:noFill/>
          <a:ln w="9525">
            <a:noFill/>
            <a:miter lim="800000"/>
            <a:headEnd/>
            <a:tailEnd/>
          </a:ln>
        </p:spPr>
      </p:pic>
      <p:pic>
        <p:nvPicPr>
          <p:cNvPr id="41987" name="Picture 7"/>
          <p:cNvPicPr>
            <a:picLocks noChangeAspect="1" noChangeArrowheads="1"/>
          </p:cNvPicPr>
          <p:nvPr/>
        </p:nvPicPr>
        <p:blipFill>
          <a:blip r:embed="rId3"/>
          <a:srcRect/>
          <a:stretch>
            <a:fillRect/>
          </a:stretch>
        </p:blipFill>
        <p:spPr bwMode="auto">
          <a:xfrm>
            <a:off x="4724400" y="2478088"/>
            <a:ext cx="4419600" cy="437991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p:cNvPicPr>
            <a:picLocks noChangeAspect="1" noChangeArrowheads="1"/>
          </p:cNvPicPr>
          <p:nvPr/>
        </p:nvPicPr>
        <p:blipFill>
          <a:blip r:embed="rId3"/>
          <a:srcRect/>
          <a:stretch>
            <a:fillRect/>
          </a:stretch>
        </p:blipFill>
        <p:spPr bwMode="auto">
          <a:xfrm>
            <a:off x="4229100" y="304800"/>
            <a:ext cx="4914900" cy="6553200"/>
          </a:xfrm>
          <a:prstGeom prst="rect">
            <a:avLst/>
          </a:prstGeom>
          <a:noFill/>
          <a:ln w="9525">
            <a:noFill/>
            <a:miter lim="800000"/>
            <a:headEnd/>
            <a:tailEnd/>
          </a:ln>
        </p:spPr>
      </p:pic>
      <p:pic>
        <p:nvPicPr>
          <p:cNvPr id="43011" name="Picture 6"/>
          <p:cNvPicPr>
            <a:picLocks noChangeAspect="1" noChangeArrowheads="1"/>
          </p:cNvPicPr>
          <p:nvPr/>
        </p:nvPicPr>
        <p:blipFill>
          <a:blip r:embed="rId4"/>
          <a:srcRect/>
          <a:stretch>
            <a:fillRect/>
          </a:stretch>
        </p:blipFill>
        <p:spPr bwMode="auto">
          <a:xfrm>
            <a:off x="0" y="457200"/>
            <a:ext cx="4948238" cy="6400800"/>
          </a:xfrm>
          <a:prstGeom prst="rect">
            <a:avLst/>
          </a:prstGeom>
          <a:noFill/>
          <a:ln w="9525">
            <a:noFill/>
            <a:miter lim="800000"/>
            <a:headEnd/>
            <a:tailEnd/>
          </a:ln>
        </p:spPr>
      </p:pic>
      <p:sp>
        <p:nvSpPr>
          <p:cNvPr id="43012" name="Text Box 7"/>
          <p:cNvSpPr txBox="1">
            <a:spLocks noChangeArrowheads="1"/>
          </p:cNvSpPr>
          <p:nvPr/>
        </p:nvSpPr>
        <p:spPr bwMode="auto">
          <a:xfrm>
            <a:off x="228600" y="609600"/>
            <a:ext cx="836613" cy="762000"/>
          </a:xfrm>
          <a:prstGeom prst="rect">
            <a:avLst/>
          </a:prstGeom>
          <a:solidFill>
            <a:schemeClr val="tx2"/>
          </a:solidFill>
          <a:ln w="9525">
            <a:noFill/>
            <a:miter lim="800000"/>
            <a:headEnd/>
            <a:tailEnd/>
          </a:ln>
        </p:spPr>
        <p:txBody>
          <a:bodyPr wrap="none">
            <a:prstTxWarp prst="textNoShape">
              <a:avLst/>
            </a:prstTxWarp>
            <a:spAutoFit/>
          </a:bodyPr>
          <a:lstStyle/>
          <a:p>
            <a:r>
              <a:rPr lang="fr-FR" sz="4400" b="1">
                <a:solidFill>
                  <a:srgbClr val="FFFF00"/>
                </a:solidFill>
              </a:rPr>
              <a:t>T1</a:t>
            </a:r>
          </a:p>
        </p:txBody>
      </p:sp>
      <p:sp>
        <p:nvSpPr>
          <p:cNvPr id="43013" name="Text Box 8"/>
          <p:cNvSpPr txBox="1">
            <a:spLocks noChangeArrowheads="1"/>
          </p:cNvSpPr>
          <p:nvPr/>
        </p:nvSpPr>
        <p:spPr bwMode="auto">
          <a:xfrm>
            <a:off x="5105400" y="609600"/>
            <a:ext cx="836613" cy="762000"/>
          </a:xfrm>
          <a:prstGeom prst="rect">
            <a:avLst/>
          </a:prstGeom>
          <a:solidFill>
            <a:schemeClr val="tx2"/>
          </a:solidFill>
          <a:ln w="9525">
            <a:noFill/>
            <a:miter lim="800000"/>
            <a:headEnd/>
            <a:tailEnd/>
          </a:ln>
        </p:spPr>
        <p:txBody>
          <a:bodyPr wrap="none">
            <a:prstTxWarp prst="textNoShape">
              <a:avLst/>
            </a:prstTxWarp>
            <a:spAutoFit/>
          </a:bodyPr>
          <a:lstStyle/>
          <a:p>
            <a:r>
              <a:rPr lang="fr-FR" sz="4400" b="1">
                <a:solidFill>
                  <a:srgbClr val="FFFF00"/>
                </a:solidFill>
              </a:rPr>
              <a:t>T2</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p:cNvPicPr>
            <a:picLocks noChangeAspect="1" noChangeArrowheads="1"/>
          </p:cNvPicPr>
          <p:nvPr/>
        </p:nvPicPr>
        <p:blipFill>
          <a:blip r:embed="rId2">
            <a:lum contrast="12000"/>
          </a:blip>
          <a:srcRect/>
          <a:stretch>
            <a:fillRect/>
          </a:stretch>
        </p:blipFill>
        <p:spPr bwMode="auto">
          <a:xfrm>
            <a:off x="0" y="0"/>
            <a:ext cx="5030788" cy="6858000"/>
          </a:xfrm>
          <a:prstGeom prst="rect">
            <a:avLst/>
          </a:prstGeom>
          <a:noFill/>
          <a:ln w="9525">
            <a:noFill/>
            <a:miter lim="800000"/>
            <a:headEnd/>
            <a:tailEnd/>
          </a:ln>
        </p:spPr>
      </p:pic>
      <p:sp>
        <p:nvSpPr>
          <p:cNvPr id="44035" name="Text Box 7"/>
          <p:cNvSpPr txBox="1">
            <a:spLocks noChangeArrowheads="1"/>
          </p:cNvSpPr>
          <p:nvPr/>
        </p:nvSpPr>
        <p:spPr bwMode="auto">
          <a:xfrm>
            <a:off x="5257800" y="30163"/>
            <a:ext cx="3276600" cy="1077912"/>
          </a:xfrm>
          <a:prstGeom prst="rect">
            <a:avLst/>
          </a:prstGeom>
          <a:noFill/>
          <a:ln w="9525">
            <a:noFill/>
            <a:miter lim="800000"/>
            <a:headEnd/>
            <a:tailEnd/>
          </a:ln>
        </p:spPr>
        <p:txBody>
          <a:bodyPr>
            <a:prstTxWarp prst="textNoShape">
              <a:avLst/>
            </a:prstTxWarp>
            <a:spAutoFit/>
          </a:bodyPr>
          <a:lstStyle/>
          <a:p>
            <a:r>
              <a:rPr lang="fr-FR" sz="3200" b="1">
                <a:solidFill>
                  <a:srgbClr val="000000"/>
                </a:solidFill>
              </a:rPr>
              <a:t>Saturation de graisse</a:t>
            </a:r>
          </a:p>
        </p:txBody>
      </p:sp>
      <p:pic>
        <p:nvPicPr>
          <p:cNvPr id="20488" name="Picture 8"/>
          <p:cNvPicPr>
            <a:picLocks noChangeAspect="1" noChangeArrowheads="1"/>
          </p:cNvPicPr>
          <p:nvPr/>
        </p:nvPicPr>
        <p:blipFill>
          <a:blip r:embed="rId3">
            <a:lum contrast="24000"/>
          </a:blip>
          <a:srcRect/>
          <a:stretch>
            <a:fillRect/>
          </a:stretch>
        </p:blipFill>
        <p:spPr bwMode="auto">
          <a:xfrm>
            <a:off x="4267200" y="1295400"/>
            <a:ext cx="4876800" cy="42275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488"/>
                                        </p:tgtEl>
                                        <p:attrNameLst>
                                          <p:attrName>style.visibility</p:attrName>
                                        </p:attrNameLst>
                                      </p:cBhvr>
                                      <p:to>
                                        <p:strVal val="visible"/>
                                      </p:to>
                                    </p:set>
                                    <p:animEffect transition="in" filter="checkerboard(across)">
                                      <p:cBhvr>
                                        <p:cTn id="7" dur="500"/>
                                        <p:tgtEl>
                                          <p:spTgt spid="20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2" name="Picture 4" descr="angiome T1"/>
          <p:cNvPicPr>
            <a:picLocks noChangeAspect="1" noChangeArrowheads="1"/>
          </p:cNvPicPr>
          <p:nvPr/>
        </p:nvPicPr>
        <p:blipFill>
          <a:blip r:embed="rId2">
            <a:grayscl/>
          </a:blip>
          <a:srcRect/>
          <a:stretch>
            <a:fillRect/>
          </a:stretch>
        </p:blipFill>
        <p:spPr bwMode="auto">
          <a:xfrm>
            <a:off x="539750" y="692150"/>
            <a:ext cx="2538413" cy="4924425"/>
          </a:xfrm>
          <a:prstGeom prst="rect">
            <a:avLst/>
          </a:prstGeom>
          <a:noFill/>
        </p:spPr>
      </p:pic>
      <p:pic>
        <p:nvPicPr>
          <p:cNvPr id="109573" name="Picture 5" descr="ANGIOME 6"/>
          <p:cNvPicPr>
            <a:picLocks noChangeAspect="1" noChangeArrowheads="1"/>
          </p:cNvPicPr>
          <p:nvPr/>
        </p:nvPicPr>
        <p:blipFill>
          <a:blip r:embed="rId3">
            <a:grayscl/>
          </a:blip>
          <a:srcRect/>
          <a:stretch>
            <a:fillRect/>
          </a:stretch>
        </p:blipFill>
        <p:spPr bwMode="auto">
          <a:xfrm>
            <a:off x="6254750" y="692150"/>
            <a:ext cx="2709863" cy="4838700"/>
          </a:xfrm>
          <a:prstGeom prst="rect">
            <a:avLst/>
          </a:prstGeom>
          <a:noFill/>
        </p:spPr>
      </p:pic>
      <p:pic>
        <p:nvPicPr>
          <p:cNvPr id="109574" name="Picture 6" descr="ANGIOME 4"/>
          <p:cNvPicPr>
            <a:picLocks noChangeAspect="1" noChangeArrowheads="1"/>
          </p:cNvPicPr>
          <p:nvPr/>
        </p:nvPicPr>
        <p:blipFill>
          <a:blip r:embed="rId4">
            <a:grayscl/>
          </a:blip>
          <a:srcRect/>
          <a:stretch>
            <a:fillRect/>
          </a:stretch>
        </p:blipFill>
        <p:spPr bwMode="auto">
          <a:xfrm>
            <a:off x="3348038" y="692150"/>
            <a:ext cx="2616200" cy="4868863"/>
          </a:xfrm>
          <a:prstGeom prst="rect">
            <a:avLst/>
          </a:prstGeom>
          <a:noFill/>
        </p:spPr>
      </p:pic>
      <p:sp>
        <p:nvSpPr>
          <p:cNvPr id="109575" name="Text Box 7"/>
          <p:cNvSpPr txBox="1">
            <a:spLocks noChangeArrowheads="1"/>
          </p:cNvSpPr>
          <p:nvPr/>
        </p:nvSpPr>
        <p:spPr bwMode="auto">
          <a:xfrm>
            <a:off x="1166813" y="5681663"/>
            <a:ext cx="522287" cy="457200"/>
          </a:xfrm>
          <a:prstGeom prst="rect">
            <a:avLst/>
          </a:prstGeom>
          <a:noFill/>
          <a:ln w="9525">
            <a:noFill/>
            <a:miter lim="800000"/>
            <a:headEnd/>
            <a:tailEnd/>
          </a:ln>
          <a:effectLst/>
        </p:spPr>
        <p:txBody>
          <a:bodyPr wrap="none">
            <a:prstTxWarp prst="textNoShape">
              <a:avLst/>
            </a:prstTxWarp>
            <a:spAutoFit/>
          </a:bodyPr>
          <a:lstStyle/>
          <a:p>
            <a:r>
              <a:rPr lang="fr-FR">
                <a:solidFill>
                  <a:schemeClr val="bg1"/>
                </a:solidFill>
              </a:rPr>
              <a:t>T1</a:t>
            </a:r>
          </a:p>
        </p:txBody>
      </p:sp>
      <p:sp>
        <p:nvSpPr>
          <p:cNvPr id="109577" name="Text Box 9"/>
          <p:cNvSpPr txBox="1">
            <a:spLocks noChangeArrowheads="1"/>
          </p:cNvSpPr>
          <p:nvPr/>
        </p:nvSpPr>
        <p:spPr bwMode="auto">
          <a:xfrm>
            <a:off x="7505700" y="5589588"/>
            <a:ext cx="777875" cy="457200"/>
          </a:xfrm>
          <a:prstGeom prst="rect">
            <a:avLst/>
          </a:prstGeom>
          <a:noFill/>
          <a:ln w="9525">
            <a:noFill/>
            <a:miter lim="800000"/>
            <a:headEnd/>
            <a:tailEnd/>
          </a:ln>
          <a:effectLst/>
        </p:spPr>
        <p:txBody>
          <a:bodyPr wrap="none">
            <a:prstTxWarp prst="textNoShape">
              <a:avLst/>
            </a:prstTxWarp>
            <a:spAutoFit/>
          </a:bodyPr>
          <a:lstStyle/>
          <a:p>
            <a:r>
              <a:rPr lang="fr-FR">
                <a:solidFill>
                  <a:schemeClr val="bg1"/>
                </a:solidFill>
              </a:rPr>
              <a:t>PDC</a:t>
            </a:r>
          </a:p>
        </p:txBody>
      </p:sp>
      <p:sp>
        <p:nvSpPr>
          <p:cNvPr id="109578" name="Text Box 10"/>
          <p:cNvSpPr txBox="1">
            <a:spLocks noChangeArrowheads="1"/>
          </p:cNvSpPr>
          <p:nvPr/>
        </p:nvSpPr>
        <p:spPr bwMode="auto">
          <a:xfrm>
            <a:off x="4337050" y="5661025"/>
            <a:ext cx="522288" cy="457200"/>
          </a:xfrm>
          <a:prstGeom prst="rect">
            <a:avLst/>
          </a:prstGeom>
          <a:noFill/>
          <a:ln w="9525">
            <a:noFill/>
            <a:miter lim="800000"/>
            <a:headEnd/>
            <a:tailEnd/>
          </a:ln>
          <a:effectLst/>
        </p:spPr>
        <p:txBody>
          <a:bodyPr wrap="none">
            <a:prstTxWarp prst="textNoShape">
              <a:avLst/>
            </a:prstTxWarp>
            <a:spAutoFit/>
          </a:bodyPr>
          <a:lstStyle/>
          <a:p>
            <a:r>
              <a:rPr lang="fr-FR">
                <a:solidFill>
                  <a:schemeClr val="bg1"/>
                </a:solidFill>
              </a:rPr>
              <a:t>T2</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7" name="Picture 5" descr="ANGIOME EMBOL 1"/>
          <p:cNvPicPr>
            <a:picLocks noChangeAspect="1" noChangeArrowheads="1"/>
          </p:cNvPicPr>
          <p:nvPr/>
        </p:nvPicPr>
        <p:blipFill>
          <a:blip r:embed="rId2">
            <a:grayscl/>
          </a:blip>
          <a:srcRect/>
          <a:stretch>
            <a:fillRect/>
          </a:stretch>
        </p:blipFill>
        <p:spPr bwMode="auto">
          <a:xfrm>
            <a:off x="395288" y="2349500"/>
            <a:ext cx="3732212" cy="2798763"/>
          </a:xfrm>
          <a:prstGeom prst="rect">
            <a:avLst/>
          </a:prstGeom>
          <a:noFill/>
        </p:spPr>
      </p:pic>
      <p:pic>
        <p:nvPicPr>
          <p:cNvPr id="110598" name="Picture 6" descr="ANGIOME EMBOL 2"/>
          <p:cNvPicPr>
            <a:picLocks noChangeAspect="1" noChangeArrowheads="1"/>
          </p:cNvPicPr>
          <p:nvPr/>
        </p:nvPicPr>
        <p:blipFill>
          <a:blip r:embed="rId3">
            <a:grayscl/>
          </a:blip>
          <a:srcRect/>
          <a:stretch>
            <a:fillRect/>
          </a:stretch>
        </p:blipFill>
        <p:spPr bwMode="auto">
          <a:xfrm>
            <a:off x="5076825" y="2439988"/>
            <a:ext cx="3657600" cy="2743200"/>
          </a:xfrm>
          <a:prstGeom prst="rect">
            <a:avLst/>
          </a:prstGeom>
          <a:noFill/>
        </p:spPr>
      </p:pic>
      <p:sp>
        <p:nvSpPr>
          <p:cNvPr id="4" name="Rectangle 2"/>
          <p:cNvSpPr txBox="1">
            <a:spLocks noChangeArrowheads="1"/>
          </p:cNvSpPr>
          <p:nvPr/>
        </p:nvSpPr>
        <p:spPr bwMode="auto">
          <a:xfrm>
            <a:off x="609600" y="4270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fr-FR" sz="4400" b="1" i="0" u="none" strike="noStrike" kern="1200" cap="none" spc="0" normalizeH="0" baseline="0" noProof="0" dirty="0" smtClean="0">
                <a:ln>
                  <a:noFill/>
                </a:ln>
                <a:solidFill>
                  <a:schemeClr val="accent4">
                    <a:lumMod val="75000"/>
                  </a:schemeClr>
                </a:solidFill>
                <a:effectLst/>
                <a:uLnTx/>
                <a:uFillTx/>
                <a:latin typeface="+mj-lt"/>
                <a:ea typeface="ＭＳ Ｐゴシック" pitchFamily="-1" charset="-128"/>
                <a:cs typeface="ＭＳ Ｐゴシック" pitchFamily="-1" charset="-128"/>
              </a:rPr>
              <a:t>Hémangiome: traitement</a:t>
            </a:r>
            <a:r>
              <a:rPr kumimoji="0" lang="fr-FR" sz="4400" b="1" i="0" u="none" strike="noStrike" kern="1200" cap="none" spc="0" normalizeH="0" noProof="0" dirty="0" smtClean="0">
                <a:ln>
                  <a:noFill/>
                </a:ln>
                <a:solidFill>
                  <a:schemeClr val="accent4">
                    <a:lumMod val="75000"/>
                  </a:schemeClr>
                </a:solidFill>
                <a:effectLst/>
                <a:uLnTx/>
                <a:uFillTx/>
                <a:latin typeface="+mj-lt"/>
                <a:ea typeface="ＭＳ Ｐゴシック" pitchFamily="-1" charset="-128"/>
                <a:cs typeface="ＭＳ Ｐゴシック" pitchFamily="-1" charset="-128"/>
              </a:rPr>
              <a:t> vertébroplastie</a:t>
            </a:r>
            <a:endParaRPr kumimoji="0" lang="fr-FR" sz="4400" b="0" i="0" u="none" strike="noStrike" kern="1200" cap="none" spc="0" normalizeH="0" baseline="0" noProof="0" dirty="0">
              <a:ln>
                <a:noFill/>
              </a:ln>
              <a:solidFill>
                <a:schemeClr val="accent4">
                  <a:lumMod val="75000"/>
                </a:schemeClr>
              </a:solidFill>
              <a:effectLst/>
              <a:uLnTx/>
              <a:uFillTx/>
              <a:latin typeface="+mj-lt"/>
              <a:ea typeface="ＭＳ Ｐゴシック" pitchFamily="-1" charset="-128"/>
              <a:cs typeface="ＭＳ Ｐゴシック" pitchFamily="-1" charset="-128"/>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0" name="Picture 4" descr="ANGIOME EMBOL"/>
          <p:cNvPicPr>
            <a:picLocks noChangeAspect="1" noChangeArrowheads="1"/>
          </p:cNvPicPr>
          <p:nvPr/>
        </p:nvPicPr>
        <p:blipFill>
          <a:blip r:embed="rId2"/>
          <a:srcRect/>
          <a:stretch>
            <a:fillRect/>
          </a:stretch>
        </p:blipFill>
        <p:spPr bwMode="auto">
          <a:xfrm>
            <a:off x="539750" y="2438400"/>
            <a:ext cx="3529013" cy="2646363"/>
          </a:xfrm>
          <a:prstGeom prst="rect">
            <a:avLst/>
          </a:prstGeom>
          <a:noFill/>
        </p:spPr>
      </p:pic>
      <p:pic>
        <p:nvPicPr>
          <p:cNvPr id="111621" name="Picture 5" descr="ANGIOME EMBOL 3"/>
          <p:cNvPicPr>
            <a:picLocks noChangeAspect="1" noChangeArrowheads="1"/>
          </p:cNvPicPr>
          <p:nvPr/>
        </p:nvPicPr>
        <p:blipFill>
          <a:blip r:embed="rId3">
            <a:grayscl/>
          </a:blip>
          <a:srcRect/>
          <a:stretch>
            <a:fillRect/>
          </a:stretch>
        </p:blipFill>
        <p:spPr bwMode="auto">
          <a:xfrm>
            <a:off x="5148263" y="2565400"/>
            <a:ext cx="3371850" cy="2528888"/>
          </a:xfrm>
          <a:prstGeom prst="rect">
            <a:avLst/>
          </a:prstGeom>
          <a:noFill/>
        </p:spPr>
      </p:pic>
      <p:sp>
        <p:nvSpPr>
          <p:cNvPr id="4" name="Rectangle 2"/>
          <p:cNvSpPr txBox="1">
            <a:spLocks noChangeArrowheads="1"/>
          </p:cNvSpPr>
          <p:nvPr/>
        </p:nvSpPr>
        <p:spPr bwMode="auto">
          <a:xfrm>
            <a:off x="609600" y="4270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fr-FR" sz="4400" b="1" i="0" u="none" strike="noStrike" kern="1200" cap="none" spc="0" normalizeH="0" baseline="0" noProof="0" dirty="0" smtClean="0">
                <a:ln>
                  <a:noFill/>
                </a:ln>
                <a:solidFill>
                  <a:schemeClr val="accent4">
                    <a:lumMod val="75000"/>
                  </a:schemeClr>
                </a:solidFill>
                <a:effectLst/>
                <a:uLnTx/>
                <a:uFillTx/>
                <a:latin typeface="+mj-lt"/>
                <a:ea typeface="ＭＳ Ｐゴシック" pitchFamily="-1" charset="-128"/>
                <a:cs typeface="ＭＳ Ｐゴシック" pitchFamily="-1" charset="-128"/>
              </a:rPr>
              <a:t>Hémangiome: traitement</a:t>
            </a:r>
            <a:r>
              <a:rPr kumimoji="0" lang="fr-FR" sz="4400" b="1" i="0" u="none" strike="noStrike" kern="1200" cap="none" spc="0" normalizeH="0" noProof="0" dirty="0" smtClean="0">
                <a:ln>
                  <a:noFill/>
                </a:ln>
                <a:solidFill>
                  <a:schemeClr val="accent4">
                    <a:lumMod val="75000"/>
                  </a:schemeClr>
                </a:solidFill>
                <a:effectLst/>
                <a:uLnTx/>
                <a:uFillTx/>
                <a:latin typeface="+mj-lt"/>
                <a:ea typeface="ＭＳ Ｐゴシック" pitchFamily="-1" charset="-128"/>
                <a:cs typeface="ＭＳ Ｐゴシック" pitchFamily="-1" charset="-128"/>
              </a:rPr>
              <a:t> vertébroplastie</a:t>
            </a:r>
            <a:endParaRPr kumimoji="0" lang="fr-FR" sz="4400" b="0" i="0" u="none" strike="noStrike" kern="1200" cap="none" spc="0" normalizeH="0" baseline="0" noProof="0" dirty="0">
              <a:ln>
                <a:noFill/>
              </a:ln>
              <a:solidFill>
                <a:schemeClr val="accent4">
                  <a:lumMod val="75000"/>
                </a:schemeClr>
              </a:solidFill>
              <a:effectLst/>
              <a:uLnTx/>
              <a:uFillTx/>
              <a:latin typeface="+mj-lt"/>
              <a:ea typeface="ＭＳ Ｐゴシック" pitchFamily="-1" charset="-128"/>
              <a:cs typeface="ＭＳ Ｐゴシック" pitchFamily="-1" charset="-128"/>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body" idx="1"/>
          </p:nvPr>
        </p:nvSpPr>
        <p:spPr>
          <a:xfrm>
            <a:off x="76200" y="1981200"/>
            <a:ext cx="7696200" cy="4114800"/>
          </a:xfrm>
        </p:spPr>
        <p:txBody>
          <a:bodyPr/>
          <a:lstStyle/>
          <a:p>
            <a:pPr>
              <a:lnSpc>
                <a:spcPct val="90000"/>
              </a:lnSpc>
              <a:spcAft>
                <a:spcPts val="2400"/>
              </a:spcAft>
            </a:pPr>
            <a:r>
              <a:rPr lang="fr-FR" sz="2400" dirty="0" smtClean="0">
                <a:solidFill>
                  <a:srgbClr val="000000"/>
                </a:solidFill>
              </a:rPr>
              <a:t>si TROUBLES NEUROLOGIQUES</a:t>
            </a:r>
          </a:p>
          <a:p>
            <a:pPr>
              <a:lnSpc>
                <a:spcPct val="90000"/>
              </a:lnSpc>
              <a:spcAft>
                <a:spcPts val="2400"/>
              </a:spcAft>
            </a:pPr>
            <a:r>
              <a:rPr lang="fr-FR" sz="2400" dirty="0" smtClean="0">
                <a:solidFill>
                  <a:srgbClr val="000000"/>
                </a:solidFill>
              </a:rPr>
              <a:t>DIFFICILE , HASARDEUX , souvent en URGENCE </a:t>
            </a:r>
            <a:r>
              <a:rPr lang="fr-FR" sz="1100" dirty="0" smtClean="0">
                <a:solidFill>
                  <a:srgbClr val="000000"/>
                </a:solidFill>
              </a:rPr>
              <a:t>(Mac </a:t>
            </a:r>
            <a:r>
              <a:rPr lang="fr-FR" sz="1100" dirty="0" err="1" smtClean="0">
                <a:solidFill>
                  <a:srgbClr val="000000"/>
                </a:solidFill>
              </a:rPr>
              <a:t>Allister</a:t>
            </a:r>
            <a:r>
              <a:rPr lang="fr-FR" sz="1100" dirty="0" smtClean="0">
                <a:solidFill>
                  <a:srgbClr val="000000"/>
                </a:solidFill>
              </a:rPr>
              <a:t>) </a:t>
            </a:r>
            <a:endParaRPr lang="fr-FR" sz="2400" dirty="0" smtClean="0">
              <a:solidFill>
                <a:srgbClr val="000000"/>
              </a:solidFill>
            </a:endParaRPr>
          </a:p>
          <a:p>
            <a:pPr>
              <a:lnSpc>
                <a:spcPct val="90000"/>
              </a:lnSpc>
              <a:spcAft>
                <a:spcPts val="2400"/>
              </a:spcAft>
            </a:pPr>
            <a:r>
              <a:rPr lang="fr-FR" sz="2400" dirty="0" smtClean="0">
                <a:solidFill>
                  <a:srgbClr val="000000"/>
                </a:solidFill>
              </a:rPr>
              <a:t>Laminectomie pour décompression postérieure et biopsie</a:t>
            </a:r>
          </a:p>
          <a:p>
            <a:pPr>
              <a:lnSpc>
                <a:spcPct val="90000"/>
              </a:lnSpc>
              <a:spcAft>
                <a:spcPts val="2400"/>
              </a:spcAft>
            </a:pPr>
            <a:r>
              <a:rPr lang="fr-FR" sz="2400" dirty="0" smtClean="0">
                <a:solidFill>
                  <a:srgbClr val="000000"/>
                </a:solidFill>
              </a:rPr>
              <a:t>Exérèse antérieure après embolisation ou VERTEBROPLASTIE  première</a:t>
            </a:r>
          </a:p>
          <a:p>
            <a:pPr>
              <a:lnSpc>
                <a:spcPct val="90000"/>
              </a:lnSpc>
              <a:spcAft>
                <a:spcPts val="2400"/>
              </a:spcAft>
            </a:pPr>
            <a:r>
              <a:rPr lang="fr-FR" sz="2400" dirty="0" smtClean="0">
                <a:solidFill>
                  <a:srgbClr val="000000"/>
                </a:solidFill>
              </a:rPr>
              <a:t>VOIE ANTERIEURE SYSTEMATIQUE chez les ENFANTS</a:t>
            </a:r>
          </a:p>
        </p:txBody>
      </p:sp>
      <p:sp>
        <p:nvSpPr>
          <p:cNvPr id="5" name="Rectangle 2"/>
          <p:cNvSpPr txBox="1">
            <a:spLocks noChangeArrowheads="1"/>
          </p:cNvSpPr>
          <p:nvPr/>
        </p:nvSpPr>
        <p:spPr bwMode="auto">
          <a:xfrm>
            <a:off x="609600" y="4270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fr-FR" sz="4400" b="1" i="0" u="none" strike="noStrike" kern="1200" cap="none" spc="0" normalizeH="0" baseline="0" noProof="0" dirty="0" smtClean="0">
                <a:ln>
                  <a:noFill/>
                </a:ln>
                <a:solidFill>
                  <a:schemeClr val="accent4">
                    <a:lumMod val="75000"/>
                  </a:schemeClr>
                </a:solidFill>
                <a:effectLst/>
                <a:uLnTx/>
                <a:uFillTx/>
                <a:latin typeface="+mj-lt"/>
                <a:ea typeface="ＭＳ Ｐゴシック" pitchFamily="-1" charset="-128"/>
                <a:cs typeface="ＭＳ Ｐゴシック" pitchFamily="-1" charset="-128"/>
              </a:rPr>
              <a:t>Hémangiome: traitement</a:t>
            </a:r>
            <a:r>
              <a:rPr kumimoji="0" lang="fr-FR" sz="4400" b="1" i="0" u="none" strike="noStrike" kern="1200" cap="none" spc="0" normalizeH="0" noProof="0" dirty="0" smtClean="0">
                <a:ln>
                  <a:noFill/>
                </a:ln>
                <a:solidFill>
                  <a:schemeClr val="accent4">
                    <a:lumMod val="75000"/>
                  </a:schemeClr>
                </a:solidFill>
                <a:effectLst/>
                <a:uLnTx/>
                <a:uFillTx/>
                <a:latin typeface="+mj-lt"/>
                <a:ea typeface="ＭＳ Ｐゴシック" pitchFamily="-1" charset="-128"/>
                <a:cs typeface="ＭＳ Ｐゴシック" pitchFamily="-1" charset="-128"/>
              </a:rPr>
              <a:t> chirurgical</a:t>
            </a:r>
            <a:endParaRPr kumimoji="0" lang="fr-FR" sz="4400" b="0" i="0" u="none" strike="noStrike" kern="1200" cap="none" spc="0" normalizeH="0" baseline="0" noProof="0" dirty="0">
              <a:ln>
                <a:noFill/>
              </a:ln>
              <a:solidFill>
                <a:schemeClr val="accent4">
                  <a:lumMod val="75000"/>
                </a:schemeClr>
              </a:solidFill>
              <a:effectLst/>
              <a:uLnTx/>
              <a:uFillTx/>
              <a:latin typeface="+mj-lt"/>
              <a:ea typeface="ＭＳ Ｐゴシック" pitchFamily="-1" charset="-128"/>
              <a:cs typeface="ＭＳ Ｐゴシック" pitchFamily="-1"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re 1"/>
          <p:cNvSpPr>
            <a:spLocks noGrp="1"/>
          </p:cNvSpPr>
          <p:nvPr>
            <p:ph type="title"/>
          </p:nvPr>
        </p:nvSpPr>
        <p:spPr/>
        <p:txBody>
          <a:bodyPr/>
          <a:lstStyle/>
          <a:p>
            <a:r>
              <a:rPr lang="fr-FR" smtClean="0"/>
              <a:t>Benin???</a:t>
            </a:r>
          </a:p>
        </p:txBody>
      </p:sp>
      <p:sp>
        <p:nvSpPr>
          <p:cNvPr id="57347" name="Espace réservé du contenu 2"/>
          <p:cNvSpPr>
            <a:spLocks noGrp="1"/>
          </p:cNvSpPr>
          <p:nvPr>
            <p:ph idx="1"/>
          </p:nvPr>
        </p:nvSpPr>
        <p:spPr/>
        <p:txBody>
          <a:bodyPr/>
          <a:lstStyle/>
          <a:p>
            <a:endParaRPr lang="fr-F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sz="quarter"/>
          </p:nvPr>
        </p:nvSpPr>
        <p:spPr/>
        <p:txBody>
          <a:bodyPr/>
          <a:lstStyle/>
          <a:p>
            <a:r>
              <a:rPr lang="fr-FR" dirty="0" smtClean="0"/>
              <a:t>Evolution d’une vertebra plana</a:t>
            </a:r>
            <a:br>
              <a:rPr lang="fr-FR" dirty="0" smtClean="0"/>
            </a:br>
            <a:r>
              <a:rPr lang="fr-FR" dirty="0" err="1" smtClean="0"/>
              <a:t>histiocytose</a:t>
            </a:r>
            <a:r>
              <a:rPr lang="fr-FR" dirty="0" smtClean="0"/>
              <a:t> X</a:t>
            </a:r>
            <a:endParaRPr lang="fr-FR" dirty="0"/>
          </a:p>
        </p:txBody>
      </p:sp>
      <p:pic>
        <p:nvPicPr>
          <p:cNvPr id="58371" name="Picture 3"/>
          <p:cNvPicPr>
            <a:picLocks noGrp="1" noChangeAspect="1" noChangeArrowheads="1"/>
          </p:cNvPicPr>
          <p:nvPr>
            <p:ph sz="quarter" idx="1"/>
          </p:nvPr>
        </p:nvPicPr>
        <p:blipFill>
          <a:blip r:embed="rId3"/>
          <a:srcRect/>
          <a:stretch>
            <a:fillRect/>
          </a:stretch>
        </p:blipFill>
        <p:spPr>
          <a:xfrm>
            <a:off x="76200" y="2565400"/>
            <a:ext cx="1922463" cy="3598863"/>
          </a:xfrm>
          <a:ln>
            <a:solidFill>
              <a:schemeClr val="bg1"/>
            </a:solidFill>
          </a:ln>
        </p:spPr>
      </p:pic>
      <p:pic>
        <p:nvPicPr>
          <p:cNvPr id="58372" name="Picture 4"/>
          <p:cNvPicPr>
            <a:picLocks noGrp="1" noChangeAspect="1" noChangeArrowheads="1"/>
          </p:cNvPicPr>
          <p:nvPr>
            <p:ph sz="quarter" idx="3"/>
          </p:nvPr>
        </p:nvPicPr>
        <p:blipFill>
          <a:blip r:embed="rId4">
            <a:lum bright="-10000" contrast="6000"/>
          </a:blip>
          <a:srcRect/>
          <a:stretch>
            <a:fillRect/>
          </a:stretch>
        </p:blipFill>
        <p:spPr>
          <a:xfrm>
            <a:off x="1873250" y="2565400"/>
            <a:ext cx="1760538" cy="3598863"/>
          </a:xfrm>
          <a:ln>
            <a:solidFill>
              <a:schemeClr val="bg1"/>
            </a:solidFill>
          </a:ln>
        </p:spPr>
      </p:pic>
      <p:pic>
        <p:nvPicPr>
          <p:cNvPr id="58373" name="Picture 5"/>
          <p:cNvPicPr>
            <a:picLocks noGrp="1" noChangeAspect="1" noChangeArrowheads="1"/>
          </p:cNvPicPr>
          <p:nvPr>
            <p:ph sz="quarter" idx="2"/>
          </p:nvPr>
        </p:nvPicPr>
        <p:blipFill>
          <a:blip r:embed="rId5"/>
          <a:srcRect/>
          <a:stretch>
            <a:fillRect/>
          </a:stretch>
        </p:blipFill>
        <p:spPr>
          <a:xfrm>
            <a:off x="4038600" y="2565400"/>
            <a:ext cx="2746375" cy="3598863"/>
          </a:xfrm>
          <a:ln>
            <a:solidFill>
              <a:schemeClr val="bg1"/>
            </a:solidFill>
          </a:ln>
        </p:spPr>
      </p:pic>
      <p:pic>
        <p:nvPicPr>
          <p:cNvPr id="58374" name="Picture 6"/>
          <p:cNvPicPr>
            <a:picLocks noGrp="1" noChangeAspect="1" noChangeArrowheads="1"/>
          </p:cNvPicPr>
          <p:nvPr>
            <p:ph sz="quarter" idx="4"/>
          </p:nvPr>
        </p:nvPicPr>
        <p:blipFill>
          <a:blip r:embed="rId6"/>
          <a:srcRect/>
          <a:stretch>
            <a:fillRect/>
          </a:stretch>
        </p:blipFill>
        <p:spPr>
          <a:xfrm>
            <a:off x="6530975" y="2565400"/>
            <a:ext cx="2624138" cy="3600450"/>
          </a:xfrm>
          <a:ln>
            <a:solidFill>
              <a:schemeClr val="bg1"/>
            </a:solidFill>
          </a:ln>
        </p:spPr>
      </p:pic>
      <p:sp>
        <p:nvSpPr>
          <p:cNvPr id="58375" name="Text Box 7"/>
          <p:cNvSpPr txBox="1">
            <a:spLocks noChangeArrowheads="1"/>
          </p:cNvSpPr>
          <p:nvPr/>
        </p:nvSpPr>
        <p:spPr bwMode="auto">
          <a:xfrm>
            <a:off x="6613525" y="5516563"/>
            <a:ext cx="866775" cy="400050"/>
          </a:xfrm>
          <a:prstGeom prst="rect">
            <a:avLst/>
          </a:prstGeom>
          <a:solidFill>
            <a:schemeClr val="bg2"/>
          </a:solidFill>
          <a:ln w="9525">
            <a:solidFill>
              <a:srgbClr val="FBFF96"/>
            </a:solidFill>
            <a:miter lim="800000"/>
            <a:headEnd/>
            <a:tailEnd/>
          </a:ln>
        </p:spPr>
        <p:txBody>
          <a:bodyPr wrap="none">
            <a:prstTxWarp prst="textNoShape">
              <a:avLst/>
            </a:prstTxWarp>
            <a:spAutoFit/>
          </a:bodyPr>
          <a:lstStyle/>
          <a:p>
            <a:pPr eaLnBrk="0" hangingPunct="0"/>
            <a:r>
              <a:rPr lang="fr-FR" sz="2000" b="1">
                <a:solidFill>
                  <a:srgbClr val="FBFF96"/>
                </a:solidFill>
                <a:latin typeface="Calibri" pitchFamily="-1" charset="0"/>
              </a:rPr>
              <a:t>18 y/o</a:t>
            </a:r>
            <a:endParaRPr lang="fr-FR" sz="1000">
              <a:latin typeface="Calibri" pitchFamily="-1" charset="0"/>
            </a:endParaRPr>
          </a:p>
        </p:txBody>
      </p:sp>
      <p:sp>
        <p:nvSpPr>
          <p:cNvPr id="58376" name="Text Box 8"/>
          <p:cNvSpPr txBox="1">
            <a:spLocks noChangeArrowheads="1"/>
          </p:cNvSpPr>
          <p:nvPr/>
        </p:nvSpPr>
        <p:spPr bwMode="auto">
          <a:xfrm>
            <a:off x="152400" y="5562600"/>
            <a:ext cx="736600" cy="400050"/>
          </a:xfrm>
          <a:prstGeom prst="rect">
            <a:avLst/>
          </a:prstGeom>
          <a:solidFill>
            <a:schemeClr val="bg2"/>
          </a:solidFill>
          <a:ln w="9525">
            <a:solidFill>
              <a:srgbClr val="FBFF96"/>
            </a:solidFill>
            <a:miter lim="800000"/>
            <a:headEnd/>
            <a:tailEnd/>
          </a:ln>
        </p:spPr>
        <p:txBody>
          <a:bodyPr wrap="none">
            <a:prstTxWarp prst="textNoShape">
              <a:avLst/>
            </a:prstTxWarp>
            <a:spAutoFit/>
          </a:bodyPr>
          <a:lstStyle/>
          <a:p>
            <a:pPr eaLnBrk="0" hangingPunct="0"/>
            <a:r>
              <a:rPr lang="fr-FR" sz="2000" b="1">
                <a:solidFill>
                  <a:srgbClr val="FBFF96"/>
                </a:solidFill>
                <a:latin typeface="Calibri" pitchFamily="-1" charset="0"/>
              </a:rPr>
              <a:t>4 y/o</a:t>
            </a:r>
            <a:endParaRPr lang="fr-FR" sz="1000">
              <a:latin typeface="Calibri" pitchFamily="-1" charset="0"/>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250825" y="1484313"/>
            <a:ext cx="8424863" cy="2246312"/>
          </a:xfrm>
          <a:prstGeom prst="rect">
            <a:avLst/>
          </a:prstGeom>
          <a:noFill/>
          <a:ln w="9525">
            <a:noFill/>
            <a:miter lim="800000"/>
            <a:headEnd/>
            <a:tailEnd/>
          </a:ln>
        </p:spPr>
        <p:txBody>
          <a:bodyPr>
            <a:prstTxWarp prst="textNoShape">
              <a:avLst/>
            </a:prstTxWarp>
            <a:spAutoFit/>
          </a:bodyPr>
          <a:lstStyle/>
          <a:p>
            <a:r>
              <a:rPr lang="fr-FR" sz="2400">
                <a:latin typeface="Calibri" pitchFamily="-1" charset="0"/>
              </a:rPr>
              <a:t>1- L’imagerie aussi sophistiquée soit t’elle ne remplace pas encore l’ histologie !!</a:t>
            </a:r>
          </a:p>
          <a:p>
            <a:endParaRPr lang="fr-FR" sz="2400">
              <a:latin typeface="Calibri" pitchFamily="-1" charset="0"/>
            </a:endParaRPr>
          </a:p>
          <a:p>
            <a:endParaRPr lang="fr-FR" sz="2400">
              <a:latin typeface="Calibri" pitchFamily="-1" charset="0"/>
            </a:endParaRPr>
          </a:p>
          <a:p>
            <a:r>
              <a:rPr lang="fr-FR" sz="2400">
                <a:latin typeface="Calibri" pitchFamily="-1" charset="0"/>
              </a:rPr>
              <a:t>2- Dans le doute ne t’abstiens pas : </a:t>
            </a:r>
            <a:r>
              <a:rPr lang="fr-FR" sz="4400">
                <a:latin typeface="Calibri" pitchFamily="-1" charset="0"/>
              </a:rPr>
              <a:t>Biopsie    !</a:t>
            </a:r>
            <a:endParaRPr lang="en-US" sz="4400">
              <a:latin typeface="Calibri" pitchFamily="-1" charset="0"/>
            </a:endParaRPr>
          </a:p>
        </p:txBody>
      </p:sp>
      <p:sp>
        <p:nvSpPr>
          <p:cNvPr id="60419" name="Text Box 3"/>
          <p:cNvSpPr txBox="1">
            <a:spLocks noChangeArrowheads="1"/>
          </p:cNvSpPr>
          <p:nvPr/>
        </p:nvSpPr>
        <p:spPr bwMode="auto">
          <a:xfrm>
            <a:off x="323850" y="4581525"/>
            <a:ext cx="8523288" cy="830263"/>
          </a:xfrm>
          <a:prstGeom prst="rect">
            <a:avLst/>
          </a:prstGeom>
          <a:noFill/>
          <a:ln w="9525">
            <a:noFill/>
            <a:miter lim="800000"/>
            <a:headEnd/>
            <a:tailEnd/>
          </a:ln>
        </p:spPr>
        <p:txBody>
          <a:bodyPr>
            <a:prstTxWarp prst="textNoShape">
              <a:avLst/>
            </a:prstTxWarp>
            <a:spAutoFit/>
          </a:bodyPr>
          <a:lstStyle/>
          <a:p>
            <a:r>
              <a:rPr lang="fr-FR" sz="2400">
                <a:latin typeface="Calibri" pitchFamily="-1" charset="0"/>
              </a:rPr>
              <a:t>3- Faire trop de biopsies est moins dangereux</a:t>
            </a:r>
          </a:p>
          <a:p>
            <a:r>
              <a:rPr lang="fr-FR" sz="2400">
                <a:latin typeface="Calibri" pitchFamily="-1" charset="0"/>
              </a:rPr>
              <a:t>                                que ne pas en faire assez !</a:t>
            </a:r>
            <a:endParaRPr lang="en-US" sz="2400">
              <a:latin typeface="Calibri" pitchFamily="-1" charset="0"/>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re 1"/>
          <p:cNvSpPr>
            <a:spLocks noGrp="1"/>
          </p:cNvSpPr>
          <p:nvPr>
            <p:ph type="title"/>
          </p:nvPr>
        </p:nvSpPr>
        <p:spPr/>
        <p:txBody>
          <a:bodyPr/>
          <a:lstStyle/>
          <a:p>
            <a:r>
              <a:rPr lang="fr-FR" b="1" smtClean="0"/>
              <a:t>Équipes spécialisées multidisciplinaires</a:t>
            </a:r>
          </a:p>
        </p:txBody>
      </p:sp>
      <p:sp>
        <p:nvSpPr>
          <p:cNvPr id="19459" name="Espace réservé du contenu 2"/>
          <p:cNvSpPr>
            <a:spLocks noGrp="1"/>
          </p:cNvSpPr>
          <p:nvPr>
            <p:ph idx="1"/>
          </p:nvPr>
        </p:nvSpPr>
        <p:spPr/>
        <p:txBody>
          <a:bodyPr/>
          <a:lstStyle/>
          <a:p>
            <a:r>
              <a:rPr lang="fr-FR" smtClean="0"/>
              <a:t>Démarche diagnostic</a:t>
            </a:r>
          </a:p>
          <a:p>
            <a:pPr lvl="1"/>
            <a:r>
              <a:rPr lang="fr-FR" smtClean="0"/>
              <a:t>Clinique </a:t>
            </a:r>
          </a:p>
          <a:p>
            <a:pPr lvl="1"/>
            <a:r>
              <a:rPr lang="fr-FR" smtClean="0"/>
              <a:t>Imagerie+++</a:t>
            </a:r>
          </a:p>
          <a:p>
            <a:pPr lvl="1"/>
            <a:r>
              <a:rPr lang="fr-FR" smtClean="0"/>
              <a:t>Biopsie+++</a:t>
            </a:r>
          </a:p>
          <a:p>
            <a:pPr lvl="1"/>
            <a:endParaRPr lang="fr-FR" smtClean="0"/>
          </a:p>
          <a:p>
            <a:pPr lvl="1">
              <a:buFont typeface="Arial" pitchFamily="-1" charset="0"/>
              <a:buNone/>
            </a:pPr>
            <a:r>
              <a:rPr lang="fr-FR" smtClean="0"/>
              <a:t>Le meilleur comme le pire…..</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pruvost ew pris pr gran eo"/>
          <p:cNvPicPr>
            <a:picLocks noChangeAspect="1" noChangeArrowheads="1"/>
          </p:cNvPicPr>
          <p:nvPr/>
        </p:nvPicPr>
        <p:blipFill>
          <a:blip r:embed="rId2">
            <a:grayscl/>
          </a:blip>
          <a:srcRect t="1315"/>
          <a:stretch>
            <a:fillRect/>
          </a:stretch>
        </p:blipFill>
        <p:spPr bwMode="auto">
          <a:xfrm>
            <a:off x="711200" y="152400"/>
            <a:ext cx="3217863" cy="5715000"/>
          </a:xfrm>
          <a:prstGeom prst="rect">
            <a:avLst/>
          </a:prstGeom>
          <a:noFill/>
          <a:ln w="9525">
            <a:noFill/>
            <a:miter lim="800000"/>
            <a:headEnd/>
            <a:tailEnd/>
          </a:ln>
        </p:spPr>
      </p:pic>
      <p:pic>
        <p:nvPicPr>
          <p:cNvPr id="62467" name="Picture 3" descr="provost vert plana ew pris pr gr eos"/>
          <p:cNvPicPr>
            <a:picLocks noChangeAspect="1" noChangeArrowheads="1"/>
          </p:cNvPicPr>
          <p:nvPr/>
        </p:nvPicPr>
        <p:blipFill>
          <a:blip r:embed="rId3">
            <a:grayscl/>
          </a:blip>
          <a:srcRect t="2597"/>
          <a:stretch>
            <a:fillRect/>
          </a:stretch>
        </p:blipFill>
        <p:spPr bwMode="auto">
          <a:xfrm flipH="1">
            <a:off x="5153025" y="152400"/>
            <a:ext cx="2938463" cy="5715000"/>
          </a:xfrm>
          <a:prstGeom prst="rect">
            <a:avLst/>
          </a:prstGeom>
          <a:noFill/>
          <a:ln w="9525">
            <a:noFill/>
            <a:miter lim="800000"/>
            <a:headEnd/>
            <a:tailEnd/>
          </a:ln>
        </p:spPr>
      </p:pic>
      <p:sp>
        <p:nvSpPr>
          <p:cNvPr id="62468" name="Text Box 4"/>
          <p:cNvSpPr txBox="1">
            <a:spLocks noChangeArrowheads="1"/>
          </p:cNvSpPr>
          <p:nvPr/>
        </p:nvSpPr>
        <p:spPr bwMode="auto">
          <a:xfrm>
            <a:off x="152400" y="6035675"/>
            <a:ext cx="8991600" cy="830263"/>
          </a:xfrm>
          <a:prstGeom prst="rect">
            <a:avLst/>
          </a:prstGeom>
          <a:noFill/>
          <a:ln w="9525">
            <a:noFill/>
            <a:miter lim="800000"/>
            <a:headEnd/>
            <a:tailEnd/>
          </a:ln>
        </p:spPr>
        <p:txBody>
          <a:bodyPr>
            <a:prstTxWarp prst="textNoShape">
              <a:avLst/>
            </a:prstTxWarp>
            <a:spAutoFit/>
          </a:bodyPr>
          <a:lstStyle/>
          <a:p>
            <a:r>
              <a:rPr lang="fr-FR" sz="2400" b="1">
                <a:latin typeface="Calibri" pitchFamily="-1" charset="0"/>
              </a:rPr>
              <a:t>« Vertebra Plana » isolée:</a:t>
            </a:r>
          </a:p>
          <a:p>
            <a:r>
              <a:rPr lang="fr-FR" sz="2400" b="1">
                <a:latin typeface="Calibri" pitchFamily="-1" charset="0"/>
              </a:rPr>
              <a:t>               Granulome Eosinophile. ….. En réalité:…!</a:t>
            </a:r>
            <a:endParaRPr lang="en-US" sz="2400" b="1">
              <a:latin typeface="Calibri" pitchFamily="-1" charset="0"/>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2" descr="cuberli ponction biopsy   avt scan koa"/>
          <p:cNvPicPr>
            <a:picLocks noChangeAspect="1" noChangeArrowheads="1"/>
          </p:cNvPicPr>
          <p:nvPr/>
        </p:nvPicPr>
        <p:blipFill>
          <a:blip r:embed="rId4">
            <a:lum bright="78000" contrast="78000"/>
          </a:blip>
          <a:srcRect/>
          <a:stretch>
            <a:fillRect/>
          </a:stretch>
        </p:blipFill>
        <p:spPr bwMode="auto">
          <a:xfrm>
            <a:off x="76200" y="1447800"/>
            <a:ext cx="3019425" cy="4572000"/>
          </a:xfrm>
          <a:prstGeom prst="rect">
            <a:avLst/>
          </a:prstGeom>
          <a:noFill/>
          <a:ln w="9525">
            <a:noFill/>
            <a:miter lim="800000"/>
            <a:headEnd/>
            <a:tailEnd/>
          </a:ln>
        </p:spPr>
      </p:pic>
      <p:pic>
        <p:nvPicPr>
          <p:cNvPr id="63492" name="Picture 3" descr="ewing transloc"/>
          <p:cNvPicPr>
            <a:picLocks noChangeAspect="1" noChangeArrowheads="1"/>
          </p:cNvPicPr>
          <p:nvPr/>
        </p:nvPicPr>
        <p:blipFill>
          <a:blip r:embed="rId5"/>
          <a:srcRect/>
          <a:stretch>
            <a:fillRect/>
          </a:stretch>
        </p:blipFill>
        <p:spPr bwMode="auto">
          <a:xfrm>
            <a:off x="2667000" y="4413250"/>
            <a:ext cx="3281363" cy="2438400"/>
          </a:xfrm>
          <a:prstGeom prst="rect">
            <a:avLst/>
          </a:prstGeom>
          <a:noFill/>
          <a:ln w="9525">
            <a:noFill/>
            <a:miter lim="800000"/>
            <a:headEnd/>
            <a:tailEnd/>
          </a:ln>
        </p:spPr>
      </p:pic>
      <p:sp>
        <p:nvSpPr>
          <p:cNvPr id="64517" name="Text Box 4"/>
          <p:cNvSpPr txBox="1">
            <a:spLocks noChangeArrowheads="1"/>
          </p:cNvSpPr>
          <p:nvPr/>
        </p:nvSpPr>
        <p:spPr bwMode="auto">
          <a:xfrm>
            <a:off x="228600" y="6027738"/>
            <a:ext cx="3048000" cy="830262"/>
          </a:xfrm>
          <a:prstGeom prst="rect">
            <a:avLst/>
          </a:prstGeom>
          <a:solidFill>
            <a:schemeClr val="tx1">
              <a:lumMod val="95000"/>
              <a:lumOff val="5000"/>
            </a:schemeClr>
          </a:solidFill>
          <a:ln w="9525">
            <a:noFill/>
            <a:miter lim="800000"/>
            <a:headEnd/>
            <a:tailEnd/>
          </a:ln>
        </p:spPr>
        <p:txBody>
          <a:bodyPr>
            <a:prstTxWarp prst="textNoShape">
              <a:avLst/>
            </a:prstTxWarp>
            <a:spAutoFit/>
          </a:bodyPr>
          <a:lstStyle/>
          <a:p>
            <a:r>
              <a:rPr lang="fr-FR" b="1" i="1">
                <a:solidFill>
                  <a:srgbClr val="FFFF00"/>
                </a:solidFill>
                <a:latin typeface="Calibri" pitchFamily="-1" charset="0"/>
              </a:rPr>
              <a:t>                  EWING’S</a:t>
            </a:r>
          </a:p>
          <a:p>
            <a:r>
              <a:rPr lang="fr-FR" b="1" i="1">
                <a:solidFill>
                  <a:srgbClr val="FFFF00"/>
                </a:solidFill>
                <a:latin typeface="Calibri" pitchFamily="-1" charset="0"/>
              </a:rPr>
              <a:t>    Translocation 11/22              </a:t>
            </a:r>
          </a:p>
        </p:txBody>
      </p:sp>
      <p:pic>
        <p:nvPicPr>
          <p:cNvPr id="63494" name="Picture 5" descr="diverses transloc"/>
          <p:cNvPicPr>
            <a:picLocks noChangeAspect="1" noChangeArrowheads="1"/>
          </p:cNvPicPr>
          <p:nvPr/>
        </p:nvPicPr>
        <p:blipFill>
          <a:blip r:embed="rId6"/>
          <a:srcRect/>
          <a:stretch>
            <a:fillRect/>
          </a:stretch>
        </p:blipFill>
        <p:spPr bwMode="auto">
          <a:xfrm>
            <a:off x="6096000" y="4526007"/>
            <a:ext cx="2895600" cy="2331993"/>
          </a:xfrm>
          <a:prstGeom prst="rect">
            <a:avLst/>
          </a:prstGeom>
          <a:noFill/>
          <a:ln w="9525">
            <a:noFill/>
            <a:miter lim="800000"/>
            <a:headEnd/>
            <a:tailEnd/>
          </a:ln>
        </p:spPr>
      </p:pic>
      <p:graphicFrame>
        <p:nvGraphicFramePr>
          <p:cNvPr id="63490" name="Object 2"/>
          <p:cNvGraphicFramePr>
            <a:graphicFrameLocks noChangeAspect="1"/>
          </p:cNvGraphicFramePr>
          <p:nvPr/>
        </p:nvGraphicFramePr>
        <p:xfrm>
          <a:off x="6973888" y="1066800"/>
          <a:ext cx="1936750" cy="3200400"/>
        </p:xfrm>
        <a:graphic>
          <a:graphicData uri="http://schemas.openxmlformats.org/presentationml/2006/ole">
            <mc:AlternateContent xmlns:mc="http://schemas.openxmlformats.org/markup-compatibility/2006">
              <mc:Choice xmlns:v="urn:schemas-microsoft-com:vml" Requires="v">
                <p:oleObj spid="_x0000_s63492" name="PhotoImpact" r:id="rId7" imgW="712419" imgH="1177947" progId="">
                  <p:embed/>
                </p:oleObj>
              </mc:Choice>
              <mc:Fallback>
                <p:oleObj name="PhotoImpact" r:id="rId7" imgW="712419" imgH="1177947" progId="">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3888" y="1066800"/>
                        <a:ext cx="193675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3495" name="Text Box 7"/>
          <p:cNvSpPr txBox="1">
            <a:spLocks noChangeArrowheads="1"/>
          </p:cNvSpPr>
          <p:nvPr/>
        </p:nvSpPr>
        <p:spPr bwMode="auto">
          <a:xfrm>
            <a:off x="900113" y="188913"/>
            <a:ext cx="7200900" cy="701675"/>
          </a:xfrm>
          <a:prstGeom prst="rect">
            <a:avLst/>
          </a:prstGeom>
          <a:noFill/>
          <a:ln w="9525">
            <a:noFill/>
            <a:miter lim="800000"/>
            <a:headEnd/>
            <a:tailEnd/>
          </a:ln>
        </p:spPr>
        <p:txBody>
          <a:bodyPr>
            <a:prstTxWarp prst="textNoShape">
              <a:avLst/>
            </a:prstTxWarp>
            <a:spAutoFit/>
          </a:bodyPr>
          <a:lstStyle/>
          <a:p>
            <a:r>
              <a:rPr lang="fr-FR" sz="4000" b="1">
                <a:solidFill>
                  <a:srgbClr val="FF0000"/>
                </a:solidFill>
                <a:latin typeface="Calibri" pitchFamily="-1" charset="0"/>
              </a:rPr>
              <a:t>Biopsie </a:t>
            </a:r>
            <a:endParaRPr lang="en-US" sz="2800" b="1">
              <a:solidFill>
                <a:srgbClr val="FF0000"/>
              </a:solidFill>
              <a:latin typeface="Calibri" pitchFamily="-1" charset="0"/>
            </a:endParaRPr>
          </a:p>
        </p:txBody>
      </p:sp>
      <p:sp>
        <p:nvSpPr>
          <p:cNvPr id="63496" name="Text Box 8"/>
          <p:cNvSpPr txBox="1">
            <a:spLocks noChangeArrowheads="1"/>
          </p:cNvSpPr>
          <p:nvPr/>
        </p:nvSpPr>
        <p:spPr bwMode="auto">
          <a:xfrm>
            <a:off x="2743200" y="0"/>
            <a:ext cx="5726113" cy="2308324"/>
          </a:xfrm>
          <a:prstGeom prst="rect">
            <a:avLst/>
          </a:prstGeom>
          <a:noFill/>
          <a:ln w="9525">
            <a:noFill/>
            <a:miter lim="800000"/>
            <a:headEnd/>
            <a:tailEnd/>
          </a:ln>
        </p:spPr>
        <p:txBody>
          <a:bodyPr wrap="square">
            <a:prstTxWarp prst="textNoShape">
              <a:avLst/>
            </a:prstTxWarp>
            <a:spAutoFit/>
          </a:bodyPr>
          <a:lstStyle/>
          <a:p>
            <a:r>
              <a:rPr lang="fr-FR" sz="2400" b="1" dirty="0">
                <a:latin typeface="Calibri" pitchFamily="-1" charset="0"/>
              </a:rPr>
              <a:t>Histologie classique                                          mais aussi:                       </a:t>
            </a:r>
            <a:r>
              <a:rPr lang="fr-FR" sz="2400" b="1" dirty="0" smtClean="0">
                <a:latin typeface="Calibri" pitchFamily="-1" charset="0"/>
              </a:rPr>
              <a:t> </a:t>
            </a:r>
            <a:r>
              <a:rPr lang="fr-FR" sz="2400" b="1" dirty="0" err="1" smtClean="0">
                <a:latin typeface="Calibri" pitchFamily="-1" charset="0"/>
              </a:rPr>
              <a:t>-</a:t>
            </a:r>
            <a:r>
              <a:rPr lang="fr-FR" sz="2400" b="1" dirty="0" err="1">
                <a:latin typeface="Calibri" pitchFamily="-1" charset="0"/>
              </a:rPr>
              <a:t>Bacteriologie</a:t>
            </a:r>
            <a:r>
              <a:rPr lang="fr-FR" sz="2400" b="1" dirty="0">
                <a:latin typeface="Calibri" pitchFamily="-1" charset="0"/>
              </a:rPr>
              <a:t>                                  </a:t>
            </a:r>
            <a:r>
              <a:rPr lang="fr-FR" sz="2400" b="1" dirty="0" err="1">
                <a:latin typeface="Calibri" pitchFamily="-1" charset="0"/>
              </a:rPr>
              <a:t>-Biologie</a:t>
            </a:r>
            <a:r>
              <a:rPr lang="fr-FR" sz="2400" b="1" dirty="0">
                <a:latin typeface="Calibri" pitchFamily="-1" charset="0"/>
              </a:rPr>
              <a:t> moléculaire                                Cytogénétique                </a:t>
            </a:r>
            <a:r>
              <a:rPr lang="fr-FR" sz="2400" b="1" dirty="0" smtClean="0">
                <a:latin typeface="Calibri" pitchFamily="-1" charset="0"/>
              </a:rPr>
              <a:t> </a:t>
            </a:r>
            <a:r>
              <a:rPr lang="fr-FR" sz="2400" b="1" dirty="0" err="1" smtClean="0">
                <a:latin typeface="Calibri" pitchFamily="-1" charset="0"/>
              </a:rPr>
              <a:t>-</a:t>
            </a:r>
            <a:r>
              <a:rPr lang="fr-FR" sz="2400" b="1" dirty="0" err="1">
                <a:latin typeface="Calibri" pitchFamily="-1" charset="0"/>
              </a:rPr>
              <a:t>Culture</a:t>
            </a:r>
            <a:r>
              <a:rPr lang="fr-FR" sz="2400" b="1" dirty="0">
                <a:latin typeface="Calibri" pitchFamily="-1" charset="0"/>
              </a:rPr>
              <a:t> de tissus                                  </a:t>
            </a:r>
            <a:r>
              <a:rPr lang="fr-FR" sz="2400" b="1" dirty="0" err="1">
                <a:latin typeface="Calibri" pitchFamily="-1" charset="0"/>
              </a:rPr>
              <a:t>-Congélation</a:t>
            </a:r>
            <a:endParaRPr lang="fr-FR" sz="2400" b="1" dirty="0">
              <a:latin typeface="Calibri" pitchFamily="-1" charset="0"/>
            </a:endParaRPr>
          </a:p>
          <a:p>
            <a:endParaRPr lang="fr-FR" sz="2400" dirty="0">
              <a:latin typeface="Calibri" pitchFamily="-1" charset="0"/>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1692275" y="333375"/>
            <a:ext cx="4275138" cy="2586038"/>
          </a:xfrm>
          <a:prstGeom prst="rect">
            <a:avLst/>
          </a:prstGeom>
          <a:noFill/>
          <a:ln w="9525">
            <a:noFill/>
            <a:miter lim="800000"/>
            <a:headEnd/>
            <a:tailEnd/>
          </a:ln>
        </p:spPr>
        <p:txBody>
          <a:bodyPr wrap="none">
            <a:prstTxWarp prst="textNoShape">
              <a:avLst/>
            </a:prstTxWarp>
            <a:spAutoFit/>
          </a:bodyPr>
          <a:lstStyle/>
          <a:p>
            <a:r>
              <a:rPr lang="fr-FR">
                <a:latin typeface="Calibri" pitchFamily="-1" charset="0"/>
              </a:rPr>
              <a:t>		</a:t>
            </a:r>
            <a:r>
              <a:rPr lang="fr-FR" sz="4000" b="1">
                <a:solidFill>
                  <a:schemeClr val="folHlink"/>
                </a:solidFill>
                <a:latin typeface="Calibri" pitchFamily="-1" charset="0"/>
              </a:rPr>
              <a:t>Biopsie</a:t>
            </a:r>
          </a:p>
          <a:p>
            <a:endParaRPr lang="fr-FR" sz="4400" b="1">
              <a:solidFill>
                <a:schemeClr val="folHlink"/>
              </a:solidFill>
              <a:latin typeface="Calibri" pitchFamily="-1" charset="0"/>
            </a:endParaRPr>
          </a:p>
          <a:p>
            <a:pPr>
              <a:buFontTx/>
              <a:buChar char="•"/>
            </a:pPr>
            <a:r>
              <a:rPr lang="fr-FR" sz="2000">
                <a:latin typeface="Calibri" pitchFamily="-1" charset="0"/>
              </a:rPr>
              <a:t>Transpédiculaire</a:t>
            </a:r>
          </a:p>
          <a:p>
            <a:pPr>
              <a:buFontTx/>
              <a:buChar char="•"/>
            </a:pPr>
            <a:r>
              <a:rPr lang="fr-FR" sz="2000">
                <a:latin typeface="Calibri" pitchFamily="-1" charset="0"/>
              </a:rPr>
              <a:t>Chirurgicale</a:t>
            </a:r>
          </a:p>
          <a:p>
            <a:pPr>
              <a:buFontTx/>
              <a:buChar char="•"/>
            </a:pPr>
            <a:r>
              <a:rPr lang="fr-FR" sz="2000">
                <a:latin typeface="Calibri" pitchFamily="-1" charset="0"/>
              </a:rPr>
              <a:t>Percutanée, positive dans 80% des cas</a:t>
            </a:r>
          </a:p>
          <a:p>
            <a:endParaRPr lang="fr-FR">
              <a:latin typeface="Calibri" pitchFamily="-1" charset="0"/>
            </a:endParaRPr>
          </a:p>
        </p:txBody>
      </p:sp>
      <p:pic>
        <p:nvPicPr>
          <p:cNvPr id="64515" name="Picture 3"/>
          <p:cNvPicPr>
            <a:picLocks noChangeAspect="1" noChangeArrowheads="1"/>
          </p:cNvPicPr>
          <p:nvPr/>
        </p:nvPicPr>
        <p:blipFill>
          <a:blip r:embed="rId2"/>
          <a:srcRect/>
          <a:stretch>
            <a:fillRect/>
          </a:stretch>
        </p:blipFill>
        <p:spPr bwMode="auto">
          <a:xfrm>
            <a:off x="1295400" y="2819400"/>
            <a:ext cx="2690813" cy="4038600"/>
          </a:xfrm>
          <a:prstGeom prst="rect">
            <a:avLst/>
          </a:prstGeom>
          <a:noFill/>
          <a:ln w="9525">
            <a:noFill/>
            <a:miter lim="800000"/>
            <a:headEnd/>
            <a:tailEnd/>
          </a:ln>
        </p:spPr>
      </p:pic>
      <p:pic>
        <p:nvPicPr>
          <p:cNvPr id="64516" name="Picture 4"/>
          <p:cNvPicPr>
            <a:picLocks noChangeAspect="1" noChangeArrowheads="1"/>
          </p:cNvPicPr>
          <p:nvPr/>
        </p:nvPicPr>
        <p:blipFill>
          <a:blip r:embed="rId3"/>
          <a:srcRect/>
          <a:stretch>
            <a:fillRect/>
          </a:stretch>
        </p:blipFill>
        <p:spPr bwMode="auto">
          <a:xfrm>
            <a:off x="4495800" y="2819400"/>
            <a:ext cx="3851275" cy="40386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a:spLocks noGrp="1"/>
          </p:cNvSpPr>
          <p:nvPr>
            <p:ph type="title"/>
          </p:nvPr>
        </p:nvSpPr>
        <p:spPr/>
        <p:txBody>
          <a:bodyPr/>
          <a:lstStyle/>
          <a:p>
            <a:r>
              <a:rPr lang="fr-FR" smtClean="0"/>
              <a:t>Biopsie ou non?</a:t>
            </a:r>
          </a:p>
        </p:txBody>
      </p:sp>
      <p:sp>
        <p:nvSpPr>
          <p:cNvPr id="33795" name="Espace réservé du contenu 2"/>
          <p:cNvSpPr>
            <a:spLocks noGrp="1"/>
          </p:cNvSpPr>
          <p:nvPr>
            <p:ph idx="1"/>
          </p:nvPr>
        </p:nvSpPr>
        <p:spPr/>
        <p:txBody>
          <a:bodyPr/>
          <a:lstStyle/>
          <a:p>
            <a:r>
              <a:rPr lang="fr-FR" sz="2800" dirty="0" smtClean="0">
                <a:solidFill>
                  <a:srgbClr val="604A7B"/>
                </a:solidFill>
              </a:rPr>
              <a:t>Biopsie percutanée sous scanner os à discuter à l’aiguille (partie molle) ou trocart (os)</a:t>
            </a:r>
          </a:p>
          <a:p>
            <a:endParaRPr lang="fr-FR" sz="2800" dirty="0" smtClean="0">
              <a:solidFill>
                <a:srgbClr val="604A7B"/>
              </a:solidFill>
            </a:endParaRPr>
          </a:p>
          <a:p>
            <a:pPr marL="971550" lvl="1" indent="-514350">
              <a:buFont typeface="+mj-lt"/>
              <a:buAutoNum type="arabicPeriod"/>
            </a:pPr>
            <a:r>
              <a:rPr lang="fr-FR" sz="2000" dirty="0" smtClean="0"/>
              <a:t>Toute biopsie doit être précédée d'une imagerie adaptée (IRM).</a:t>
            </a:r>
          </a:p>
          <a:p>
            <a:pPr marL="971550" lvl="1" indent="-514350">
              <a:buFont typeface="+mj-lt"/>
              <a:buAutoNum type="arabicPeriod"/>
            </a:pPr>
            <a:r>
              <a:rPr lang="fr-FR" sz="2000" dirty="0" smtClean="0"/>
              <a:t>L'orifice de ponction doit être situé au niveau de la future cicatrice d'</a:t>
            </a:r>
            <a:r>
              <a:rPr lang="fr-FR" sz="2000" dirty="0" err="1" smtClean="0"/>
              <a:t>éxérèse</a:t>
            </a:r>
            <a:r>
              <a:rPr lang="fr-FR" sz="2000" dirty="0" smtClean="0"/>
              <a:t> de façon à pouvoir être repris ultérieurement par le chirurgien lors du geste curatif.</a:t>
            </a:r>
          </a:p>
          <a:p>
            <a:pPr marL="971550" lvl="1" indent="-514350">
              <a:buFont typeface="+mj-lt"/>
              <a:buAutoNum type="arabicPeriod"/>
            </a:pPr>
            <a:r>
              <a:rPr lang="fr-FR" sz="2000" dirty="0" smtClean="0"/>
              <a:t>Le point d'entrée doit être </a:t>
            </a:r>
            <a:r>
              <a:rPr lang="fr-FR" sz="2000" dirty="0" err="1" smtClean="0"/>
              <a:t>tatoué.La</a:t>
            </a:r>
            <a:r>
              <a:rPr lang="fr-FR" sz="2000" dirty="0" smtClean="0"/>
              <a:t> ponction doit être réalisée avec des aiguilles </a:t>
            </a:r>
            <a:r>
              <a:rPr lang="fr-FR" sz="2000" dirty="0" err="1" smtClean="0"/>
              <a:t>co-axiales</a:t>
            </a:r>
            <a:r>
              <a:rPr lang="fr-FR" sz="2000" dirty="0" smtClean="0"/>
              <a:t> de 14 ou 16 gauges.</a:t>
            </a:r>
          </a:p>
          <a:p>
            <a:pPr marL="971550" lvl="1" indent="-514350">
              <a:buFont typeface="+mj-lt"/>
              <a:buAutoNum type="arabicPeriod"/>
            </a:pPr>
            <a:r>
              <a:rPr lang="fr-FR" sz="2000" dirty="0" smtClean="0"/>
              <a:t>Plusieurs carottes doivent être prélevées afin de s'assurer d'une quantité suffisante de matériel tumoral.</a:t>
            </a:r>
          </a:p>
          <a:p>
            <a:pPr marL="971550" lvl="1" indent="-514350">
              <a:buFont typeface="+mj-lt"/>
              <a:buAutoNum type="arabicPeriod"/>
            </a:pPr>
            <a:r>
              <a:rPr lang="fr-FR" sz="2000" dirty="0" smtClean="0"/>
              <a:t>Ne pas ponctionner dans une zone nécrotique.</a:t>
            </a:r>
          </a:p>
          <a:p>
            <a:endParaRPr lang="fr-FR" sz="2800"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endParaRPr lang="fr-FR"/>
          </a:p>
        </p:txBody>
      </p:sp>
      <p:pic>
        <p:nvPicPr>
          <p:cNvPr id="4" name="Espace réservé du contenu 3" descr="Capture d’écran 2013-10-11 à 19.58.45.png"/>
          <p:cNvPicPr>
            <a:picLocks noGrp="1" noChangeAspect="1"/>
          </p:cNvPicPr>
          <p:nvPr>
            <p:ph idx="1"/>
          </p:nvPr>
        </p:nvPicPr>
        <p:blipFill>
          <a:blip r:embed="rId2"/>
          <a:srcRect t="-24245" b="-24245"/>
          <a:stretch>
            <a:fillRect/>
          </a:stretch>
        </p:blipFill>
        <p:spPr>
          <a:xfrm>
            <a:off x="457200" y="-457200"/>
            <a:ext cx="8229600" cy="4525963"/>
          </a:xfrm>
        </p:spPr>
      </p:pic>
      <p:pic>
        <p:nvPicPr>
          <p:cNvPr id="7" name="Image 6" descr="Capture d’écran 2013-10-11 à 19.59.27.png"/>
          <p:cNvPicPr>
            <a:picLocks noChangeAspect="1"/>
          </p:cNvPicPr>
          <p:nvPr/>
        </p:nvPicPr>
        <p:blipFill>
          <a:blip r:embed="rId3"/>
          <a:stretch>
            <a:fillRect/>
          </a:stretch>
        </p:blipFill>
        <p:spPr>
          <a:xfrm>
            <a:off x="3027137" y="4191000"/>
            <a:ext cx="3089726" cy="2223691"/>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a:spLocks noGrp="1"/>
          </p:cNvSpPr>
          <p:nvPr>
            <p:ph type="title"/>
          </p:nvPr>
        </p:nvSpPr>
        <p:spPr/>
        <p:txBody>
          <a:bodyPr/>
          <a:lstStyle/>
          <a:p>
            <a:r>
              <a:rPr lang="fr-FR" smtClean="0"/>
              <a:t>Biopsie ou non?</a:t>
            </a:r>
          </a:p>
        </p:txBody>
      </p:sp>
      <p:sp>
        <p:nvSpPr>
          <p:cNvPr id="33795" name="Espace réservé du contenu 2"/>
          <p:cNvSpPr>
            <a:spLocks noGrp="1"/>
          </p:cNvSpPr>
          <p:nvPr>
            <p:ph idx="1"/>
          </p:nvPr>
        </p:nvSpPr>
        <p:spPr/>
        <p:txBody>
          <a:bodyPr/>
          <a:lstStyle/>
          <a:p>
            <a:r>
              <a:rPr lang="fr-FR" sz="2800" dirty="0" smtClean="0">
                <a:solidFill>
                  <a:srgbClr val="604A7B"/>
                </a:solidFill>
              </a:rPr>
              <a:t>Biopsie chirurgicale</a:t>
            </a:r>
          </a:p>
          <a:p>
            <a:pPr>
              <a:buNone/>
            </a:pPr>
            <a:endParaRPr lang="fr-FR" sz="2800" dirty="0" smtClean="0">
              <a:solidFill>
                <a:srgbClr val="604A7B"/>
              </a:solidFill>
            </a:endParaRPr>
          </a:p>
          <a:p>
            <a:pPr marL="971550" lvl="1" indent="-514350">
              <a:buFont typeface="+mj-lt"/>
              <a:buAutoNum type="arabicPeriod"/>
            </a:pPr>
            <a:r>
              <a:rPr lang="fr-FR" sz="2000" dirty="0" err="1" smtClean="0"/>
              <a:t>Incisionnelle</a:t>
            </a:r>
            <a:r>
              <a:rPr lang="fr-FR" sz="2000" dirty="0" smtClean="0"/>
              <a:t> ou </a:t>
            </a:r>
            <a:r>
              <a:rPr lang="fr-FR" sz="2000" dirty="0" err="1" smtClean="0"/>
              <a:t>excisionelle</a:t>
            </a:r>
            <a:r>
              <a:rPr lang="fr-FR" sz="2000" dirty="0" smtClean="0"/>
              <a:t> tumeur &lt; 3cm</a:t>
            </a:r>
          </a:p>
          <a:p>
            <a:pPr marL="971550" lvl="1" indent="-514350">
              <a:buFont typeface="+mj-lt"/>
              <a:buAutoNum type="arabicPeriod"/>
            </a:pPr>
            <a:r>
              <a:rPr lang="fr-FR" sz="2000" dirty="0" smtClean="0"/>
              <a:t>L'accès direct, à l'aplomb de la tumeur, </a:t>
            </a:r>
          </a:p>
          <a:p>
            <a:pPr marL="971550" lvl="1" indent="-514350">
              <a:buFont typeface="+mj-lt"/>
              <a:buAutoNum type="arabicPeriod"/>
            </a:pPr>
            <a:r>
              <a:rPr lang="fr-FR" sz="2000" dirty="0" smtClean="0"/>
              <a:t>permettre l'exérèse de l'ensemble du trajet cutané lors du geste chirurgical curatif.</a:t>
            </a:r>
          </a:p>
          <a:p>
            <a:pPr marL="971550" lvl="1" indent="-514350">
              <a:buFont typeface="+mj-lt"/>
              <a:buAutoNum type="arabicPeriod"/>
            </a:pPr>
            <a:r>
              <a:rPr lang="fr-FR" sz="2000" dirty="0" smtClean="0"/>
              <a:t>La cicatrice d'incision doit être la plus petite possible (1 à 2 cm maximum).</a:t>
            </a:r>
          </a:p>
          <a:p>
            <a:pPr marL="971550" lvl="1" indent="-514350">
              <a:buFont typeface="+mj-lt"/>
              <a:buAutoNum type="arabicPeriod"/>
            </a:pPr>
            <a:r>
              <a:rPr lang="fr-FR" sz="2000" dirty="0" smtClean="0"/>
              <a:t>Pas de décollement du plan anatomique.</a:t>
            </a:r>
          </a:p>
          <a:p>
            <a:pPr marL="971550" lvl="1" indent="-514350">
              <a:buFont typeface="+mj-lt"/>
              <a:buAutoNum type="arabicPeriod"/>
            </a:pPr>
            <a:r>
              <a:rPr lang="fr-FR" sz="2000" dirty="0" smtClean="0"/>
              <a:t>Le drainage doit être évité pour limiter les risques de dissémination tumorale. </a:t>
            </a:r>
          </a:p>
          <a:p>
            <a:pPr marL="971550" lvl="1" indent="-514350">
              <a:buFont typeface="+mj-lt"/>
              <a:buAutoNum type="arabicPeriod"/>
            </a:pPr>
            <a:r>
              <a:rPr lang="fr-FR" sz="2000" dirty="0" smtClean="0"/>
              <a:t>La biopsie "exérèse" doit être exclusivement réservée aux tumeurs de moins de 3 cm ; et réalisée sans effraction tumorale.</a:t>
            </a:r>
            <a:endParaRPr lang="fr-FR" sz="2400"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1331913" y="549275"/>
            <a:ext cx="4451350" cy="646113"/>
          </a:xfrm>
          <a:prstGeom prst="rect">
            <a:avLst/>
          </a:prstGeom>
          <a:noFill/>
          <a:ln w="9525">
            <a:noFill/>
            <a:miter lim="800000"/>
            <a:headEnd/>
            <a:tailEnd/>
          </a:ln>
        </p:spPr>
        <p:txBody>
          <a:bodyPr wrap="none">
            <a:prstTxWarp prst="textNoShape">
              <a:avLst/>
            </a:prstTxWarp>
            <a:spAutoFit/>
          </a:bodyPr>
          <a:lstStyle/>
          <a:p>
            <a:r>
              <a:rPr lang="fr-FR" sz="3600" b="1">
                <a:solidFill>
                  <a:schemeClr val="folHlink"/>
                </a:solidFill>
                <a:latin typeface="Calibri" pitchFamily="-1" charset="0"/>
              </a:rPr>
              <a:t>         1. Lésion bénigne</a:t>
            </a:r>
          </a:p>
        </p:txBody>
      </p:sp>
      <p:sp>
        <p:nvSpPr>
          <p:cNvPr id="65539" name="Text Box 3"/>
          <p:cNvSpPr txBox="1">
            <a:spLocks noChangeArrowheads="1"/>
          </p:cNvSpPr>
          <p:nvPr/>
        </p:nvSpPr>
        <p:spPr bwMode="auto">
          <a:xfrm>
            <a:off x="2555875" y="2997200"/>
            <a:ext cx="4851400" cy="769938"/>
          </a:xfrm>
          <a:prstGeom prst="rect">
            <a:avLst/>
          </a:prstGeom>
          <a:noFill/>
          <a:ln w="9525">
            <a:noFill/>
            <a:miter lim="800000"/>
            <a:headEnd/>
            <a:tailEnd/>
          </a:ln>
        </p:spPr>
        <p:txBody>
          <a:bodyPr>
            <a:prstTxWarp prst="textNoShape">
              <a:avLst/>
            </a:prstTxWarp>
            <a:spAutoFit/>
          </a:bodyPr>
          <a:lstStyle/>
          <a:p>
            <a:r>
              <a:rPr lang="fr-FR" sz="2000">
                <a:latin typeface="Calibri" pitchFamily="-1" charset="0"/>
              </a:rPr>
              <a:t>traitement chirurgical isolé</a:t>
            </a:r>
          </a:p>
          <a:p>
            <a:r>
              <a:rPr lang="fr-FR" sz="2400">
                <a:latin typeface="Calibri" pitchFamily="-1" charset="0"/>
              </a:rPr>
              <a:t>(résection marginale)</a:t>
            </a:r>
            <a:r>
              <a:rPr lang="fr-FR" sz="2000">
                <a:latin typeface="Calibri" pitchFamily="-1" charset="0"/>
              </a:rPr>
              <a:t> </a:t>
            </a:r>
          </a:p>
        </p:txBody>
      </p:sp>
      <p:sp>
        <p:nvSpPr>
          <p:cNvPr id="65540" name="Line 6"/>
          <p:cNvSpPr>
            <a:spLocks noChangeShapeType="1"/>
          </p:cNvSpPr>
          <p:nvPr/>
        </p:nvSpPr>
        <p:spPr bwMode="auto">
          <a:xfrm flipH="1">
            <a:off x="4635500" y="1341438"/>
            <a:ext cx="7938" cy="1295400"/>
          </a:xfrm>
          <a:prstGeom prst="line">
            <a:avLst/>
          </a:prstGeom>
          <a:noFill/>
          <a:ln w="57150">
            <a:solidFill>
              <a:schemeClr val="accent2"/>
            </a:solidFill>
            <a:round/>
            <a:headEnd/>
            <a:tailEnd type="triangle" w="med" len="med"/>
          </a:ln>
        </p:spPr>
        <p:txBody>
          <a:bodyPr wrap="none" anchor="ctr">
            <a:prstTxWarp prst="textNoShape">
              <a:avLst/>
            </a:prstTxWarp>
          </a:bodyPr>
          <a:lstStyle/>
          <a:p>
            <a:endParaRPr lang="fr-FR"/>
          </a:p>
        </p:txBody>
      </p:sp>
      <p:pic>
        <p:nvPicPr>
          <p:cNvPr id="65541" name="Picture 7"/>
          <p:cNvPicPr>
            <a:picLocks noChangeAspect="1" noChangeArrowheads="1"/>
          </p:cNvPicPr>
          <p:nvPr/>
        </p:nvPicPr>
        <p:blipFill>
          <a:blip r:embed="rId3">
            <a:lum bright="6000"/>
          </a:blip>
          <a:srcRect/>
          <a:stretch>
            <a:fillRect/>
          </a:stretch>
        </p:blipFill>
        <p:spPr bwMode="auto">
          <a:xfrm>
            <a:off x="2916238" y="4005263"/>
            <a:ext cx="3816350" cy="2544762"/>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fr-FR" dirty="0" smtClean="0"/>
              <a:t>Lésion bénigne: ostéome ostéoïde, ostéoblastome</a:t>
            </a:r>
            <a:endParaRPr lang="fr-FR" dirty="0"/>
          </a:p>
        </p:txBody>
      </p:sp>
      <p:sp>
        <p:nvSpPr>
          <p:cNvPr id="68611" name="Rectangle 3"/>
          <p:cNvSpPr>
            <a:spLocks noGrp="1" noChangeArrowheads="1"/>
          </p:cNvSpPr>
          <p:nvPr>
            <p:ph type="body" idx="1"/>
          </p:nvPr>
        </p:nvSpPr>
        <p:spPr/>
        <p:txBody>
          <a:bodyPr/>
          <a:lstStyle/>
          <a:p>
            <a:endParaRPr lang="fr-FR" dirty="0" smtClean="0">
              <a:hlinkClick r:id="rId3"/>
            </a:endParaRPr>
          </a:p>
          <a:p>
            <a:endParaRPr lang="fr-FR" dirty="0" smtClean="0">
              <a:hlinkClick r:id="rId3"/>
            </a:endParaRPr>
          </a:p>
          <a:p>
            <a:endParaRPr lang="fr-FR" dirty="0" smtClean="0">
              <a:hlinkClick r:id="rId3"/>
            </a:endParaRPr>
          </a:p>
          <a:p>
            <a:endParaRPr lang="fr-FR" dirty="0" smtClean="0">
              <a:hlinkClick r:id="rId3"/>
            </a:endParaRPr>
          </a:p>
          <a:p>
            <a:r>
              <a:rPr lang="fr-FR" dirty="0" smtClean="0">
                <a:hlinkClick r:id="rId3"/>
              </a:rPr>
              <a:t>Ablation </a:t>
            </a:r>
            <a:r>
              <a:rPr lang="fr-FR" dirty="0">
                <a:hlinkClick r:id="rId3"/>
              </a:rPr>
              <a:t>of osteoid osteomas with a percutaneously placed electrode: a new procedure.</a:t>
            </a:r>
            <a:endParaRPr lang="fr-FR" dirty="0"/>
          </a:p>
          <a:p>
            <a:r>
              <a:rPr lang="fr-FR" dirty="0" err="1"/>
              <a:t>Rosenthal</a:t>
            </a:r>
            <a:r>
              <a:rPr lang="fr-FR" dirty="0"/>
              <a:t> DI. </a:t>
            </a:r>
            <a:r>
              <a:rPr lang="fr-FR" dirty="0" err="1"/>
              <a:t>Radiology</a:t>
            </a:r>
            <a:r>
              <a:rPr lang="fr-FR" dirty="0"/>
              <a:t> 1992</a:t>
            </a:r>
          </a:p>
          <a:p>
            <a:endParaRPr lang="fr-FR" dirty="0"/>
          </a:p>
        </p:txBody>
      </p:sp>
      <p:pic>
        <p:nvPicPr>
          <p:cNvPr id="5" name="Picture 9"/>
          <p:cNvPicPr>
            <a:picLocks noChangeAspect="1" noChangeArrowheads="1"/>
          </p:cNvPicPr>
          <p:nvPr/>
        </p:nvPicPr>
        <p:blipFill>
          <a:blip r:embed="rId4"/>
          <a:srcRect l="22688" t="19489" r="10872" b="17513"/>
          <a:stretch>
            <a:fillRect/>
          </a:stretch>
        </p:blipFill>
        <p:spPr bwMode="auto">
          <a:xfrm>
            <a:off x="457200" y="1447800"/>
            <a:ext cx="3217020" cy="22875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p:cNvPicPr>
            <a:picLocks noGrp="1" noChangeAspect="1" noChangeArrowheads="1"/>
          </p:cNvPicPr>
          <p:nvPr>
            <p:ph type="body" idx="4294967295"/>
          </p:nvPr>
        </p:nvPicPr>
        <p:blipFill>
          <a:blip r:embed="rId3"/>
          <a:srcRect l="16646" t="26428" r="54637" b="59567"/>
          <a:stretch>
            <a:fillRect/>
          </a:stretch>
        </p:blipFill>
        <p:spPr>
          <a:xfrm>
            <a:off x="1219200" y="1447800"/>
            <a:ext cx="5327650" cy="1374775"/>
          </a:xfrm>
        </p:spPr>
      </p:pic>
      <p:pic>
        <p:nvPicPr>
          <p:cNvPr id="70659" name="Picture 4"/>
          <p:cNvPicPr>
            <a:picLocks noChangeAspect="1" noChangeArrowheads="1"/>
          </p:cNvPicPr>
          <p:nvPr/>
        </p:nvPicPr>
        <p:blipFill>
          <a:blip r:embed="rId4"/>
          <a:srcRect l="16780" t="63780" r="53696" b="19489"/>
          <a:stretch>
            <a:fillRect/>
          </a:stretch>
        </p:blipFill>
        <p:spPr bwMode="auto">
          <a:xfrm>
            <a:off x="1295400" y="2971800"/>
            <a:ext cx="5329238" cy="2266950"/>
          </a:xfrm>
          <a:prstGeom prst="rect">
            <a:avLst/>
          </a:prstGeom>
          <a:noFill/>
          <a:ln w="9525">
            <a:noFill/>
            <a:miter lim="800000"/>
            <a:headEnd/>
            <a:tailEnd/>
          </a:ln>
        </p:spPr>
      </p:pic>
      <p:sp>
        <p:nvSpPr>
          <p:cNvPr id="70660" name="Text Box 5"/>
          <p:cNvSpPr txBox="1">
            <a:spLocks noChangeArrowheads="1"/>
          </p:cNvSpPr>
          <p:nvPr/>
        </p:nvSpPr>
        <p:spPr bwMode="auto">
          <a:xfrm>
            <a:off x="533400" y="5486400"/>
            <a:ext cx="7848600" cy="1200328"/>
          </a:xfrm>
          <a:prstGeom prst="rect">
            <a:avLst/>
          </a:prstGeom>
          <a:noFill/>
          <a:ln w="9525">
            <a:noFill/>
            <a:miter lim="800000"/>
            <a:headEnd/>
            <a:tailEnd/>
          </a:ln>
        </p:spPr>
        <p:txBody>
          <a:bodyPr wrap="square">
            <a:prstTxWarp prst="textNoShape">
              <a:avLst/>
            </a:prstTxWarp>
            <a:spAutoFit/>
          </a:bodyPr>
          <a:lstStyle/>
          <a:p>
            <a:r>
              <a:rPr lang="fr-FR" sz="2400">
                <a:latin typeface="Calibri" pitchFamily="-1" charset="0"/>
              </a:rPr>
              <a:t>Contre-indications : nidus trop près d’une structure neurovasculaire (5 mm) </a:t>
            </a:r>
          </a:p>
          <a:p>
            <a:r>
              <a:rPr lang="fr-FR" sz="2400">
                <a:latin typeface="Calibri" pitchFamily="-1" charset="0"/>
              </a:rPr>
              <a:t>Absence de corticale osseuse entre la lésion et le canal</a:t>
            </a:r>
          </a:p>
        </p:txBody>
      </p:sp>
      <p:sp>
        <p:nvSpPr>
          <p:cNvPr id="5" name="ZoneTexte 4"/>
          <p:cNvSpPr txBox="1"/>
          <p:nvPr/>
        </p:nvSpPr>
        <p:spPr>
          <a:xfrm>
            <a:off x="685800" y="457200"/>
            <a:ext cx="4815265" cy="523220"/>
          </a:xfrm>
          <a:prstGeom prst="rect">
            <a:avLst/>
          </a:prstGeom>
          <a:noFill/>
        </p:spPr>
        <p:txBody>
          <a:bodyPr wrap="none" rtlCol="0">
            <a:spAutoFit/>
          </a:bodyPr>
          <a:lstStyle/>
          <a:p>
            <a:r>
              <a:rPr lang="fr-FR" sz="2800" dirty="0" smtClean="0"/>
              <a:t>Biopsie lors de la procédure</a:t>
            </a:r>
            <a:endParaRPr lang="fr-FR" sz="2800" dirty="0"/>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descr="OO"/>
          <p:cNvPicPr>
            <a:picLocks noChangeAspect="1" noChangeArrowheads="1"/>
          </p:cNvPicPr>
          <p:nvPr/>
        </p:nvPicPr>
        <p:blipFill>
          <a:blip r:embed="rId3"/>
          <a:srcRect t="760" b="760"/>
          <a:stretch>
            <a:fillRect/>
          </a:stretch>
        </p:blipFill>
        <p:spPr bwMode="auto">
          <a:xfrm>
            <a:off x="0" y="2165350"/>
            <a:ext cx="3880361" cy="4692650"/>
          </a:xfrm>
          <a:prstGeom prst="rect">
            <a:avLst/>
          </a:prstGeom>
          <a:noFill/>
          <a:ln w="9525">
            <a:solidFill>
              <a:srgbClr val="EAEAEA"/>
            </a:solidFill>
            <a:miter lim="800000"/>
            <a:headEnd/>
            <a:tailEnd/>
          </a:ln>
        </p:spPr>
      </p:pic>
      <p:pic>
        <p:nvPicPr>
          <p:cNvPr id="3" name="Image 2" descr="Capture d’écran 2013-10-11 à 21.22.33.png"/>
          <p:cNvPicPr>
            <a:picLocks noChangeAspect="1"/>
          </p:cNvPicPr>
          <p:nvPr/>
        </p:nvPicPr>
        <p:blipFill>
          <a:blip r:embed="rId4"/>
          <a:stretch>
            <a:fillRect/>
          </a:stretch>
        </p:blipFill>
        <p:spPr>
          <a:xfrm>
            <a:off x="0" y="17060"/>
            <a:ext cx="9144000" cy="341194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3"/>
          <p:cNvSpPr>
            <a:spLocks noGrp="1"/>
          </p:cNvSpPr>
          <p:nvPr>
            <p:ph type="title"/>
          </p:nvPr>
        </p:nvSpPr>
        <p:spPr/>
        <p:txBody>
          <a:bodyPr/>
          <a:lstStyle/>
          <a:p>
            <a:r>
              <a:rPr lang="fr-FR" b="1" smtClean="0"/>
              <a:t>Approche diagnostique</a:t>
            </a:r>
          </a:p>
        </p:txBody>
      </p:sp>
      <p:sp>
        <p:nvSpPr>
          <p:cNvPr id="21507" name="Espace réservé du contenu 4"/>
          <p:cNvSpPr>
            <a:spLocks noGrp="1"/>
          </p:cNvSpPr>
          <p:nvPr>
            <p:ph idx="1"/>
          </p:nvPr>
        </p:nvSpPr>
        <p:spPr/>
        <p:txBody>
          <a:bodyPr/>
          <a:lstStyle/>
          <a:p>
            <a:pPr>
              <a:buFontTx/>
              <a:buChar char="•"/>
            </a:pPr>
            <a:r>
              <a:rPr lang="fr-FR" smtClean="0"/>
              <a:t>Examen clinique</a:t>
            </a:r>
          </a:p>
          <a:p>
            <a:pPr>
              <a:buFontTx/>
              <a:buChar char="•"/>
            </a:pPr>
            <a:r>
              <a:rPr lang="fr-FR" smtClean="0"/>
              <a:t>Radio standards</a:t>
            </a:r>
          </a:p>
          <a:p>
            <a:pPr>
              <a:buFontTx/>
              <a:buChar char="•"/>
            </a:pPr>
            <a:r>
              <a:rPr lang="fr-FR" smtClean="0"/>
              <a:t>TDM</a:t>
            </a:r>
          </a:p>
          <a:p>
            <a:pPr>
              <a:buFontTx/>
              <a:buChar char="•"/>
            </a:pPr>
            <a:r>
              <a:rPr lang="fr-FR" smtClean="0"/>
              <a:t>IRM</a:t>
            </a:r>
          </a:p>
          <a:p>
            <a:endParaRPr lang="fr-FR" smtClean="0"/>
          </a:p>
          <a:p>
            <a:endParaRPr lang="fr-F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endParaRPr lang="fr-FR"/>
          </a:p>
        </p:txBody>
      </p:sp>
      <p:sp>
        <p:nvSpPr>
          <p:cNvPr id="74755" name="Rectangle 3"/>
          <p:cNvSpPr>
            <a:spLocks noGrp="1" noChangeArrowheads="1"/>
          </p:cNvSpPr>
          <p:nvPr>
            <p:ph type="body" idx="1"/>
          </p:nvPr>
        </p:nvSpPr>
        <p:spPr/>
        <p:txBody>
          <a:bodyPr/>
          <a:lstStyle/>
          <a:p>
            <a:pPr>
              <a:lnSpc>
                <a:spcPct val="90000"/>
              </a:lnSpc>
            </a:pPr>
            <a:r>
              <a:rPr lang="fr-FR" sz="2000" dirty="0">
                <a:hlinkClick r:id="rId3"/>
              </a:rPr>
              <a:t>CT-guided radiofrequency ablation of spinal osteoid osteomas with concomitant perineural and epidural irrigation for neuroprotection.</a:t>
            </a:r>
            <a:r>
              <a:rPr lang="fr-FR" sz="2000" dirty="0"/>
              <a:t> Klass D. Eur Radiol. 2009.</a:t>
            </a:r>
          </a:p>
          <a:p>
            <a:pPr>
              <a:lnSpc>
                <a:spcPct val="90000"/>
              </a:lnSpc>
            </a:pPr>
            <a:endParaRPr lang="fr-FR" sz="2000" dirty="0"/>
          </a:p>
          <a:p>
            <a:pPr>
              <a:lnSpc>
                <a:spcPct val="90000"/>
              </a:lnSpc>
            </a:pPr>
            <a:r>
              <a:rPr lang="fr-FR" sz="2000" dirty="0">
                <a:hlinkClick r:id="rId4"/>
              </a:rPr>
              <a:t>Radiofrequency ablation of osteoid osteoma with cooled probes and impedance-control energy delivery.</a:t>
            </a:r>
            <a:r>
              <a:rPr lang="fr-FR" sz="2000" dirty="0"/>
              <a:t> </a:t>
            </a:r>
            <a:r>
              <a:rPr lang="fr-FR" sz="2000" dirty="0" err="1"/>
              <a:t>Cantwell</a:t>
            </a:r>
            <a:r>
              <a:rPr lang="fr-FR" sz="2000" dirty="0"/>
              <a:t> CP. AJR Am J </a:t>
            </a:r>
            <a:r>
              <a:rPr lang="fr-FR" sz="2000" dirty="0" err="1"/>
              <a:t>Roentgenol</a:t>
            </a:r>
            <a:r>
              <a:rPr lang="fr-FR" sz="2000" dirty="0"/>
              <a:t>. 2006</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2744788" y="595313"/>
            <a:ext cx="3500437" cy="646112"/>
          </a:xfrm>
          <a:prstGeom prst="rect">
            <a:avLst/>
          </a:prstGeom>
          <a:noFill/>
          <a:ln w="9525">
            <a:noFill/>
            <a:miter lim="800000"/>
            <a:headEnd/>
            <a:tailEnd/>
          </a:ln>
        </p:spPr>
        <p:txBody>
          <a:bodyPr wrap="none">
            <a:prstTxWarp prst="textNoShape">
              <a:avLst/>
            </a:prstTxWarp>
            <a:spAutoFit/>
          </a:bodyPr>
          <a:lstStyle/>
          <a:p>
            <a:r>
              <a:rPr lang="fr-FR" sz="3600" b="1">
                <a:solidFill>
                  <a:schemeClr val="folHlink"/>
                </a:solidFill>
                <a:latin typeface="Calibri" pitchFamily="-1" charset="0"/>
              </a:rPr>
              <a:t>2. Lésion maligne</a:t>
            </a:r>
          </a:p>
        </p:txBody>
      </p:sp>
      <p:sp>
        <p:nvSpPr>
          <p:cNvPr id="95235" name="Text Box 3"/>
          <p:cNvSpPr txBox="1">
            <a:spLocks noChangeArrowheads="1"/>
          </p:cNvSpPr>
          <p:nvPr/>
        </p:nvSpPr>
        <p:spPr bwMode="auto">
          <a:xfrm>
            <a:off x="2568575" y="3068638"/>
            <a:ext cx="3447340" cy="461665"/>
          </a:xfrm>
          <a:prstGeom prst="rect">
            <a:avLst/>
          </a:prstGeom>
          <a:noFill/>
          <a:ln w="9525">
            <a:noFill/>
            <a:miter lim="800000"/>
            <a:headEnd/>
            <a:tailEnd/>
          </a:ln>
        </p:spPr>
        <p:txBody>
          <a:bodyPr wrap="none">
            <a:prstTxWarp prst="textNoShape">
              <a:avLst/>
            </a:prstTxWarp>
            <a:spAutoFit/>
          </a:bodyPr>
          <a:lstStyle/>
          <a:p>
            <a:r>
              <a:rPr lang="fr-FR" sz="2400" b="1" i="1" dirty="0">
                <a:latin typeface="Calibri" pitchFamily="-1" charset="0"/>
              </a:rPr>
              <a:t>Chimiothérapie première</a:t>
            </a:r>
          </a:p>
        </p:txBody>
      </p:sp>
      <p:sp>
        <p:nvSpPr>
          <p:cNvPr id="95236" name="Line 4"/>
          <p:cNvSpPr>
            <a:spLocks noChangeShapeType="1"/>
          </p:cNvSpPr>
          <p:nvPr/>
        </p:nvSpPr>
        <p:spPr bwMode="auto">
          <a:xfrm>
            <a:off x="4211638" y="1412875"/>
            <a:ext cx="0" cy="1524000"/>
          </a:xfrm>
          <a:prstGeom prst="line">
            <a:avLst/>
          </a:prstGeom>
          <a:noFill/>
          <a:ln w="57150">
            <a:solidFill>
              <a:schemeClr val="accent2"/>
            </a:solidFill>
            <a:round/>
            <a:headEnd/>
            <a:tailEnd type="triangle" w="med" len="med"/>
          </a:ln>
        </p:spPr>
        <p:txBody>
          <a:bodyPr wrap="none" anchor="ctr">
            <a:prstTxWarp prst="textNoShape">
              <a:avLst/>
            </a:prstTxWarp>
          </a:bodyPr>
          <a:lstStyle/>
          <a:p>
            <a:endParaRPr lang="fr-FR"/>
          </a:p>
        </p:txBody>
      </p:sp>
      <p:pic>
        <p:nvPicPr>
          <p:cNvPr id="284677" name="Picture 5"/>
          <p:cNvPicPr>
            <a:picLocks noChangeAspect="1" noChangeArrowheads="1"/>
          </p:cNvPicPr>
          <p:nvPr/>
        </p:nvPicPr>
        <p:blipFill>
          <a:blip r:embed="rId2">
            <a:grayscl/>
          </a:blip>
          <a:srcRect/>
          <a:stretch>
            <a:fillRect/>
          </a:stretch>
        </p:blipFill>
        <p:spPr bwMode="auto">
          <a:xfrm>
            <a:off x="2362200" y="3657600"/>
            <a:ext cx="4419600" cy="294322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4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fr-FR" sz="3600" smtClean="0">
                <a:solidFill>
                  <a:srgbClr val="FF0000"/>
                </a:solidFill>
              </a:rPr>
              <a:t>Intérêt de la chimiothérapie première</a:t>
            </a:r>
          </a:p>
        </p:txBody>
      </p:sp>
      <p:sp>
        <p:nvSpPr>
          <p:cNvPr id="96259" name="Rectangle 3"/>
          <p:cNvSpPr>
            <a:spLocks noGrp="1" noChangeArrowheads="1"/>
          </p:cNvSpPr>
          <p:nvPr>
            <p:ph idx="1"/>
          </p:nvPr>
        </p:nvSpPr>
        <p:spPr>
          <a:xfrm>
            <a:off x="900113" y="2743200"/>
            <a:ext cx="7772400" cy="4114800"/>
          </a:xfrm>
        </p:spPr>
        <p:txBody>
          <a:bodyPr/>
          <a:lstStyle/>
          <a:p>
            <a:r>
              <a:rPr lang="fr-FR"/>
              <a:t>Contrôle des micrométastases</a:t>
            </a:r>
          </a:p>
          <a:p>
            <a:r>
              <a:rPr lang="fr-FR"/>
              <a:t>Réduction du volume tumoral</a:t>
            </a:r>
          </a:p>
          <a:p>
            <a:r>
              <a:rPr lang="fr-FR"/>
              <a:t>Facilite la chirurgie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685800" y="-100013"/>
            <a:ext cx="7772400" cy="915988"/>
          </a:xfrm>
        </p:spPr>
        <p:txBody>
          <a:bodyPr/>
          <a:lstStyle/>
          <a:p>
            <a:r>
              <a:rPr lang="fr-FR"/>
              <a:t>Classifications</a:t>
            </a:r>
          </a:p>
        </p:txBody>
      </p:sp>
      <p:sp>
        <p:nvSpPr>
          <p:cNvPr id="97283" name="Rectangle 3"/>
          <p:cNvSpPr>
            <a:spLocks noGrp="1" noChangeArrowheads="1"/>
          </p:cNvSpPr>
          <p:nvPr>
            <p:ph type="body" sz="half" idx="1"/>
          </p:nvPr>
        </p:nvSpPr>
        <p:spPr>
          <a:xfrm>
            <a:off x="685800" y="981075"/>
            <a:ext cx="8458200" cy="800100"/>
          </a:xfrm>
        </p:spPr>
        <p:txBody>
          <a:bodyPr/>
          <a:lstStyle/>
          <a:p>
            <a:pPr>
              <a:buFontTx/>
              <a:buNone/>
            </a:pPr>
            <a:r>
              <a:rPr lang="fr-FR" sz="2800"/>
              <a:t>Weinstein-Boriani-Biagini (WBB)</a:t>
            </a:r>
          </a:p>
          <a:p>
            <a:endParaRPr lang="fr-FR" sz="2800"/>
          </a:p>
          <a:p>
            <a:endParaRPr lang="fr-FR" sz="2800"/>
          </a:p>
        </p:txBody>
      </p:sp>
      <p:pic>
        <p:nvPicPr>
          <p:cNvPr id="97284" name="Picture 5" descr="Fig 7"/>
          <p:cNvPicPr>
            <a:picLocks noGrp="1" noChangeAspect="1" noChangeArrowheads="1"/>
          </p:cNvPicPr>
          <p:nvPr>
            <p:ph sz="quarter" idx="2"/>
          </p:nvPr>
        </p:nvPicPr>
        <p:blipFill>
          <a:blip r:embed="rId2">
            <a:lum bright="44000" contrast="70000"/>
          </a:blip>
          <a:srcRect/>
          <a:stretch>
            <a:fillRect/>
          </a:stretch>
        </p:blipFill>
        <p:spPr>
          <a:xfrm>
            <a:off x="1331913" y="1484313"/>
            <a:ext cx="6769100" cy="5076825"/>
          </a:xfrm>
          <a:noFill/>
        </p:spPr>
      </p:pic>
      <p:sp>
        <p:nvSpPr>
          <p:cNvPr id="97285" name="Line 4"/>
          <p:cNvSpPr>
            <a:spLocks noChangeShapeType="1"/>
          </p:cNvSpPr>
          <p:nvPr/>
        </p:nvSpPr>
        <p:spPr bwMode="auto">
          <a:xfrm>
            <a:off x="1042988" y="765175"/>
            <a:ext cx="7416800" cy="0"/>
          </a:xfrm>
          <a:prstGeom prst="line">
            <a:avLst/>
          </a:prstGeom>
          <a:noFill/>
          <a:ln w="38100">
            <a:solidFill>
              <a:schemeClr val="bg1"/>
            </a:solidFill>
            <a:round/>
            <a:headEnd/>
            <a:tailEnd/>
          </a:ln>
        </p:spPr>
        <p:txBody>
          <a:bodyPr>
            <a:prstTxWarp prst="textNoShape">
              <a:avLst/>
            </a:prstTxWarp>
          </a:bodyPr>
          <a:lstStyle/>
          <a:p>
            <a:endParaRPr lang="fr-F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6" name="Group 5"/>
          <p:cNvGrpSpPr>
            <a:grpSpLocks/>
          </p:cNvGrpSpPr>
          <p:nvPr/>
        </p:nvGrpSpPr>
        <p:grpSpPr bwMode="auto">
          <a:xfrm>
            <a:off x="684213" y="1268413"/>
            <a:ext cx="7486650" cy="5016500"/>
            <a:chOff x="519" y="527"/>
            <a:chExt cx="5033" cy="3680"/>
          </a:xfrm>
        </p:grpSpPr>
        <p:pic>
          <p:nvPicPr>
            <p:cNvPr id="98308" name="Picture 6" descr="Fig 8 B"/>
            <p:cNvPicPr>
              <a:picLocks noChangeAspect="1" noChangeArrowheads="1"/>
            </p:cNvPicPr>
            <p:nvPr/>
          </p:nvPicPr>
          <p:blipFill>
            <a:blip r:embed="rId2">
              <a:lum bright="22000" contrast="44000"/>
            </a:blip>
            <a:srcRect/>
            <a:stretch>
              <a:fillRect/>
            </a:stretch>
          </p:blipFill>
          <p:spPr bwMode="auto">
            <a:xfrm>
              <a:off x="3030" y="527"/>
              <a:ext cx="2522" cy="3656"/>
            </a:xfrm>
            <a:prstGeom prst="rect">
              <a:avLst/>
            </a:prstGeom>
            <a:noFill/>
            <a:ln w="9525">
              <a:noFill/>
              <a:miter lim="800000"/>
              <a:headEnd/>
              <a:tailEnd/>
            </a:ln>
          </p:spPr>
        </p:pic>
        <p:pic>
          <p:nvPicPr>
            <p:cNvPr id="98309" name="Picture 7" descr="Fig 8 A"/>
            <p:cNvPicPr>
              <a:picLocks noChangeAspect="1" noChangeArrowheads="1"/>
            </p:cNvPicPr>
            <p:nvPr/>
          </p:nvPicPr>
          <p:blipFill>
            <a:blip r:embed="rId3">
              <a:lum bright="22000" contrast="52000"/>
            </a:blip>
            <a:srcRect/>
            <a:stretch>
              <a:fillRect/>
            </a:stretch>
          </p:blipFill>
          <p:spPr bwMode="auto">
            <a:xfrm>
              <a:off x="519" y="527"/>
              <a:ext cx="2518" cy="3680"/>
            </a:xfrm>
            <a:prstGeom prst="rect">
              <a:avLst/>
            </a:prstGeom>
            <a:noFill/>
            <a:ln w="9525">
              <a:noFill/>
              <a:miter lim="800000"/>
              <a:headEnd/>
              <a:tailEnd/>
            </a:ln>
          </p:spPr>
        </p:pic>
      </p:grpSp>
      <p:sp>
        <p:nvSpPr>
          <p:cNvPr id="98307" name="Rectangle 9"/>
          <p:cNvSpPr>
            <a:spLocks noChangeArrowheads="1"/>
          </p:cNvSpPr>
          <p:nvPr/>
        </p:nvSpPr>
        <p:spPr bwMode="auto">
          <a:xfrm>
            <a:off x="533400" y="381000"/>
            <a:ext cx="7772400" cy="915988"/>
          </a:xfrm>
          <a:prstGeom prst="rect">
            <a:avLst/>
          </a:prstGeom>
          <a:noFill/>
          <a:ln w="9525">
            <a:noFill/>
            <a:miter lim="800000"/>
            <a:headEnd/>
            <a:tailEnd/>
          </a:ln>
        </p:spPr>
        <p:txBody>
          <a:bodyPr anchor="ctr">
            <a:prstTxWarp prst="textNoShape">
              <a:avLst/>
            </a:prstTxWarp>
          </a:bodyPr>
          <a:lstStyle/>
          <a:p>
            <a:r>
              <a:rPr lang="fr-FR" sz="2800">
                <a:solidFill>
                  <a:srgbClr val="800000"/>
                </a:solidFill>
                <a:latin typeface="Calibri" pitchFamily="-1" charset="0"/>
              </a:rPr>
              <a:t>Classifications, Tomita</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Text Box 6"/>
          <p:cNvSpPr txBox="1">
            <a:spLocks noChangeArrowheads="1"/>
          </p:cNvSpPr>
          <p:nvPr/>
        </p:nvSpPr>
        <p:spPr bwMode="auto">
          <a:xfrm>
            <a:off x="101600" y="404813"/>
            <a:ext cx="8700444" cy="1200329"/>
          </a:xfrm>
          <a:prstGeom prst="rect">
            <a:avLst/>
          </a:prstGeom>
          <a:noFill/>
          <a:ln w="9525">
            <a:noFill/>
            <a:miter lim="800000"/>
            <a:headEnd/>
            <a:tailEnd/>
          </a:ln>
        </p:spPr>
        <p:txBody>
          <a:bodyPr wrap="none">
            <a:prstTxWarp prst="textNoShape">
              <a:avLst/>
            </a:prstTxWarp>
            <a:spAutoFit/>
          </a:bodyPr>
          <a:lstStyle/>
          <a:p>
            <a:r>
              <a:rPr lang="fr-FR" sz="3600" b="1" dirty="0">
                <a:solidFill>
                  <a:schemeClr val="folHlink"/>
                </a:solidFill>
                <a:latin typeface="Calibri" pitchFamily="-1" charset="0"/>
              </a:rPr>
              <a:t> Règles spécifiques à la chirurgie rachidienne</a:t>
            </a:r>
          </a:p>
          <a:p>
            <a:endParaRPr lang="fr-FR" sz="3600" b="1" dirty="0">
              <a:solidFill>
                <a:schemeClr val="folHlink"/>
              </a:solidFill>
              <a:latin typeface="Calibri" pitchFamily="-1" charset="0"/>
            </a:endParaRPr>
          </a:p>
        </p:txBody>
      </p:sp>
      <p:grpSp>
        <p:nvGrpSpPr>
          <p:cNvPr id="2" name="Group 15"/>
          <p:cNvGrpSpPr>
            <a:grpSpLocks/>
          </p:cNvGrpSpPr>
          <p:nvPr/>
        </p:nvGrpSpPr>
        <p:grpSpPr bwMode="auto">
          <a:xfrm>
            <a:off x="900113" y="5445130"/>
            <a:ext cx="8035924" cy="523876"/>
            <a:chOff x="567" y="3793"/>
            <a:chExt cx="5062" cy="330"/>
          </a:xfrm>
        </p:grpSpPr>
        <p:sp>
          <p:nvSpPr>
            <p:cNvPr id="99335" name="Line 12"/>
            <p:cNvSpPr>
              <a:spLocks noChangeShapeType="1"/>
            </p:cNvSpPr>
            <p:nvPr/>
          </p:nvSpPr>
          <p:spPr bwMode="auto">
            <a:xfrm>
              <a:off x="567" y="3974"/>
              <a:ext cx="576" cy="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fr-FR">
                <a:solidFill>
                  <a:srgbClr val="FF0000"/>
                </a:solidFill>
              </a:endParaRPr>
            </a:p>
          </p:txBody>
        </p:sp>
        <p:sp>
          <p:nvSpPr>
            <p:cNvPr id="99336" name="Text Box 13"/>
            <p:cNvSpPr txBox="1">
              <a:spLocks noChangeArrowheads="1"/>
            </p:cNvSpPr>
            <p:nvPr/>
          </p:nvSpPr>
          <p:spPr bwMode="auto">
            <a:xfrm>
              <a:off x="1202" y="3793"/>
              <a:ext cx="4427" cy="330"/>
            </a:xfrm>
            <a:prstGeom prst="rect">
              <a:avLst/>
            </a:prstGeom>
            <a:noFill/>
            <a:ln w="9525">
              <a:noFill/>
              <a:miter lim="800000"/>
              <a:headEnd/>
              <a:tailEnd/>
            </a:ln>
          </p:spPr>
          <p:txBody>
            <a:bodyPr wrap="none">
              <a:prstTxWarp prst="textNoShape">
                <a:avLst/>
              </a:prstTxWarp>
              <a:spAutoFit/>
            </a:bodyPr>
            <a:lstStyle/>
            <a:p>
              <a:r>
                <a:rPr lang="fr-FR" sz="2800" b="1" i="1" dirty="0">
                  <a:solidFill>
                    <a:srgbClr val="FF0000"/>
                  </a:solidFill>
                  <a:latin typeface="Calibri" pitchFamily="-1" charset="0"/>
                </a:rPr>
                <a:t>La résection vertébrale </a:t>
              </a:r>
              <a:r>
                <a:rPr lang="fr-FR" sz="2800" b="1" i="1" dirty="0" err="1">
                  <a:solidFill>
                    <a:srgbClr val="FF0000"/>
                  </a:solidFill>
                  <a:latin typeface="Calibri" pitchFamily="-1" charset="0"/>
                </a:rPr>
                <a:t>en-bloc</a:t>
              </a:r>
              <a:r>
                <a:rPr lang="fr-FR" sz="2800" b="1" i="1" dirty="0">
                  <a:solidFill>
                    <a:srgbClr val="FF0000"/>
                  </a:solidFill>
                  <a:latin typeface="Calibri" pitchFamily="-1" charset="0"/>
                </a:rPr>
                <a:t> est impossible</a:t>
              </a:r>
            </a:p>
          </p:txBody>
        </p:sp>
      </p:grpSp>
      <p:grpSp>
        <p:nvGrpSpPr>
          <p:cNvPr id="3" name="Group 16"/>
          <p:cNvGrpSpPr>
            <a:grpSpLocks/>
          </p:cNvGrpSpPr>
          <p:nvPr/>
        </p:nvGrpSpPr>
        <p:grpSpPr bwMode="auto">
          <a:xfrm>
            <a:off x="457200" y="1916113"/>
            <a:ext cx="8434388" cy="2898775"/>
            <a:chOff x="288" y="1728"/>
            <a:chExt cx="5313" cy="1826"/>
          </a:xfrm>
        </p:grpSpPr>
        <p:sp>
          <p:nvSpPr>
            <p:cNvPr id="99333" name="Text Box 10"/>
            <p:cNvSpPr txBox="1">
              <a:spLocks noChangeArrowheads="1"/>
            </p:cNvSpPr>
            <p:nvPr/>
          </p:nvSpPr>
          <p:spPr bwMode="auto">
            <a:xfrm>
              <a:off x="288" y="1728"/>
              <a:ext cx="5313" cy="601"/>
            </a:xfrm>
            <a:prstGeom prst="rect">
              <a:avLst/>
            </a:prstGeom>
            <a:noFill/>
            <a:ln w="9525">
              <a:noFill/>
              <a:miter lim="800000"/>
              <a:headEnd/>
              <a:tailEnd/>
            </a:ln>
          </p:spPr>
          <p:txBody>
            <a:bodyPr wrap="none">
              <a:prstTxWarp prst="textNoShape">
                <a:avLst/>
              </a:prstTxWarp>
              <a:spAutoFit/>
            </a:bodyPr>
            <a:lstStyle/>
            <a:p>
              <a:r>
                <a:rPr lang="fr-FR" sz="2800" dirty="0">
                  <a:latin typeface="Calibri" pitchFamily="-1" charset="0"/>
                </a:rPr>
                <a:t>1) La moelle épinière ne peut être réséquée en bloc avec</a:t>
              </a:r>
            </a:p>
            <a:p>
              <a:r>
                <a:rPr lang="fr-FR" sz="2800" dirty="0">
                  <a:latin typeface="Calibri" pitchFamily="-1" charset="0"/>
                </a:rPr>
                <a:t>La tumeur </a:t>
              </a:r>
            </a:p>
          </p:txBody>
        </p:sp>
        <p:pic>
          <p:nvPicPr>
            <p:cNvPr id="99334" name="Picture 14"/>
            <p:cNvPicPr>
              <a:picLocks noChangeAspect="1" noChangeArrowheads="1"/>
            </p:cNvPicPr>
            <p:nvPr/>
          </p:nvPicPr>
          <p:blipFill>
            <a:blip r:embed="rId2"/>
            <a:srcRect/>
            <a:stretch>
              <a:fillRect/>
            </a:stretch>
          </p:blipFill>
          <p:spPr bwMode="auto">
            <a:xfrm>
              <a:off x="1791" y="2205"/>
              <a:ext cx="1556" cy="1349"/>
            </a:xfrm>
            <a:prstGeom prst="rect">
              <a:avLst/>
            </a:prstGeom>
            <a:noFill/>
            <a:ln w="9525">
              <a:noFill/>
              <a:miter lim="800000"/>
              <a:headEnd/>
              <a:tailEnd/>
            </a:ln>
          </p:spPr>
        </p:pic>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a:srcRect l="33878" t="2798" r="13206"/>
          <a:stretch>
            <a:fillRect/>
          </a:stretch>
        </p:blipFill>
        <p:spPr bwMode="auto">
          <a:xfrm>
            <a:off x="5651500" y="908050"/>
            <a:ext cx="1800225" cy="4962525"/>
          </a:xfrm>
          <a:prstGeom prst="rect">
            <a:avLst/>
          </a:prstGeom>
          <a:noFill/>
          <a:ln w="9525">
            <a:noFill/>
            <a:miter lim="800000"/>
            <a:headEnd/>
            <a:tailEnd/>
          </a:ln>
        </p:spPr>
      </p:pic>
      <p:sp>
        <p:nvSpPr>
          <p:cNvPr id="100355" name="Text Box 3"/>
          <p:cNvSpPr txBox="1">
            <a:spLocks noChangeArrowheads="1"/>
          </p:cNvSpPr>
          <p:nvPr/>
        </p:nvSpPr>
        <p:spPr bwMode="auto">
          <a:xfrm>
            <a:off x="323850" y="1773238"/>
            <a:ext cx="4800600" cy="1384995"/>
          </a:xfrm>
          <a:prstGeom prst="rect">
            <a:avLst/>
          </a:prstGeom>
          <a:noFill/>
          <a:ln w="9525">
            <a:noFill/>
            <a:miter lim="800000"/>
            <a:headEnd/>
            <a:tailEnd/>
          </a:ln>
        </p:spPr>
        <p:txBody>
          <a:bodyPr>
            <a:prstTxWarp prst="textNoShape">
              <a:avLst/>
            </a:prstTxWarp>
            <a:spAutoFit/>
          </a:bodyPr>
          <a:lstStyle/>
          <a:p>
            <a:r>
              <a:rPr lang="fr-FR" sz="2800" dirty="0">
                <a:latin typeface="Calibri" pitchFamily="-1" charset="0"/>
              </a:rPr>
              <a:t>2) Il n ’existe pas de limitation </a:t>
            </a:r>
            <a:r>
              <a:rPr lang="fr-FR" sz="2800" dirty="0" err="1">
                <a:latin typeface="Calibri" pitchFamily="-1" charset="0"/>
              </a:rPr>
              <a:t>compartimentale</a:t>
            </a:r>
            <a:r>
              <a:rPr lang="fr-FR" sz="2800" dirty="0">
                <a:latin typeface="Calibri" pitchFamily="-1" charset="0"/>
              </a:rPr>
              <a:t> </a:t>
            </a:r>
          </a:p>
          <a:p>
            <a:r>
              <a:rPr lang="fr-FR" sz="2800" dirty="0">
                <a:latin typeface="Calibri" pitchFamily="-1" charset="0"/>
              </a:rPr>
              <a:t>anatomique du canal vertébral</a:t>
            </a:r>
          </a:p>
        </p:txBody>
      </p:sp>
      <p:sp>
        <p:nvSpPr>
          <p:cNvPr id="100356" name="Text Box 4"/>
          <p:cNvSpPr txBox="1">
            <a:spLocks noChangeArrowheads="1"/>
          </p:cNvSpPr>
          <p:nvPr/>
        </p:nvSpPr>
        <p:spPr bwMode="auto">
          <a:xfrm>
            <a:off x="628943" y="5181600"/>
            <a:ext cx="3943057" cy="461665"/>
          </a:xfrm>
          <a:prstGeom prst="rect">
            <a:avLst/>
          </a:prstGeom>
          <a:noFill/>
          <a:ln w="9525">
            <a:noFill/>
            <a:miter lim="800000"/>
            <a:headEnd/>
            <a:tailEnd/>
          </a:ln>
        </p:spPr>
        <p:txBody>
          <a:bodyPr wrap="none">
            <a:prstTxWarp prst="textNoShape">
              <a:avLst/>
            </a:prstTxWarp>
            <a:spAutoFit/>
          </a:bodyPr>
          <a:lstStyle/>
          <a:p>
            <a:r>
              <a:rPr lang="fr-FR" sz="2400" b="1" dirty="0" smtClean="0">
                <a:solidFill>
                  <a:srgbClr val="FF0000"/>
                </a:solidFill>
                <a:latin typeface="Calibri" pitchFamily="-1" charset="0"/>
              </a:rPr>
              <a:t>Résection </a:t>
            </a:r>
            <a:r>
              <a:rPr lang="fr-FR" sz="2400" b="1" dirty="0">
                <a:solidFill>
                  <a:srgbClr val="FF0000"/>
                </a:solidFill>
                <a:latin typeface="Calibri" pitchFamily="-1" charset="0"/>
              </a:rPr>
              <a:t>radicale impossible</a:t>
            </a:r>
          </a:p>
        </p:txBody>
      </p:sp>
      <p:sp>
        <p:nvSpPr>
          <p:cNvPr id="100357" name="Line 5"/>
          <p:cNvSpPr>
            <a:spLocks noChangeShapeType="1"/>
          </p:cNvSpPr>
          <p:nvPr/>
        </p:nvSpPr>
        <p:spPr bwMode="auto">
          <a:xfrm>
            <a:off x="2438400" y="3429000"/>
            <a:ext cx="0" cy="1223962"/>
          </a:xfrm>
          <a:prstGeom prst="line">
            <a:avLst/>
          </a:prstGeom>
          <a:noFill/>
          <a:ln w="38100">
            <a:solidFill>
              <a:schemeClr val="accent2"/>
            </a:solidFill>
            <a:round/>
            <a:headEnd/>
            <a:tailEnd type="triangle" w="med" len="med"/>
          </a:ln>
        </p:spPr>
        <p:txBody>
          <a:bodyPr>
            <a:prstTxWarp prst="textNoShape">
              <a:avLst/>
            </a:prstTxWarp>
          </a:bodyPr>
          <a:lstStyle/>
          <a:p>
            <a:endParaRPr lang="fr-F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539750" y="620713"/>
            <a:ext cx="7018969" cy="523220"/>
          </a:xfrm>
          <a:prstGeom prst="rect">
            <a:avLst/>
          </a:prstGeom>
          <a:noFill/>
          <a:ln w="9525">
            <a:noFill/>
            <a:miter lim="800000"/>
            <a:headEnd/>
            <a:tailEnd/>
          </a:ln>
        </p:spPr>
        <p:txBody>
          <a:bodyPr wrap="none">
            <a:prstTxWarp prst="textNoShape">
              <a:avLst/>
            </a:prstTxWarp>
            <a:spAutoFit/>
          </a:bodyPr>
          <a:lstStyle/>
          <a:p>
            <a:r>
              <a:rPr lang="fr-FR" sz="2800" dirty="0">
                <a:latin typeface="Calibri" pitchFamily="-1" charset="0"/>
              </a:rPr>
              <a:t>3) La stabilité de la colonne doit être préservée</a:t>
            </a:r>
          </a:p>
        </p:txBody>
      </p:sp>
      <p:pic>
        <p:nvPicPr>
          <p:cNvPr id="101379" name="Picture 3"/>
          <p:cNvPicPr>
            <a:picLocks noChangeAspect="1" noChangeArrowheads="1"/>
          </p:cNvPicPr>
          <p:nvPr/>
        </p:nvPicPr>
        <p:blipFill>
          <a:blip r:embed="rId2"/>
          <a:srcRect/>
          <a:stretch>
            <a:fillRect/>
          </a:stretch>
        </p:blipFill>
        <p:spPr bwMode="auto">
          <a:xfrm>
            <a:off x="4284663" y="1412875"/>
            <a:ext cx="2859087" cy="4048125"/>
          </a:xfrm>
          <a:prstGeom prst="rect">
            <a:avLst/>
          </a:prstGeom>
          <a:noFill/>
          <a:ln w="9525">
            <a:noFill/>
            <a:miter lim="800000"/>
            <a:headEnd/>
            <a:tailEnd/>
          </a:ln>
        </p:spPr>
      </p:pic>
      <p:pic>
        <p:nvPicPr>
          <p:cNvPr id="101380" name="Picture 4"/>
          <p:cNvPicPr>
            <a:picLocks noChangeAspect="1" noChangeArrowheads="1"/>
          </p:cNvPicPr>
          <p:nvPr/>
        </p:nvPicPr>
        <p:blipFill>
          <a:blip r:embed="rId3"/>
          <a:srcRect/>
          <a:stretch>
            <a:fillRect/>
          </a:stretch>
        </p:blipFill>
        <p:spPr bwMode="auto">
          <a:xfrm>
            <a:off x="755650" y="1557338"/>
            <a:ext cx="2598738" cy="3467100"/>
          </a:xfrm>
          <a:prstGeom prst="rect">
            <a:avLst/>
          </a:prstGeom>
          <a:noFill/>
          <a:ln w="9525">
            <a:noFill/>
            <a:miter lim="800000"/>
            <a:headEnd/>
            <a:tailEnd/>
          </a:ln>
        </p:spPr>
      </p:pic>
      <p:sp>
        <p:nvSpPr>
          <p:cNvPr id="101381" name="Text Box 5"/>
          <p:cNvSpPr txBox="1">
            <a:spLocks noChangeArrowheads="1"/>
          </p:cNvSpPr>
          <p:nvPr/>
        </p:nvSpPr>
        <p:spPr bwMode="auto">
          <a:xfrm>
            <a:off x="993775" y="5589588"/>
            <a:ext cx="7876325" cy="523220"/>
          </a:xfrm>
          <a:prstGeom prst="rect">
            <a:avLst/>
          </a:prstGeom>
          <a:noFill/>
          <a:ln w="9525">
            <a:noFill/>
            <a:miter lim="800000"/>
            <a:headEnd/>
            <a:tailEnd/>
          </a:ln>
        </p:spPr>
        <p:txBody>
          <a:bodyPr wrap="none">
            <a:prstTxWarp prst="textNoShape">
              <a:avLst/>
            </a:prstTxWarp>
            <a:spAutoFit/>
          </a:bodyPr>
          <a:lstStyle/>
          <a:p>
            <a:r>
              <a:rPr lang="fr-FR" sz="2800" b="1" dirty="0">
                <a:solidFill>
                  <a:srgbClr val="FF0000"/>
                </a:solidFill>
                <a:latin typeface="Calibri" pitchFamily="-1" charset="0"/>
              </a:rPr>
              <a:t>Reconstruction + Ostéosynthèse souvent nécessaire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Grp="1" noChangeArrowheads="1"/>
          </p:cNvSpPr>
          <p:nvPr>
            <p:ph type="body" sz="half" idx="1"/>
          </p:nvPr>
        </p:nvSpPr>
        <p:spPr>
          <a:xfrm>
            <a:off x="359568" y="369093"/>
            <a:ext cx="8424863" cy="6119813"/>
          </a:xfrm>
        </p:spPr>
        <p:txBody>
          <a:bodyPr/>
          <a:lstStyle/>
          <a:p>
            <a:pPr>
              <a:lnSpc>
                <a:spcPct val="120000"/>
              </a:lnSpc>
            </a:pPr>
            <a:r>
              <a:rPr lang="fr-FR" sz="2400" dirty="0"/>
              <a:t>Les TM primitives du rachis nécessitent une résection large selon les mêmes principes que les TM osseuses des membres :</a:t>
            </a:r>
          </a:p>
          <a:p>
            <a:pPr lvl="1">
              <a:lnSpc>
                <a:spcPct val="120000"/>
              </a:lnSpc>
              <a:buFontTx/>
              <a:buNone/>
            </a:pPr>
            <a:r>
              <a:rPr lang="fr-FR" sz="2400" dirty="0"/>
              <a:t>Mais particularité		</a:t>
            </a:r>
          </a:p>
          <a:p>
            <a:pPr>
              <a:lnSpc>
                <a:spcPct val="120000"/>
              </a:lnSpc>
              <a:buFontTx/>
              <a:buNone/>
            </a:pPr>
            <a:r>
              <a:rPr lang="fr-FR" sz="2400" dirty="0"/>
              <a:t>		           		</a:t>
            </a:r>
            <a:r>
              <a:rPr lang="fr-FR" sz="2400" dirty="0" smtClean="0"/>
              <a:t>	</a:t>
            </a:r>
          </a:p>
          <a:p>
            <a:pPr>
              <a:lnSpc>
                <a:spcPct val="120000"/>
              </a:lnSpc>
              <a:buFontTx/>
              <a:buNone/>
            </a:pPr>
            <a:endParaRPr lang="fr-FR" sz="2400" dirty="0" smtClean="0"/>
          </a:p>
          <a:p>
            <a:pPr>
              <a:lnSpc>
                <a:spcPct val="120000"/>
              </a:lnSpc>
              <a:buFontTx/>
              <a:buNone/>
            </a:pPr>
            <a:r>
              <a:rPr lang="fr-FR" sz="2400" b="1" dirty="0" smtClean="0">
                <a:solidFill>
                  <a:srgbClr val="FF0000"/>
                </a:solidFill>
              </a:rPr>
              <a:t>Préserver</a:t>
            </a:r>
          </a:p>
          <a:p>
            <a:pPr>
              <a:lnSpc>
                <a:spcPct val="120000"/>
              </a:lnSpc>
              <a:buFontTx/>
              <a:buNone/>
            </a:pPr>
            <a:r>
              <a:rPr lang="fr-FR" sz="2400" b="1" dirty="0" smtClean="0">
                <a:solidFill>
                  <a:srgbClr val="FF0000"/>
                </a:solidFill>
              </a:rPr>
              <a:t> l’axe </a:t>
            </a:r>
            <a:r>
              <a:rPr lang="fr-FR" sz="2400" b="1" dirty="0" err="1" smtClean="0">
                <a:solidFill>
                  <a:srgbClr val="FF0000"/>
                </a:solidFill>
              </a:rPr>
              <a:t>médullo-radiculaire</a:t>
            </a:r>
            <a:endParaRPr lang="fr-FR" sz="2400" b="1" dirty="0" smtClean="0">
              <a:solidFill>
                <a:srgbClr val="FF0000"/>
              </a:solidFill>
            </a:endParaRPr>
          </a:p>
          <a:p>
            <a:pPr>
              <a:lnSpc>
                <a:spcPct val="120000"/>
              </a:lnSpc>
              <a:buFont typeface="Arial" pitchFamily="-1" charset="0"/>
              <a:buNone/>
            </a:pPr>
            <a:endParaRPr lang="fr-FR" sz="2400" dirty="0" smtClean="0"/>
          </a:p>
          <a:p>
            <a:pPr>
              <a:lnSpc>
                <a:spcPct val="120000"/>
              </a:lnSpc>
            </a:pPr>
            <a:r>
              <a:rPr lang="fr-FR" sz="2400" dirty="0"/>
              <a:t>Types de résection en « en bloc »</a:t>
            </a:r>
          </a:p>
          <a:p>
            <a:pPr lvl="1"/>
            <a:r>
              <a:rPr lang="fr-FR" sz="2400" dirty="0" err="1"/>
              <a:t>Hémi-vertébrectomie</a:t>
            </a:r>
            <a:endParaRPr lang="fr-FR" sz="2400" dirty="0"/>
          </a:p>
          <a:p>
            <a:pPr lvl="1"/>
            <a:r>
              <a:rPr lang="fr-FR" sz="2400" dirty="0"/>
              <a:t>Corporectomie</a:t>
            </a:r>
          </a:p>
          <a:p>
            <a:pPr lvl="1"/>
            <a:r>
              <a:rPr lang="fr-FR" sz="2400" dirty="0"/>
              <a:t>Arc postérieur</a:t>
            </a:r>
          </a:p>
          <a:p>
            <a:pPr lvl="1"/>
            <a:r>
              <a:rPr lang="fr-FR" sz="2400" dirty="0" err="1"/>
              <a:t>Vertebrectomie</a:t>
            </a:r>
            <a:r>
              <a:rPr lang="fr-FR" sz="2400" dirty="0"/>
              <a:t> </a:t>
            </a:r>
            <a:r>
              <a:rPr lang="fr-FR" sz="2400" dirty="0" err="1"/>
              <a:t>bi-bloc</a:t>
            </a:r>
            <a:r>
              <a:rPr lang="fr-FR" sz="2400" dirty="0"/>
              <a:t>			</a:t>
            </a:r>
          </a:p>
        </p:txBody>
      </p:sp>
      <p:pic>
        <p:nvPicPr>
          <p:cNvPr id="27660" name="Picture 12"/>
          <p:cNvPicPr>
            <a:picLocks noGrp="1" noChangeAspect="1" noChangeArrowheads="1"/>
          </p:cNvPicPr>
          <p:nvPr>
            <p:ph sz="half" idx="2"/>
          </p:nvPr>
        </p:nvPicPr>
        <p:blipFill>
          <a:blip r:embed="rId2"/>
          <a:srcRect/>
          <a:stretch>
            <a:fillRect/>
          </a:stretch>
        </p:blipFill>
        <p:spPr>
          <a:xfrm>
            <a:off x="4191000" y="1981200"/>
            <a:ext cx="4618038" cy="2362200"/>
          </a:xfrm>
          <a:noFill/>
        </p:spPr>
      </p:pic>
      <p:sp>
        <p:nvSpPr>
          <p:cNvPr id="102404" name="Line 8"/>
          <p:cNvSpPr>
            <a:spLocks noChangeShapeType="1"/>
          </p:cNvSpPr>
          <p:nvPr/>
        </p:nvSpPr>
        <p:spPr bwMode="auto">
          <a:xfrm>
            <a:off x="2057400" y="1828800"/>
            <a:ext cx="0" cy="6858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fr-F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660"/>
                                        </p:tgtEl>
                                        <p:attrNameLst>
                                          <p:attrName>style.visibility</p:attrName>
                                        </p:attrNameLst>
                                      </p:cBhvr>
                                      <p:to>
                                        <p:strVal val="visible"/>
                                      </p:to>
                                    </p:set>
                                    <p:anim calcmode="lin" valueType="num">
                                      <p:cBhvr additive="base">
                                        <p:cTn id="7" dur="500" fill="hold"/>
                                        <p:tgtEl>
                                          <p:spTgt spid="27660"/>
                                        </p:tgtEl>
                                        <p:attrNameLst>
                                          <p:attrName>ppt_x</p:attrName>
                                        </p:attrNameLst>
                                      </p:cBhvr>
                                      <p:tavLst>
                                        <p:tav tm="0">
                                          <p:val>
                                            <p:strVal val="0-#ppt_w/2"/>
                                          </p:val>
                                        </p:tav>
                                        <p:tav tm="100000">
                                          <p:val>
                                            <p:strVal val="#ppt_x"/>
                                          </p:val>
                                        </p:tav>
                                      </p:tavLst>
                                    </p:anim>
                                    <p:anim calcmode="lin" valueType="num">
                                      <p:cBhvr additive="base">
                                        <p:cTn id="8" dur="500" fill="hold"/>
                                        <p:tgtEl>
                                          <p:spTgt spid="276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85800" y="260350"/>
            <a:ext cx="7772400" cy="915988"/>
          </a:xfrm>
        </p:spPr>
        <p:txBody>
          <a:bodyPr/>
          <a:lstStyle/>
          <a:p>
            <a:r>
              <a:rPr lang="fr-FR"/>
              <a:t>Problèmes voie postérieure isolée</a:t>
            </a:r>
          </a:p>
        </p:txBody>
      </p:sp>
      <p:sp>
        <p:nvSpPr>
          <p:cNvPr id="103427" name="Rectangle 3"/>
          <p:cNvSpPr>
            <a:spLocks noGrp="1" noChangeArrowheads="1"/>
          </p:cNvSpPr>
          <p:nvPr>
            <p:ph idx="1"/>
          </p:nvPr>
        </p:nvSpPr>
        <p:spPr>
          <a:xfrm>
            <a:off x="179388" y="1701800"/>
            <a:ext cx="3706812" cy="4967288"/>
          </a:xfrm>
        </p:spPr>
        <p:txBody>
          <a:bodyPr/>
          <a:lstStyle/>
          <a:p>
            <a:r>
              <a:rPr lang="fr-FR" sz="2800" dirty="0"/>
              <a:t>Dissection sous pleurale, </a:t>
            </a:r>
            <a:r>
              <a:rPr lang="fr-FR" sz="2800" dirty="0" err="1"/>
              <a:t>périostée</a:t>
            </a:r>
            <a:r>
              <a:rPr lang="fr-FR" sz="2800" dirty="0"/>
              <a:t>, au contact du LVCA</a:t>
            </a:r>
          </a:p>
          <a:p>
            <a:endParaRPr lang="fr-FR" sz="2800" dirty="0"/>
          </a:p>
          <a:p>
            <a:r>
              <a:rPr lang="fr-FR" sz="2800" dirty="0"/>
              <a:t>Risque d’ouverture tumorale, si extension parties molles</a:t>
            </a:r>
          </a:p>
          <a:p>
            <a:endParaRPr lang="fr-FR" sz="2800" dirty="0"/>
          </a:p>
          <a:p>
            <a:r>
              <a:rPr lang="fr-FR" sz="2800" dirty="0"/>
              <a:t>Contrôle aléatoire des gros vaisseaux</a:t>
            </a:r>
          </a:p>
          <a:p>
            <a:endParaRPr lang="fr-FR" sz="2800" dirty="0"/>
          </a:p>
          <a:p>
            <a:r>
              <a:rPr lang="fr-FR" sz="2800" dirty="0"/>
              <a:t>Arrachement des pédicules </a:t>
            </a:r>
            <a:r>
              <a:rPr lang="fr-FR" sz="2800" dirty="0" err="1"/>
              <a:t>corporéaux</a:t>
            </a:r>
            <a:endParaRPr lang="fr-FR" sz="2800" dirty="0"/>
          </a:p>
          <a:p>
            <a:endParaRPr lang="fr-FR" sz="2800" dirty="0"/>
          </a:p>
          <a:p>
            <a:r>
              <a:rPr lang="fr-FR" sz="2800" dirty="0"/>
              <a:t>Reconstruction colonne antérieure difficile</a:t>
            </a:r>
          </a:p>
        </p:txBody>
      </p:sp>
      <p:sp>
        <p:nvSpPr>
          <p:cNvPr id="103428" name="Line 4"/>
          <p:cNvSpPr>
            <a:spLocks noChangeShapeType="1"/>
          </p:cNvSpPr>
          <p:nvPr/>
        </p:nvSpPr>
        <p:spPr bwMode="auto">
          <a:xfrm>
            <a:off x="1042988" y="1268413"/>
            <a:ext cx="7416800" cy="0"/>
          </a:xfrm>
          <a:prstGeom prst="line">
            <a:avLst/>
          </a:prstGeom>
          <a:noFill/>
          <a:ln w="38100">
            <a:solidFill>
              <a:schemeClr val="bg1"/>
            </a:solidFill>
            <a:round/>
            <a:headEnd/>
            <a:tailEnd/>
          </a:ln>
        </p:spPr>
        <p:txBody>
          <a:bodyPr>
            <a:prstTxWarp prst="textNoShape">
              <a:avLst/>
            </a:prstTxWarp>
          </a:bodyPr>
          <a:lstStyle/>
          <a:p>
            <a:endParaRPr lang="fr-FR"/>
          </a:p>
        </p:txBody>
      </p:sp>
      <p:pic>
        <p:nvPicPr>
          <p:cNvPr id="5" name="Picture 11" descr="corporect"/>
          <p:cNvPicPr>
            <a:picLocks noChangeAspect="1" noChangeArrowheads="1"/>
          </p:cNvPicPr>
          <p:nvPr/>
        </p:nvPicPr>
        <p:blipFill>
          <a:blip r:embed="rId2"/>
          <a:srcRect l="-1390" t="27365"/>
          <a:stretch>
            <a:fillRect/>
          </a:stretch>
        </p:blipFill>
        <p:spPr bwMode="auto">
          <a:xfrm>
            <a:off x="3692525" y="2590800"/>
            <a:ext cx="5451475" cy="26828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fr-FR" sz="4000" b="1"/>
              <a:t>Penser à une tumeur</a:t>
            </a:r>
          </a:p>
        </p:txBody>
      </p:sp>
      <p:sp>
        <p:nvSpPr>
          <p:cNvPr id="22531" name="Rectangle 3"/>
          <p:cNvSpPr>
            <a:spLocks noGrp="1" noChangeArrowheads="1"/>
          </p:cNvSpPr>
          <p:nvPr>
            <p:ph idx="1"/>
          </p:nvPr>
        </p:nvSpPr>
        <p:spPr>
          <a:xfrm>
            <a:off x="468313" y="2708275"/>
            <a:ext cx="8218487" cy="2303463"/>
          </a:xfrm>
        </p:spPr>
        <p:txBody>
          <a:bodyPr/>
          <a:lstStyle/>
          <a:p>
            <a:pPr algn="ctr"/>
            <a:r>
              <a:rPr lang="fr-FR"/>
              <a:t>douleur</a:t>
            </a:r>
          </a:p>
          <a:p>
            <a:pPr algn="ctr"/>
            <a:endParaRPr lang="fr-FR"/>
          </a:p>
          <a:p>
            <a:pPr algn="ctr"/>
            <a:r>
              <a:rPr lang="fr-FR"/>
              <a:t>déformation</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685800" y="115888"/>
            <a:ext cx="7772400" cy="700087"/>
          </a:xfrm>
        </p:spPr>
        <p:txBody>
          <a:bodyPr/>
          <a:lstStyle/>
          <a:p>
            <a:r>
              <a:rPr lang="fr-FR" sz="4000"/>
              <a:t>Vertébrectomie bibloc </a:t>
            </a:r>
          </a:p>
        </p:txBody>
      </p:sp>
      <p:pic>
        <p:nvPicPr>
          <p:cNvPr id="104451" name="Picture 4" descr="Fig 3"/>
          <p:cNvPicPr>
            <a:picLocks noGrp="1" noChangeAspect="1" noChangeArrowheads="1"/>
          </p:cNvPicPr>
          <p:nvPr>
            <p:ph sz="half" idx="1"/>
          </p:nvPr>
        </p:nvPicPr>
        <p:blipFill>
          <a:blip r:embed="rId2"/>
          <a:srcRect/>
          <a:stretch>
            <a:fillRect/>
          </a:stretch>
        </p:blipFill>
        <p:spPr>
          <a:xfrm>
            <a:off x="5867400" y="4114800"/>
            <a:ext cx="3027363" cy="2381250"/>
          </a:xfrm>
          <a:noFill/>
        </p:spPr>
      </p:pic>
      <p:pic>
        <p:nvPicPr>
          <p:cNvPr id="100363" name="Picture 11" descr="corporect"/>
          <p:cNvPicPr>
            <a:picLocks noGrp="1" noChangeAspect="1" noChangeArrowheads="1"/>
          </p:cNvPicPr>
          <p:nvPr>
            <p:ph sz="half" idx="2"/>
          </p:nvPr>
        </p:nvPicPr>
        <p:blipFill>
          <a:blip r:embed="rId3"/>
          <a:srcRect l="-1390" t="27365"/>
          <a:stretch>
            <a:fillRect/>
          </a:stretch>
        </p:blipFill>
        <p:spPr>
          <a:xfrm>
            <a:off x="228600" y="2087562"/>
            <a:ext cx="5451475" cy="2682875"/>
          </a:xfrm>
          <a:noFill/>
        </p:spPr>
      </p:pic>
      <p:sp>
        <p:nvSpPr>
          <p:cNvPr id="104453" name="Text Box 6"/>
          <p:cNvSpPr txBox="1">
            <a:spLocks noChangeArrowheads="1"/>
          </p:cNvSpPr>
          <p:nvPr/>
        </p:nvSpPr>
        <p:spPr bwMode="auto">
          <a:xfrm>
            <a:off x="376238" y="1936750"/>
            <a:ext cx="184150" cy="457200"/>
          </a:xfrm>
          <a:prstGeom prst="rect">
            <a:avLst/>
          </a:prstGeom>
          <a:noFill/>
          <a:ln w="9525">
            <a:noFill/>
            <a:miter lim="800000"/>
            <a:headEnd/>
            <a:tailEnd/>
          </a:ln>
        </p:spPr>
        <p:txBody>
          <a:bodyPr wrap="none">
            <a:prstTxWarp prst="textNoShape">
              <a:avLst/>
            </a:prstTxWarp>
            <a:spAutoFit/>
          </a:bodyPr>
          <a:lstStyle/>
          <a:p>
            <a:endParaRPr lang="fr-FR">
              <a:latin typeface="Calibri" pitchFamily="-1" charset="0"/>
            </a:endParaRPr>
          </a:p>
        </p:txBody>
      </p:sp>
      <p:sp>
        <p:nvSpPr>
          <p:cNvPr id="104454" name="Text Box 7"/>
          <p:cNvSpPr txBox="1">
            <a:spLocks noChangeArrowheads="1"/>
          </p:cNvSpPr>
          <p:nvPr/>
        </p:nvSpPr>
        <p:spPr bwMode="auto">
          <a:xfrm>
            <a:off x="1079500" y="1033463"/>
            <a:ext cx="7200900" cy="400050"/>
          </a:xfrm>
          <a:prstGeom prst="rect">
            <a:avLst/>
          </a:prstGeom>
          <a:noFill/>
          <a:ln w="9525">
            <a:noFill/>
            <a:miter lim="800000"/>
            <a:headEnd/>
            <a:tailEnd/>
          </a:ln>
        </p:spPr>
        <p:txBody>
          <a:bodyPr wrap="none">
            <a:prstTxWarp prst="textNoShape">
              <a:avLst/>
            </a:prstTxWarp>
            <a:spAutoFit/>
          </a:bodyPr>
          <a:lstStyle/>
          <a:p>
            <a:pPr lvl="1">
              <a:buFontTx/>
              <a:buChar char="•"/>
            </a:pPr>
            <a:r>
              <a:rPr lang="fr-FR" sz="2000">
                <a:solidFill>
                  <a:srgbClr val="FFFFFF"/>
                </a:solidFill>
                <a:latin typeface="Calibri" pitchFamily="-1" charset="0"/>
              </a:rPr>
              <a:t> Envahissement des 2 pédicules et tumeur radio et chimio sensible</a:t>
            </a:r>
          </a:p>
        </p:txBody>
      </p:sp>
      <p:sp>
        <p:nvSpPr>
          <p:cNvPr id="104455" name="Line 8"/>
          <p:cNvSpPr>
            <a:spLocks noChangeShapeType="1"/>
          </p:cNvSpPr>
          <p:nvPr/>
        </p:nvSpPr>
        <p:spPr bwMode="auto">
          <a:xfrm>
            <a:off x="1042988" y="765175"/>
            <a:ext cx="7416800" cy="0"/>
          </a:xfrm>
          <a:prstGeom prst="line">
            <a:avLst/>
          </a:prstGeom>
          <a:noFill/>
          <a:ln w="38100">
            <a:solidFill>
              <a:schemeClr val="bg1"/>
            </a:solidFill>
            <a:round/>
            <a:headEnd/>
            <a:tailEnd/>
          </a:ln>
        </p:spPr>
        <p:txBody>
          <a:bodyPr>
            <a:prstTxWarp prst="textNoShape">
              <a:avLst/>
            </a:prstTxWarp>
          </a:bodyPr>
          <a:lstStyle/>
          <a:p>
            <a:endParaRPr lang="fr-FR"/>
          </a:p>
        </p:txBody>
      </p:sp>
      <p:sp>
        <p:nvSpPr>
          <p:cNvPr id="100361" name="Rectangle 9"/>
          <p:cNvSpPr>
            <a:spLocks noChangeArrowheads="1"/>
          </p:cNvSpPr>
          <p:nvPr/>
        </p:nvSpPr>
        <p:spPr bwMode="auto">
          <a:xfrm>
            <a:off x="0" y="4937125"/>
            <a:ext cx="5616575" cy="1920875"/>
          </a:xfrm>
          <a:prstGeom prst="rect">
            <a:avLst/>
          </a:prstGeom>
          <a:noFill/>
          <a:ln w="9525">
            <a:noFill/>
            <a:miter lim="800000"/>
            <a:headEnd/>
            <a:tailEnd/>
          </a:ln>
        </p:spPr>
        <p:txBody>
          <a:bodyPr>
            <a:prstTxWarp prst="textNoShape">
              <a:avLst/>
            </a:prstTxWarp>
            <a:spAutoFit/>
          </a:bodyPr>
          <a:lstStyle/>
          <a:p>
            <a:pPr lvl="1">
              <a:buFontTx/>
              <a:buChar char="•"/>
            </a:pPr>
            <a:r>
              <a:rPr lang="fr-FR" sz="2000" dirty="0">
                <a:solidFill>
                  <a:srgbClr val="000000"/>
                </a:solidFill>
                <a:latin typeface="Calibri" pitchFamily="-1" charset="0"/>
              </a:rPr>
              <a:t> Technique :</a:t>
            </a:r>
          </a:p>
          <a:p>
            <a:pPr lvl="1"/>
            <a:r>
              <a:rPr lang="fr-FR" sz="2000" dirty="0">
                <a:solidFill>
                  <a:srgbClr val="000000"/>
                </a:solidFill>
                <a:latin typeface="Calibri" pitchFamily="-1" charset="0"/>
              </a:rPr>
              <a:t>	Voie antérieure : </a:t>
            </a:r>
          </a:p>
          <a:p>
            <a:pPr lvl="4"/>
            <a:r>
              <a:rPr lang="fr-FR" sz="2000" dirty="0">
                <a:solidFill>
                  <a:srgbClr val="000000"/>
                </a:solidFill>
                <a:latin typeface="Calibri" pitchFamily="-1" charset="0"/>
              </a:rPr>
              <a:t>- Libération vaisseaux</a:t>
            </a:r>
          </a:p>
          <a:p>
            <a:pPr lvl="4"/>
            <a:r>
              <a:rPr lang="fr-FR" sz="2000" dirty="0">
                <a:solidFill>
                  <a:srgbClr val="000000"/>
                </a:solidFill>
                <a:latin typeface="Calibri" pitchFamily="-1" charset="0"/>
              </a:rPr>
              <a:t>- Préparation des coupes</a:t>
            </a:r>
          </a:p>
          <a:p>
            <a:pPr lvl="4">
              <a:buFontTx/>
              <a:buChar char="-"/>
            </a:pPr>
            <a:r>
              <a:rPr lang="fr-FR" sz="2000" dirty="0">
                <a:solidFill>
                  <a:srgbClr val="000000"/>
                </a:solidFill>
                <a:latin typeface="Calibri" pitchFamily="-1" charset="0"/>
              </a:rPr>
              <a:t> Passage des scies</a:t>
            </a:r>
          </a:p>
          <a:p>
            <a:pPr lvl="4"/>
            <a:endParaRPr lang="fr-FR" sz="2000" dirty="0">
              <a:solidFill>
                <a:srgbClr val="000000"/>
              </a:solidFill>
              <a:latin typeface="Calibri" pitchFamily="-1" charset="0"/>
            </a:endParaRPr>
          </a:p>
        </p:txBody>
      </p:sp>
      <p:sp>
        <p:nvSpPr>
          <p:cNvPr id="100371" name="Text Box 19"/>
          <p:cNvSpPr txBox="1">
            <a:spLocks noChangeArrowheads="1"/>
          </p:cNvSpPr>
          <p:nvPr/>
        </p:nvSpPr>
        <p:spPr bwMode="auto">
          <a:xfrm>
            <a:off x="3886200" y="1203325"/>
            <a:ext cx="5688013" cy="2225675"/>
          </a:xfrm>
          <a:prstGeom prst="rect">
            <a:avLst/>
          </a:prstGeom>
          <a:noFill/>
          <a:ln w="9525">
            <a:noFill/>
            <a:miter lim="800000"/>
            <a:headEnd/>
            <a:tailEnd/>
          </a:ln>
        </p:spPr>
        <p:txBody>
          <a:bodyPr>
            <a:prstTxWarp prst="textNoShape">
              <a:avLst/>
            </a:prstTxWarp>
            <a:spAutoFit/>
          </a:bodyPr>
          <a:lstStyle/>
          <a:p>
            <a:pPr lvl="4"/>
            <a:r>
              <a:rPr lang="fr-FR" sz="2000" dirty="0">
                <a:solidFill>
                  <a:srgbClr val="000000"/>
                </a:solidFill>
                <a:latin typeface="Calibri" pitchFamily="-1" charset="0"/>
              </a:rPr>
              <a:t>Voie postérieure :</a:t>
            </a:r>
          </a:p>
          <a:p>
            <a:pPr lvl="4"/>
            <a:r>
              <a:rPr lang="fr-FR" sz="2000" dirty="0">
                <a:solidFill>
                  <a:srgbClr val="000000"/>
                </a:solidFill>
                <a:latin typeface="Calibri" pitchFamily="-1" charset="0"/>
              </a:rPr>
              <a:t>- Ostéotomie à la scie</a:t>
            </a:r>
          </a:p>
          <a:p>
            <a:pPr lvl="4"/>
            <a:r>
              <a:rPr lang="fr-FR" sz="2000" dirty="0">
                <a:solidFill>
                  <a:srgbClr val="000000"/>
                </a:solidFill>
                <a:latin typeface="Calibri" pitchFamily="-1" charset="0"/>
              </a:rPr>
              <a:t>  de l’avant vers l’arrière</a:t>
            </a:r>
          </a:p>
          <a:p>
            <a:pPr lvl="1"/>
            <a:r>
              <a:rPr lang="fr-FR" sz="2000" dirty="0">
                <a:solidFill>
                  <a:srgbClr val="000000"/>
                </a:solidFill>
                <a:latin typeface="Calibri" pitchFamily="-1" charset="0"/>
              </a:rPr>
              <a:t>		- Ablation de la pièce par                </a:t>
            </a:r>
          </a:p>
          <a:p>
            <a:pPr lvl="1"/>
            <a:r>
              <a:rPr lang="fr-FR" sz="2000" dirty="0">
                <a:solidFill>
                  <a:srgbClr val="000000"/>
                </a:solidFill>
                <a:latin typeface="Calibri" pitchFamily="-1" charset="0"/>
              </a:rPr>
              <a:t>  		rotation</a:t>
            </a:r>
          </a:p>
          <a:p>
            <a:pPr lvl="1"/>
            <a:r>
              <a:rPr lang="fr-FR" sz="2000" dirty="0">
                <a:solidFill>
                  <a:srgbClr val="000000"/>
                </a:solidFill>
                <a:latin typeface="Calibri" pitchFamily="-1" charset="0"/>
              </a:rPr>
              <a:t>		- Reconstruction</a:t>
            </a:r>
          </a:p>
          <a:p>
            <a:endParaRPr lang="fr-FR" sz="2000" dirty="0">
              <a:solidFill>
                <a:srgbClr val="000000"/>
              </a:solidFill>
              <a:latin typeface="Calibri" pitchFamily="-1" charset="0"/>
            </a:endParaRPr>
          </a:p>
        </p:txBody>
      </p:sp>
      <p:cxnSp>
        <p:nvCxnSpPr>
          <p:cNvPr id="11" name="Connecteur droit avec flèche 10"/>
          <p:cNvCxnSpPr/>
          <p:nvPr/>
        </p:nvCxnSpPr>
        <p:spPr>
          <a:xfrm>
            <a:off x="1752600" y="5334000"/>
            <a:ext cx="28194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3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3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1" grpId="0"/>
      <p:bldP spid="10037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fr-FR" sz="4000" b="1"/>
              <a:t>DOULEUR (80%)</a:t>
            </a:r>
          </a:p>
        </p:txBody>
      </p:sp>
      <p:sp>
        <p:nvSpPr>
          <p:cNvPr id="23555" name="Rectangle 3"/>
          <p:cNvSpPr>
            <a:spLocks noGrp="1" noChangeArrowheads="1"/>
          </p:cNvSpPr>
          <p:nvPr>
            <p:ph idx="1"/>
          </p:nvPr>
        </p:nvSpPr>
        <p:spPr>
          <a:xfrm>
            <a:off x="323850" y="2060575"/>
            <a:ext cx="2800350" cy="4464050"/>
          </a:xfrm>
          <a:solidFill>
            <a:srgbClr val="C0C0C0">
              <a:alpha val="30196"/>
            </a:srgbClr>
          </a:solidFill>
        </p:spPr>
        <p:txBody>
          <a:bodyPr/>
          <a:lstStyle/>
          <a:p>
            <a:pPr>
              <a:lnSpc>
                <a:spcPct val="90000"/>
              </a:lnSpc>
              <a:buClr>
                <a:srgbClr val="9BBB59"/>
              </a:buClr>
              <a:buFont typeface="Wingdings" pitchFamily="-1" charset="2"/>
              <a:buChar char="§"/>
            </a:pPr>
            <a:r>
              <a:rPr lang="fr-FR" sz="2600" b="1">
                <a:solidFill>
                  <a:srgbClr val="FF0000"/>
                </a:solidFill>
              </a:rPr>
              <a:t>Vertébrale</a:t>
            </a:r>
          </a:p>
          <a:p>
            <a:pPr>
              <a:lnSpc>
                <a:spcPct val="90000"/>
              </a:lnSpc>
              <a:buClr>
                <a:srgbClr val="9BBB59"/>
              </a:buClr>
              <a:buFont typeface="Wingdings" pitchFamily="-1" charset="2"/>
              <a:buChar char="§"/>
            </a:pPr>
            <a:r>
              <a:rPr lang="fr-FR" sz="3000" b="1" u="sng"/>
              <a:t>nocturne</a:t>
            </a:r>
          </a:p>
          <a:p>
            <a:pPr>
              <a:lnSpc>
                <a:spcPct val="90000"/>
              </a:lnSpc>
              <a:buClr>
                <a:srgbClr val="9BBB59"/>
              </a:buClr>
              <a:buFont typeface="Wingdings" pitchFamily="-1" charset="2"/>
              <a:buChar char="§"/>
            </a:pPr>
            <a:r>
              <a:rPr lang="fr-FR" sz="3000" b="1"/>
              <a:t>décubitus</a:t>
            </a:r>
          </a:p>
          <a:p>
            <a:pPr>
              <a:lnSpc>
                <a:spcPct val="90000"/>
              </a:lnSpc>
              <a:buClr>
                <a:srgbClr val="9BBB59"/>
              </a:buClr>
              <a:buFont typeface="Wingdings" pitchFamily="-1" charset="2"/>
              <a:buChar char="§"/>
            </a:pPr>
            <a:r>
              <a:rPr lang="fr-FR" sz="3000" b="1"/>
              <a:t>inflammatoire</a:t>
            </a:r>
          </a:p>
          <a:p>
            <a:pPr>
              <a:lnSpc>
                <a:spcPct val="90000"/>
              </a:lnSpc>
              <a:buClr>
                <a:srgbClr val="9BBB59"/>
              </a:buClr>
              <a:buFont typeface="Wingdings" pitchFamily="-1" charset="2"/>
              <a:buChar char="§"/>
            </a:pPr>
            <a:r>
              <a:rPr lang="fr-FR" sz="3000" b="1" u="sng"/>
              <a:t>progressive</a:t>
            </a:r>
          </a:p>
          <a:p>
            <a:pPr>
              <a:lnSpc>
                <a:spcPct val="90000"/>
              </a:lnSpc>
              <a:buClr>
                <a:srgbClr val="9BBB59"/>
              </a:buClr>
              <a:buFont typeface="Wingdings" pitchFamily="-1" charset="2"/>
              <a:buChar char="§"/>
            </a:pPr>
            <a:r>
              <a:rPr lang="fr-FR" sz="3000" b="1"/>
              <a:t>localisée</a:t>
            </a:r>
          </a:p>
          <a:p>
            <a:pPr>
              <a:lnSpc>
                <a:spcPct val="90000"/>
              </a:lnSpc>
              <a:buClr>
                <a:srgbClr val="9BBB59"/>
              </a:buClr>
              <a:buFont typeface="Wingdings" pitchFamily="-1" charset="2"/>
              <a:buChar char="§"/>
            </a:pPr>
            <a:r>
              <a:rPr lang="fr-FR" sz="3000" b="1" u="sng"/>
              <a:t>point électif</a:t>
            </a:r>
          </a:p>
          <a:p>
            <a:pPr>
              <a:lnSpc>
                <a:spcPct val="90000"/>
              </a:lnSpc>
              <a:buClr>
                <a:srgbClr val="9BBB59"/>
              </a:buClr>
              <a:buFont typeface="Wingdings" pitchFamily="-1" charset="2"/>
              <a:buChar char="§"/>
            </a:pPr>
            <a:r>
              <a:rPr lang="fr-FR" sz="3000" b="1"/>
              <a:t>impulsive</a:t>
            </a:r>
          </a:p>
        </p:txBody>
      </p:sp>
      <p:sp>
        <p:nvSpPr>
          <p:cNvPr id="23556" name="Rectangle 4"/>
          <p:cNvSpPr>
            <a:spLocks noChangeArrowheads="1"/>
          </p:cNvSpPr>
          <p:nvPr/>
        </p:nvSpPr>
        <p:spPr bwMode="auto">
          <a:xfrm>
            <a:off x="3276600" y="2060575"/>
            <a:ext cx="2592388" cy="4464050"/>
          </a:xfrm>
          <a:prstGeom prst="rect">
            <a:avLst/>
          </a:prstGeom>
          <a:solidFill>
            <a:srgbClr val="FFFFFF">
              <a:alpha val="30196"/>
            </a:srgbClr>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fr-FR" sz="2800" b="1" u="sng">
                <a:solidFill>
                  <a:srgbClr val="FF0000"/>
                </a:solidFill>
                <a:latin typeface="Calibri" pitchFamily="-1" charset="0"/>
              </a:rPr>
              <a:t>Radiculaire</a:t>
            </a:r>
          </a:p>
          <a:p>
            <a:pPr marL="342900" indent="-342900">
              <a:lnSpc>
                <a:spcPct val="90000"/>
              </a:lnSpc>
              <a:spcBef>
                <a:spcPct val="20000"/>
              </a:spcBef>
              <a:buFontTx/>
              <a:buChar char="•"/>
            </a:pPr>
            <a:endParaRPr lang="fr-FR" b="1">
              <a:latin typeface="Calibri" pitchFamily="-1" charset="0"/>
            </a:endParaRPr>
          </a:p>
          <a:p>
            <a:pPr marL="342900" indent="-342900">
              <a:lnSpc>
                <a:spcPct val="90000"/>
              </a:lnSpc>
              <a:spcBef>
                <a:spcPct val="20000"/>
              </a:spcBef>
              <a:buFontTx/>
              <a:buChar char="•"/>
            </a:pPr>
            <a:r>
              <a:rPr lang="fr-FR" b="1">
                <a:latin typeface="Calibri" pitchFamily="-1" charset="0"/>
              </a:rPr>
              <a:t>Arnold</a:t>
            </a:r>
          </a:p>
          <a:p>
            <a:pPr marL="342900" indent="-342900">
              <a:lnSpc>
                <a:spcPct val="90000"/>
              </a:lnSpc>
              <a:spcBef>
                <a:spcPct val="20000"/>
              </a:spcBef>
              <a:buFontTx/>
              <a:buChar char="•"/>
            </a:pPr>
            <a:r>
              <a:rPr lang="fr-FR" b="1">
                <a:latin typeface="Calibri" pitchFamily="-1" charset="0"/>
              </a:rPr>
              <a:t>NCB</a:t>
            </a:r>
          </a:p>
          <a:p>
            <a:pPr marL="342900" indent="-342900">
              <a:lnSpc>
                <a:spcPct val="90000"/>
              </a:lnSpc>
              <a:spcBef>
                <a:spcPct val="20000"/>
              </a:spcBef>
              <a:buFontTx/>
              <a:buChar char="•"/>
            </a:pPr>
            <a:r>
              <a:rPr lang="fr-FR" b="1">
                <a:latin typeface="Calibri" pitchFamily="-1" charset="0"/>
              </a:rPr>
              <a:t>inter-costale</a:t>
            </a:r>
          </a:p>
          <a:p>
            <a:pPr marL="342900" indent="-342900">
              <a:lnSpc>
                <a:spcPct val="90000"/>
              </a:lnSpc>
              <a:spcBef>
                <a:spcPct val="20000"/>
              </a:spcBef>
              <a:buFontTx/>
              <a:buChar char="•"/>
            </a:pPr>
            <a:r>
              <a:rPr lang="fr-FR" b="1">
                <a:latin typeface="Calibri" pitchFamily="-1" charset="0"/>
              </a:rPr>
              <a:t>crurale</a:t>
            </a:r>
          </a:p>
          <a:p>
            <a:pPr marL="342900" indent="-342900">
              <a:lnSpc>
                <a:spcPct val="90000"/>
              </a:lnSpc>
              <a:spcBef>
                <a:spcPct val="20000"/>
              </a:spcBef>
              <a:buFontTx/>
              <a:buChar char="•"/>
            </a:pPr>
            <a:r>
              <a:rPr lang="fr-FR" b="1">
                <a:latin typeface="Calibri" pitchFamily="-1" charset="0"/>
              </a:rPr>
              <a:t>sciatique</a:t>
            </a:r>
          </a:p>
          <a:p>
            <a:pPr marL="342900" indent="-342900">
              <a:lnSpc>
                <a:spcPct val="90000"/>
              </a:lnSpc>
              <a:spcBef>
                <a:spcPct val="20000"/>
              </a:spcBef>
              <a:buFontTx/>
              <a:buChar char="•"/>
            </a:pPr>
            <a:r>
              <a:rPr lang="fr-FR" b="1">
                <a:latin typeface="Calibri" pitchFamily="-1" charset="0"/>
              </a:rPr>
              <a:t>génitale</a:t>
            </a:r>
          </a:p>
        </p:txBody>
      </p:sp>
      <p:sp>
        <p:nvSpPr>
          <p:cNvPr id="23557" name="Rectangle 5"/>
          <p:cNvSpPr>
            <a:spLocks noChangeArrowheads="1"/>
          </p:cNvSpPr>
          <p:nvPr/>
        </p:nvSpPr>
        <p:spPr bwMode="auto">
          <a:xfrm>
            <a:off x="6227763" y="2060575"/>
            <a:ext cx="2592387" cy="4464050"/>
          </a:xfrm>
          <a:prstGeom prst="rect">
            <a:avLst/>
          </a:prstGeom>
          <a:solidFill>
            <a:srgbClr val="C0C0C0">
              <a:alpha val="30196"/>
            </a:srgbClr>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fr-FR" sz="2800" b="1">
                <a:solidFill>
                  <a:srgbClr val="FF0000"/>
                </a:solidFill>
                <a:latin typeface="Calibri" pitchFamily="-1" charset="0"/>
              </a:rPr>
              <a:t>Médullaire</a:t>
            </a:r>
          </a:p>
          <a:p>
            <a:pPr marL="342900" indent="-342900">
              <a:lnSpc>
                <a:spcPct val="90000"/>
              </a:lnSpc>
              <a:spcBef>
                <a:spcPct val="20000"/>
              </a:spcBef>
              <a:buFontTx/>
              <a:buChar char="•"/>
            </a:pPr>
            <a:endParaRPr lang="fr-FR" b="1">
              <a:solidFill>
                <a:srgbClr val="ABEFFF"/>
              </a:solidFill>
              <a:latin typeface="Calibri" pitchFamily="-1" charset="0"/>
            </a:endParaRPr>
          </a:p>
          <a:p>
            <a:pPr marL="342900" indent="-342900">
              <a:lnSpc>
                <a:spcPct val="90000"/>
              </a:lnSpc>
              <a:spcBef>
                <a:spcPct val="20000"/>
              </a:spcBef>
              <a:buFontTx/>
              <a:buChar char="•"/>
            </a:pPr>
            <a:r>
              <a:rPr lang="fr-FR" b="1">
                <a:latin typeface="Calibri" pitchFamily="-1" charset="0"/>
              </a:rPr>
              <a:t>cordonale post.</a:t>
            </a:r>
          </a:p>
          <a:p>
            <a:pPr marL="342900" indent="-342900">
              <a:lnSpc>
                <a:spcPct val="90000"/>
              </a:lnSpc>
              <a:spcBef>
                <a:spcPct val="20000"/>
              </a:spcBef>
              <a:buFontTx/>
              <a:buChar char="•"/>
            </a:pPr>
            <a:endParaRPr lang="fr-FR" b="1">
              <a:latin typeface="Calibri" pitchFamily="-1" charset="0"/>
            </a:endParaRPr>
          </a:p>
          <a:p>
            <a:pPr marL="342900" indent="-342900">
              <a:lnSpc>
                <a:spcPct val="90000"/>
              </a:lnSpc>
              <a:spcBef>
                <a:spcPct val="20000"/>
              </a:spcBef>
              <a:buFontTx/>
              <a:buChar char="•"/>
            </a:pPr>
            <a:r>
              <a:rPr lang="fr-FR" b="1">
                <a:latin typeface="Calibri" pitchFamily="-1" charset="0"/>
              </a:rPr>
              <a:t>dysesthésie</a:t>
            </a:r>
          </a:p>
          <a:p>
            <a:pPr marL="342900" indent="-342900">
              <a:lnSpc>
                <a:spcPct val="90000"/>
              </a:lnSpc>
              <a:spcBef>
                <a:spcPct val="20000"/>
              </a:spcBef>
              <a:buFontTx/>
              <a:buChar char="•"/>
            </a:pPr>
            <a:endParaRPr lang="fr-FR" b="1">
              <a:latin typeface="Calibri" pitchFamily="-1" charset="0"/>
            </a:endParaRPr>
          </a:p>
          <a:p>
            <a:pPr marL="342900" indent="-342900">
              <a:lnSpc>
                <a:spcPct val="90000"/>
              </a:lnSpc>
              <a:spcBef>
                <a:spcPct val="20000"/>
              </a:spcBef>
              <a:buFontTx/>
              <a:buChar char="•"/>
            </a:pPr>
            <a:r>
              <a:rPr lang="fr-FR" b="1">
                <a:latin typeface="Calibri" pitchFamily="-1" charset="0"/>
              </a:rPr>
              <a:t>en éclair</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79388" y="260350"/>
            <a:ext cx="6318250" cy="1323975"/>
          </a:xfrm>
          <a:prstGeom prst="rect">
            <a:avLst/>
          </a:prstGeom>
          <a:noFill/>
          <a:ln w="9525">
            <a:noFill/>
            <a:miter lim="800000"/>
            <a:headEnd/>
            <a:tailEnd/>
          </a:ln>
        </p:spPr>
        <p:txBody>
          <a:bodyPr wrap="none">
            <a:prstTxWarp prst="textNoShape">
              <a:avLst/>
            </a:prstTxWarp>
            <a:spAutoFit/>
          </a:bodyPr>
          <a:lstStyle/>
          <a:p>
            <a:r>
              <a:rPr lang="fr-FR" sz="2000" b="1">
                <a:solidFill>
                  <a:srgbClr val="000000"/>
                </a:solidFill>
                <a:latin typeface="Calibri" pitchFamily="-1" charset="0"/>
              </a:rPr>
              <a:t>La Clinique : !!!</a:t>
            </a:r>
          </a:p>
          <a:p>
            <a:endParaRPr lang="fr-FR" sz="2000" b="1">
              <a:solidFill>
                <a:srgbClr val="000000"/>
              </a:solidFill>
              <a:latin typeface="Calibri" pitchFamily="-1" charset="0"/>
            </a:endParaRPr>
          </a:p>
          <a:p>
            <a:endParaRPr lang="fr-FR" sz="2000" b="1">
              <a:solidFill>
                <a:srgbClr val="000000"/>
              </a:solidFill>
              <a:latin typeface="Calibri" pitchFamily="-1" charset="0"/>
            </a:endParaRPr>
          </a:p>
          <a:p>
            <a:r>
              <a:rPr lang="fr-FR" sz="2000" b="1">
                <a:solidFill>
                  <a:srgbClr val="000000"/>
                </a:solidFill>
                <a:latin typeface="Calibri" pitchFamily="-1" charset="0"/>
              </a:rPr>
              <a:t> Douleur ,Raideur, ….. « Scoliose » Raide et douloureuse  ! </a:t>
            </a:r>
            <a:endParaRPr lang="en-US" sz="2000" b="1">
              <a:solidFill>
                <a:srgbClr val="000000"/>
              </a:solidFill>
              <a:latin typeface="Calibri" pitchFamily="-1" charset="0"/>
            </a:endParaRPr>
          </a:p>
        </p:txBody>
      </p:sp>
      <p:pic>
        <p:nvPicPr>
          <p:cNvPr id="24579" name="Picture 3" descr="clin voivenl sc r et d"/>
          <p:cNvPicPr>
            <a:picLocks noChangeAspect="1" noChangeArrowheads="1"/>
          </p:cNvPicPr>
          <p:nvPr/>
        </p:nvPicPr>
        <p:blipFill>
          <a:blip r:embed="rId2"/>
          <a:srcRect/>
          <a:stretch>
            <a:fillRect/>
          </a:stretch>
        </p:blipFill>
        <p:spPr bwMode="auto">
          <a:xfrm>
            <a:off x="141288" y="1981200"/>
            <a:ext cx="1720850" cy="3810000"/>
          </a:xfrm>
          <a:prstGeom prst="rect">
            <a:avLst/>
          </a:prstGeom>
          <a:noFill/>
          <a:ln w="9525">
            <a:noFill/>
            <a:miter lim="800000"/>
            <a:headEnd/>
            <a:tailEnd/>
          </a:ln>
        </p:spPr>
      </p:pic>
      <p:pic>
        <p:nvPicPr>
          <p:cNvPr id="24580" name="Picture 4" descr="raideur rachid"/>
          <p:cNvPicPr>
            <a:picLocks noChangeAspect="1" noChangeArrowheads="1"/>
          </p:cNvPicPr>
          <p:nvPr/>
        </p:nvPicPr>
        <p:blipFill>
          <a:blip r:embed="rId3">
            <a:lum bright="30000"/>
          </a:blip>
          <a:srcRect/>
          <a:stretch>
            <a:fillRect/>
          </a:stretch>
        </p:blipFill>
        <p:spPr bwMode="auto">
          <a:xfrm>
            <a:off x="6400800" y="1828800"/>
            <a:ext cx="2743200" cy="1727200"/>
          </a:xfrm>
          <a:prstGeom prst="rect">
            <a:avLst/>
          </a:prstGeom>
          <a:noFill/>
          <a:ln w="9525">
            <a:noFill/>
            <a:miter lim="800000"/>
            <a:headEnd/>
            <a:tailEnd/>
          </a:ln>
        </p:spPr>
      </p:pic>
      <p:pic>
        <p:nvPicPr>
          <p:cNvPr id="24581" name="Picture 5" descr="Clin Bonte face"/>
          <p:cNvPicPr>
            <a:picLocks noChangeAspect="1" noChangeArrowheads="1"/>
          </p:cNvPicPr>
          <p:nvPr/>
        </p:nvPicPr>
        <p:blipFill>
          <a:blip r:embed="rId4">
            <a:lum bright="18000"/>
          </a:blip>
          <a:srcRect l="9969" r="17757"/>
          <a:stretch>
            <a:fillRect/>
          </a:stretch>
        </p:blipFill>
        <p:spPr bwMode="auto">
          <a:xfrm>
            <a:off x="1981200" y="1905000"/>
            <a:ext cx="1873250" cy="3886200"/>
          </a:xfrm>
          <a:prstGeom prst="rect">
            <a:avLst/>
          </a:prstGeom>
          <a:noFill/>
          <a:ln w="9525">
            <a:noFill/>
            <a:miter lim="800000"/>
            <a:headEnd/>
            <a:tailEnd/>
          </a:ln>
        </p:spPr>
      </p:pic>
      <p:pic>
        <p:nvPicPr>
          <p:cNvPr id="24582" name="Picture 6" descr="BONTÉR~BIS1"/>
          <p:cNvPicPr>
            <a:picLocks noChangeAspect="1" noChangeArrowheads="1"/>
          </p:cNvPicPr>
          <p:nvPr/>
        </p:nvPicPr>
        <p:blipFill>
          <a:blip r:embed="rId5">
            <a:lum bright="24000"/>
          </a:blip>
          <a:srcRect l="12289" t="21312" r="21352" b="1639"/>
          <a:stretch>
            <a:fillRect/>
          </a:stretch>
        </p:blipFill>
        <p:spPr bwMode="auto">
          <a:xfrm>
            <a:off x="3886200" y="1905000"/>
            <a:ext cx="2232025" cy="3886200"/>
          </a:xfrm>
          <a:prstGeom prst="rect">
            <a:avLst/>
          </a:prstGeom>
          <a:noFill/>
          <a:ln w="9525">
            <a:noFill/>
            <a:miter lim="800000"/>
            <a:headEnd/>
            <a:tailEnd/>
          </a:ln>
        </p:spPr>
      </p:pic>
      <p:pic>
        <p:nvPicPr>
          <p:cNvPr id="24583" name="Picture 7" descr="clin gibbosité prof"/>
          <p:cNvPicPr>
            <a:picLocks noChangeAspect="1" noChangeArrowheads="1"/>
          </p:cNvPicPr>
          <p:nvPr/>
        </p:nvPicPr>
        <p:blipFill>
          <a:blip r:embed="rId6">
            <a:lum bright="12000"/>
          </a:blip>
          <a:srcRect l="3773" t="5656" r="5661" b="3830"/>
          <a:stretch>
            <a:fillRect/>
          </a:stretch>
        </p:blipFill>
        <p:spPr bwMode="auto">
          <a:xfrm>
            <a:off x="6248400" y="4191000"/>
            <a:ext cx="2743200" cy="1828800"/>
          </a:xfrm>
          <a:prstGeom prst="rect">
            <a:avLst/>
          </a:prstGeom>
          <a:noFill/>
          <a:ln w="9525">
            <a:noFill/>
            <a:miter lim="800000"/>
            <a:headEnd/>
            <a:tailEnd/>
          </a:ln>
        </p:spPr>
      </p:pic>
      <p:sp>
        <p:nvSpPr>
          <p:cNvPr id="24584" name="Text Box 8"/>
          <p:cNvSpPr txBox="1">
            <a:spLocks noChangeArrowheads="1"/>
          </p:cNvSpPr>
          <p:nvPr/>
        </p:nvSpPr>
        <p:spPr bwMode="auto">
          <a:xfrm>
            <a:off x="6918325" y="6065838"/>
            <a:ext cx="1633538" cy="400050"/>
          </a:xfrm>
          <a:prstGeom prst="rect">
            <a:avLst/>
          </a:prstGeom>
          <a:noFill/>
          <a:ln w="9525">
            <a:noFill/>
            <a:miter lim="800000"/>
            <a:headEnd/>
            <a:tailEnd/>
          </a:ln>
        </p:spPr>
        <p:txBody>
          <a:bodyPr wrap="none">
            <a:prstTxWarp prst="textNoShape">
              <a:avLst/>
            </a:prstTxWarp>
            <a:spAutoFit/>
          </a:bodyPr>
          <a:lstStyle/>
          <a:p>
            <a:r>
              <a:rPr lang="fr-FR" sz="2000" b="1">
                <a:solidFill>
                  <a:srgbClr val="000000"/>
                </a:solidFill>
                <a:latin typeface="Calibri" pitchFamily="-1" charset="0"/>
              </a:rPr>
              <a:t>Vraie Sc.Idiop</a:t>
            </a:r>
            <a:endParaRPr lang="en-US" sz="2000" b="1">
              <a:solidFill>
                <a:srgbClr val="000000"/>
              </a:solidFill>
              <a:latin typeface="Calibri" pitchFamily="-1" charset="0"/>
            </a:endParaRPr>
          </a:p>
        </p:txBody>
      </p:sp>
      <p:sp>
        <p:nvSpPr>
          <p:cNvPr id="24585" name="Text Box 9"/>
          <p:cNvSpPr txBox="1">
            <a:spLocks noChangeArrowheads="1"/>
          </p:cNvSpPr>
          <p:nvPr/>
        </p:nvSpPr>
        <p:spPr bwMode="auto">
          <a:xfrm>
            <a:off x="6842125" y="3551238"/>
            <a:ext cx="1624013" cy="400050"/>
          </a:xfrm>
          <a:prstGeom prst="rect">
            <a:avLst/>
          </a:prstGeom>
          <a:noFill/>
          <a:ln w="9525">
            <a:noFill/>
            <a:miter lim="800000"/>
            <a:headEnd/>
            <a:tailEnd/>
          </a:ln>
        </p:spPr>
        <p:txBody>
          <a:bodyPr wrap="none">
            <a:prstTxWarp prst="textNoShape">
              <a:avLst/>
            </a:prstTxWarp>
            <a:spAutoFit/>
          </a:bodyPr>
          <a:lstStyle/>
          <a:p>
            <a:r>
              <a:rPr lang="fr-FR" sz="2000" b="1">
                <a:solidFill>
                  <a:srgbClr val="000000"/>
                </a:solidFill>
                <a:latin typeface="Calibri" pitchFamily="-1" charset="0"/>
              </a:rPr>
              <a:t>Tumeur de L5</a:t>
            </a:r>
            <a:endParaRPr lang="en-US" sz="2000" b="1">
              <a:solidFill>
                <a:srgbClr val="000000"/>
              </a:solidFill>
              <a:latin typeface="Calibri" pitchFamily="-1" charset="0"/>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127000" y="188913"/>
            <a:ext cx="8772078" cy="2677656"/>
          </a:xfrm>
          <a:prstGeom prst="rect">
            <a:avLst/>
          </a:prstGeom>
          <a:noFill/>
          <a:ln w="9525">
            <a:noFill/>
            <a:miter lim="800000"/>
            <a:headEnd/>
            <a:tailEnd/>
          </a:ln>
        </p:spPr>
        <p:txBody>
          <a:bodyPr wrap="none">
            <a:prstTxWarp prst="textNoShape">
              <a:avLst/>
            </a:prstTxWarp>
            <a:spAutoFit/>
          </a:bodyPr>
          <a:lstStyle/>
          <a:p>
            <a:r>
              <a:rPr lang="fr-FR" sz="2800" b="1" dirty="0">
                <a:solidFill>
                  <a:srgbClr val="000000"/>
                </a:solidFill>
                <a:latin typeface="Calibri" pitchFamily="-1" charset="0"/>
              </a:rPr>
              <a:t>La Clinique : !!!</a:t>
            </a:r>
          </a:p>
          <a:p>
            <a:endParaRPr lang="fr-FR" sz="2800" b="1" dirty="0">
              <a:solidFill>
                <a:srgbClr val="000000"/>
              </a:solidFill>
              <a:latin typeface="Calibri" pitchFamily="-1" charset="0"/>
            </a:endParaRPr>
          </a:p>
          <a:p>
            <a:endParaRPr lang="fr-FR" sz="2800" b="1" dirty="0">
              <a:solidFill>
                <a:srgbClr val="000000"/>
              </a:solidFill>
              <a:latin typeface="Calibri" pitchFamily="-1" charset="0"/>
            </a:endParaRPr>
          </a:p>
          <a:p>
            <a:r>
              <a:rPr lang="fr-FR" sz="2800" b="1" dirty="0">
                <a:solidFill>
                  <a:srgbClr val="000000"/>
                </a:solidFill>
                <a:latin typeface="Calibri" pitchFamily="-1" charset="0"/>
              </a:rPr>
              <a:t> Douleur ,Raideur, ….. « Scoliose » Raide et douloureuse  !</a:t>
            </a:r>
          </a:p>
          <a:p>
            <a:endParaRPr lang="fr-FR" sz="2800" b="1" dirty="0">
              <a:solidFill>
                <a:srgbClr val="000000"/>
              </a:solidFill>
              <a:latin typeface="Calibri" pitchFamily="-1" charset="0"/>
            </a:endParaRPr>
          </a:p>
          <a:p>
            <a:r>
              <a:rPr lang="fr-FR" sz="2800" b="1" dirty="0">
                <a:solidFill>
                  <a:srgbClr val="000000"/>
                </a:solidFill>
                <a:latin typeface="Calibri" pitchFamily="-1" charset="0"/>
              </a:rPr>
              <a:t>                                             Torticolis  !!</a:t>
            </a:r>
            <a:endParaRPr lang="en-US" sz="2800" b="1" dirty="0">
              <a:solidFill>
                <a:srgbClr val="000000"/>
              </a:solidFill>
              <a:latin typeface="Calibri" pitchFamily="-1" charset="0"/>
            </a:endParaRPr>
          </a:p>
        </p:txBody>
      </p:sp>
      <p:pic>
        <p:nvPicPr>
          <p:cNvPr id="25603" name="Picture 3" descr="torticolis dubuisson"/>
          <p:cNvPicPr>
            <a:picLocks noChangeAspect="1" noChangeArrowheads="1"/>
          </p:cNvPicPr>
          <p:nvPr/>
        </p:nvPicPr>
        <p:blipFill>
          <a:blip r:embed="rId2"/>
          <a:srcRect/>
          <a:stretch>
            <a:fillRect/>
          </a:stretch>
        </p:blipFill>
        <p:spPr bwMode="auto">
          <a:xfrm>
            <a:off x="762000" y="2362200"/>
            <a:ext cx="2273300" cy="3962400"/>
          </a:xfrm>
          <a:prstGeom prst="rect">
            <a:avLst/>
          </a:prstGeom>
          <a:noFill/>
          <a:ln w="9525">
            <a:noFill/>
            <a:miter lim="800000"/>
            <a:headEnd/>
            <a:tailEnd/>
          </a:ln>
        </p:spPr>
      </p:pic>
      <p:pic>
        <p:nvPicPr>
          <p:cNvPr id="25604" name="Picture 4" descr="08khalfa astro tr"/>
          <p:cNvPicPr>
            <a:picLocks noChangeAspect="1" noChangeArrowheads="1"/>
          </p:cNvPicPr>
          <p:nvPr/>
        </p:nvPicPr>
        <p:blipFill>
          <a:blip r:embed="rId3"/>
          <a:srcRect l="17090" t="2040" r="20316" b="4082"/>
          <a:stretch>
            <a:fillRect/>
          </a:stretch>
        </p:blipFill>
        <p:spPr bwMode="auto">
          <a:xfrm>
            <a:off x="3352800" y="2971800"/>
            <a:ext cx="3505200" cy="3505200"/>
          </a:xfrm>
          <a:prstGeom prst="rect">
            <a:avLst/>
          </a:prstGeom>
          <a:noFill/>
          <a:ln w="9525">
            <a:noFill/>
            <a:miter lim="800000"/>
            <a:headEnd/>
            <a:tailEnd/>
          </a:ln>
        </p:spPr>
      </p:pic>
      <p:sp>
        <p:nvSpPr>
          <p:cNvPr id="25605" name="Text Box 5"/>
          <p:cNvSpPr txBox="1">
            <a:spLocks noChangeArrowheads="1"/>
          </p:cNvSpPr>
          <p:nvPr/>
        </p:nvSpPr>
        <p:spPr bwMode="auto">
          <a:xfrm>
            <a:off x="7035800" y="4778375"/>
            <a:ext cx="1852613" cy="831850"/>
          </a:xfrm>
          <a:prstGeom prst="rect">
            <a:avLst/>
          </a:prstGeom>
          <a:noFill/>
          <a:ln w="9525">
            <a:noFill/>
            <a:miter lim="800000"/>
            <a:headEnd/>
            <a:tailEnd/>
          </a:ln>
        </p:spPr>
        <p:txBody>
          <a:bodyPr wrap="none">
            <a:prstTxWarp prst="textNoShape">
              <a:avLst/>
            </a:prstTxWarp>
            <a:spAutoFit/>
          </a:bodyPr>
          <a:lstStyle/>
          <a:p>
            <a:r>
              <a:rPr lang="fr-FR" sz="2400" b="1">
                <a:solidFill>
                  <a:srgbClr val="000000"/>
                </a:solidFill>
                <a:latin typeface="Calibri" pitchFamily="-1" charset="0"/>
              </a:rPr>
              <a:t>Tumeur de la</a:t>
            </a:r>
          </a:p>
          <a:p>
            <a:r>
              <a:rPr lang="fr-FR" sz="2400" b="1">
                <a:solidFill>
                  <a:srgbClr val="000000"/>
                </a:solidFill>
                <a:latin typeface="Calibri" pitchFamily="-1" charset="0"/>
              </a:rPr>
              <a:t>    fosse post</a:t>
            </a:r>
            <a:endParaRPr lang="en-US" sz="2400" b="1">
              <a:solidFill>
                <a:srgbClr val="000000"/>
              </a:solidFill>
              <a:latin typeface="Calibri" pitchFamily="-1" charset="0"/>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0" y="-76200"/>
            <a:ext cx="7772400" cy="1143000"/>
          </a:xfrm>
        </p:spPr>
        <p:txBody>
          <a:bodyPr/>
          <a:lstStyle/>
          <a:p>
            <a:pPr algn="l"/>
            <a:r>
              <a:rPr lang="fr-FR" sz="3200" b="1">
                <a:solidFill>
                  <a:srgbClr val="000000"/>
                </a:solidFill>
              </a:rPr>
              <a:t>La Clinique : !!!</a:t>
            </a:r>
          </a:p>
        </p:txBody>
      </p:sp>
      <p:sp>
        <p:nvSpPr>
          <p:cNvPr id="26627" name="Text Box 3"/>
          <p:cNvSpPr txBox="1">
            <a:spLocks noChangeArrowheads="1"/>
          </p:cNvSpPr>
          <p:nvPr/>
        </p:nvSpPr>
        <p:spPr bwMode="auto">
          <a:xfrm>
            <a:off x="0" y="885825"/>
            <a:ext cx="7112000" cy="1200150"/>
          </a:xfrm>
          <a:prstGeom prst="rect">
            <a:avLst/>
          </a:prstGeom>
          <a:noFill/>
          <a:ln w="9525">
            <a:noFill/>
            <a:miter lim="800000"/>
            <a:headEnd/>
            <a:tailEnd/>
          </a:ln>
        </p:spPr>
        <p:txBody>
          <a:bodyPr wrap="none">
            <a:prstTxWarp prst="textNoShape">
              <a:avLst/>
            </a:prstTxWarp>
            <a:spAutoFit/>
          </a:bodyPr>
          <a:lstStyle/>
          <a:p>
            <a:r>
              <a:rPr lang="fr-FR" sz="2400" b="1">
                <a:solidFill>
                  <a:srgbClr val="000000"/>
                </a:solidFill>
                <a:latin typeface="Calibri" pitchFamily="-1" charset="0"/>
              </a:rPr>
              <a:t>Comme pour tout ce qui touche le Rachis:</a:t>
            </a:r>
          </a:p>
          <a:p>
            <a:endParaRPr lang="fr-FR" sz="2400" b="1">
              <a:solidFill>
                <a:srgbClr val="000000"/>
              </a:solidFill>
              <a:latin typeface="Calibri" pitchFamily="-1" charset="0"/>
            </a:endParaRPr>
          </a:p>
          <a:p>
            <a:r>
              <a:rPr lang="fr-FR" sz="2400" b="1">
                <a:solidFill>
                  <a:srgbClr val="000000"/>
                </a:solidFill>
                <a:latin typeface="Calibri" pitchFamily="-1" charset="0"/>
              </a:rPr>
              <a:t>  L’examen neurologique est systématique et complet !</a:t>
            </a:r>
            <a:endParaRPr lang="en-US" sz="2400" b="1">
              <a:solidFill>
                <a:srgbClr val="000000"/>
              </a:solidFill>
              <a:latin typeface="Calibri" pitchFamily="-1" charset="0"/>
            </a:endParaRPr>
          </a:p>
        </p:txBody>
      </p:sp>
      <p:pic>
        <p:nvPicPr>
          <p:cNvPr id="26628" name="Picture 4" descr="reflexe cut abd"/>
          <p:cNvPicPr>
            <a:picLocks noChangeAspect="1" noChangeArrowheads="1"/>
          </p:cNvPicPr>
          <p:nvPr/>
        </p:nvPicPr>
        <p:blipFill>
          <a:blip r:embed="rId3">
            <a:lum bright="36000"/>
          </a:blip>
          <a:srcRect/>
          <a:stretch>
            <a:fillRect/>
          </a:stretch>
        </p:blipFill>
        <p:spPr bwMode="auto">
          <a:xfrm>
            <a:off x="457200" y="3073400"/>
            <a:ext cx="4678363" cy="2944813"/>
          </a:xfrm>
          <a:prstGeom prst="rect">
            <a:avLst/>
          </a:prstGeom>
          <a:noFill/>
          <a:ln w="9525">
            <a:noFill/>
            <a:miter lim="800000"/>
            <a:headEnd/>
            <a:tailEnd/>
          </a:ln>
        </p:spPr>
      </p:pic>
      <p:sp>
        <p:nvSpPr>
          <p:cNvPr id="26629" name="Text Box 5"/>
          <p:cNvSpPr txBox="1">
            <a:spLocks noChangeArrowheads="1"/>
          </p:cNvSpPr>
          <p:nvPr/>
        </p:nvSpPr>
        <p:spPr bwMode="auto">
          <a:xfrm>
            <a:off x="5394325" y="4389438"/>
            <a:ext cx="3057525" cy="1200150"/>
          </a:xfrm>
          <a:prstGeom prst="rect">
            <a:avLst/>
          </a:prstGeom>
          <a:noFill/>
          <a:ln w="9525">
            <a:noFill/>
            <a:miter lim="800000"/>
            <a:headEnd/>
            <a:tailEnd/>
          </a:ln>
        </p:spPr>
        <p:txBody>
          <a:bodyPr wrap="none">
            <a:prstTxWarp prst="textNoShape">
              <a:avLst/>
            </a:prstTxWarp>
            <a:spAutoFit/>
          </a:bodyPr>
          <a:lstStyle/>
          <a:p>
            <a:r>
              <a:rPr lang="fr-FR" sz="2400" b="1">
                <a:solidFill>
                  <a:srgbClr val="000000"/>
                </a:solidFill>
                <a:latin typeface="Calibri" pitchFamily="-1" charset="0"/>
              </a:rPr>
              <a:t>Ne pas oublier:</a:t>
            </a:r>
          </a:p>
          <a:p>
            <a:r>
              <a:rPr lang="fr-FR" sz="2400" b="1">
                <a:solidFill>
                  <a:srgbClr val="000000"/>
                </a:solidFill>
                <a:latin typeface="Calibri" pitchFamily="-1" charset="0"/>
              </a:rPr>
              <a:t>       les Réflexes</a:t>
            </a:r>
          </a:p>
          <a:p>
            <a:r>
              <a:rPr lang="fr-FR" sz="2400" b="1">
                <a:solidFill>
                  <a:srgbClr val="000000"/>
                </a:solidFill>
                <a:latin typeface="Calibri" pitchFamily="-1" charset="0"/>
              </a:rPr>
              <a:t>  Cutanés Abdominaux</a:t>
            </a:r>
            <a:endParaRPr lang="en-US" sz="2400" b="1">
              <a:solidFill>
                <a:srgbClr val="000000"/>
              </a:solidFill>
              <a:latin typeface="Calibri" pitchFamily="-1" charset="0"/>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3150</TotalTime>
  <Words>4915</Words>
  <Application>Microsoft Macintosh PowerPoint</Application>
  <PresentationFormat>Présentation à l'écran (4:3)</PresentationFormat>
  <Paragraphs>747</Paragraphs>
  <Slides>50</Slides>
  <Notes>18</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50</vt:i4>
      </vt:variant>
    </vt:vector>
  </HeadingPairs>
  <TitlesOfParts>
    <vt:vector size="52" baseType="lpstr">
      <vt:lpstr>Thème Office</vt:lpstr>
      <vt:lpstr>PhotoImpact</vt:lpstr>
      <vt:lpstr>Prise en charge des tumeurs  vertébrales</vt:lpstr>
      <vt:lpstr>Présentation PowerPoint</vt:lpstr>
      <vt:lpstr>Équipes spécialisées multidisciplinaires</vt:lpstr>
      <vt:lpstr>Approche diagnostique</vt:lpstr>
      <vt:lpstr>Penser à une tumeur</vt:lpstr>
      <vt:lpstr>DOULEUR (80%)</vt:lpstr>
      <vt:lpstr>Présentation PowerPoint</vt:lpstr>
      <vt:lpstr>Présentation PowerPoint</vt:lpstr>
      <vt:lpstr>La Clinique : !!!</vt:lpstr>
      <vt:lpstr>DIAGNOSTIC POSITIF</vt:lpstr>
      <vt:lpstr>Buts </vt:lpstr>
      <vt:lpstr>Présentation PowerPoint</vt:lpstr>
      <vt:lpstr>Tumeur bénigne</vt:lpstr>
      <vt:lpstr>Épidémiologie Tumeur bénigne rachis</vt:lpstr>
      <vt:lpstr>Présentation PowerPoint</vt:lpstr>
      <vt:lpstr>Présentation PowerPoint</vt:lpstr>
      <vt:lpstr>Benin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Benin???</vt:lpstr>
      <vt:lpstr>Evolution d’une vertebra plana histiocytose X</vt:lpstr>
      <vt:lpstr>Présentation PowerPoint</vt:lpstr>
      <vt:lpstr>Présentation PowerPoint</vt:lpstr>
      <vt:lpstr>Présentation PowerPoint</vt:lpstr>
      <vt:lpstr>Présentation PowerPoint</vt:lpstr>
      <vt:lpstr>Biopsie ou non?</vt:lpstr>
      <vt:lpstr>Présentation PowerPoint</vt:lpstr>
      <vt:lpstr>Biopsie ou non?</vt:lpstr>
      <vt:lpstr>Présentation PowerPoint</vt:lpstr>
      <vt:lpstr>Lésion bénigne: ostéome ostéoïde, ostéoblastome</vt:lpstr>
      <vt:lpstr>Présentation PowerPoint</vt:lpstr>
      <vt:lpstr>Présentation PowerPoint</vt:lpstr>
      <vt:lpstr>Présentation PowerPoint</vt:lpstr>
      <vt:lpstr>Présentation PowerPoint</vt:lpstr>
      <vt:lpstr>Intérêt de la chimiothérapie première</vt:lpstr>
      <vt:lpstr>Classifications</vt:lpstr>
      <vt:lpstr>Présentation PowerPoint</vt:lpstr>
      <vt:lpstr>Présentation PowerPoint</vt:lpstr>
      <vt:lpstr>Présentation PowerPoint</vt:lpstr>
      <vt:lpstr>Présentation PowerPoint</vt:lpstr>
      <vt:lpstr>Présentation PowerPoint</vt:lpstr>
      <vt:lpstr>Problèmes voie postérieure isolée</vt:lpstr>
      <vt:lpstr>Vertébrectomie bibloc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Richard BERACASSAT</cp:lastModifiedBy>
  <cp:revision>119</cp:revision>
  <cp:lastPrinted>1601-01-01T00:00:00Z</cp:lastPrinted>
  <dcterms:created xsi:type="dcterms:W3CDTF">2013-10-11T21:18:04Z</dcterms:created>
  <dcterms:modified xsi:type="dcterms:W3CDTF">2013-10-13T06:13:04Z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