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59" r:id="rId4"/>
    <p:sldId id="260" r:id="rId5"/>
    <p:sldId id="262" r:id="rId6"/>
    <p:sldId id="263" r:id="rId7"/>
    <p:sldId id="264" r:id="rId8"/>
    <p:sldId id="265" r:id="rId9"/>
    <p:sldId id="266" r:id="rId10"/>
    <p:sldId id="272" r:id="rId11"/>
    <p:sldId id="267" r:id="rId12"/>
    <p:sldId id="268" r:id="rId13"/>
    <p:sldId id="269" r:id="rId14"/>
    <p:sldId id="270"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4580"/>
  </p:normalViewPr>
  <p:slideViewPr>
    <p:cSldViewPr snapToGrid="0" snapToObjects="1">
      <p:cViewPr varScale="1">
        <p:scale>
          <a:sx n="121" d="100"/>
          <a:sy n="121" d="100"/>
        </p:scale>
        <p:origin x="3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1EC31-DD41-DD46-9ED8-F816176488BA}" type="doc">
      <dgm:prSet loTypeId="urn:microsoft.com/office/officeart/2005/8/layout/hProcess9" loCatId="" qsTypeId="urn:microsoft.com/office/officeart/2005/8/quickstyle/simple4" qsCatId="simple" csTypeId="urn:microsoft.com/office/officeart/2005/8/colors/colorful1" csCatId="colorful" phldr="1"/>
      <dgm:spPr/>
    </dgm:pt>
    <dgm:pt modelId="{E7912A3F-7A59-F549-9A3C-75BD6582884F}">
      <dgm:prSet phldrT="[Texte]" custT="1"/>
      <dgm:spPr/>
      <dgm:t>
        <a:bodyPr/>
        <a:lstStyle/>
        <a:p>
          <a:endParaRPr lang="fr-FR" sz="1800" dirty="0" smtClean="0"/>
        </a:p>
        <a:p>
          <a:r>
            <a:rPr lang="fr-FR" sz="1800" b="1" dirty="0" smtClean="0"/>
            <a:t>Avant</a:t>
          </a:r>
        </a:p>
        <a:p>
          <a:r>
            <a:rPr lang="fr-FR" sz="1600" dirty="0" smtClean="0"/>
            <a:t>Consultation </a:t>
          </a:r>
          <a:r>
            <a:rPr lang="fr-FR" sz="1600" dirty="0" err="1" smtClean="0"/>
            <a:t>Pré-opératoire</a:t>
          </a:r>
          <a:endParaRPr lang="fr-FR" sz="1600" dirty="0" smtClean="0"/>
        </a:p>
        <a:p>
          <a:endParaRPr lang="fr-FR" sz="1400" dirty="0"/>
        </a:p>
      </dgm:t>
    </dgm:pt>
    <dgm:pt modelId="{492F14A9-2A10-2C4C-ABAE-66D59C09618C}" type="parTrans" cxnId="{912E9467-E65F-0F42-8FD5-2F9E6C518A6B}">
      <dgm:prSet/>
      <dgm:spPr/>
      <dgm:t>
        <a:bodyPr/>
        <a:lstStyle/>
        <a:p>
          <a:endParaRPr lang="fr-FR"/>
        </a:p>
      </dgm:t>
    </dgm:pt>
    <dgm:pt modelId="{E3B96CE5-2A55-D948-B675-C0778A5844B9}" type="sibTrans" cxnId="{912E9467-E65F-0F42-8FD5-2F9E6C518A6B}">
      <dgm:prSet/>
      <dgm:spPr/>
      <dgm:t>
        <a:bodyPr/>
        <a:lstStyle/>
        <a:p>
          <a:endParaRPr lang="fr-FR"/>
        </a:p>
      </dgm:t>
    </dgm:pt>
    <dgm:pt modelId="{37445994-EB01-BE4F-89B3-B06DFE9CB80A}">
      <dgm:prSet phldrT="[Texte]" custT="1"/>
      <dgm:spPr/>
      <dgm:t>
        <a:bodyPr/>
        <a:lstStyle/>
        <a:p>
          <a:r>
            <a:rPr lang="fr-FR" sz="1800" b="1" dirty="0" smtClean="0"/>
            <a:t>Pendant</a:t>
          </a:r>
        </a:p>
        <a:p>
          <a:r>
            <a:rPr lang="fr-FR" sz="1600" dirty="0" smtClean="0"/>
            <a:t>Intervention</a:t>
          </a:r>
          <a:endParaRPr lang="fr-FR" sz="1600" dirty="0"/>
        </a:p>
      </dgm:t>
    </dgm:pt>
    <dgm:pt modelId="{95301260-DB5C-E841-BD84-9933C2073EA1}" type="parTrans" cxnId="{81C08F71-EECF-984B-A276-C4B36B09BCE9}">
      <dgm:prSet/>
      <dgm:spPr/>
      <dgm:t>
        <a:bodyPr/>
        <a:lstStyle/>
        <a:p>
          <a:endParaRPr lang="fr-FR"/>
        </a:p>
      </dgm:t>
    </dgm:pt>
    <dgm:pt modelId="{6A6CF9FD-0853-0D49-AE88-D41B4B0EA83E}" type="sibTrans" cxnId="{81C08F71-EECF-984B-A276-C4B36B09BCE9}">
      <dgm:prSet/>
      <dgm:spPr/>
      <dgm:t>
        <a:bodyPr/>
        <a:lstStyle/>
        <a:p>
          <a:endParaRPr lang="fr-FR"/>
        </a:p>
      </dgm:t>
    </dgm:pt>
    <dgm:pt modelId="{B1D882C3-A13E-B84E-A7BB-AE7A9946EFA1}">
      <dgm:prSet phldrT="[Texte]" custT="1"/>
      <dgm:spPr/>
      <dgm:t>
        <a:bodyPr/>
        <a:lstStyle/>
        <a:p>
          <a:r>
            <a:rPr lang="fr-FR" sz="1800" b="1" dirty="0" smtClean="0"/>
            <a:t>Après</a:t>
          </a:r>
        </a:p>
        <a:p>
          <a:r>
            <a:rPr lang="fr-FR" sz="1600" dirty="0" smtClean="0"/>
            <a:t>RAD et Suivi Clinique</a:t>
          </a:r>
          <a:endParaRPr lang="fr-FR" sz="1600" dirty="0"/>
        </a:p>
      </dgm:t>
    </dgm:pt>
    <dgm:pt modelId="{2791BC39-B693-B14D-8BB8-E534AE931437}" type="parTrans" cxnId="{12D40DEB-A62F-9745-B557-8C85ED99F404}">
      <dgm:prSet/>
      <dgm:spPr/>
      <dgm:t>
        <a:bodyPr/>
        <a:lstStyle/>
        <a:p>
          <a:endParaRPr lang="fr-FR"/>
        </a:p>
      </dgm:t>
    </dgm:pt>
    <dgm:pt modelId="{AC5DB8C3-F447-2B4A-AF8E-86CD6844FFBB}" type="sibTrans" cxnId="{12D40DEB-A62F-9745-B557-8C85ED99F404}">
      <dgm:prSet/>
      <dgm:spPr/>
      <dgm:t>
        <a:bodyPr/>
        <a:lstStyle/>
        <a:p>
          <a:endParaRPr lang="fr-FR"/>
        </a:p>
      </dgm:t>
    </dgm:pt>
    <dgm:pt modelId="{BABABB82-85EA-204B-9937-4DA3D9A682C1}" type="pres">
      <dgm:prSet presAssocID="{F281EC31-DD41-DD46-9ED8-F816176488BA}" presName="CompostProcess" presStyleCnt="0">
        <dgm:presLayoutVars>
          <dgm:dir/>
          <dgm:resizeHandles val="exact"/>
        </dgm:presLayoutVars>
      </dgm:prSet>
      <dgm:spPr/>
    </dgm:pt>
    <dgm:pt modelId="{3B79CA1A-EE7A-B342-AFC3-A2003DDA382C}" type="pres">
      <dgm:prSet presAssocID="{F281EC31-DD41-DD46-9ED8-F816176488BA}" presName="arrow" presStyleLbl="bgShp" presStyleIdx="0" presStyleCnt="1"/>
      <dgm:spPr/>
    </dgm:pt>
    <dgm:pt modelId="{1EE9B33D-4444-144F-9863-44D53D415609}" type="pres">
      <dgm:prSet presAssocID="{F281EC31-DD41-DD46-9ED8-F816176488BA}" presName="linearProcess" presStyleCnt="0"/>
      <dgm:spPr/>
    </dgm:pt>
    <dgm:pt modelId="{911E3A59-F42B-7B43-B633-A692FD9A227D}" type="pres">
      <dgm:prSet presAssocID="{E7912A3F-7A59-F549-9A3C-75BD6582884F}" presName="textNode" presStyleLbl="node1" presStyleIdx="0" presStyleCnt="3">
        <dgm:presLayoutVars>
          <dgm:bulletEnabled val="1"/>
        </dgm:presLayoutVars>
      </dgm:prSet>
      <dgm:spPr/>
      <dgm:t>
        <a:bodyPr/>
        <a:lstStyle/>
        <a:p>
          <a:endParaRPr lang="fr-FR"/>
        </a:p>
      </dgm:t>
    </dgm:pt>
    <dgm:pt modelId="{CBFF5E71-31DF-4243-A834-6C06FD8CFE14}" type="pres">
      <dgm:prSet presAssocID="{E3B96CE5-2A55-D948-B675-C0778A5844B9}" presName="sibTrans" presStyleCnt="0"/>
      <dgm:spPr/>
    </dgm:pt>
    <dgm:pt modelId="{3AE9D6F6-878A-0B4B-AC2D-3C70FF549DBB}" type="pres">
      <dgm:prSet presAssocID="{37445994-EB01-BE4F-89B3-B06DFE9CB80A}" presName="textNode" presStyleLbl="node1" presStyleIdx="1" presStyleCnt="3">
        <dgm:presLayoutVars>
          <dgm:bulletEnabled val="1"/>
        </dgm:presLayoutVars>
      </dgm:prSet>
      <dgm:spPr/>
      <dgm:t>
        <a:bodyPr/>
        <a:lstStyle/>
        <a:p>
          <a:endParaRPr lang="fr-FR"/>
        </a:p>
      </dgm:t>
    </dgm:pt>
    <dgm:pt modelId="{368448B0-7FF6-814B-9AAB-2863C70207CF}" type="pres">
      <dgm:prSet presAssocID="{6A6CF9FD-0853-0D49-AE88-D41B4B0EA83E}" presName="sibTrans" presStyleCnt="0"/>
      <dgm:spPr/>
    </dgm:pt>
    <dgm:pt modelId="{38F66C9E-68DA-B44C-840E-613912B3849B}" type="pres">
      <dgm:prSet presAssocID="{B1D882C3-A13E-B84E-A7BB-AE7A9946EFA1}" presName="textNode" presStyleLbl="node1" presStyleIdx="2" presStyleCnt="3">
        <dgm:presLayoutVars>
          <dgm:bulletEnabled val="1"/>
        </dgm:presLayoutVars>
      </dgm:prSet>
      <dgm:spPr/>
      <dgm:t>
        <a:bodyPr/>
        <a:lstStyle/>
        <a:p>
          <a:endParaRPr lang="fr-FR"/>
        </a:p>
      </dgm:t>
    </dgm:pt>
  </dgm:ptLst>
  <dgm:cxnLst>
    <dgm:cxn modelId="{12D40DEB-A62F-9745-B557-8C85ED99F404}" srcId="{F281EC31-DD41-DD46-9ED8-F816176488BA}" destId="{B1D882C3-A13E-B84E-A7BB-AE7A9946EFA1}" srcOrd="2" destOrd="0" parTransId="{2791BC39-B693-B14D-8BB8-E534AE931437}" sibTransId="{AC5DB8C3-F447-2B4A-AF8E-86CD6844FFBB}"/>
    <dgm:cxn modelId="{618F231E-1123-854F-9200-DA8C0DDF3625}" type="presOf" srcId="{E7912A3F-7A59-F549-9A3C-75BD6582884F}" destId="{911E3A59-F42B-7B43-B633-A692FD9A227D}" srcOrd="0" destOrd="0" presId="urn:microsoft.com/office/officeart/2005/8/layout/hProcess9"/>
    <dgm:cxn modelId="{AC0A7661-83D7-8143-A4B7-D87BFB732136}" type="presOf" srcId="{F281EC31-DD41-DD46-9ED8-F816176488BA}" destId="{BABABB82-85EA-204B-9937-4DA3D9A682C1}" srcOrd="0" destOrd="0" presId="urn:microsoft.com/office/officeart/2005/8/layout/hProcess9"/>
    <dgm:cxn modelId="{846BF4EF-952A-9A4C-9EB1-BE8EE1A68ABE}" type="presOf" srcId="{37445994-EB01-BE4F-89B3-B06DFE9CB80A}" destId="{3AE9D6F6-878A-0B4B-AC2D-3C70FF549DBB}" srcOrd="0" destOrd="0" presId="urn:microsoft.com/office/officeart/2005/8/layout/hProcess9"/>
    <dgm:cxn modelId="{912E9467-E65F-0F42-8FD5-2F9E6C518A6B}" srcId="{F281EC31-DD41-DD46-9ED8-F816176488BA}" destId="{E7912A3F-7A59-F549-9A3C-75BD6582884F}" srcOrd="0" destOrd="0" parTransId="{492F14A9-2A10-2C4C-ABAE-66D59C09618C}" sibTransId="{E3B96CE5-2A55-D948-B675-C0778A5844B9}"/>
    <dgm:cxn modelId="{81C08F71-EECF-984B-A276-C4B36B09BCE9}" srcId="{F281EC31-DD41-DD46-9ED8-F816176488BA}" destId="{37445994-EB01-BE4F-89B3-B06DFE9CB80A}" srcOrd="1" destOrd="0" parTransId="{95301260-DB5C-E841-BD84-9933C2073EA1}" sibTransId="{6A6CF9FD-0853-0D49-AE88-D41B4B0EA83E}"/>
    <dgm:cxn modelId="{D6B948CD-47C1-0E43-9DF1-4ABA0339FEDA}" type="presOf" srcId="{B1D882C3-A13E-B84E-A7BB-AE7A9946EFA1}" destId="{38F66C9E-68DA-B44C-840E-613912B3849B}" srcOrd="0" destOrd="0" presId="urn:microsoft.com/office/officeart/2005/8/layout/hProcess9"/>
    <dgm:cxn modelId="{D8F7E954-E38B-8048-B99D-62247E92FEA7}" type="presParOf" srcId="{BABABB82-85EA-204B-9937-4DA3D9A682C1}" destId="{3B79CA1A-EE7A-B342-AFC3-A2003DDA382C}" srcOrd="0" destOrd="0" presId="urn:microsoft.com/office/officeart/2005/8/layout/hProcess9"/>
    <dgm:cxn modelId="{FD46DFEF-0C1A-ED48-9FF0-A0F88A579559}" type="presParOf" srcId="{BABABB82-85EA-204B-9937-4DA3D9A682C1}" destId="{1EE9B33D-4444-144F-9863-44D53D415609}" srcOrd="1" destOrd="0" presId="urn:microsoft.com/office/officeart/2005/8/layout/hProcess9"/>
    <dgm:cxn modelId="{FE941ACE-C410-3449-BD7F-2A325B1CE420}" type="presParOf" srcId="{1EE9B33D-4444-144F-9863-44D53D415609}" destId="{911E3A59-F42B-7B43-B633-A692FD9A227D}" srcOrd="0" destOrd="0" presId="urn:microsoft.com/office/officeart/2005/8/layout/hProcess9"/>
    <dgm:cxn modelId="{11BA3057-C548-D646-B6DE-5772DD57451F}" type="presParOf" srcId="{1EE9B33D-4444-144F-9863-44D53D415609}" destId="{CBFF5E71-31DF-4243-A834-6C06FD8CFE14}" srcOrd="1" destOrd="0" presId="urn:microsoft.com/office/officeart/2005/8/layout/hProcess9"/>
    <dgm:cxn modelId="{0369D303-0E1D-F54F-A4FD-2D514546ADEF}" type="presParOf" srcId="{1EE9B33D-4444-144F-9863-44D53D415609}" destId="{3AE9D6F6-878A-0B4B-AC2D-3C70FF549DBB}" srcOrd="2" destOrd="0" presId="urn:microsoft.com/office/officeart/2005/8/layout/hProcess9"/>
    <dgm:cxn modelId="{095FD1F9-6889-694B-BA8A-29921D3F1CF8}" type="presParOf" srcId="{1EE9B33D-4444-144F-9863-44D53D415609}" destId="{368448B0-7FF6-814B-9AAB-2863C70207CF}" srcOrd="3" destOrd="0" presId="urn:microsoft.com/office/officeart/2005/8/layout/hProcess9"/>
    <dgm:cxn modelId="{E68DC383-955F-6240-B316-4E2CB2ED81E9}" type="presParOf" srcId="{1EE9B33D-4444-144F-9863-44D53D415609}" destId="{38F66C9E-68DA-B44C-840E-613912B3849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9CA1A-EE7A-B342-AFC3-A2003DDA382C}">
      <dsp:nvSpPr>
        <dsp:cNvPr id="0" name=""/>
        <dsp:cNvSpPr/>
      </dsp:nvSpPr>
      <dsp:spPr>
        <a:xfrm>
          <a:off x="661034" y="0"/>
          <a:ext cx="7491730" cy="241299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11E3A59-F42B-7B43-B633-A692FD9A227D}">
      <dsp:nvSpPr>
        <dsp:cNvPr id="0" name=""/>
        <dsp:cNvSpPr/>
      </dsp:nvSpPr>
      <dsp:spPr>
        <a:xfrm>
          <a:off x="0" y="723899"/>
          <a:ext cx="2644140" cy="9652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fr-FR" sz="1800" kern="1200" dirty="0" smtClean="0"/>
        </a:p>
        <a:p>
          <a:pPr lvl="0" algn="ctr" defTabSz="800100">
            <a:lnSpc>
              <a:spcPct val="90000"/>
            </a:lnSpc>
            <a:spcBef>
              <a:spcPct val="0"/>
            </a:spcBef>
            <a:spcAft>
              <a:spcPct val="35000"/>
            </a:spcAft>
          </a:pPr>
          <a:r>
            <a:rPr lang="fr-FR" sz="1800" b="1" kern="1200" dirty="0" smtClean="0"/>
            <a:t>Avant</a:t>
          </a:r>
        </a:p>
        <a:p>
          <a:pPr lvl="0" algn="ctr" defTabSz="800100">
            <a:lnSpc>
              <a:spcPct val="90000"/>
            </a:lnSpc>
            <a:spcBef>
              <a:spcPct val="0"/>
            </a:spcBef>
            <a:spcAft>
              <a:spcPct val="35000"/>
            </a:spcAft>
          </a:pPr>
          <a:r>
            <a:rPr lang="fr-FR" sz="1600" kern="1200" dirty="0" smtClean="0"/>
            <a:t>Consultation </a:t>
          </a:r>
          <a:r>
            <a:rPr lang="fr-FR" sz="1600" kern="1200" dirty="0" err="1" smtClean="0"/>
            <a:t>Pré-opératoire</a:t>
          </a:r>
          <a:endParaRPr lang="fr-FR" sz="1600" kern="1200" dirty="0" smtClean="0"/>
        </a:p>
        <a:p>
          <a:pPr lvl="0" algn="ctr" defTabSz="800100">
            <a:lnSpc>
              <a:spcPct val="90000"/>
            </a:lnSpc>
            <a:spcBef>
              <a:spcPct val="0"/>
            </a:spcBef>
            <a:spcAft>
              <a:spcPct val="35000"/>
            </a:spcAft>
          </a:pPr>
          <a:endParaRPr lang="fr-FR" sz="1400" kern="1200" dirty="0"/>
        </a:p>
      </dsp:txBody>
      <dsp:txXfrm>
        <a:off x="47117" y="771016"/>
        <a:ext cx="2549906" cy="870966"/>
      </dsp:txXfrm>
    </dsp:sp>
    <dsp:sp modelId="{3AE9D6F6-878A-0B4B-AC2D-3C70FF549DBB}">
      <dsp:nvSpPr>
        <dsp:cNvPr id="0" name=""/>
        <dsp:cNvSpPr/>
      </dsp:nvSpPr>
      <dsp:spPr>
        <a:xfrm>
          <a:off x="3084830" y="723899"/>
          <a:ext cx="2644140" cy="9652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Pendant</a:t>
          </a:r>
        </a:p>
        <a:p>
          <a:pPr lvl="0" algn="ctr" defTabSz="800100">
            <a:lnSpc>
              <a:spcPct val="90000"/>
            </a:lnSpc>
            <a:spcBef>
              <a:spcPct val="0"/>
            </a:spcBef>
            <a:spcAft>
              <a:spcPct val="35000"/>
            </a:spcAft>
          </a:pPr>
          <a:r>
            <a:rPr lang="fr-FR" sz="1600" kern="1200" dirty="0" smtClean="0"/>
            <a:t>Intervention</a:t>
          </a:r>
          <a:endParaRPr lang="fr-FR" sz="1600" kern="1200" dirty="0"/>
        </a:p>
      </dsp:txBody>
      <dsp:txXfrm>
        <a:off x="3131947" y="771016"/>
        <a:ext cx="2549906" cy="870966"/>
      </dsp:txXfrm>
    </dsp:sp>
    <dsp:sp modelId="{38F66C9E-68DA-B44C-840E-613912B3849B}">
      <dsp:nvSpPr>
        <dsp:cNvPr id="0" name=""/>
        <dsp:cNvSpPr/>
      </dsp:nvSpPr>
      <dsp:spPr>
        <a:xfrm>
          <a:off x="6169660" y="723899"/>
          <a:ext cx="2644140" cy="9652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b="1" kern="1200" dirty="0" smtClean="0"/>
            <a:t>Après</a:t>
          </a:r>
        </a:p>
        <a:p>
          <a:pPr lvl="0" algn="ctr" defTabSz="800100">
            <a:lnSpc>
              <a:spcPct val="90000"/>
            </a:lnSpc>
            <a:spcBef>
              <a:spcPct val="0"/>
            </a:spcBef>
            <a:spcAft>
              <a:spcPct val="35000"/>
            </a:spcAft>
          </a:pPr>
          <a:r>
            <a:rPr lang="fr-FR" sz="1600" kern="1200" dirty="0" smtClean="0"/>
            <a:t>RAD et Suivi Clinique</a:t>
          </a:r>
          <a:endParaRPr lang="fr-FR" sz="1600" kern="1200" dirty="0"/>
        </a:p>
      </dsp:txBody>
      <dsp:txXfrm>
        <a:off x="6216777" y="771016"/>
        <a:ext cx="2549906" cy="87096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BDA00-EB59-7D4D-AF29-CBD5A823DA54}" type="datetimeFigureOut">
              <a:rPr lang="fr-FR" smtClean="0"/>
              <a:t>23/11/2017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16C5D0-9CA7-8F45-9512-D4BE60AF25B8}" type="slidenum">
              <a:rPr lang="fr-FR" smtClean="0"/>
              <a:t>‹#›</a:t>
            </a:fld>
            <a:endParaRPr lang="fr-FR"/>
          </a:p>
        </p:txBody>
      </p:sp>
    </p:spTree>
    <p:extLst>
      <p:ext uri="{BB962C8B-B14F-4D97-AF65-F5344CB8AC3E}">
        <p14:creationId xmlns:p14="http://schemas.microsoft.com/office/powerpoint/2010/main" val="921297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1</a:t>
            </a:fld>
            <a:endParaRPr lang="fr-FR"/>
          </a:p>
        </p:txBody>
      </p:sp>
    </p:spTree>
    <p:extLst>
      <p:ext uri="{BB962C8B-B14F-4D97-AF65-F5344CB8AC3E}">
        <p14:creationId xmlns:p14="http://schemas.microsoft.com/office/powerpoint/2010/main" val="179196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a:t>
            </a:r>
            <a:r>
              <a:rPr lang="fr-FR" baseline="0" dirty="0" smtClean="0"/>
              <a:t> fonction des situations notamment pour les </a:t>
            </a:r>
            <a:r>
              <a:rPr lang="fr-FR" baseline="0" dirty="0" smtClean="0"/>
              <a:t>cas  </a:t>
            </a:r>
            <a:r>
              <a:rPr lang="fr-FR" baseline="0" dirty="0" smtClean="0"/>
              <a:t>plus difficiles, nous pouvons également utiliser des aides techniques précieuses comme la chirurgie </a:t>
            </a:r>
            <a:r>
              <a:rPr lang="fr-FR" baseline="0" dirty="0" smtClean="0"/>
              <a:t>assistée </a:t>
            </a:r>
            <a:r>
              <a:rPr lang="fr-FR" baseline="0" dirty="0" smtClean="0"/>
              <a:t>par ordinateur ou la fabrication </a:t>
            </a:r>
            <a:r>
              <a:rPr lang="fr-FR" baseline="0" dirty="0" err="1" smtClean="0"/>
              <a:t>pré-opératoire</a:t>
            </a:r>
            <a:r>
              <a:rPr lang="fr-FR" baseline="0" dirty="0" smtClean="0"/>
              <a:t> de guides de coupes </a:t>
            </a:r>
            <a:r>
              <a:rPr lang="fr-FR" baseline="0" dirty="0" smtClean="0"/>
              <a:t>personnalisés </a:t>
            </a:r>
            <a:r>
              <a:rPr lang="fr-FR" baseline="0" dirty="0" smtClean="0"/>
              <a:t>au patient après scanner qui permettent notamment d’’être moins invasif sur l’os et donc prévoir des saignements post-p moins importants.</a:t>
            </a:r>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10</a:t>
            </a:fld>
            <a:endParaRPr lang="fr-FR"/>
          </a:p>
        </p:txBody>
      </p:sp>
    </p:spTree>
    <p:extLst>
      <p:ext uri="{BB962C8B-B14F-4D97-AF65-F5344CB8AC3E}">
        <p14:creationId xmlns:p14="http://schemas.microsoft.com/office/powerpoint/2010/main" val="522123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t>
            </a:r>
            <a:r>
              <a:rPr lang="fr-FR" dirty="0" err="1" smtClean="0"/>
              <a:t>analgèsie</a:t>
            </a:r>
            <a:r>
              <a:rPr lang="fr-FR" baseline="0" dirty="0" smtClean="0"/>
              <a:t> et le contrôle du saignement péri-opératoire sont </a:t>
            </a:r>
            <a:r>
              <a:rPr lang="fr-FR" baseline="0" dirty="0" err="1" smtClean="0"/>
              <a:t>égalements</a:t>
            </a:r>
            <a:r>
              <a:rPr lang="fr-FR" baseline="0" dirty="0" smtClean="0"/>
              <a:t> des </a:t>
            </a:r>
            <a:r>
              <a:rPr lang="fr-FR" baseline="0" dirty="0" err="1" smtClean="0"/>
              <a:t>élémenta</a:t>
            </a:r>
            <a:r>
              <a:rPr lang="fr-FR" baseline="0" dirty="0" smtClean="0"/>
              <a:t> majeurs pour une </a:t>
            </a:r>
            <a:r>
              <a:rPr lang="fr-FR" baseline="0" dirty="0" err="1" smtClean="0"/>
              <a:t>récupératio</a:t>
            </a:r>
            <a:r>
              <a:rPr lang="fr-FR" baseline="0" dirty="0" smtClean="0"/>
              <a:t> accélérée. Durant l’intervention, nous réalisons des infiltrations d’</a:t>
            </a:r>
            <a:r>
              <a:rPr lang="fr-FR" baseline="0" dirty="0" err="1" smtClean="0"/>
              <a:t>anésthésiques</a:t>
            </a:r>
            <a:r>
              <a:rPr lang="fr-FR" baseline="0" dirty="0" smtClean="0"/>
              <a:t> locaux qui sont très efficaces associés aux blocs sensitifs réalisés par les </a:t>
            </a:r>
            <a:r>
              <a:rPr lang="fr-FR" baseline="0" dirty="0" err="1" smtClean="0"/>
              <a:t>anethesistes</a:t>
            </a:r>
            <a:r>
              <a:rPr lang="fr-FR" baseline="0" dirty="0" smtClean="0"/>
              <a:t> sur les douleurs post-op </a:t>
            </a:r>
            <a:r>
              <a:rPr lang="fr-FR" baseline="0" dirty="0" err="1" smtClean="0"/>
              <a:t>préccoces</a:t>
            </a:r>
            <a:r>
              <a:rPr lang="fr-FR" baseline="0" dirty="0" smtClean="0"/>
              <a:t>. </a:t>
            </a:r>
          </a:p>
          <a:p>
            <a:r>
              <a:rPr lang="fr-FR" baseline="0" dirty="0" smtClean="0"/>
              <a:t>Pour diminuer les pertes sanguines, de l’acide </a:t>
            </a:r>
            <a:r>
              <a:rPr lang="fr-FR" baseline="0" dirty="0" err="1" smtClean="0"/>
              <a:t>tranexanique</a:t>
            </a:r>
            <a:r>
              <a:rPr lang="fr-FR" baseline="0" dirty="0" smtClean="0"/>
              <a:t> est injecté toutes les 8 heures en post-op.</a:t>
            </a:r>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11</a:t>
            </a:fld>
            <a:endParaRPr lang="fr-FR"/>
          </a:p>
        </p:txBody>
      </p:sp>
    </p:spTree>
    <p:extLst>
      <p:ext uri="{BB962C8B-B14F-4D97-AF65-F5344CB8AC3E}">
        <p14:creationId xmlns:p14="http://schemas.microsoft.com/office/powerpoint/2010/main" val="137875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Notre</a:t>
            </a:r>
            <a:r>
              <a:rPr lang="fr-FR" baseline="0" dirty="0" smtClean="0"/>
              <a:t> protocole post-op est le suivant:</a:t>
            </a:r>
          </a:p>
          <a:p>
            <a:r>
              <a:rPr lang="fr-FR" baseline="0" dirty="0" smtClean="0"/>
              <a:t>nous utilisons de manière </a:t>
            </a:r>
            <a:r>
              <a:rPr lang="fr-FR" baseline="0" dirty="0" err="1" smtClean="0"/>
              <a:t>systématqiue</a:t>
            </a:r>
            <a:r>
              <a:rPr lang="fr-FR" baseline="0" dirty="0" smtClean="0"/>
              <a:t> des attelles de compression </a:t>
            </a:r>
            <a:r>
              <a:rPr lang="fr-FR" baseline="0" dirty="0" err="1" smtClean="0"/>
              <a:t>glacage</a:t>
            </a:r>
            <a:r>
              <a:rPr lang="fr-FR" baseline="0" dirty="0" smtClean="0"/>
              <a:t> gérées par ordinateur qui permet de diminuer les </a:t>
            </a:r>
            <a:r>
              <a:rPr lang="fr-FR" baseline="0" dirty="0" err="1" smtClean="0"/>
              <a:t>phenoménes</a:t>
            </a:r>
            <a:r>
              <a:rPr lang="fr-FR" baseline="0" dirty="0" smtClean="0"/>
              <a:t> inflammatoires post-opératoires et de diminuer l’</a:t>
            </a:r>
            <a:r>
              <a:rPr lang="fr-FR" baseline="0" dirty="0" err="1" smtClean="0"/>
              <a:t>oedeme</a:t>
            </a:r>
            <a:r>
              <a:rPr lang="fr-FR" baseline="0" dirty="0" smtClean="0"/>
              <a:t> et le saignement,. Il faut essayer de démédicaliser le plus rapidement possible le malade pour lui redonner confiance et diminuer le stress. Pour ceci nous retirons les drains et VVP le plus vite possible pour passer à un TT PO, il faut </a:t>
            </a:r>
            <a:r>
              <a:rPr lang="fr-FR" baseline="0" dirty="0" err="1" smtClean="0"/>
              <a:t>eprendre</a:t>
            </a:r>
            <a:r>
              <a:rPr lang="fr-FR" baseline="0" dirty="0" smtClean="0"/>
              <a:t> l’</a:t>
            </a:r>
            <a:r>
              <a:rPr lang="fr-FR" baseline="0" dirty="0" err="1" smtClean="0"/>
              <a:t>alimentaton</a:t>
            </a:r>
            <a:r>
              <a:rPr lang="fr-FR" baseline="0" dirty="0" smtClean="0"/>
              <a:t> rapidement et en fonction de la fatigue  faire un lever </a:t>
            </a:r>
            <a:r>
              <a:rPr lang="fr-FR" baseline="0" dirty="0" err="1" smtClean="0"/>
              <a:t>precoce</a:t>
            </a:r>
            <a:r>
              <a:rPr lang="fr-FR" baseline="0" dirty="0" smtClean="0"/>
              <a:t> </a:t>
            </a:r>
            <a:r>
              <a:rPr lang="fr-FR" baseline="0" dirty="0" err="1" smtClean="0"/>
              <a:t>postop</a:t>
            </a:r>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12</a:t>
            </a:fld>
            <a:endParaRPr lang="fr-FR"/>
          </a:p>
        </p:txBody>
      </p:sp>
    </p:spTree>
    <p:extLst>
      <p:ext uri="{BB962C8B-B14F-4D97-AF65-F5344CB8AC3E}">
        <p14:creationId xmlns:p14="http://schemas.microsoft.com/office/powerpoint/2010/main" val="37025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retour </a:t>
            </a:r>
            <a:r>
              <a:rPr lang="fr-FR" dirty="0" smtClean="0"/>
              <a:t>à</a:t>
            </a:r>
            <a:r>
              <a:rPr lang="fr-FR" baseline="0" dirty="0" smtClean="0"/>
              <a:t> domicile doit se faire dans des conditions de continuité par rapport à ce qui a été débuté à la clinique si le RAD est possible. Bien entendu, le patient isolé, ayant d’autres </a:t>
            </a:r>
            <a:r>
              <a:rPr lang="fr-FR" baseline="0" dirty="0" err="1" smtClean="0"/>
              <a:t>pb</a:t>
            </a:r>
            <a:r>
              <a:rPr lang="fr-FR" baseline="0" dirty="0" smtClean="0"/>
              <a:t> de santé ou encore une chirurgie plus lourde </a:t>
            </a:r>
            <a:r>
              <a:rPr lang="fr-FR" baseline="0" dirty="0" err="1" smtClean="0"/>
              <a:t>empechant</a:t>
            </a:r>
            <a:r>
              <a:rPr lang="fr-FR" baseline="0" dirty="0" smtClean="0"/>
              <a:t> le rad </a:t>
            </a:r>
            <a:r>
              <a:rPr lang="fr-FR" baseline="0" dirty="0" err="1" smtClean="0"/>
              <a:t>necessite</a:t>
            </a:r>
            <a:r>
              <a:rPr lang="fr-FR" baseline="0" dirty="0" smtClean="0"/>
              <a:t> toujours un passage en centre de rééducation.</a:t>
            </a:r>
          </a:p>
          <a:p>
            <a:r>
              <a:rPr lang="fr-FR" baseline="0" dirty="0" smtClean="0"/>
              <a:t>Les </a:t>
            </a:r>
            <a:r>
              <a:rPr lang="fr-FR" baseline="0" dirty="0" err="1" smtClean="0"/>
              <a:t>patiens</a:t>
            </a:r>
            <a:r>
              <a:rPr lang="fr-FR" baseline="0" dirty="0" smtClean="0"/>
              <a:t> </a:t>
            </a:r>
            <a:r>
              <a:rPr lang="fr-FR" baseline="0" dirty="0" err="1" smtClean="0"/>
              <a:t>beneficient</a:t>
            </a:r>
            <a:r>
              <a:rPr lang="fr-FR" baseline="0" dirty="0" smtClean="0"/>
              <a:t> d’un </a:t>
            </a:r>
            <a:r>
              <a:rPr lang="fr-FR" baseline="0" dirty="0" err="1" smtClean="0"/>
              <a:t>ttt</a:t>
            </a:r>
            <a:r>
              <a:rPr lang="fr-FR" baseline="0" dirty="0" smtClean="0"/>
              <a:t> antalgique adapté à leur pathologie: AINS, </a:t>
            </a:r>
            <a:r>
              <a:rPr lang="fr-FR" baseline="0" dirty="0" err="1" smtClean="0"/>
              <a:t>palliers</a:t>
            </a:r>
            <a:r>
              <a:rPr lang="fr-FR" baseline="0" dirty="0" smtClean="0"/>
              <a:t> 2 et d’une </a:t>
            </a:r>
            <a:r>
              <a:rPr lang="fr-FR" baseline="0" dirty="0" err="1" smtClean="0"/>
              <a:t>attellle</a:t>
            </a:r>
            <a:r>
              <a:rPr lang="fr-FR" baseline="0" dirty="0" smtClean="0"/>
              <a:t> de compression glaçage</a:t>
            </a:r>
          </a:p>
          <a:p>
            <a:r>
              <a:rPr lang="fr-FR" baseline="0" dirty="0" smtClean="0"/>
              <a:t>L’anticoagulation préventive est de 30 à 35 jours en post-op</a:t>
            </a:r>
          </a:p>
          <a:p>
            <a:r>
              <a:rPr lang="fr-FR" baseline="0" dirty="0" smtClean="0"/>
              <a:t>Les pansements sont à réaliser tous les 15 jours- 3 semaines </a:t>
            </a:r>
          </a:p>
          <a:p>
            <a:r>
              <a:rPr lang="fr-FR" baseline="0" dirty="0" smtClean="0"/>
              <a:t>Les patients sont revus régulièrement et de manière rapprochée au début pour surveiller l’absence de signe infectieux et le bon déroulement de la rééducation.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13</a:t>
            </a:fld>
            <a:endParaRPr lang="fr-FR"/>
          </a:p>
        </p:txBody>
      </p:sp>
    </p:spTree>
    <p:extLst>
      <p:ext uri="{BB962C8B-B14F-4D97-AF65-F5344CB8AC3E}">
        <p14:creationId xmlns:p14="http://schemas.microsoft.com/office/powerpoint/2010/main" val="94167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Quels sont les </a:t>
            </a:r>
            <a:r>
              <a:rPr lang="fr-FR" dirty="0" smtClean="0"/>
              <a:t>avantages</a:t>
            </a:r>
            <a:r>
              <a:rPr lang="fr-FR" baseline="0" dirty="0" smtClean="0"/>
              <a:t> </a:t>
            </a:r>
            <a:r>
              <a:rPr lang="fr-FR" baseline="0" dirty="0" smtClean="0"/>
              <a:t>de la </a:t>
            </a:r>
            <a:r>
              <a:rPr lang="fr-FR" baseline="0" dirty="0" err="1" smtClean="0"/>
              <a:t>rehabilitation</a:t>
            </a:r>
            <a:r>
              <a:rPr lang="fr-FR" baseline="0" dirty="0" smtClean="0"/>
              <a:t> accélérée en </a:t>
            </a:r>
            <a:r>
              <a:rPr lang="fr-FR" baseline="0" dirty="0" smtClean="0"/>
              <a:t>chirurgie: </a:t>
            </a:r>
            <a:r>
              <a:rPr lang="fr-FR" baseline="0" dirty="0" smtClean="0"/>
              <a:t>outre la diminution des couts, elle permet d’</a:t>
            </a:r>
            <a:r>
              <a:rPr lang="fr-FR" baseline="0" dirty="0" err="1" smtClean="0"/>
              <a:t>ameliorer</a:t>
            </a:r>
            <a:r>
              <a:rPr lang="fr-FR" baseline="0" dirty="0" smtClean="0"/>
              <a:t> la satisfaction du patient qui est </a:t>
            </a:r>
            <a:r>
              <a:rPr lang="fr-FR" baseline="0" dirty="0" smtClean="0"/>
              <a:t>acteur </a:t>
            </a:r>
            <a:r>
              <a:rPr lang="fr-FR" baseline="0" dirty="0" smtClean="0"/>
              <a:t>de sa PEC, elle permet une amélioration globale du parcours de soin, et de diminuer la durée d’hospitalisation.</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C4320AF-3799-5641-AF6A-24E47A43E249}" type="slidenum">
              <a:rPr lang="fr-FR" smtClean="0"/>
              <a:t>14</a:t>
            </a:fld>
            <a:endParaRPr lang="fr-FR"/>
          </a:p>
        </p:txBody>
      </p:sp>
    </p:spTree>
    <p:extLst>
      <p:ext uri="{BB962C8B-B14F-4D97-AF65-F5344CB8AC3E}">
        <p14:creationId xmlns:p14="http://schemas.microsoft.com/office/powerpoint/2010/main" val="128354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2</a:t>
            </a:fld>
            <a:endParaRPr lang="fr-FR"/>
          </a:p>
        </p:txBody>
      </p:sp>
    </p:spTree>
    <p:extLst>
      <p:ext uri="{BB962C8B-B14F-4D97-AF65-F5344CB8AC3E}">
        <p14:creationId xmlns:p14="http://schemas.microsoft.com/office/powerpoint/2010/main" val="121349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principe de récupération rapide</a:t>
            </a:r>
            <a:r>
              <a:rPr lang="fr-FR" baseline="0" dirty="0" smtClean="0"/>
              <a:t> après chirurgie est un concept déjà ancien qui a été introduit dans les pays nordiques dés les années 90. En France la diffusion de ces principes est beaucoup plus </a:t>
            </a:r>
            <a:r>
              <a:rPr lang="fr-FR" baseline="0" dirty="0" err="1" smtClean="0"/>
              <a:t>recent</a:t>
            </a:r>
            <a:r>
              <a:rPr lang="fr-FR" baseline="0" dirty="0" smtClean="0"/>
              <a:t> avec notamment les </a:t>
            </a:r>
            <a:r>
              <a:rPr lang="fr-FR" baseline="0" dirty="0" err="1" smtClean="0"/>
              <a:t>premeires</a:t>
            </a:r>
            <a:r>
              <a:rPr lang="fr-FR" baseline="0" dirty="0" smtClean="0"/>
              <a:t> notes de l’ARS en 2014</a:t>
            </a:r>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3</a:t>
            </a:fld>
            <a:endParaRPr lang="fr-FR"/>
          </a:p>
        </p:txBody>
      </p:sp>
    </p:spTree>
    <p:extLst>
      <p:ext uri="{BB962C8B-B14F-4D97-AF65-F5344CB8AC3E}">
        <p14:creationId xmlns:p14="http://schemas.microsoft.com/office/powerpoint/2010/main" val="83742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RRAC: </a:t>
            </a:r>
            <a:r>
              <a:rPr lang="fr-FR" sz="1200" kern="1200" dirty="0" err="1" smtClean="0">
                <a:solidFill>
                  <a:schemeClr val="tx1"/>
                </a:solidFill>
                <a:effectLst/>
                <a:latin typeface="+mn-lt"/>
                <a:ea typeface="+mn-ea"/>
                <a:cs typeface="+mn-cs"/>
              </a:rPr>
              <a:t>Récupération</a:t>
            </a:r>
            <a:r>
              <a:rPr lang="fr-FR" sz="1200" kern="1200" dirty="0" smtClean="0">
                <a:solidFill>
                  <a:schemeClr val="tx1"/>
                </a:solidFill>
                <a:effectLst/>
                <a:latin typeface="+mn-lt"/>
                <a:ea typeface="+mn-ea"/>
                <a:cs typeface="+mn-cs"/>
              </a:rPr>
              <a:t> rapide </a:t>
            </a:r>
            <a:r>
              <a:rPr lang="fr-FR" sz="1200" kern="1200" dirty="0" err="1" smtClean="0">
                <a:solidFill>
                  <a:schemeClr val="tx1"/>
                </a:solidFill>
                <a:effectLst/>
                <a:latin typeface="+mn-lt"/>
                <a:ea typeface="+mn-ea"/>
                <a:cs typeface="+mn-cs"/>
              </a:rPr>
              <a:t>après</a:t>
            </a:r>
            <a:r>
              <a:rPr lang="fr-FR" sz="1200" kern="1200" dirty="0" smtClean="0">
                <a:solidFill>
                  <a:schemeClr val="tx1"/>
                </a:solidFill>
                <a:effectLst/>
                <a:latin typeface="+mn-lt"/>
                <a:ea typeface="+mn-ea"/>
                <a:cs typeface="+mn-cs"/>
              </a:rPr>
              <a:t> chirurgie...mais en </a:t>
            </a:r>
            <a:r>
              <a:rPr lang="fr-FR" sz="1200" kern="1200" dirty="0" err="1" smtClean="0">
                <a:solidFill>
                  <a:schemeClr val="tx1"/>
                </a:solidFill>
                <a:effectLst/>
                <a:latin typeface="+mn-lt"/>
                <a:ea typeface="+mn-ea"/>
                <a:cs typeface="+mn-cs"/>
              </a:rPr>
              <a:t>réalite</a:t>
            </a:r>
            <a:r>
              <a:rPr lang="fr-FR" sz="1200" kern="1200" dirty="0" smtClean="0">
                <a:solidFill>
                  <a:schemeClr val="tx1"/>
                </a:solidFill>
                <a:effectLst/>
                <a:latin typeface="+mn-lt"/>
                <a:ea typeface="+mn-ea"/>
                <a:cs typeface="+mn-cs"/>
              </a:rPr>
              <a:t>́ c’est tout le </a:t>
            </a:r>
            <a:r>
              <a:rPr lang="fr-FR" sz="1200" kern="1200" dirty="0" err="1" smtClean="0">
                <a:solidFill>
                  <a:schemeClr val="tx1"/>
                </a:solidFill>
                <a:effectLst/>
                <a:latin typeface="+mn-lt"/>
                <a:ea typeface="+mn-ea"/>
                <a:cs typeface="+mn-cs"/>
              </a:rPr>
              <a:t>péri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opératoire</a:t>
            </a:r>
            <a:r>
              <a:rPr lang="fr-FR" sz="1200" kern="1200" dirty="0" smtClean="0">
                <a:solidFill>
                  <a:schemeClr val="tx1"/>
                </a:solidFill>
                <a:effectLst/>
                <a:latin typeface="+mn-lt"/>
                <a:ea typeface="+mn-ea"/>
                <a:cs typeface="+mn-cs"/>
              </a:rPr>
              <a:t>  Il englobe</a:t>
            </a:r>
            <a:r>
              <a:rPr lang="fr-FR" sz="1200" kern="1200" baseline="0" dirty="0" smtClean="0">
                <a:solidFill>
                  <a:schemeClr val="tx1"/>
                </a:solidFill>
                <a:effectLst/>
                <a:latin typeface="+mn-lt"/>
                <a:ea typeface="+mn-ea"/>
                <a:cs typeface="+mn-cs"/>
              </a:rPr>
              <a:t> toutes les mesures avant pendant et après la </a:t>
            </a:r>
            <a:r>
              <a:rPr lang="fr-FR" sz="1200" kern="1200" baseline="0" dirty="0" smtClean="0">
                <a:solidFill>
                  <a:schemeClr val="tx1"/>
                </a:solidFill>
                <a:effectLst/>
                <a:latin typeface="+mn-lt"/>
                <a:ea typeface="+mn-ea"/>
                <a:cs typeface="+mn-cs"/>
              </a:rPr>
              <a:t>chirurgie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C’est un ensemble de mesures avant, pendant et après la chirurgie qui permettent une récupération rapide post-opératoire donnant un aspect de chemin clinique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C4320AF-3799-5641-AF6A-24E47A43E249}" type="slidenum">
              <a:rPr lang="fr-FR" smtClean="0"/>
              <a:t>4</a:t>
            </a:fld>
            <a:endParaRPr lang="fr-FR"/>
          </a:p>
        </p:txBody>
      </p:sp>
    </p:spTree>
    <p:extLst>
      <p:ext uri="{BB962C8B-B14F-4D97-AF65-F5344CB8AC3E}">
        <p14:creationId xmlns:p14="http://schemas.microsoft.com/office/powerpoint/2010/main" val="72312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RRAC: </a:t>
            </a:r>
            <a:r>
              <a:rPr lang="fr-FR" sz="1200" kern="1200" dirty="0" err="1" smtClean="0">
                <a:solidFill>
                  <a:schemeClr val="tx1"/>
                </a:solidFill>
                <a:effectLst/>
                <a:latin typeface="+mn-lt"/>
                <a:ea typeface="+mn-ea"/>
                <a:cs typeface="+mn-cs"/>
              </a:rPr>
              <a:t>Récupération</a:t>
            </a:r>
            <a:r>
              <a:rPr lang="fr-FR" sz="1200" kern="1200" dirty="0" smtClean="0">
                <a:solidFill>
                  <a:schemeClr val="tx1"/>
                </a:solidFill>
                <a:effectLst/>
                <a:latin typeface="+mn-lt"/>
                <a:ea typeface="+mn-ea"/>
                <a:cs typeface="+mn-cs"/>
              </a:rPr>
              <a:t> rapide </a:t>
            </a:r>
            <a:r>
              <a:rPr lang="fr-FR" sz="1200" kern="1200" dirty="0" err="1" smtClean="0">
                <a:solidFill>
                  <a:schemeClr val="tx1"/>
                </a:solidFill>
                <a:effectLst/>
                <a:latin typeface="+mn-lt"/>
                <a:ea typeface="+mn-ea"/>
                <a:cs typeface="+mn-cs"/>
              </a:rPr>
              <a:t>après</a:t>
            </a:r>
            <a:r>
              <a:rPr lang="fr-FR" sz="1200" kern="1200" dirty="0" smtClean="0">
                <a:solidFill>
                  <a:schemeClr val="tx1"/>
                </a:solidFill>
                <a:effectLst/>
                <a:latin typeface="+mn-lt"/>
                <a:ea typeface="+mn-ea"/>
                <a:cs typeface="+mn-cs"/>
              </a:rPr>
              <a:t> chirurgie...mais en </a:t>
            </a:r>
            <a:r>
              <a:rPr lang="fr-FR" sz="1200" kern="1200" dirty="0" err="1" smtClean="0">
                <a:solidFill>
                  <a:schemeClr val="tx1"/>
                </a:solidFill>
                <a:effectLst/>
                <a:latin typeface="+mn-lt"/>
                <a:ea typeface="+mn-ea"/>
                <a:cs typeface="+mn-cs"/>
              </a:rPr>
              <a:t>réalite</a:t>
            </a:r>
            <a:r>
              <a:rPr lang="fr-FR" sz="1200" kern="1200" dirty="0" smtClean="0">
                <a:solidFill>
                  <a:schemeClr val="tx1"/>
                </a:solidFill>
                <a:effectLst/>
                <a:latin typeface="+mn-lt"/>
                <a:ea typeface="+mn-ea"/>
                <a:cs typeface="+mn-cs"/>
              </a:rPr>
              <a:t>́ c’est tout le </a:t>
            </a:r>
            <a:r>
              <a:rPr lang="fr-FR" sz="1200" kern="1200" dirty="0" err="1" smtClean="0">
                <a:solidFill>
                  <a:schemeClr val="tx1"/>
                </a:solidFill>
                <a:effectLst/>
                <a:latin typeface="+mn-lt"/>
                <a:ea typeface="+mn-ea"/>
                <a:cs typeface="+mn-cs"/>
              </a:rPr>
              <a:t>péri</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opératoire</a:t>
            </a:r>
            <a:r>
              <a:rPr lang="fr-FR"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différentes études ont</a:t>
            </a:r>
            <a:r>
              <a:rPr lang="fr-FR" sz="1200" kern="1200" baseline="0" dirty="0" smtClean="0">
                <a:solidFill>
                  <a:schemeClr val="tx1"/>
                </a:solidFill>
                <a:effectLst/>
                <a:latin typeface="+mn-lt"/>
                <a:ea typeface="+mn-ea"/>
                <a:cs typeface="+mn-cs"/>
              </a:rPr>
              <a:t> montré que cette pec multi modale </a:t>
            </a:r>
            <a:r>
              <a:rPr lang="fr-FR" sz="1200" kern="1200" baseline="0" dirty="0" err="1" smtClean="0">
                <a:solidFill>
                  <a:schemeClr val="tx1"/>
                </a:solidFill>
                <a:effectLst/>
                <a:latin typeface="+mn-lt"/>
                <a:ea typeface="+mn-ea"/>
                <a:cs typeface="+mn-cs"/>
              </a:rPr>
              <a:t>permettaint</a:t>
            </a:r>
            <a:r>
              <a:rPr lang="fr-FR" sz="1200" kern="1200" baseline="0" dirty="0" smtClean="0">
                <a:solidFill>
                  <a:schemeClr val="tx1"/>
                </a:solidFill>
                <a:effectLst/>
                <a:latin typeface="+mn-lt"/>
                <a:ea typeface="+mn-ea"/>
                <a:cs typeface="+mn-cs"/>
              </a:rPr>
              <a:t> une </a:t>
            </a:r>
            <a:r>
              <a:rPr lang="fr-FR" sz="1200" kern="1200" baseline="0" dirty="0" err="1" smtClean="0">
                <a:solidFill>
                  <a:schemeClr val="tx1"/>
                </a:solidFill>
                <a:effectLst/>
                <a:latin typeface="+mn-lt"/>
                <a:ea typeface="+mn-ea"/>
                <a:cs typeface="+mn-cs"/>
              </a:rPr>
              <a:t>acceleration</a:t>
            </a:r>
            <a:r>
              <a:rPr lang="fr-FR" sz="1200" kern="1200" baseline="0" dirty="0" smtClean="0">
                <a:solidFill>
                  <a:schemeClr val="tx1"/>
                </a:solidFill>
                <a:effectLst/>
                <a:latin typeface="+mn-lt"/>
                <a:ea typeface="+mn-ea"/>
                <a:cs typeface="+mn-cs"/>
              </a:rPr>
              <a:t> de la </a:t>
            </a:r>
            <a:r>
              <a:rPr lang="fr-FR" sz="1200" kern="1200" baseline="0" dirty="0" err="1" smtClean="0">
                <a:solidFill>
                  <a:schemeClr val="tx1"/>
                </a:solidFill>
                <a:effectLst/>
                <a:latin typeface="+mn-lt"/>
                <a:ea typeface="+mn-ea"/>
                <a:cs typeface="+mn-cs"/>
              </a:rPr>
              <a:t>recup</a:t>
            </a:r>
            <a:r>
              <a:rPr lang="fr-FR" sz="1200" kern="1200" baseline="0" dirty="0" smtClean="0">
                <a:solidFill>
                  <a:schemeClr val="tx1"/>
                </a:solidFill>
                <a:effectLst/>
                <a:latin typeface="+mn-lt"/>
                <a:ea typeface="+mn-ea"/>
                <a:cs typeface="+mn-cs"/>
              </a:rPr>
              <a:t> post-op de la fonction du patient.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C4320AF-3799-5641-AF6A-24E47A43E249}" type="slidenum">
              <a:rPr lang="fr-FR" smtClean="0"/>
              <a:t>5</a:t>
            </a:fld>
            <a:endParaRPr lang="fr-FR"/>
          </a:p>
        </p:txBody>
      </p:sp>
    </p:spTree>
    <p:extLst>
      <p:ext uri="{BB962C8B-B14F-4D97-AF65-F5344CB8AC3E}">
        <p14:creationId xmlns:p14="http://schemas.microsoft.com/office/powerpoint/2010/main" val="2080309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Avant</a:t>
            </a:r>
            <a:r>
              <a:rPr lang="fr-FR" baseline="0" dirty="0" smtClean="0"/>
              <a:t> l’</a:t>
            </a:r>
            <a:r>
              <a:rPr lang="fr-FR" baseline="0" dirty="0" err="1" smtClean="0"/>
              <a:t>intevention</a:t>
            </a:r>
            <a:r>
              <a:rPr lang="fr-FR" baseline="0" dirty="0" smtClean="0"/>
              <a:t>, le chirurgien doit , l’</a:t>
            </a:r>
            <a:r>
              <a:rPr lang="fr-FR" baseline="0" dirty="0" err="1" smtClean="0"/>
              <a:t>anesthesite</a:t>
            </a:r>
            <a:r>
              <a:rPr lang="fr-FR" baseline="0" dirty="0" smtClean="0"/>
              <a:t> doit et les </a:t>
            </a:r>
            <a:r>
              <a:rPr lang="fr-FR" baseline="0" dirty="0" err="1" smtClean="0"/>
              <a:t>secretaires</a:t>
            </a:r>
            <a:r>
              <a:rPr lang="fr-FR" baseline="0" dirty="0" smtClean="0"/>
              <a:t> doivent</a:t>
            </a:r>
            <a:r>
              <a:rPr lang="is-IS" baseline="0" dirty="0" smtClean="0"/>
              <a:t>… l’objectif etant de repeter le sinformations</a:t>
            </a:r>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6</a:t>
            </a:fld>
            <a:endParaRPr lang="fr-FR"/>
          </a:p>
        </p:txBody>
      </p:sp>
    </p:spTree>
    <p:extLst>
      <p:ext uri="{BB962C8B-B14F-4D97-AF65-F5344CB8AC3E}">
        <p14:creationId xmlns:p14="http://schemas.microsoft.com/office/powerpoint/2010/main" val="179718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t>
            </a:r>
            <a:r>
              <a:rPr lang="fr-FR" dirty="0" err="1" smtClean="0"/>
              <a:t>education</a:t>
            </a:r>
            <a:r>
              <a:rPr lang="fr-FR" dirty="0" smtClean="0"/>
              <a:t> </a:t>
            </a:r>
            <a:r>
              <a:rPr lang="fr-FR" dirty="0" err="1" smtClean="0"/>
              <a:t>therapeutique</a:t>
            </a:r>
            <a:r>
              <a:rPr lang="fr-FR" dirty="0" smtClean="0"/>
              <a:t> </a:t>
            </a:r>
            <a:r>
              <a:rPr lang="fr-FR" dirty="0" err="1" smtClean="0"/>
              <a:t>preop</a:t>
            </a:r>
            <a:r>
              <a:rPr lang="fr-FR" dirty="0" smtClean="0"/>
              <a:t> est</a:t>
            </a:r>
            <a:r>
              <a:rPr lang="fr-FR" baseline="0" dirty="0" smtClean="0"/>
              <a:t> primordiale, il faut  savoir donner des explications au patient que ce soit le kiné en </a:t>
            </a:r>
            <a:r>
              <a:rPr lang="fr-FR" baseline="0" dirty="0" err="1" smtClean="0"/>
              <a:t>preop</a:t>
            </a:r>
            <a:r>
              <a:rPr lang="fr-FR" baseline="0" dirty="0" smtClean="0"/>
              <a:t>, notamment le </a:t>
            </a:r>
            <a:r>
              <a:rPr lang="fr-FR" baseline="0" dirty="0" err="1" smtClean="0"/>
              <a:t>raassurer</a:t>
            </a:r>
            <a:r>
              <a:rPr lang="fr-FR" baseline="0" dirty="0" smtClean="0"/>
              <a:t> sur les protocoles de </a:t>
            </a:r>
            <a:r>
              <a:rPr lang="fr-FR" baseline="0" dirty="0" err="1" smtClean="0"/>
              <a:t>reeducation</a:t>
            </a:r>
            <a:r>
              <a:rPr lang="fr-FR" baseline="0" dirty="0" smtClean="0"/>
              <a:t>, les durées de </a:t>
            </a:r>
            <a:r>
              <a:rPr lang="fr-FR" baseline="0" dirty="0" err="1" smtClean="0"/>
              <a:t>reeducation</a:t>
            </a:r>
            <a:r>
              <a:rPr lang="fr-FR" baseline="0" dirty="0" smtClean="0"/>
              <a:t>, garder la motivation</a:t>
            </a:r>
            <a:r>
              <a:rPr lang="is-IS" baseline="0" dirty="0" smtClean="0"/>
              <a: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7</a:t>
            </a:fld>
            <a:endParaRPr lang="fr-FR"/>
          </a:p>
        </p:txBody>
      </p:sp>
    </p:spTree>
    <p:extLst>
      <p:ext uri="{BB962C8B-B14F-4D97-AF65-F5344CB8AC3E}">
        <p14:creationId xmlns:p14="http://schemas.microsoft.com/office/powerpoint/2010/main" val="96038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a:t>
            </a:r>
            <a:r>
              <a:rPr lang="fr-FR" baseline="0" dirty="0" smtClean="0"/>
              <a:t> faut savoir limiter au maximum le stress en </a:t>
            </a:r>
            <a:r>
              <a:rPr lang="fr-FR" baseline="0" dirty="0" err="1" smtClean="0"/>
              <a:t>préi</a:t>
            </a:r>
            <a:r>
              <a:rPr lang="fr-FR" baseline="0" dirty="0" smtClean="0"/>
              <a:t>-opératoire. La veille de la chirurgie, les différents intervenants doivent passer pour  rassurer ou redonner certaines informations.</a:t>
            </a:r>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8</a:t>
            </a:fld>
            <a:endParaRPr lang="fr-FR"/>
          </a:p>
        </p:txBody>
      </p:sp>
    </p:spTree>
    <p:extLst>
      <p:ext uri="{BB962C8B-B14F-4D97-AF65-F5344CB8AC3E}">
        <p14:creationId xmlns:p14="http://schemas.microsoft.com/office/powerpoint/2010/main" val="72900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Pendant la </a:t>
            </a:r>
            <a:r>
              <a:rPr lang="fr-FR" dirty="0" err="1" smtClean="0"/>
              <a:t>procedure</a:t>
            </a:r>
            <a:r>
              <a:rPr lang="fr-FR" dirty="0" smtClean="0"/>
              <a:t> chirurgicale,</a:t>
            </a:r>
            <a:r>
              <a:rPr lang="fr-FR" baseline="0" dirty="0" smtClean="0"/>
              <a:t> il faut savoir utiliser des techniques chirurgicales permettant de récupérer plus vite: ne pas utiliser de garrot si possible, savoir également </a:t>
            </a:r>
            <a:r>
              <a:rPr lang="fr-FR" baseline="0" dirty="0" err="1" smtClean="0"/>
              <a:t>tiliser</a:t>
            </a:r>
            <a:r>
              <a:rPr lang="fr-FR" baseline="0" dirty="0" smtClean="0"/>
              <a:t> des voies d’abord mini-invasives comme le </a:t>
            </a:r>
            <a:r>
              <a:rPr lang="fr-FR" baseline="0" dirty="0" err="1" smtClean="0"/>
              <a:t>sub-vastus</a:t>
            </a:r>
            <a:r>
              <a:rPr lang="fr-FR" baseline="0" dirty="0" smtClean="0"/>
              <a:t> pour les prothèses de genou où le quadriceps n’est pas lésé come dans une voie d’abord conventionnelle. </a:t>
            </a:r>
            <a:endParaRPr lang="fr-FR" dirty="0"/>
          </a:p>
        </p:txBody>
      </p:sp>
      <p:sp>
        <p:nvSpPr>
          <p:cNvPr id="4" name="Espace réservé du numéro de diapositive 3"/>
          <p:cNvSpPr>
            <a:spLocks noGrp="1"/>
          </p:cNvSpPr>
          <p:nvPr>
            <p:ph type="sldNum" sz="quarter" idx="10"/>
          </p:nvPr>
        </p:nvSpPr>
        <p:spPr/>
        <p:txBody>
          <a:bodyPr/>
          <a:lstStyle/>
          <a:p>
            <a:fld id="{E816C5D0-9CA7-8F45-9512-D4BE60AF25B8}" type="slidenum">
              <a:rPr lang="fr-FR" smtClean="0"/>
              <a:t>9</a:t>
            </a:fld>
            <a:endParaRPr lang="fr-FR"/>
          </a:p>
        </p:txBody>
      </p:sp>
    </p:spTree>
    <p:extLst>
      <p:ext uri="{BB962C8B-B14F-4D97-AF65-F5344CB8AC3E}">
        <p14:creationId xmlns:p14="http://schemas.microsoft.com/office/powerpoint/2010/main" val="196435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41E3209-3103-0449-9A61-95024F061089}"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135682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E3209-3103-0449-9A61-95024F061089}"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2102966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E3209-3103-0449-9A61-95024F061089}"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127672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1E3209-3103-0449-9A61-95024F061089}"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112390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41E3209-3103-0449-9A61-95024F061089}" type="datetimeFigureOut">
              <a:rPr lang="fr-FR" smtClean="0"/>
              <a:t>23/11/2017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213949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1E3209-3103-0449-9A61-95024F061089}" type="datetimeFigureOut">
              <a:rPr lang="fr-FR" smtClean="0"/>
              <a:t>23/11/2017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95728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1E3209-3103-0449-9A61-95024F061089}" type="datetimeFigureOut">
              <a:rPr lang="fr-FR" smtClean="0"/>
              <a:t>23/11/2017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145141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41E3209-3103-0449-9A61-95024F061089}" type="datetimeFigureOut">
              <a:rPr lang="fr-FR" smtClean="0"/>
              <a:t>23/11/2017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200745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1E3209-3103-0449-9A61-95024F061089}" type="datetimeFigureOut">
              <a:rPr lang="fr-FR" smtClean="0"/>
              <a:t>23/11/2017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14650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1E3209-3103-0449-9A61-95024F061089}" type="datetimeFigureOut">
              <a:rPr lang="fr-FR" smtClean="0"/>
              <a:t>23/11/2017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130302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1E3209-3103-0449-9A61-95024F061089}" type="datetimeFigureOut">
              <a:rPr lang="fr-FR" smtClean="0"/>
              <a:t>23/11/2017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6CDDDB2-1047-F043-92C5-9E5A02B648C2}" type="slidenum">
              <a:rPr lang="fr-FR" smtClean="0"/>
              <a:t>‹#›</a:t>
            </a:fld>
            <a:endParaRPr lang="fr-FR"/>
          </a:p>
        </p:txBody>
      </p:sp>
    </p:spTree>
    <p:extLst>
      <p:ext uri="{BB962C8B-B14F-4D97-AF65-F5344CB8AC3E}">
        <p14:creationId xmlns:p14="http://schemas.microsoft.com/office/powerpoint/2010/main" val="20268631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E3209-3103-0449-9A61-95024F061089}" type="datetimeFigureOut">
              <a:rPr lang="fr-FR" smtClean="0"/>
              <a:t>23/11/2017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DDDB2-1047-F043-92C5-9E5A02B648C2}" type="slidenum">
              <a:rPr lang="fr-FR" smtClean="0"/>
              <a:t>‹#›</a:t>
            </a:fld>
            <a:endParaRPr lang="fr-FR"/>
          </a:p>
        </p:txBody>
      </p:sp>
    </p:spTree>
    <p:extLst>
      <p:ext uri="{BB962C8B-B14F-4D97-AF65-F5344CB8AC3E}">
        <p14:creationId xmlns:p14="http://schemas.microsoft.com/office/powerpoint/2010/main" val="923880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suites opératoires en chirurgie du genou</a:t>
            </a:r>
            <a:endParaRPr lang="fr-FR" dirty="0"/>
          </a:p>
        </p:txBody>
      </p:sp>
      <p:sp>
        <p:nvSpPr>
          <p:cNvPr id="3" name="Sous-titre 2"/>
          <p:cNvSpPr>
            <a:spLocks noGrp="1"/>
          </p:cNvSpPr>
          <p:nvPr>
            <p:ph type="subTitle" idx="1"/>
          </p:nvPr>
        </p:nvSpPr>
        <p:spPr/>
        <p:txBody>
          <a:bodyPr>
            <a:normAutofit lnSpcReduction="10000"/>
          </a:bodyPr>
          <a:lstStyle/>
          <a:p>
            <a:r>
              <a:rPr lang="fr-FR" dirty="0" smtClean="0"/>
              <a:t>Protocoles de récupération </a:t>
            </a:r>
            <a:r>
              <a:rPr lang="fr-FR" dirty="0" smtClean="0"/>
              <a:t>accélérée </a:t>
            </a:r>
            <a:endParaRPr lang="fr-FR" dirty="0" smtClean="0"/>
          </a:p>
          <a:p>
            <a:r>
              <a:rPr lang="fr-FR" dirty="0" smtClean="0"/>
              <a:t>En chirurgie du </a:t>
            </a:r>
            <a:r>
              <a:rPr lang="fr-FR" dirty="0" smtClean="0"/>
              <a:t>genou</a:t>
            </a:r>
          </a:p>
          <a:p>
            <a:endParaRPr lang="fr-FR" dirty="0"/>
          </a:p>
          <a:p>
            <a:r>
              <a:rPr lang="fr-FR" dirty="0" smtClean="0"/>
              <a:t>RAC</a:t>
            </a:r>
            <a:endParaRPr lang="fr-FR" dirty="0"/>
          </a:p>
        </p:txBody>
      </p:sp>
      <p:sp>
        <p:nvSpPr>
          <p:cNvPr id="4" name="ZoneTexte 3"/>
          <p:cNvSpPr txBox="1"/>
          <p:nvPr/>
        </p:nvSpPr>
        <p:spPr>
          <a:xfrm>
            <a:off x="783771" y="6436426"/>
            <a:ext cx="2761590" cy="369332"/>
          </a:xfrm>
          <a:prstGeom prst="rect">
            <a:avLst/>
          </a:prstGeom>
          <a:noFill/>
        </p:spPr>
        <p:txBody>
          <a:bodyPr wrap="none" rtlCol="0">
            <a:spAutoFit/>
          </a:bodyPr>
          <a:lstStyle/>
          <a:p>
            <a:r>
              <a:rPr lang="fr-FR" dirty="0" smtClean="0"/>
              <a:t>Docteur Philippe </a:t>
            </a:r>
            <a:r>
              <a:rPr lang="fr-FR" dirty="0" err="1" smtClean="0"/>
              <a:t>Duchemin</a:t>
            </a:r>
            <a:endParaRPr lang="fr-FR" dirty="0"/>
          </a:p>
        </p:txBody>
      </p:sp>
      <p:sp>
        <p:nvSpPr>
          <p:cNvPr id="5" name="ZoneTexte 4"/>
          <p:cNvSpPr txBox="1"/>
          <p:nvPr/>
        </p:nvSpPr>
        <p:spPr>
          <a:xfrm>
            <a:off x="8775865" y="6436426"/>
            <a:ext cx="2616870" cy="369332"/>
          </a:xfrm>
          <a:prstGeom prst="rect">
            <a:avLst/>
          </a:prstGeom>
          <a:noFill/>
        </p:spPr>
        <p:txBody>
          <a:bodyPr wrap="none" rtlCol="0">
            <a:spAutoFit/>
          </a:bodyPr>
          <a:lstStyle/>
          <a:p>
            <a:r>
              <a:rPr lang="fr-FR" dirty="0" smtClean="0"/>
              <a:t>Alès le 23 novembre 2017</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2021" y="221178"/>
            <a:ext cx="6299200" cy="1130300"/>
          </a:xfrm>
          <a:prstGeom prst="rect">
            <a:avLst/>
          </a:prstGeom>
        </p:spPr>
      </p:pic>
      <p:sp>
        <p:nvSpPr>
          <p:cNvPr id="7" name="Flèche vers le bas 6"/>
          <p:cNvSpPr/>
          <p:nvPr/>
        </p:nvSpPr>
        <p:spPr>
          <a:xfrm>
            <a:off x="5917324" y="4429919"/>
            <a:ext cx="357351" cy="436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374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Savoir utiliser toutes les aides techniques </a:t>
            </a:r>
            <a:endParaRPr lang="fr-FR" dirty="0"/>
          </a:p>
        </p:txBody>
      </p:sp>
      <p:sp>
        <p:nvSpPr>
          <p:cNvPr id="3" name="ZoneTexte 2"/>
          <p:cNvSpPr txBox="1"/>
          <p:nvPr/>
        </p:nvSpPr>
        <p:spPr>
          <a:xfrm>
            <a:off x="1996930" y="2249746"/>
            <a:ext cx="3293466" cy="923330"/>
          </a:xfrm>
          <a:prstGeom prst="rect">
            <a:avLst/>
          </a:prstGeom>
          <a:noFill/>
        </p:spPr>
        <p:txBody>
          <a:bodyPr wrap="none" rtlCol="0">
            <a:spAutoFit/>
          </a:bodyPr>
          <a:lstStyle/>
          <a:p>
            <a:pPr algn="ctr"/>
            <a:r>
              <a:rPr lang="fr-FR" b="1" dirty="0" smtClean="0"/>
              <a:t>Chirurgie assistée par ordinateur</a:t>
            </a:r>
          </a:p>
          <a:p>
            <a:pPr algn="ctr"/>
            <a:endParaRPr lang="fr-FR" b="1" dirty="0"/>
          </a:p>
          <a:p>
            <a:pPr algn="ctr"/>
            <a:r>
              <a:rPr lang="fr-FR" b="1" dirty="0" smtClean="0"/>
              <a:t> » la chirurgie GPS »</a:t>
            </a:r>
            <a:endParaRPr lang="fr-FR" b="1" dirty="0"/>
          </a:p>
        </p:txBody>
      </p:sp>
      <p:pic>
        <p:nvPicPr>
          <p:cNvPr id="6" name="Image 5"/>
          <p:cNvPicPr>
            <a:picLocks noChangeAspect="1"/>
          </p:cNvPicPr>
          <p:nvPr/>
        </p:nvPicPr>
        <p:blipFill>
          <a:blip r:embed="rId3"/>
          <a:stretch>
            <a:fillRect/>
          </a:stretch>
        </p:blipFill>
        <p:spPr>
          <a:xfrm>
            <a:off x="354363" y="3732134"/>
            <a:ext cx="3289300" cy="2463800"/>
          </a:xfrm>
          <a:prstGeom prst="rect">
            <a:avLst/>
          </a:prstGeom>
        </p:spPr>
      </p:pic>
      <p:pic>
        <p:nvPicPr>
          <p:cNvPr id="7" name="Image 6"/>
          <p:cNvPicPr>
            <a:picLocks noChangeAspect="1"/>
          </p:cNvPicPr>
          <p:nvPr/>
        </p:nvPicPr>
        <p:blipFill>
          <a:blip r:embed="rId4"/>
          <a:stretch>
            <a:fillRect/>
          </a:stretch>
        </p:blipFill>
        <p:spPr>
          <a:xfrm>
            <a:off x="3802083" y="4212614"/>
            <a:ext cx="4114800" cy="1968500"/>
          </a:xfrm>
          <a:prstGeom prst="rect">
            <a:avLst/>
          </a:prstGeom>
        </p:spPr>
      </p:pic>
      <p:sp>
        <p:nvSpPr>
          <p:cNvPr id="8" name="ZoneTexte 7"/>
          <p:cNvSpPr txBox="1"/>
          <p:nvPr/>
        </p:nvSpPr>
        <p:spPr>
          <a:xfrm>
            <a:off x="8763990" y="2249746"/>
            <a:ext cx="3124125" cy="369332"/>
          </a:xfrm>
          <a:prstGeom prst="rect">
            <a:avLst/>
          </a:prstGeom>
          <a:noFill/>
        </p:spPr>
        <p:txBody>
          <a:bodyPr wrap="none" rtlCol="0">
            <a:spAutoFit/>
          </a:bodyPr>
          <a:lstStyle/>
          <a:p>
            <a:r>
              <a:rPr lang="fr-FR" b="1" dirty="0" smtClean="0"/>
              <a:t>Guides de </a:t>
            </a:r>
            <a:r>
              <a:rPr lang="fr-FR" b="1" smtClean="0"/>
              <a:t>coupe personnalisés</a:t>
            </a:r>
            <a:endParaRPr lang="fr-FR" b="1"/>
          </a:p>
        </p:txBody>
      </p:sp>
      <p:pic>
        <p:nvPicPr>
          <p:cNvPr id="9" name="Image 8"/>
          <p:cNvPicPr>
            <a:picLocks noChangeAspect="1"/>
          </p:cNvPicPr>
          <p:nvPr/>
        </p:nvPicPr>
        <p:blipFill>
          <a:blip r:embed="rId5"/>
          <a:stretch>
            <a:fillRect/>
          </a:stretch>
        </p:blipFill>
        <p:spPr>
          <a:xfrm>
            <a:off x="9106410" y="2805034"/>
            <a:ext cx="2400300" cy="3390900"/>
          </a:xfrm>
          <a:prstGeom prst="rect">
            <a:avLst/>
          </a:prstGeom>
        </p:spPr>
      </p:pic>
      <p:cxnSp>
        <p:nvCxnSpPr>
          <p:cNvPr id="11" name="Connecteur droit avec flèche 10"/>
          <p:cNvCxnSpPr>
            <a:stCxn id="2" idx="2"/>
            <a:endCxn id="3" idx="0"/>
          </p:cNvCxnSpPr>
          <p:nvPr/>
        </p:nvCxnSpPr>
        <p:spPr>
          <a:xfrm flipH="1">
            <a:off x="3643663" y="1690688"/>
            <a:ext cx="2452337" cy="559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2" idx="2"/>
            <a:endCxn id="8" idx="0"/>
          </p:cNvCxnSpPr>
          <p:nvPr/>
        </p:nvCxnSpPr>
        <p:spPr>
          <a:xfrm>
            <a:off x="6096000" y="1690688"/>
            <a:ext cx="4230053" cy="5590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93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PENDANT: Au Bloc Opératoire</a:t>
            </a:r>
            <a:endParaRPr lang="fr-FR" dirty="0"/>
          </a:p>
        </p:txBody>
      </p:sp>
      <p:sp>
        <p:nvSpPr>
          <p:cNvPr id="3" name="Espace réservé du contenu 2"/>
          <p:cNvSpPr>
            <a:spLocks noGrp="1"/>
          </p:cNvSpPr>
          <p:nvPr>
            <p:ph idx="1"/>
          </p:nvPr>
        </p:nvSpPr>
        <p:spPr>
          <a:xfrm>
            <a:off x="1981200" y="1600200"/>
            <a:ext cx="4889500" cy="4876800"/>
          </a:xfrm>
        </p:spPr>
        <p:txBody>
          <a:bodyPr>
            <a:normAutofit lnSpcReduction="10000"/>
          </a:bodyPr>
          <a:lstStyle/>
          <a:p>
            <a:r>
              <a:rPr lang="is-IS" b="1" dirty="0" smtClean="0"/>
              <a:t>Infiltration anesthésique </a:t>
            </a:r>
            <a:r>
              <a:rPr lang="is-IS" dirty="0" smtClean="0"/>
              <a:t>péri opératoire par le chirurgien</a:t>
            </a:r>
          </a:p>
          <a:p>
            <a:endParaRPr lang="is-IS" dirty="0" smtClean="0"/>
          </a:p>
          <a:p>
            <a:endParaRPr lang="is-IS" dirty="0" smtClean="0"/>
          </a:p>
          <a:p>
            <a:r>
              <a:rPr lang="fr-FR" b="1" dirty="0" smtClean="0"/>
              <a:t>Acide </a:t>
            </a:r>
            <a:r>
              <a:rPr lang="fr-FR" b="1" dirty="0" err="1" smtClean="0"/>
              <a:t>tranexamique</a:t>
            </a:r>
            <a:r>
              <a:rPr lang="fr-FR" b="1" dirty="0" smtClean="0"/>
              <a:t> </a:t>
            </a:r>
            <a:r>
              <a:rPr lang="fr-FR" dirty="0" smtClean="0"/>
              <a:t>pour diminuer le saignement</a:t>
            </a:r>
          </a:p>
          <a:p>
            <a:pPr marL="0" indent="0">
              <a:buNone/>
            </a:pPr>
            <a:r>
              <a:rPr lang="fr-FR" dirty="0" smtClean="0"/>
              <a:t>	(IV ou local)</a:t>
            </a:r>
          </a:p>
          <a:p>
            <a:endParaRPr lang="fr-FR" dirty="0" smtClean="0"/>
          </a:p>
          <a:p>
            <a:endParaRPr lang="fr-FR" dirty="0" smtClean="0"/>
          </a:p>
          <a:p>
            <a:r>
              <a:rPr lang="fr-FR" b="1" dirty="0" smtClean="0"/>
              <a:t>Antalgie post-opératoire</a:t>
            </a:r>
          </a:p>
          <a:p>
            <a:pPr lvl="1"/>
            <a:r>
              <a:rPr lang="fr-FR" dirty="0" smtClean="0"/>
              <a:t>Blocs nerveux complémentaires</a:t>
            </a:r>
          </a:p>
        </p:txBody>
      </p:sp>
      <p:pic>
        <p:nvPicPr>
          <p:cNvPr id="4" name="Image 3" descr="PTG 1.jpg"/>
          <p:cNvPicPr>
            <a:picLocks noChangeAspect="1"/>
          </p:cNvPicPr>
          <p:nvPr/>
        </p:nvPicPr>
        <p:blipFill>
          <a:blip r:embed="rId3"/>
          <a:stretch>
            <a:fillRect/>
          </a:stretch>
        </p:blipFill>
        <p:spPr>
          <a:xfrm>
            <a:off x="6553201" y="1524001"/>
            <a:ext cx="2314969" cy="1792525"/>
          </a:xfrm>
          <a:prstGeom prst="rect">
            <a:avLst/>
          </a:prstGeom>
          <a:effectLst>
            <a:softEdge rad="63500"/>
          </a:effectLst>
        </p:spPr>
      </p:pic>
      <p:pic>
        <p:nvPicPr>
          <p:cNvPr id="5" name="Image 4"/>
          <p:cNvPicPr>
            <a:picLocks noChangeAspect="1"/>
          </p:cNvPicPr>
          <p:nvPr/>
        </p:nvPicPr>
        <p:blipFill>
          <a:blip r:embed="rId4"/>
          <a:stretch>
            <a:fillRect/>
          </a:stretch>
        </p:blipFill>
        <p:spPr>
          <a:xfrm>
            <a:off x="7222946" y="3048000"/>
            <a:ext cx="3445055" cy="2070100"/>
          </a:xfrm>
          <a:prstGeom prst="rect">
            <a:avLst/>
          </a:prstGeom>
        </p:spPr>
      </p:pic>
    </p:spTree>
    <p:extLst>
      <p:ext uri="{BB962C8B-B14F-4D97-AF65-F5344CB8AC3E}">
        <p14:creationId xmlns:p14="http://schemas.microsoft.com/office/powerpoint/2010/main" val="2100531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19100"/>
            <a:ext cx="8229600" cy="990600"/>
          </a:xfrm>
        </p:spPr>
        <p:txBody>
          <a:bodyPr>
            <a:normAutofit fontScale="90000"/>
          </a:bodyPr>
          <a:lstStyle/>
          <a:p>
            <a:r>
              <a:rPr lang="fr-FR" dirty="0" smtClean="0"/>
              <a:t>3.   APRES: le post-opératoire immédiat</a:t>
            </a:r>
            <a:endParaRPr lang="fr-FR" dirty="0"/>
          </a:p>
        </p:txBody>
      </p:sp>
      <p:sp>
        <p:nvSpPr>
          <p:cNvPr id="3" name="Espace réservé du contenu 2"/>
          <p:cNvSpPr>
            <a:spLocks noGrp="1"/>
          </p:cNvSpPr>
          <p:nvPr>
            <p:ph idx="1"/>
          </p:nvPr>
        </p:nvSpPr>
        <p:spPr>
          <a:xfrm>
            <a:off x="1981200" y="1600200"/>
            <a:ext cx="6350000" cy="4876800"/>
          </a:xfrm>
        </p:spPr>
        <p:txBody>
          <a:bodyPr>
            <a:normAutofit lnSpcReduction="10000"/>
          </a:bodyPr>
          <a:lstStyle/>
          <a:p>
            <a:r>
              <a:rPr lang="fr-FR" b="1" dirty="0" smtClean="0"/>
              <a:t>Glacer et comprimer++</a:t>
            </a:r>
            <a:r>
              <a:rPr lang="fr-FR" dirty="0" smtClean="0"/>
              <a:t>: </a:t>
            </a:r>
            <a:r>
              <a:rPr lang="fr-FR" dirty="0" err="1"/>
              <a:t>Cryothérapie-compressive</a:t>
            </a:r>
            <a:r>
              <a:rPr lang="fr-FR" dirty="0"/>
              <a:t> Programmable </a:t>
            </a:r>
            <a:r>
              <a:rPr lang="fr-FR" dirty="0" smtClean="0"/>
              <a:t>(Game </a:t>
            </a:r>
            <a:r>
              <a:rPr lang="fr-FR" dirty="0" err="1" smtClean="0"/>
              <a:t>Ready</a:t>
            </a:r>
            <a:r>
              <a:rPr lang="fr-FR" dirty="0" smtClean="0"/>
              <a:t>®)</a:t>
            </a:r>
            <a:endParaRPr lang="fr-FR" dirty="0"/>
          </a:p>
          <a:p>
            <a:pPr marL="0" indent="0">
              <a:buNone/>
            </a:pPr>
            <a:endParaRPr lang="fr-FR" dirty="0"/>
          </a:p>
          <a:p>
            <a:r>
              <a:rPr lang="fr-FR" dirty="0" smtClean="0"/>
              <a:t>Médicaments en </a:t>
            </a:r>
            <a:r>
              <a:rPr lang="fr-FR" b="1" dirty="0" smtClean="0"/>
              <a:t>per os</a:t>
            </a:r>
          </a:p>
          <a:p>
            <a:endParaRPr lang="fr-FR" b="1" dirty="0" smtClean="0"/>
          </a:p>
          <a:p>
            <a:r>
              <a:rPr lang="fr-FR" b="1" dirty="0" smtClean="0"/>
              <a:t>Limiter les tuyaux</a:t>
            </a:r>
            <a:r>
              <a:rPr lang="fr-FR" dirty="0" smtClean="0"/>
              <a:t>: perfusion, </a:t>
            </a:r>
            <a:r>
              <a:rPr lang="fr-FR" dirty="0" err="1" smtClean="0"/>
              <a:t>redon</a:t>
            </a:r>
            <a:r>
              <a:rPr lang="is-IS" dirty="0" smtClean="0"/>
              <a:t>…</a:t>
            </a:r>
          </a:p>
          <a:p>
            <a:endParaRPr lang="is-IS" dirty="0" smtClean="0"/>
          </a:p>
          <a:p>
            <a:r>
              <a:rPr lang="is-IS" dirty="0" smtClean="0"/>
              <a:t>Reprise </a:t>
            </a:r>
            <a:r>
              <a:rPr lang="is-IS" b="1" dirty="0" smtClean="0"/>
              <a:t>rapide</a:t>
            </a:r>
            <a:r>
              <a:rPr lang="is-IS" dirty="0" smtClean="0"/>
              <a:t> de l’alimentation</a:t>
            </a:r>
          </a:p>
          <a:p>
            <a:endParaRPr lang="is-IS" dirty="0"/>
          </a:p>
          <a:p>
            <a:r>
              <a:rPr lang="is-IS" b="1" dirty="0" smtClean="0"/>
              <a:t>Lever Précoce </a:t>
            </a:r>
            <a:r>
              <a:rPr lang="is-IS" dirty="0" smtClean="0"/>
              <a:t> </a:t>
            </a:r>
            <a:r>
              <a:rPr lang="is-IS" dirty="0" smtClean="0"/>
              <a:t>après la chirurgie</a:t>
            </a:r>
            <a:endParaRPr lang="fr-FR" dirty="0"/>
          </a:p>
        </p:txBody>
      </p:sp>
      <p:pic>
        <p:nvPicPr>
          <p:cNvPr id="4" name="Image 3"/>
          <p:cNvPicPr>
            <a:picLocks noChangeAspect="1"/>
          </p:cNvPicPr>
          <p:nvPr/>
        </p:nvPicPr>
        <p:blipFill>
          <a:blip r:embed="rId3"/>
          <a:stretch>
            <a:fillRect/>
          </a:stretch>
        </p:blipFill>
        <p:spPr>
          <a:xfrm>
            <a:off x="7950200" y="1699285"/>
            <a:ext cx="2578100" cy="1717015"/>
          </a:xfrm>
          <a:prstGeom prst="rect">
            <a:avLst/>
          </a:prstGeom>
        </p:spPr>
      </p:pic>
      <p:pic>
        <p:nvPicPr>
          <p:cNvPr id="7" name="Image 6"/>
          <p:cNvPicPr>
            <a:picLocks noChangeAspect="1"/>
          </p:cNvPicPr>
          <p:nvPr/>
        </p:nvPicPr>
        <p:blipFill>
          <a:blip r:embed="rId4"/>
          <a:stretch>
            <a:fillRect/>
          </a:stretch>
        </p:blipFill>
        <p:spPr>
          <a:xfrm>
            <a:off x="5892637" y="2870200"/>
            <a:ext cx="1363199" cy="850900"/>
          </a:xfrm>
          <a:prstGeom prst="rect">
            <a:avLst/>
          </a:prstGeom>
        </p:spPr>
      </p:pic>
      <p:pic>
        <p:nvPicPr>
          <p:cNvPr id="1025" name="Picture 1" descr="IMG_3026"/>
          <p:cNvPicPr>
            <a:picLocks noChangeAspect="1" noChangeArrowheads="1"/>
          </p:cNvPicPr>
          <p:nvPr/>
        </p:nvPicPr>
        <p:blipFill>
          <a:blip r:embed="rId5">
            <a:extLst>
              <a:ext uri="{28A0092B-C50C-407E-A947-70E740481C1C}">
                <a14:useLocalDpi xmlns:a14="http://schemas.microsoft.com/office/drawing/2010/main" val="0"/>
              </a:ext>
            </a:extLst>
          </a:blip>
          <a:srcRect l="19125" r="13374" b="1500"/>
          <a:stretch>
            <a:fillRect/>
          </a:stretch>
        </p:blipFill>
        <p:spPr bwMode="auto">
          <a:xfrm>
            <a:off x="8331200" y="3527492"/>
            <a:ext cx="1663700" cy="3234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Connecteur droit 8"/>
          <p:cNvCxnSpPr/>
          <p:nvPr/>
        </p:nvCxnSpPr>
        <p:spPr>
          <a:xfrm flipV="1">
            <a:off x="8089900" y="3721100"/>
            <a:ext cx="2019300" cy="275590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112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APRES: Retour à </a:t>
            </a:r>
            <a:r>
              <a:rPr lang="fr-FR" dirty="0" smtClean="0"/>
              <a:t>domicile (si possible) </a:t>
            </a:r>
            <a:r>
              <a:rPr lang="fr-FR" dirty="0" smtClean="0"/>
              <a:t>et suivi</a:t>
            </a:r>
            <a:endParaRPr lang="fr-FR" dirty="0"/>
          </a:p>
        </p:txBody>
      </p:sp>
      <p:sp>
        <p:nvSpPr>
          <p:cNvPr id="3" name="Espace réservé du contenu 2"/>
          <p:cNvSpPr>
            <a:spLocks noGrp="1"/>
          </p:cNvSpPr>
          <p:nvPr>
            <p:ph idx="1"/>
          </p:nvPr>
        </p:nvSpPr>
        <p:spPr>
          <a:xfrm>
            <a:off x="1981200" y="1600200"/>
            <a:ext cx="5773356" cy="4876800"/>
          </a:xfrm>
        </p:spPr>
        <p:txBody>
          <a:bodyPr>
            <a:normAutofit fontScale="62500" lnSpcReduction="20000"/>
          </a:bodyPr>
          <a:lstStyle/>
          <a:p>
            <a:r>
              <a:rPr lang="fr-FR" b="1" dirty="0" smtClean="0"/>
              <a:t>Sortie « précoce </a:t>
            </a:r>
            <a:r>
              <a:rPr lang="fr-FR" b="1" dirty="0" smtClean="0"/>
              <a:t>» mais maitrisée</a:t>
            </a:r>
            <a:endParaRPr lang="fr-FR" b="1" dirty="0" smtClean="0"/>
          </a:p>
          <a:p>
            <a:endParaRPr lang="fr-FR" dirty="0" smtClean="0"/>
          </a:p>
          <a:p>
            <a:r>
              <a:rPr lang="fr-FR" b="1" dirty="0" err="1"/>
              <a:t>Cryothérapie-compressive</a:t>
            </a:r>
            <a:r>
              <a:rPr lang="fr-FR" b="1" dirty="0"/>
              <a:t> </a:t>
            </a:r>
            <a:r>
              <a:rPr lang="fr-FR" b="1" dirty="0" smtClean="0"/>
              <a:t>Manuelle </a:t>
            </a:r>
            <a:r>
              <a:rPr lang="fr-FR" dirty="0" smtClean="0"/>
              <a:t>pendant 21 </a:t>
            </a:r>
            <a:r>
              <a:rPr lang="fr-FR" dirty="0"/>
              <a:t>jours à domicile </a:t>
            </a:r>
            <a:r>
              <a:rPr lang="fr-FR" dirty="0" smtClean="0"/>
              <a:t> </a:t>
            </a:r>
            <a:r>
              <a:rPr lang="fr-FR" dirty="0" smtClean="0"/>
              <a:t>(</a:t>
            </a:r>
            <a:r>
              <a:rPr lang="fr-FR" dirty="0" err="1" smtClean="0"/>
              <a:t>stabi</a:t>
            </a:r>
            <a:r>
              <a:rPr lang="fr-FR" dirty="0" smtClean="0"/>
              <a:t>-froid)</a:t>
            </a:r>
            <a:endParaRPr lang="fr-FR" dirty="0" smtClean="0"/>
          </a:p>
          <a:p>
            <a:endParaRPr lang="fr-FR" dirty="0"/>
          </a:p>
          <a:p>
            <a:r>
              <a:rPr lang="fr-FR" dirty="0" smtClean="0"/>
              <a:t>Rééducation </a:t>
            </a:r>
            <a:r>
              <a:rPr lang="fr-FR" b="1" dirty="0" smtClean="0"/>
              <a:t>à domicile </a:t>
            </a:r>
            <a:r>
              <a:rPr lang="fr-FR" dirty="0" smtClean="0"/>
              <a:t>(&gt;SSR)</a:t>
            </a:r>
          </a:p>
          <a:p>
            <a:endParaRPr lang="fr-FR" dirty="0" smtClean="0"/>
          </a:p>
          <a:p>
            <a:r>
              <a:rPr lang="fr-FR" dirty="0" smtClean="0"/>
              <a:t>Et </a:t>
            </a:r>
            <a:r>
              <a:rPr lang="fr-FR" b="1" dirty="0" smtClean="0"/>
              <a:t>Auto rééducation </a:t>
            </a:r>
            <a:r>
              <a:rPr lang="fr-FR" dirty="0" smtClean="0"/>
              <a:t>!</a:t>
            </a:r>
          </a:p>
          <a:p>
            <a:endParaRPr lang="fr-FR" dirty="0" smtClean="0"/>
          </a:p>
          <a:p>
            <a:r>
              <a:rPr lang="is-IS" dirty="0"/>
              <a:t>HBPM 30- 35 jours, antalgie-AINS, pansements pour 15 jours- 3 semaines </a:t>
            </a:r>
            <a:endParaRPr lang="fr-FR" dirty="0"/>
          </a:p>
          <a:p>
            <a:endParaRPr lang="fr-FR" dirty="0"/>
          </a:p>
          <a:p>
            <a:r>
              <a:rPr lang="fr-FR" dirty="0" smtClean="0"/>
              <a:t>Equipe </a:t>
            </a:r>
            <a:r>
              <a:rPr lang="fr-FR" b="1" dirty="0" smtClean="0"/>
              <a:t>joignable et réactive</a:t>
            </a:r>
          </a:p>
          <a:p>
            <a:endParaRPr lang="fr-FR" b="1" dirty="0"/>
          </a:p>
          <a:p>
            <a:r>
              <a:rPr lang="fr-FR" b="1" dirty="0" smtClean="0"/>
              <a:t>Consultations régulières et rapprochées </a:t>
            </a:r>
            <a:r>
              <a:rPr lang="fr-FR" dirty="0" smtClean="0"/>
              <a:t>au </a:t>
            </a:r>
            <a:r>
              <a:rPr lang="fr-FR" dirty="0" smtClean="0"/>
              <a:t>début 6 S, 4 mois et demi</a:t>
            </a:r>
            <a:r>
              <a:rPr lang="is-IS" dirty="0" smtClean="0"/>
              <a:t>…</a:t>
            </a:r>
          </a:p>
          <a:p>
            <a:endParaRPr lang="fr-FR" b="1" dirty="0"/>
          </a:p>
          <a:p>
            <a:endParaRPr lang="fr-FR" dirty="0" smtClean="0"/>
          </a:p>
        </p:txBody>
      </p:sp>
      <p:pic>
        <p:nvPicPr>
          <p:cNvPr id="4" name="Image 3"/>
          <p:cNvPicPr>
            <a:picLocks noChangeAspect="1"/>
          </p:cNvPicPr>
          <p:nvPr/>
        </p:nvPicPr>
        <p:blipFill>
          <a:blip r:embed="rId3"/>
          <a:stretch>
            <a:fillRect/>
          </a:stretch>
        </p:blipFill>
        <p:spPr>
          <a:xfrm>
            <a:off x="7754557" y="1739900"/>
            <a:ext cx="2685565" cy="1701800"/>
          </a:xfrm>
          <a:prstGeom prst="rect">
            <a:avLst/>
          </a:prstGeom>
        </p:spPr>
      </p:pic>
      <p:sp>
        <p:nvSpPr>
          <p:cNvPr id="5" name="ZoneTexte 4"/>
          <p:cNvSpPr txBox="1"/>
          <p:nvPr/>
        </p:nvSpPr>
        <p:spPr>
          <a:xfrm>
            <a:off x="5174100" y="3547309"/>
            <a:ext cx="1843800" cy="646331"/>
          </a:xfrm>
          <a:prstGeom prst="rect">
            <a:avLst/>
          </a:prstGeom>
          <a:noFill/>
          <a:ln w="12700" cmpd="sng">
            <a:solidFill>
              <a:srgbClr val="FF0000"/>
            </a:solidFill>
          </a:ln>
        </p:spPr>
        <p:txBody>
          <a:bodyPr wrap="square" rtlCol="0">
            <a:spAutoFit/>
          </a:bodyPr>
          <a:lstStyle/>
          <a:p>
            <a:pPr algn="ctr"/>
            <a:r>
              <a:rPr lang="fr-FR" dirty="0"/>
              <a:t>« Faire souvent, un petit peu »</a:t>
            </a:r>
          </a:p>
        </p:txBody>
      </p:sp>
      <p:pic>
        <p:nvPicPr>
          <p:cNvPr id="6" name="Image 5"/>
          <p:cNvPicPr>
            <a:picLocks noChangeAspect="1"/>
          </p:cNvPicPr>
          <p:nvPr/>
        </p:nvPicPr>
        <p:blipFill rotWithShape="1">
          <a:blip r:embed="rId4"/>
          <a:srcRect t="9352" b="16547"/>
          <a:stretch/>
        </p:blipFill>
        <p:spPr>
          <a:xfrm>
            <a:off x="7882278" y="4403891"/>
            <a:ext cx="2557844" cy="1497351"/>
          </a:xfrm>
          <a:prstGeom prst="rect">
            <a:avLst/>
          </a:prstGeom>
        </p:spPr>
      </p:pic>
    </p:spTree>
    <p:extLst>
      <p:ext uri="{BB962C8B-B14F-4D97-AF65-F5344CB8AC3E}">
        <p14:creationId xmlns:p14="http://schemas.microsoft.com/office/powerpoint/2010/main" val="1655189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AVANTAGES DE LA RAC</a:t>
            </a:r>
            <a:endParaRPr lang="fr-FR" dirty="0"/>
          </a:p>
        </p:txBody>
      </p:sp>
      <p:sp>
        <p:nvSpPr>
          <p:cNvPr id="3" name="Espace réservé du contenu 2"/>
          <p:cNvSpPr>
            <a:spLocks noGrp="1"/>
          </p:cNvSpPr>
          <p:nvPr>
            <p:ph idx="1"/>
          </p:nvPr>
        </p:nvSpPr>
        <p:spPr>
          <a:xfrm>
            <a:off x="1981200" y="1600200"/>
            <a:ext cx="5499100" cy="4876800"/>
          </a:xfrm>
        </p:spPr>
        <p:txBody>
          <a:bodyPr>
            <a:normAutofit fontScale="92500" lnSpcReduction="10000"/>
          </a:bodyPr>
          <a:lstStyle/>
          <a:p>
            <a:r>
              <a:rPr lang="fr-FR" b="1" dirty="0" smtClean="0"/>
              <a:t>Satisfaction </a:t>
            </a:r>
            <a:r>
              <a:rPr lang="fr-FR" b="1" dirty="0"/>
              <a:t>du patient +++ </a:t>
            </a:r>
            <a:r>
              <a:rPr lang="fr-FR" dirty="0" smtClean="0"/>
              <a:t>qui est acteur de sa PEC.</a:t>
            </a:r>
          </a:p>
          <a:p>
            <a:endParaRPr lang="fr-FR" b="1" dirty="0" smtClean="0"/>
          </a:p>
          <a:p>
            <a:r>
              <a:rPr lang="fr-FR" b="1" dirty="0" smtClean="0"/>
              <a:t>Amélioration GLOBALE de tout le parcours de soin.</a:t>
            </a:r>
          </a:p>
          <a:p>
            <a:endParaRPr lang="fr-FR" b="1" dirty="0" smtClean="0"/>
          </a:p>
          <a:p>
            <a:r>
              <a:rPr lang="fr-FR" dirty="0" smtClean="0"/>
              <a:t>Réduction de la convalescence et de la </a:t>
            </a:r>
            <a:r>
              <a:rPr lang="fr-FR" b="1" dirty="0" smtClean="0"/>
              <a:t>durée d’hospitalisation</a:t>
            </a:r>
          </a:p>
          <a:p>
            <a:endParaRPr lang="fr-FR" b="1" dirty="0" smtClean="0"/>
          </a:p>
          <a:p>
            <a:r>
              <a:rPr lang="fr-FR" b="1" dirty="0" smtClean="0"/>
              <a:t>Economies</a:t>
            </a:r>
            <a:r>
              <a:rPr lang="fr-FR" dirty="0" smtClean="0"/>
              <a:t>:</a:t>
            </a:r>
          </a:p>
          <a:p>
            <a:pPr lvl="1"/>
            <a:r>
              <a:rPr lang="fr-FR" dirty="0" smtClean="0"/>
              <a:t>pour </a:t>
            </a:r>
            <a:r>
              <a:rPr lang="fr-FR" dirty="0"/>
              <a:t>la </a:t>
            </a:r>
            <a:r>
              <a:rPr lang="fr-FR" dirty="0" smtClean="0"/>
              <a:t>Sécurité Sociale</a:t>
            </a:r>
          </a:p>
          <a:p>
            <a:pPr lvl="1"/>
            <a:r>
              <a:rPr lang="fr-FR" dirty="0" smtClean="0"/>
              <a:t>Pour l’établissement de soins</a:t>
            </a:r>
          </a:p>
          <a:p>
            <a:pPr lvl="1"/>
            <a:endParaRPr lang="fr-FR" dirty="0"/>
          </a:p>
          <a:p>
            <a:pPr marL="274320" lvl="1" indent="0">
              <a:buNone/>
            </a:pPr>
            <a:endParaRPr lang="fr-FR" dirty="0"/>
          </a:p>
        </p:txBody>
      </p:sp>
      <p:pic>
        <p:nvPicPr>
          <p:cNvPr id="4" name="Image 3"/>
          <p:cNvPicPr>
            <a:picLocks noChangeAspect="1"/>
          </p:cNvPicPr>
          <p:nvPr/>
        </p:nvPicPr>
        <p:blipFill>
          <a:blip r:embed="rId3"/>
          <a:stretch>
            <a:fillRect/>
          </a:stretch>
        </p:blipFill>
        <p:spPr>
          <a:xfrm>
            <a:off x="7848602" y="1242377"/>
            <a:ext cx="2362199" cy="1715580"/>
          </a:xfrm>
          <a:prstGeom prst="rect">
            <a:avLst/>
          </a:prstGeom>
        </p:spPr>
      </p:pic>
      <p:pic>
        <p:nvPicPr>
          <p:cNvPr id="5" name="Image 4"/>
          <p:cNvPicPr>
            <a:picLocks noChangeAspect="1"/>
          </p:cNvPicPr>
          <p:nvPr/>
        </p:nvPicPr>
        <p:blipFill>
          <a:blip r:embed="rId4"/>
          <a:stretch>
            <a:fillRect/>
          </a:stretch>
        </p:blipFill>
        <p:spPr>
          <a:xfrm>
            <a:off x="6426200" y="4965178"/>
            <a:ext cx="4013200" cy="1511822"/>
          </a:xfrm>
          <a:prstGeom prst="rect">
            <a:avLst/>
          </a:prstGeom>
        </p:spPr>
      </p:pic>
    </p:spTree>
    <p:extLst>
      <p:ext uri="{BB962C8B-B14F-4D97-AF65-F5344CB8AC3E}">
        <p14:creationId xmlns:p14="http://schemas.microsoft.com/office/powerpoint/2010/main" val="269166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46993" y="1955470"/>
            <a:ext cx="851259" cy="369332"/>
          </a:xfrm>
          <a:prstGeom prst="rect">
            <a:avLst/>
          </a:prstGeom>
          <a:noFill/>
        </p:spPr>
        <p:txBody>
          <a:bodyPr wrap="none" rtlCol="0">
            <a:spAutoFit/>
          </a:bodyPr>
          <a:lstStyle/>
          <a:p>
            <a:r>
              <a:rPr lang="fr-FR" smtClean="0"/>
              <a:t>MERCI </a:t>
            </a:r>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647" y="3536393"/>
            <a:ext cx="6299200" cy="1130300"/>
          </a:xfrm>
          <a:prstGeom prst="rect">
            <a:avLst/>
          </a:prstGeom>
        </p:spPr>
      </p:pic>
      <p:sp>
        <p:nvSpPr>
          <p:cNvPr id="4" name="ZoneTexte 3"/>
          <p:cNvSpPr txBox="1"/>
          <p:nvPr/>
        </p:nvSpPr>
        <p:spPr>
          <a:xfrm>
            <a:off x="4548250" y="5747657"/>
            <a:ext cx="2448747" cy="461665"/>
          </a:xfrm>
          <a:prstGeom prst="rect">
            <a:avLst/>
          </a:prstGeom>
          <a:noFill/>
        </p:spPr>
        <p:txBody>
          <a:bodyPr wrap="none" rtlCol="0">
            <a:spAutoFit/>
          </a:bodyPr>
          <a:lstStyle/>
          <a:p>
            <a:r>
              <a:rPr lang="fr-FR" sz="2400" smtClean="0"/>
              <a:t>aleschirortho.com</a:t>
            </a:r>
            <a:endParaRPr lang="fr-FR" sz="2400" dirty="0"/>
          </a:p>
        </p:txBody>
      </p:sp>
    </p:spTree>
    <p:extLst>
      <p:ext uri="{BB962C8B-B14F-4D97-AF65-F5344CB8AC3E}">
        <p14:creationId xmlns:p14="http://schemas.microsoft.com/office/powerpoint/2010/main" val="52954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92100"/>
            <a:ext cx="8229600" cy="990600"/>
          </a:xfrm>
        </p:spPr>
        <p:txBody>
          <a:bodyPr/>
          <a:lstStyle/>
          <a:p>
            <a:r>
              <a:rPr lang="fr-FR" dirty="0" smtClean="0"/>
              <a:t>RAC, RRAC: qu’est-ce que c’est ? </a:t>
            </a:r>
            <a:endParaRPr lang="fr-FR" dirty="0"/>
          </a:p>
        </p:txBody>
      </p:sp>
      <p:sp>
        <p:nvSpPr>
          <p:cNvPr id="3" name="Espace réservé du contenu 2"/>
          <p:cNvSpPr>
            <a:spLocks noGrp="1"/>
          </p:cNvSpPr>
          <p:nvPr>
            <p:ph idx="1"/>
          </p:nvPr>
        </p:nvSpPr>
        <p:spPr>
          <a:xfrm>
            <a:off x="1981200" y="1132101"/>
            <a:ext cx="8229600" cy="4876800"/>
          </a:xfrm>
        </p:spPr>
        <p:txBody>
          <a:bodyPr/>
          <a:lstStyle/>
          <a:p>
            <a:r>
              <a:rPr lang="fr-FR" dirty="0" smtClean="0">
                <a:solidFill>
                  <a:srgbClr val="FF0000"/>
                </a:solidFill>
              </a:rPr>
              <a:t>R</a:t>
            </a:r>
            <a:r>
              <a:rPr lang="fr-FR" dirty="0" smtClean="0"/>
              <a:t>écupération </a:t>
            </a:r>
            <a:r>
              <a:rPr lang="fr-FR" dirty="0" smtClean="0">
                <a:solidFill>
                  <a:srgbClr val="FF0000"/>
                </a:solidFill>
              </a:rPr>
              <a:t>R</a:t>
            </a:r>
            <a:r>
              <a:rPr lang="fr-FR" dirty="0" smtClean="0"/>
              <a:t>apide </a:t>
            </a:r>
            <a:r>
              <a:rPr lang="fr-FR" dirty="0" smtClean="0">
                <a:solidFill>
                  <a:srgbClr val="FF0000"/>
                </a:solidFill>
              </a:rPr>
              <a:t>A</a:t>
            </a:r>
            <a:r>
              <a:rPr lang="fr-FR" dirty="0" smtClean="0"/>
              <a:t>près </a:t>
            </a:r>
            <a:r>
              <a:rPr lang="fr-FR" dirty="0" smtClean="0">
                <a:solidFill>
                  <a:srgbClr val="FF0000"/>
                </a:solidFill>
              </a:rPr>
              <a:t>C</a:t>
            </a:r>
            <a:r>
              <a:rPr lang="fr-FR" dirty="0" smtClean="0"/>
              <a:t>hirurgie?</a:t>
            </a:r>
          </a:p>
          <a:p>
            <a:r>
              <a:rPr lang="fr-FR" dirty="0" smtClean="0">
                <a:solidFill>
                  <a:srgbClr val="FF0000"/>
                </a:solidFill>
              </a:rPr>
              <a:t>R</a:t>
            </a:r>
            <a:r>
              <a:rPr lang="fr-FR" dirty="0" smtClean="0"/>
              <a:t>éhabilitation précoce </a:t>
            </a:r>
            <a:r>
              <a:rPr lang="fr-FR" dirty="0" smtClean="0">
                <a:solidFill>
                  <a:srgbClr val="FF0000"/>
                </a:solidFill>
              </a:rPr>
              <a:t>A</a:t>
            </a:r>
            <a:r>
              <a:rPr lang="fr-FR" dirty="0" smtClean="0"/>
              <a:t>près </a:t>
            </a:r>
            <a:r>
              <a:rPr lang="fr-FR" dirty="0" smtClean="0">
                <a:solidFill>
                  <a:srgbClr val="FF0000"/>
                </a:solidFill>
              </a:rPr>
              <a:t>C</a:t>
            </a:r>
            <a:r>
              <a:rPr lang="fr-FR" dirty="0" smtClean="0"/>
              <a:t>hirurgie?</a:t>
            </a:r>
          </a:p>
          <a:p>
            <a:r>
              <a:rPr lang="fr-FR" dirty="0" smtClean="0">
                <a:solidFill>
                  <a:srgbClr val="FF0000"/>
                </a:solidFill>
              </a:rPr>
              <a:t>R</a:t>
            </a:r>
            <a:r>
              <a:rPr lang="fr-FR" dirty="0" smtClean="0"/>
              <a:t>éhabilitation </a:t>
            </a:r>
            <a:r>
              <a:rPr lang="fr-FR" dirty="0" smtClean="0">
                <a:solidFill>
                  <a:srgbClr val="FF0000"/>
                </a:solidFill>
              </a:rPr>
              <a:t>A</a:t>
            </a:r>
            <a:r>
              <a:rPr lang="fr-FR" dirty="0" smtClean="0"/>
              <a:t>méliorée après </a:t>
            </a:r>
            <a:r>
              <a:rPr lang="fr-FR" dirty="0" smtClean="0">
                <a:solidFill>
                  <a:srgbClr val="FF0000"/>
                </a:solidFill>
              </a:rPr>
              <a:t>C</a:t>
            </a:r>
            <a:r>
              <a:rPr lang="fr-FR" dirty="0" smtClean="0"/>
              <a:t>hirurgie?</a:t>
            </a:r>
          </a:p>
          <a:p>
            <a:pPr marL="0" indent="0">
              <a:buNone/>
            </a:pPr>
            <a:endParaRPr lang="fr-FR" dirty="0"/>
          </a:p>
          <a:p>
            <a:r>
              <a:rPr lang="fr-FR" dirty="0" smtClean="0"/>
              <a:t>Peu importe</a:t>
            </a:r>
            <a:r>
              <a:rPr lang="is-IS" dirty="0" smtClean="0"/>
              <a:t>…</a:t>
            </a:r>
          </a:p>
          <a:p>
            <a:endParaRPr lang="is-IS" dirty="0" smtClean="0"/>
          </a:p>
          <a:p>
            <a:pPr marL="0" indent="0" algn="ctr">
              <a:buNone/>
            </a:pPr>
            <a:r>
              <a:rPr lang="is-IS" u="sng" dirty="0" smtClean="0"/>
              <a:t>Principe</a:t>
            </a:r>
            <a:r>
              <a:rPr lang="is-IS" dirty="0" smtClean="0"/>
              <a:t>: </a:t>
            </a:r>
            <a:r>
              <a:rPr lang="fr-FR" b="1" dirty="0"/>
              <a:t>A</a:t>
            </a:r>
            <a:r>
              <a:rPr lang="fr-FR" b="1" dirty="0" smtClean="0"/>
              <a:t>pproche </a:t>
            </a:r>
            <a:r>
              <a:rPr lang="fr-FR" b="1" dirty="0"/>
              <a:t>multidisciplinaire </a:t>
            </a:r>
            <a:r>
              <a:rPr lang="fr-FR" dirty="0"/>
              <a:t>du soin </a:t>
            </a:r>
            <a:r>
              <a:rPr lang="fr-FR" dirty="0" smtClean="0"/>
              <a:t>chirurgical qui a pour </a:t>
            </a:r>
            <a:r>
              <a:rPr lang="fr-FR" dirty="0"/>
              <a:t>objectif d‘accélérer la </a:t>
            </a:r>
            <a:r>
              <a:rPr lang="fr-FR" dirty="0" smtClean="0"/>
              <a:t>réhabilitation </a:t>
            </a:r>
            <a:r>
              <a:rPr lang="fr-FR" b="1" dirty="0">
                <a:solidFill>
                  <a:srgbClr val="FF0000"/>
                </a:solidFill>
              </a:rPr>
              <a:t>fonctionnelle</a:t>
            </a:r>
            <a:r>
              <a:rPr lang="fr-FR" dirty="0"/>
              <a:t> et </a:t>
            </a:r>
            <a:r>
              <a:rPr lang="fr-FR" b="1" dirty="0">
                <a:solidFill>
                  <a:srgbClr val="FF0000"/>
                </a:solidFill>
              </a:rPr>
              <a:t>psychique</a:t>
            </a:r>
            <a:r>
              <a:rPr lang="fr-FR" dirty="0"/>
              <a:t> des patients </a:t>
            </a:r>
            <a:r>
              <a:rPr lang="fr-FR" dirty="0" smtClean="0"/>
              <a:t>suite </a:t>
            </a:r>
            <a:r>
              <a:rPr lang="fr-FR" dirty="0"/>
              <a:t>à leur intervention </a:t>
            </a:r>
            <a:r>
              <a:rPr lang="fr-FR" dirty="0" smtClean="0"/>
              <a:t>.</a:t>
            </a:r>
            <a:endParaRPr lang="fr-FR" dirty="0"/>
          </a:p>
          <a:p>
            <a:endParaRPr lang="fr-FR" dirty="0" smtClean="0"/>
          </a:p>
          <a:p>
            <a:endParaRPr lang="fr-FR" dirty="0"/>
          </a:p>
          <a:p>
            <a:endParaRPr lang="fr-FR" dirty="0" smtClean="0"/>
          </a:p>
          <a:p>
            <a:endParaRPr lang="fr-FR" dirty="0"/>
          </a:p>
        </p:txBody>
      </p:sp>
      <p:sp>
        <p:nvSpPr>
          <p:cNvPr id="4" name="ZoneTexte 3"/>
          <p:cNvSpPr txBox="1"/>
          <p:nvPr/>
        </p:nvSpPr>
        <p:spPr>
          <a:xfrm>
            <a:off x="1981201" y="5858302"/>
            <a:ext cx="8230107" cy="830997"/>
          </a:xfrm>
          <a:prstGeom prst="rect">
            <a:avLst/>
          </a:prstGeom>
          <a:noFill/>
          <a:ln>
            <a:solidFill>
              <a:srgbClr val="0000FF"/>
            </a:solidFill>
          </a:ln>
        </p:spPr>
        <p:txBody>
          <a:bodyPr wrap="square" rtlCol="0">
            <a:spAutoFit/>
          </a:bodyPr>
          <a:lstStyle/>
          <a:p>
            <a:pPr algn="ctr"/>
            <a:r>
              <a:rPr lang="fr-FR" sz="2400" b="1" dirty="0"/>
              <a:t>Impliquer le patient pour qu’il devienne acteur de sa réhabilitation !</a:t>
            </a:r>
          </a:p>
        </p:txBody>
      </p:sp>
    </p:spTree>
    <p:extLst>
      <p:ext uri="{BB962C8B-B14F-4D97-AF65-F5344CB8AC3E}">
        <p14:creationId xmlns:p14="http://schemas.microsoft.com/office/powerpoint/2010/main" val="43379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Historique</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Développement </a:t>
            </a:r>
            <a:r>
              <a:rPr lang="fr-FR" b="1" dirty="0" smtClean="0">
                <a:solidFill>
                  <a:srgbClr val="0000FF"/>
                </a:solidFill>
              </a:rPr>
              <a:t>fin des années 90 </a:t>
            </a:r>
            <a:r>
              <a:rPr lang="fr-FR" dirty="0" smtClean="0"/>
              <a:t>dans les </a:t>
            </a:r>
            <a:r>
              <a:rPr lang="fr-FR" b="1" dirty="0"/>
              <a:t>pays Nordiques</a:t>
            </a:r>
            <a:r>
              <a:rPr lang="fr-FR" dirty="0"/>
              <a:t>: </a:t>
            </a:r>
            <a:r>
              <a:rPr lang="fr-FR" b="1" dirty="0"/>
              <a:t>Pr </a:t>
            </a:r>
            <a:r>
              <a:rPr lang="fr-FR" b="1" dirty="0" err="1"/>
              <a:t>Kehlet</a:t>
            </a:r>
            <a:r>
              <a:rPr lang="fr-FR" b="1" dirty="0"/>
              <a:t> </a:t>
            </a:r>
            <a:r>
              <a:rPr lang="fr-FR" dirty="0"/>
              <a:t>au </a:t>
            </a:r>
            <a:r>
              <a:rPr lang="fr-FR" dirty="0" smtClean="0"/>
              <a:t>Danemark pour la chirurgie colique. </a:t>
            </a:r>
          </a:p>
          <a:p>
            <a:pPr marL="0" indent="0">
              <a:buNone/>
            </a:pPr>
            <a:r>
              <a:rPr lang="fr-FR" sz="1900" i="1" dirty="0"/>
              <a:t>(</a:t>
            </a:r>
            <a:r>
              <a:rPr lang="fr-FR" sz="1900" i="1" dirty="0" err="1"/>
              <a:t>Kehlet</a:t>
            </a:r>
            <a:r>
              <a:rPr lang="fr-FR" sz="1900" i="1" dirty="0"/>
              <a:t> H (1997) Multimodal </a:t>
            </a:r>
            <a:r>
              <a:rPr lang="fr-FR" sz="1900" i="1" dirty="0" err="1"/>
              <a:t>approach</a:t>
            </a:r>
            <a:r>
              <a:rPr lang="fr-FR" sz="1900" i="1" dirty="0"/>
              <a:t> to control </a:t>
            </a:r>
            <a:r>
              <a:rPr lang="fr-FR" sz="1900" i="1" dirty="0" err="1"/>
              <a:t>postoperative</a:t>
            </a:r>
            <a:r>
              <a:rPr lang="fr-FR" sz="1900" i="1" dirty="0"/>
              <a:t> </a:t>
            </a:r>
            <a:r>
              <a:rPr lang="fr-FR" sz="1900" i="1" dirty="0" err="1"/>
              <a:t>pathophysiology</a:t>
            </a:r>
            <a:r>
              <a:rPr lang="fr-FR" sz="1900" i="1" dirty="0"/>
              <a:t> and </a:t>
            </a:r>
            <a:r>
              <a:rPr lang="fr-FR" sz="1900" i="1" dirty="0" err="1"/>
              <a:t>rehabilitation</a:t>
            </a:r>
            <a:r>
              <a:rPr lang="fr-FR" sz="1900" i="1" dirty="0"/>
              <a:t>. </a:t>
            </a:r>
            <a:r>
              <a:rPr lang="fr-FR" sz="1900" i="1" dirty="0" err="1"/>
              <a:t>Br</a:t>
            </a:r>
            <a:r>
              <a:rPr lang="fr-FR" sz="1900" i="1" dirty="0"/>
              <a:t> J </a:t>
            </a:r>
            <a:r>
              <a:rPr lang="fr-FR" sz="1900" i="1" dirty="0" err="1"/>
              <a:t>Anaesth</a:t>
            </a:r>
            <a:r>
              <a:rPr lang="fr-FR" sz="1900" i="1" dirty="0"/>
              <a:t>)</a:t>
            </a:r>
          </a:p>
          <a:p>
            <a:endParaRPr lang="fr-FR" dirty="0" smtClean="0"/>
          </a:p>
          <a:p>
            <a:r>
              <a:rPr lang="fr-FR" b="1" dirty="0" smtClean="0"/>
              <a:t>En France</a:t>
            </a:r>
            <a:r>
              <a:rPr lang="fr-FR" dirty="0" smtClean="0"/>
              <a:t>, </a:t>
            </a:r>
            <a:r>
              <a:rPr lang="fr-FR" dirty="0"/>
              <a:t>la diffusion de la Réhabilitation Améliorée après Chirurgie est </a:t>
            </a:r>
            <a:r>
              <a:rPr lang="fr-FR" dirty="0">
                <a:solidFill>
                  <a:srgbClr val="0000FF"/>
                </a:solidFill>
              </a:rPr>
              <a:t>très </a:t>
            </a:r>
            <a:r>
              <a:rPr lang="fr-FR" dirty="0" smtClean="0">
                <a:solidFill>
                  <a:srgbClr val="0000FF"/>
                </a:solidFill>
              </a:rPr>
              <a:t>récente</a:t>
            </a:r>
            <a:r>
              <a:rPr lang="fr-FR" dirty="0" smtClean="0"/>
              <a:t>: </a:t>
            </a:r>
          </a:p>
          <a:p>
            <a:pPr marL="0" indent="0">
              <a:buNone/>
            </a:pPr>
            <a:endParaRPr lang="fr-FR" dirty="0" smtClean="0"/>
          </a:p>
          <a:p>
            <a:pPr lvl="1"/>
            <a:r>
              <a:rPr lang="fr-FR" u="sng" dirty="0" smtClean="0"/>
              <a:t>Note de Cadrage de l’ARS</a:t>
            </a:r>
            <a:r>
              <a:rPr lang="fr-FR" dirty="0" smtClean="0"/>
              <a:t> en </a:t>
            </a:r>
            <a:r>
              <a:rPr lang="fr-FR" dirty="0" smtClean="0">
                <a:solidFill>
                  <a:srgbClr val="0000FF"/>
                </a:solidFill>
              </a:rPr>
              <a:t>Juillet 2014</a:t>
            </a:r>
          </a:p>
          <a:p>
            <a:endParaRPr lang="fr-FR" u="sng" dirty="0" smtClean="0"/>
          </a:p>
          <a:p>
            <a:endParaRPr lang="fr-FR" u="sng" dirty="0" smtClean="0"/>
          </a:p>
          <a:p>
            <a:endParaRPr lang="fr-FR" u="sng" dirty="0"/>
          </a:p>
          <a:p>
            <a:pPr lvl="1"/>
            <a:r>
              <a:rPr lang="fr-FR" u="sng" dirty="0"/>
              <a:t>G</a:t>
            </a:r>
            <a:r>
              <a:rPr lang="fr-FR" u="sng" dirty="0" smtClean="0"/>
              <a:t>roupe </a:t>
            </a:r>
            <a:r>
              <a:rPr lang="fr-FR" u="sng" dirty="0"/>
              <a:t>GRACE </a:t>
            </a:r>
            <a:r>
              <a:rPr lang="fr-FR" dirty="0"/>
              <a:t>(groupe de professionnels francophones dédié à la RAC) a été créé en </a:t>
            </a:r>
            <a:r>
              <a:rPr lang="fr-FR" b="1" dirty="0">
                <a:solidFill>
                  <a:srgbClr val="0000FF"/>
                </a:solidFill>
              </a:rPr>
              <a:t>2014</a:t>
            </a:r>
            <a:r>
              <a:rPr lang="fr-FR" dirty="0"/>
              <a:t> afin de diffuser ces </a:t>
            </a:r>
            <a:r>
              <a:rPr lang="fr-FR" dirty="0" smtClean="0"/>
              <a:t>procédures.</a:t>
            </a:r>
          </a:p>
          <a:p>
            <a:endParaRPr lang="fr-FR" dirty="0" smtClean="0"/>
          </a:p>
          <a:p>
            <a:endParaRPr lang="fr-FR" dirty="0"/>
          </a:p>
        </p:txBody>
      </p:sp>
      <p:pic>
        <p:nvPicPr>
          <p:cNvPr id="4" name="Image 3"/>
          <p:cNvPicPr>
            <a:picLocks noChangeAspect="1"/>
          </p:cNvPicPr>
          <p:nvPr/>
        </p:nvPicPr>
        <p:blipFill>
          <a:blip r:embed="rId3"/>
          <a:stretch>
            <a:fillRect/>
          </a:stretch>
        </p:blipFill>
        <p:spPr>
          <a:xfrm>
            <a:off x="8178800" y="177800"/>
            <a:ext cx="2149658" cy="1384300"/>
          </a:xfrm>
          <a:prstGeom prst="rect">
            <a:avLst/>
          </a:prstGeom>
        </p:spPr>
      </p:pic>
      <p:pic>
        <p:nvPicPr>
          <p:cNvPr id="5" name="Image 4"/>
          <p:cNvPicPr>
            <a:picLocks noChangeAspect="1"/>
          </p:cNvPicPr>
          <p:nvPr/>
        </p:nvPicPr>
        <p:blipFill>
          <a:blip r:embed="rId4"/>
          <a:stretch>
            <a:fillRect/>
          </a:stretch>
        </p:blipFill>
        <p:spPr>
          <a:xfrm>
            <a:off x="7861300" y="3914219"/>
            <a:ext cx="1701800" cy="624787"/>
          </a:xfrm>
          <a:prstGeom prst="rect">
            <a:avLst/>
          </a:prstGeom>
        </p:spPr>
      </p:pic>
      <p:pic>
        <p:nvPicPr>
          <p:cNvPr id="6" name="Image 5"/>
          <p:cNvPicPr>
            <a:picLocks noChangeAspect="1"/>
          </p:cNvPicPr>
          <p:nvPr/>
        </p:nvPicPr>
        <p:blipFill>
          <a:blip r:embed="rId5"/>
          <a:stretch>
            <a:fillRect/>
          </a:stretch>
        </p:blipFill>
        <p:spPr>
          <a:xfrm>
            <a:off x="7094720" y="4653305"/>
            <a:ext cx="3233738" cy="876300"/>
          </a:xfrm>
          <a:prstGeom prst="rect">
            <a:avLst/>
          </a:prstGeom>
        </p:spPr>
      </p:pic>
    </p:spTree>
    <p:extLst>
      <p:ext uri="{BB962C8B-B14F-4D97-AF65-F5344CB8AC3E}">
        <p14:creationId xmlns:p14="http://schemas.microsoft.com/office/powerpoint/2010/main" val="1989650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généraux de la RAC</a:t>
            </a:r>
            <a:endParaRPr lang="fr-FR" dirty="0"/>
          </a:p>
        </p:txBody>
      </p:sp>
      <p:sp>
        <p:nvSpPr>
          <p:cNvPr id="3" name="Espace réservé du contenu 2"/>
          <p:cNvSpPr>
            <a:spLocks noGrp="1"/>
          </p:cNvSpPr>
          <p:nvPr>
            <p:ph idx="1"/>
          </p:nvPr>
        </p:nvSpPr>
        <p:spPr/>
        <p:txBody>
          <a:bodyPr/>
          <a:lstStyle/>
          <a:p>
            <a:r>
              <a:rPr lang="fr-FR" dirty="0" smtClean="0"/>
              <a:t>Ensemble de mesures </a:t>
            </a:r>
            <a:r>
              <a:rPr lang="fr-FR" b="1" dirty="0" smtClean="0"/>
              <a:t>AVANT, PENDANT et APRES</a:t>
            </a:r>
            <a:r>
              <a:rPr lang="fr-FR" dirty="0" smtClean="0"/>
              <a:t> la chirurgie.</a:t>
            </a:r>
          </a:p>
          <a:p>
            <a:endParaRPr lang="fr-FR" dirty="0" smtClean="0"/>
          </a:p>
          <a:p>
            <a:pPr marL="0" indent="0">
              <a:buNone/>
            </a:pPr>
            <a:endParaRPr lang="fr-FR" dirty="0"/>
          </a:p>
        </p:txBody>
      </p:sp>
      <p:graphicFrame>
        <p:nvGraphicFramePr>
          <p:cNvPr id="5" name="Diagramme 4"/>
          <p:cNvGraphicFramePr/>
          <p:nvPr>
            <p:extLst/>
          </p:nvPr>
        </p:nvGraphicFramePr>
        <p:xfrm>
          <a:off x="1727200" y="2857500"/>
          <a:ext cx="8813800" cy="241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2895600" y="5783590"/>
            <a:ext cx="6426200" cy="523220"/>
          </a:xfrm>
          <a:prstGeom prst="rect">
            <a:avLst/>
          </a:prstGeom>
          <a:noFill/>
          <a:ln>
            <a:noFill/>
          </a:ln>
        </p:spPr>
        <p:txBody>
          <a:bodyPr wrap="square" rtlCol="0">
            <a:spAutoFit/>
          </a:bodyPr>
          <a:lstStyle/>
          <a:p>
            <a:pPr algn="ctr"/>
            <a:r>
              <a:rPr lang="fr-FR" sz="2800" b="1" dirty="0">
                <a:solidFill>
                  <a:srgbClr val="FF0000"/>
                </a:solidFill>
              </a:rPr>
              <a:t>Notion de « CHEMIN CLINIQUE »</a:t>
            </a:r>
          </a:p>
        </p:txBody>
      </p:sp>
    </p:spTree>
    <p:extLst>
      <p:ext uri="{BB962C8B-B14F-4D97-AF65-F5344CB8AC3E}">
        <p14:creationId xmlns:p14="http://schemas.microsoft.com/office/powerpoint/2010/main" val="882827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généraux de la RAC</a:t>
            </a:r>
            <a:endParaRPr lang="fr-FR" dirty="0"/>
          </a:p>
        </p:txBody>
      </p:sp>
      <p:sp>
        <p:nvSpPr>
          <p:cNvPr id="3" name="Espace réservé du contenu 2"/>
          <p:cNvSpPr>
            <a:spLocks noGrp="1"/>
          </p:cNvSpPr>
          <p:nvPr>
            <p:ph idx="1"/>
          </p:nvPr>
        </p:nvSpPr>
        <p:spPr>
          <a:xfrm>
            <a:off x="1981200" y="1358900"/>
            <a:ext cx="8229600" cy="4876800"/>
          </a:xfrm>
        </p:spPr>
        <p:txBody>
          <a:bodyPr/>
          <a:lstStyle/>
          <a:p>
            <a:pPr marL="0" indent="0" algn="ctr">
              <a:buNone/>
            </a:pPr>
            <a:endParaRPr lang="fr-FR" dirty="0" smtClean="0"/>
          </a:p>
          <a:p>
            <a:pPr marL="0" indent="0" algn="ctr">
              <a:buNone/>
            </a:pPr>
            <a:r>
              <a:rPr lang="fr-FR" dirty="0" smtClean="0"/>
              <a:t>Réunies au </a:t>
            </a:r>
            <a:r>
              <a:rPr lang="fr-FR" dirty="0"/>
              <a:t>sein de </a:t>
            </a:r>
            <a:r>
              <a:rPr lang="fr-FR" b="1" dirty="0"/>
              <a:t>protocoles RRAC </a:t>
            </a:r>
            <a:r>
              <a:rPr lang="fr-FR" dirty="0"/>
              <a:t>plutôt </a:t>
            </a:r>
            <a:r>
              <a:rPr lang="fr-FR" dirty="0" smtClean="0"/>
              <a:t>qu’implantées isolément, ces </a:t>
            </a:r>
            <a:r>
              <a:rPr lang="fr-FR" dirty="0"/>
              <a:t>mesures simples ont démontré un </a:t>
            </a:r>
            <a:r>
              <a:rPr lang="fr-FR" dirty="0" smtClean="0"/>
              <a:t>bien </a:t>
            </a:r>
            <a:r>
              <a:rPr lang="fr-FR" dirty="0"/>
              <a:t>plus grand </a:t>
            </a:r>
            <a:r>
              <a:rPr lang="fr-FR" b="1" dirty="0"/>
              <a:t>impact</a:t>
            </a:r>
            <a:r>
              <a:rPr lang="fr-FR" dirty="0"/>
              <a:t> sur les suites opératoires. </a:t>
            </a:r>
          </a:p>
          <a:p>
            <a:pPr marL="0" indent="0" algn="ctr">
              <a:buNone/>
            </a:pPr>
            <a:endParaRPr lang="fr-FR" dirty="0"/>
          </a:p>
        </p:txBody>
      </p:sp>
      <p:pic>
        <p:nvPicPr>
          <p:cNvPr id="4" name="Image 3"/>
          <p:cNvPicPr>
            <a:picLocks noChangeAspect="1"/>
          </p:cNvPicPr>
          <p:nvPr/>
        </p:nvPicPr>
        <p:blipFill>
          <a:blip r:embed="rId3"/>
          <a:stretch>
            <a:fillRect/>
          </a:stretch>
        </p:blipFill>
        <p:spPr>
          <a:xfrm>
            <a:off x="3467100" y="3443240"/>
            <a:ext cx="5257800" cy="3033761"/>
          </a:xfrm>
          <a:prstGeom prst="rect">
            <a:avLst/>
          </a:prstGeom>
        </p:spPr>
      </p:pic>
    </p:spTree>
    <p:extLst>
      <p:ext uri="{BB962C8B-B14F-4D97-AF65-F5344CB8AC3E}">
        <p14:creationId xmlns:p14="http://schemas.microsoft.com/office/powerpoint/2010/main" val="1661941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2811" y="355600"/>
            <a:ext cx="8229600" cy="990600"/>
          </a:xfrm>
        </p:spPr>
        <p:txBody>
          <a:bodyPr>
            <a:normAutofit fontScale="90000"/>
          </a:bodyPr>
          <a:lstStyle/>
          <a:p>
            <a:pPr marL="742950" indent="-742950">
              <a:buFont typeface="+mj-lt"/>
              <a:buAutoNum type="arabicPeriod"/>
            </a:pPr>
            <a:r>
              <a:rPr lang="fr-FR" dirty="0" smtClean="0"/>
              <a:t>AVANT: Management </a:t>
            </a:r>
            <a:r>
              <a:rPr lang="fr-FR" dirty="0" err="1" smtClean="0"/>
              <a:t>Pré-opératoire</a:t>
            </a:r>
            <a:endParaRPr lang="fr-FR" dirty="0"/>
          </a:p>
        </p:txBody>
      </p:sp>
      <p:sp>
        <p:nvSpPr>
          <p:cNvPr id="3" name="Espace réservé du contenu 2"/>
          <p:cNvSpPr>
            <a:spLocks noGrp="1"/>
          </p:cNvSpPr>
          <p:nvPr>
            <p:ph idx="1"/>
          </p:nvPr>
        </p:nvSpPr>
        <p:spPr>
          <a:xfrm>
            <a:off x="3263900" y="4546600"/>
            <a:ext cx="7150100" cy="1333500"/>
          </a:xfrm>
          <a:ln>
            <a:solidFill>
              <a:srgbClr val="292934"/>
            </a:solidFill>
          </a:ln>
        </p:spPr>
        <p:txBody>
          <a:bodyPr>
            <a:normAutofit/>
          </a:bodyPr>
          <a:lstStyle/>
          <a:p>
            <a:r>
              <a:rPr lang="fr-FR" sz="1800" b="1" dirty="0"/>
              <a:t>Secrétaires:</a:t>
            </a:r>
          </a:p>
          <a:p>
            <a:pPr lvl="1"/>
            <a:r>
              <a:rPr lang="fr-FR" sz="1800" dirty="0"/>
              <a:t>Ordo pré-op: attelle cryothérapie, béquilles, bas de contention</a:t>
            </a:r>
          </a:p>
          <a:p>
            <a:pPr lvl="1"/>
            <a:r>
              <a:rPr lang="fr-FR" sz="1800" dirty="0"/>
              <a:t>Ordo post-op: antalgiques, kiné, </a:t>
            </a:r>
            <a:r>
              <a:rPr lang="fr-FR" sz="1800" dirty="0" smtClean="0"/>
              <a:t>pansements, HBPM</a:t>
            </a:r>
            <a:endParaRPr lang="fr-FR" sz="1800" dirty="0"/>
          </a:p>
          <a:p>
            <a:pPr lvl="1"/>
            <a:r>
              <a:rPr lang="fr-FR" sz="1800" dirty="0"/>
              <a:t>PRADO ?</a:t>
            </a:r>
          </a:p>
          <a:p>
            <a:pPr lvl="1"/>
            <a:endParaRPr lang="fr-FR" sz="1800" dirty="0"/>
          </a:p>
        </p:txBody>
      </p:sp>
      <p:sp>
        <p:nvSpPr>
          <p:cNvPr id="4" name="ZoneTexte 3"/>
          <p:cNvSpPr txBox="1"/>
          <p:nvPr/>
        </p:nvSpPr>
        <p:spPr>
          <a:xfrm>
            <a:off x="2324100" y="6197600"/>
            <a:ext cx="7391400" cy="584776"/>
          </a:xfrm>
          <a:prstGeom prst="rect">
            <a:avLst/>
          </a:prstGeom>
          <a:noFill/>
        </p:spPr>
        <p:txBody>
          <a:bodyPr wrap="square" rtlCol="0">
            <a:spAutoFit/>
          </a:bodyPr>
          <a:lstStyle/>
          <a:p>
            <a:r>
              <a:rPr lang="fr-FR" sz="3200" b="1" dirty="0">
                <a:solidFill>
                  <a:srgbClr val="FF0000"/>
                </a:solidFill>
              </a:rPr>
              <a:t>REPETER LES INFORMATIONS +++</a:t>
            </a:r>
          </a:p>
        </p:txBody>
      </p:sp>
      <p:pic>
        <p:nvPicPr>
          <p:cNvPr id="5" name="Image 4"/>
          <p:cNvPicPr>
            <a:picLocks noChangeAspect="1"/>
          </p:cNvPicPr>
          <p:nvPr/>
        </p:nvPicPr>
        <p:blipFill>
          <a:blip r:embed="rId3"/>
          <a:stretch>
            <a:fillRect/>
          </a:stretch>
        </p:blipFill>
        <p:spPr>
          <a:xfrm>
            <a:off x="1633564" y="1569845"/>
            <a:ext cx="1381072" cy="1381072"/>
          </a:xfrm>
          <a:prstGeom prst="rect">
            <a:avLst/>
          </a:prstGeom>
        </p:spPr>
      </p:pic>
      <p:sp>
        <p:nvSpPr>
          <p:cNvPr id="7" name="ZoneTexte 6"/>
          <p:cNvSpPr txBox="1"/>
          <p:nvPr/>
        </p:nvSpPr>
        <p:spPr>
          <a:xfrm>
            <a:off x="3263900" y="1569845"/>
            <a:ext cx="7150100" cy="1477328"/>
          </a:xfrm>
          <a:prstGeom prst="rect">
            <a:avLst/>
          </a:prstGeom>
          <a:noFill/>
          <a:ln>
            <a:solidFill>
              <a:schemeClr val="tx1"/>
            </a:solidFill>
          </a:ln>
        </p:spPr>
        <p:txBody>
          <a:bodyPr wrap="square" rtlCol="0">
            <a:spAutoFit/>
          </a:bodyPr>
          <a:lstStyle/>
          <a:p>
            <a:r>
              <a:rPr lang="fr-FR" b="1" dirty="0"/>
              <a:t>Chirurgien:</a:t>
            </a:r>
          </a:p>
          <a:p>
            <a:pPr marL="285750" indent="-285750">
              <a:buFontTx/>
              <a:buChar char="-"/>
            </a:pPr>
            <a:r>
              <a:rPr lang="fr-FR" dirty="0"/>
              <a:t>Information Claire, Loyale, Orale et Ecrite</a:t>
            </a:r>
          </a:p>
          <a:p>
            <a:pPr marL="285750" lvl="1" indent="-285750">
              <a:buFontTx/>
              <a:buChar char="-"/>
            </a:pPr>
            <a:r>
              <a:rPr lang="fr-FR" dirty="0"/>
              <a:t>L’ensemble de la PEC doit être expliquée</a:t>
            </a:r>
          </a:p>
          <a:p>
            <a:pPr marL="285750" lvl="1" indent="-285750">
              <a:buFontTx/>
              <a:buChar char="-"/>
            </a:pPr>
            <a:r>
              <a:rPr lang="fr-FR" dirty="0"/>
              <a:t>La sortie doit déjà être évoquée: DOMICILE</a:t>
            </a:r>
          </a:p>
          <a:p>
            <a:pPr marL="285750" lvl="1" indent="-285750">
              <a:buFontTx/>
              <a:buChar char="-"/>
            </a:pPr>
            <a:r>
              <a:rPr lang="fr-FR" dirty="0"/>
              <a:t>Pour que le patient se projette</a:t>
            </a:r>
          </a:p>
        </p:txBody>
      </p:sp>
      <p:sp>
        <p:nvSpPr>
          <p:cNvPr id="8" name="ZoneTexte 7"/>
          <p:cNvSpPr txBox="1"/>
          <p:nvPr/>
        </p:nvSpPr>
        <p:spPr>
          <a:xfrm>
            <a:off x="3263900" y="3472071"/>
            <a:ext cx="7150100" cy="646331"/>
          </a:xfrm>
          <a:prstGeom prst="rect">
            <a:avLst/>
          </a:prstGeom>
          <a:noFill/>
          <a:ln>
            <a:solidFill>
              <a:srgbClr val="292934"/>
            </a:solidFill>
          </a:ln>
        </p:spPr>
        <p:txBody>
          <a:bodyPr wrap="square" rtlCol="0">
            <a:spAutoFit/>
          </a:bodyPr>
          <a:lstStyle/>
          <a:p>
            <a:r>
              <a:rPr lang="fr-FR" b="1" dirty="0"/>
              <a:t>Anesthésiste:</a:t>
            </a:r>
          </a:p>
          <a:p>
            <a:pPr lvl="1"/>
            <a:r>
              <a:rPr lang="fr-FR" dirty="0"/>
              <a:t>Information sur l’anesthésie, l’analgésie per et post opératoire</a:t>
            </a:r>
          </a:p>
        </p:txBody>
      </p:sp>
      <p:pic>
        <p:nvPicPr>
          <p:cNvPr id="9" name="Image 8"/>
          <p:cNvPicPr>
            <a:picLocks noChangeAspect="1"/>
          </p:cNvPicPr>
          <p:nvPr/>
        </p:nvPicPr>
        <p:blipFill rotWithShape="1">
          <a:blip r:embed="rId4"/>
          <a:srcRect l="13793"/>
          <a:stretch/>
        </p:blipFill>
        <p:spPr>
          <a:xfrm>
            <a:off x="1693082" y="3316625"/>
            <a:ext cx="1262036" cy="975975"/>
          </a:xfrm>
          <a:prstGeom prst="rect">
            <a:avLst/>
          </a:prstGeom>
        </p:spPr>
      </p:pic>
      <p:pic>
        <p:nvPicPr>
          <p:cNvPr id="10" name="Image 9"/>
          <p:cNvPicPr>
            <a:picLocks noChangeAspect="1"/>
          </p:cNvPicPr>
          <p:nvPr/>
        </p:nvPicPr>
        <p:blipFill rotWithShape="1">
          <a:blip r:embed="rId5"/>
          <a:srcRect l="19658" t="4167" r="29060" b="6944"/>
          <a:stretch/>
        </p:blipFill>
        <p:spPr>
          <a:xfrm>
            <a:off x="1902811" y="4572000"/>
            <a:ext cx="842578" cy="1348124"/>
          </a:xfrm>
          <a:prstGeom prst="rect">
            <a:avLst/>
          </a:prstGeom>
        </p:spPr>
      </p:pic>
    </p:spTree>
    <p:extLst>
      <p:ext uri="{BB962C8B-B14F-4D97-AF65-F5344CB8AC3E}">
        <p14:creationId xmlns:p14="http://schemas.microsoft.com/office/powerpoint/2010/main" val="2140042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dirty="0" smtClean="0"/>
              <a:t>Education Thérapeutique ++</a:t>
            </a:r>
            <a:r>
              <a:rPr lang="fr-FR" dirty="0" smtClean="0"/>
              <a:t>:</a:t>
            </a:r>
          </a:p>
          <a:p>
            <a:pPr lvl="1"/>
            <a:r>
              <a:rPr lang="fr-FR" dirty="0" smtClean="0"/>
              <a:t>Kinés</a:t>
            </a:r>
          </a:p>
          <a:p>
            <a:pPr lvl="1"/>
            <a:r>
              <a:rPr lang="fr-FR" dirty="0" smtClean="0"/>
              <a:t>Infirmières</a:t>
            </a:r>
          </a:p>
          <a:p>
            <a:pPr lvl="1"/>
            <a:r>
              <a:rPr lang="fr-FR" dirty="0" smtClean="0"/>
              <a:t>Médecins</a:t>
            </a:r>
            <a:endParaRPr lang="fr-FR" dirty="0"/>
          </a:p>
        </p:txBody>
      </p:sp>
      <p:sp>
        <p:nvSpPr>
          <p:cNvPr id="4" name="Titre 1"/>
          <p:cNvSpPr>
            <a:spLocks noGrp="1"/>
          </p:cNvSpPr>
          <p:nvPr>
            <p:ph type="title"/>
          </p:nvPr>
        </p:nvSpPr>
        <p:spPr/>
        <p:txBody>
          <a:bodyPr/>
          <a:lstStyle/>
          <a:p>
            <a:r>
              <a:rPr lang="fr-FR" dirty="0" smtClean="0"/>
              <a:t>AVANT: Management </a:t>
            </a:r>
            <a:r>
              <a:rPr lang="fr-FR" dirty="0" err="1" smtClean="0"/>
              <a:t>Pré-opératoire</a:t>
            </a:r>
            <a:endParaRPr lang="fr-FR" dirty="0"/>
          </a:p>
        </p:txBody>
      </p:sp>
      <p:pic>
        <p:nvPicPr>
          <p:cNvPr id="5" name="Image 4"/>
          <p:cNvPicPr>
            <a:picLocks noChangeAspect="1"/>
          </p:cNvPicPr>
          <p:nvPr/>
        </p:nvPicPr>
        <p:blipFill rotWithShape="1">
          <a:blip r:embed="rId3"/>
          <a:srcRect t="5652" b="8262"/>
          <a:stretch/>
        </p:blipFill>
        <p:spPr>
          <a:xfrm>
            <a:off x="6704446" y="1816100"/>
            <a:ext cx="3309697" cy="2184400"/>
          </a:xfrm>
          <a:prstGeom prst="rect">
            <a:avLst/>
          </a:prstGeom>
        </p:spPr>
      </p:pic>
      <p:sp>
        <p:nvSpPr>
          <p:cNvPr id="6" name="ZoneTexte 5"/>
          <p:cNvSpPr txBox="1"/>
          <p:nvPr/>
        </p:nvSpPr>
        <p:spPr>
          <a:xfrm>
            <a:off x="5861050" y="4315480"/>
            <a:ext cx="5270500" cy="523220"/>
          </a:xfrm>
          <a:prstGeom prst="rect">
            <a:avLst/>
          </a:prstGeom>
          <a:noFill/>
        </p:spPr>
        <p:txBody>
          <a:bodyPr wrap="square" rtlCol="0">
            <a:spAutoFit/>
          </a:bodyPr>
          <a:lstStyle/>
          <a:p>
            <a:pPr algn="ctr"/>
            <a:r>
              <a:rPr lang="fr-FR" sz="2800" b="1" dirty="0">
                <a:solidFill>
                  <a:srgbClr val="FF0000"/>
                </a:solidFill>
              </a:rPr>
              <a:t>GROUPES </a:t>
            </a:r>
          </a:p>
        </p:txBody>
      </p:sp>
      <p:pic>
        <p:nvPicPr>
          <p:cNvPr id="7" name="Image 6"/>
          <p:cNvPicPr>
            <a:picLocks noChangeAspect="1"/>
          </p:cNvPicPr>
          <p:nvPr/>
        </p:nvPicPr>
        <p:blipFill>
          <a:blip r:embed="rId4"/>
          <a:stretch>
            <a:fillRect/>
          </a:stretch>
        </p:blipFill>
        <p:spPr>
          <a:xfrm>
            <a:off x="2159001" y="3794781"/>
            <a:ext cx="3951455" cy="2517119"/>
          </a:xfrm>
          <a:prstGeom prst="rect">
            <a:avLst/>
          </a:prstGeom>
        </p:spPr>
      </p:pic>
    </p:spTree>
    <p:extLst>
      <p:ext uri="{BB962C8B-B14F-4D97-AF65-F5344CB8AC3E}">
        <p14:creationId xmlns:p14="http://schemas.microsoft.com/office/powerpoint/2010/main" val="164426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600" y="304800"/>
            <a:ext cx="9042400" cy="990600"/>
          </a:xfrm>
        </p:spPr>
        <p:txBody>
          <a:bodyPr>
            <a:noAutofit/>
          </a:bodyPr>
          <a:lstStyle/>
          <a:p>
            <a:r>
              <a:rPr lang="fr-FR" sz="3200" dirty="0"/>
              <a:t>2.   PENDANT : Management Péri-Opératoire</a:t>
            </a:r>
          </a:p>
        </p:txBody>
      </p:sp>
      <p:sp>
        <p:nvSpPr>
          <p:cNvPr id="3" name="Espace réservé du contenu 2"/>
          <p:cNvSpPr>
            <a:spLocks noGrp="1"/>
          </p:cNvSpPr>
          <p:nvPr>
            <p:ph idx="1"/>
          </p:nvPr>
        </p:nvSpPr>
        <p:spPr/>
        <p:txBody>
          <a:bodyPr/>
          <a:lstStyle/>
          <a:p>
            <a:r>
              <a:rPr lang="fr-FR" u="sng" dirty="0" smtClean="0"/>
              <a:t>La veille de la chirurgie</a:t>
            </a:r>
            <a:r>
              <a:rPr lang="fr-FR" dirty="0" smtClean="0"/>
              <a:t>:</a:t>
            </a:r>
          </a:p>
          <a:p>
            <a:pPr lvl="1"/>
            <a:r>
              <a:rPr lang="fr-FR" dirty="0" smtClean="0"/>
              <a:t>Passage de l’infirmière</a:t>
            </a:r>
          </a:p>
          <a:p>
            <a:pPr lvl="1"/>
            <a:r>
              <a:rPr lang="fr-FR" dirty="0" smtClean="0"/>
              <a:t>Kiné</a:t>
            </a:r>
          </a:p>
          <a:p>
            <a:pPr lvl="1"/>
            <a:r>
              <a:rPr lang="fr-FR" dirty="0" smtClean="0"/>
              <a:t>Anesthésiste / Chirurgien</a:t>
            </a:r>
          </a:p>
          <a:p>
            <a:pPr lvl="1"/>
            <a:r>
              <a:rPr lang="fr-FR" dirty="0" err="1" smtClean="0"/>
              <a:t>Pré-médication</a:t>
            </a:r>
            <a:endParaRPr lang="fr-FR" dirty="0" smtClean="0"/>
          </a:p>
          <a:p>
            <a:pPr lvl="1"/>
            <a:endParaRPr lang="fr-FR" dirty="0"/>
          </a:p>
          <a:p>
            <a:r>
              <a:rPr lang="fr-FR" u="sng" dirty="0" err="1" smtClean="0"/>
              <a:t>Jeûn</a:t>
            </a:r>
            <a:r>
              <a:rPr lang="fr-FR" u="sng" dirty="0" smtClean="0"/>
              <a:t> Limité</a:t>
            </a:r>
            <a:r>
              <a:rPr lang="fr-FR" dirty="0" smtClean="0"/>
              <a:t>: </a:t>
            </a:r>
            <a:r>
              <a:rPr lang="fr-FR" sz="2000" dirty="0"/>
              <a:t>Boissons sucrées 2-3h avant chirurgie</a:t>
            </a:r>
          </a:p>
        </p:txBody>
      </p:sp>
      <p:sp>
        <p:nvSpPr>
          <p:cNvPr id="4" name="ZoneTexte 3"/>
          <p:cNvSpPr txBox="1"/>
          <p:nvPr/>
        </p:nvSpPr>
        <p:spPr>
          <a:xfrm>
            <a:off x="2655574" y="4984403"/>
            <a:ext cx="6697090" cy="1384995"/>
          </a:xfrm>
          <a:prstGeom prst="rect">
            <a:avLst/>
          </a:prstGeom>
          <a:noFill/>
          <a:ln>
            <a:solidFill>
              <a:srgbClr val="FF0000"/>
            </a:solidFill>
          </a:ln>
        </p:spPr>
        <p:txBody>
          <a:bodyPr wrap="none" rtlCol="0">
            <a:spAutoFit/>
          </a:bodyPr>
          <a:lstStyle/>
          <a:p>
            <a:pPr algn="ctr"/>
            <a:r>
              <a:rPr lang="fr-FR" sz="2800" b="1" dirty="0"/>
              <a:t>BUT: </a:t>
            </a:r>
          </a:p>
          <a:p>
            <a:pPr algn="ctr"/>
            <a:r>
              <a:rPr lang="fr-FR" sz="2800" b="1" dirty="0"/>
              <a:t>Diminuer l’anxiété / le stress </a:t>
            </a:r>
            <a:r>
              <a:rPr lang="fr-FR" sz="2800" b="1" dirty="0" err="1"/>
              <a:t>pré-opératoire</a:t>
            </a:r>
            <a:endParaRPr lang="fr-FR" sz="2800" b="1" dirty="0"/>
          </a:p>
          <a:p>
            <a:pPr algn="ctr"/>
            <a:r>
              <a:rPr lang="fr-FR" sz="2800" b="1" dirty="0"/>
              <a:t>Rassurer le patient</a:t>
            </a:r>
          </a:p>
        </p:txBody>
      </p:sp>
      <p:pic>
        <p:nvPicPr>
          <p:cNvPr id="6" name="Image 5"/>
          <p:cNvPicPr>
            <a:picLocks noChangeAspect="1"/>
          </p:cNvPicPr>
          <p:nvPr/>
        </p:nvPicPr>
        <p:blipFill>
          <a:blip r:embed="rId3"/>
          <a:stretch>
            <a:fillRect/>
          </a:stretch>
        </p:blipFill>
        <p:spPr>
          <a:xfrm>
            <a:off x="6706390" y="1600200"/>
            <a:ext cx="3183467" cy="1790700"/>
          </a:xfrm>
          <a:prstGeom prst="rect">
            <a:avLst/>
          </a:prstGeom>
        </p:spPr>
      </p:pic>
    </p:spTree>
    <p:extLst>
      <p:ext uri="{BB962C8B-B14F-4D97-AF65-F5344CB8AC3E}">
        <p14:creationId xmlns:p14="http://schemas.microsoft.com/office/powerpoint/2010/main" val="1286452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44500"/>
            <a:ext cx="8229600" cy="990600"/>
          </a:xfrm>
        </p:spPr>
        <p:txBody>
          <a:bodyPr/>
          <a:lstStyle/>
          <a:p>
            <a:r>
              <a:rPr lang="fr-FR" dirty="0" smtClean="0"/>
              <a:t>PENDANT: Au Bloc Opératoire</a:t>
            </a:r>
            <a:endParaRPr lang="fr-FR" dirty="0"/>
          </a:p>
        </p:txBody>
      </p:sp>
      <p:sp>
        <p:nvSpPr>
          <p:cNvPr id="3" name="Espace réservé du contenu 2"/>
          <p:cNvSpPr>
            <a:spLocks noGrp="1"/>
          </p:cNvSpPr>
          <p:nvPr>
            <p:ph idx="1"/>
          </p:nvPr>
        </p:nvSpPr>
        <p:spPr>
          <a:xfrm>
            <a:off x="1840675" y="1600201"/>
            <a:ext cx="4426429" cy="4461162"/>
          </a:xfrm>
        </p:spPr>
        <p:txBody>
          <a:bodyPr>
            <a:normAutofit lnSpcReduction="10000"/>
          </a:bodyPr>
          <a:lstStyle/>
          <a:p>
            <a:endParaRPr lang="fr-FR" dirty="0" smtClean="0"/>
          </a:p>
          <a:p>
            <a:r>
              <a:rPr lang="fr-FR" b="1" dirty="0" smtClean="0"/>
              <a:t>Réchauffer</a:t>
            </a:r>
            <a:r>
              <a:rPr lang="fr-FR" dirty="0" smtClean="0"/>
              <a:t> le patient pendant l’intervention</a:t>
            </a:r>
          </a:p>
          <a:p>
            <a:endParaRPr lang="fr-FR" dirty="0" smtClean="0"/>
          </a:p>
          <a:p>
            <a:r>
              <a:rPr lang="fr-FR" b="1" dirty="0" smtClean="0"/>
              <a:t>Pas de garrot </a:t>
            </a:r>
            <a:r>
              <a:rPr lang="fr-FR" dirty="0" smtClean="0"/>
              <a:t>(prothèses de genou</a:t>
            </a:r>
            <a:r>
              <a:rPr lang="is-IS" dirty="0" smtClean="0"/>
              <a:t>…)</a:t>
            </a:r>
          </a:p>
          <a:p>
            <a:endParaRPr lang="is-IS" dirty="0" smtClean="0"/>
          </a:p>
          <a:p>
            <a:r>
              <a:rPr lang="is-IS" b="1" dirty="0" smtClean="0"/>
              <a:t>Voie d’abord </a:t>
            </a:r>
            <a:r>
              <a:rPr lang="is-IS" dirty="0" smtClean="0"/>
              <a:t>qui préserve les muscles (</a:t>
            </a:r>
            <a:r>
              <a:rPr lang="is-IS" b="1" dirty="0"/>
              <a:t>C</a:t>
            </a:r>
            <a:r>
              <a:rPr lang="is-IS" b="1" dirty="0" smtClean="0"/>
              <a:t>hirurgie “Mini- Invasive”</a:t>
            </a:r>
            <a:r>
              <a:rPr lang="is-IS" dirty="0" smtClean="0"/>
              <a:t>)</a:t>
            </a:r>
          </a:p>
        </p:txBody>
      </p:sp>
      <p:pic>
        <p:nvPicPr>
          <p:cNvPr id="5" name="Image 4"/>
          <p:cNvPicPr>
            <a:picLocks noChangeAspect="1"/>
          </p:cNvPicPr>
          <p:nvPr/>
        </p:nvPicPr>
        <p:blipFill>
          <a:blip r:embed="rId3"/>
          <a:stretch>
            <a:fillRect/>
          </a:stretch>
        </p:blipFill>
        <p:spPr>
          <a:xfrm>
            <a:off x="7285361" y="4261464"/>
            <a:ext cx="3914591" cy="2189804"/>
          </a:xfrm>
          <a:prstGeom prst="rect">
            <a:avLst/>
          </a:prstGeom>
        </p:spPr>
      </p:pic>
      <p:sp>
        <p:nvSpPr>
          <p:cNvPr id="6" name="ZoneTexte 5"/>
          <p:cNvSpPr txBox="1"/>
          <p:nvPr/>
        </p:nvSpPr>
        <p:spPr>
          <a:xfrm>
            <a:off x="1742866" y="5692031"/>
            <a:ext cx="4264181" cy="369332"/>
          </a:xfrm>
          <a:prstGeom prst="rect">
            <a:avLst/>
          </a:prstGeom>
          <a:noFill/>
        </p:spPr>
        <p:txBody>
          <a:bodyPr wrap="none" rtlCol="0">
            <a:spAutoFit/>
          </a:bodyPr>
          <a:lstStyle/>
          <a:p>
            <a:r>
              <a:rPr lang="fr-FR" dirty="0" smtClean="0"/>
              <a:t>Prothèse de Genou (</a:t>
            </a:r>
            <a:r>
              <a:rPr lang="fr-FR" dirty="0" err="1" smtClean="0"/>
              <a:t>midvastus-subvastus</a:t>
            </a:r>
            <a:r>
              <a:rPr lang="fr-FR" dirty="0" smtClean="0"/>
              <a:t>)/ </a:t>
            </a:r>
          </a:p>
        </p:txBody>
      </p:sp>
      <p:sp>
        <p:nvSpPr>
          <p:cNvPr id="7" name="ZoneTexte 6"/>
          <p:cNvSpPr txBox="1"/>
          <p:nvPr/>
        </p:nvSpPr>
        <p:spPr>
          <a:xfrm>
            <a:off x="1425740" y="6066310"/>
            <a:ext cx="4816703" cy="369332"/>
          </a:xfrm>
          <a:prstGeom prst="rect">
            <a:avLst/>
          </a:prstGeom>
          <a:noFill/>
        </p:spPr>
        <p:txBody>
          <a:bodyPr wrap="none" rtlCol="0">
            <a:spAutoFit/>
          </a:bodyPr>
          <a:lstStyle/>
          <a:p>
            <a:r>
              <a:rPr lang="fr-FR" dirty="0" smtClean="0"/>
              <a:t>Arthroscopie pour la chirurgie du croisé antérieur</a:t>
            </a:r>
            <a:endParaRPr lang="fr-FR" dirty="0"/>
          </a:p>
        </p:txBody>
      </p:sp>
      <p:pic>
        <p:nvPicPr>
          <p:cNvPr id="8" name="Image 7"/>
          <p:cNvPicPr>
            <a:picLocks noChangeAspect="1"/>
          </p:cNvPicPr>
          <p:nvPr/>
        </p:nvPicPr>
        <p:blipFill>
          <a:blip r:embed="rId4"/>
          <a:stretch>
            <a:fillRect/>
          </a:stretch>
        </p:blipFill>
        <p:spPr>
          <a:xfrm>
            <a:off x="7337656" y="1697182"/>
            <a:ext cx="3810000" cy="2133600"/>
          </a:xfrm>
          <a:prstGeom prst="rect">
            <a:avLst/>
          </a:prstGeom>
        </p:spPr>
      </p:pic>
    </p:spTree>
    <p:extLst>
      <p:ext uri="{BB962C8B-B14F-4D97-AF65-F5344CB8AC3E}">
        <p14:creationId xmlns:p14="http://schemas.microsoft.com/office/powerpoint/2010/main" val="542649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1202</Words>
  <Application>Microsoft Macintosh PowerPoint</Application>
  <PresentationFormat>Grand écran</PresentationFormat>
  <Paragraphs>167</Paragraphs>
  <Slides>15</Slides>
  <Notes>14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Calibri</vt:lpstr>
      <vt:lpstr>Calibri Light</vt:lpstr>
      <vt:lpstr>Arial</vt:lpstr>
      <vt:lpstr>Thème Office</vt:lpstr>
      <vt:lpstr>Les suites opératoires en chirurgie du genou</vt:lpstr>
      <vt:lpstr>RAC, RRAC: qu’est-ce que c’est ? </vt:lpstr>
      <vt:lpstr>Historique</vt:lpstr>
      <vt:lpstr>Les Principes généraux de la RAC</vt:lpstr>
      <vt:lpstr>Les Principes généraux de la RAC</vt:lpstr>
      <vt:lpstr>AVANT: Management Pré-opératoire</vt:lpstr>
      <vt:lpstr>AVANT: Management Pré-opératoire</vt:lpstr>
      <vt:lpstr>2.   PENDANT : Management Péri-Opératoire</vt:lpstr>
      <vt:lpstr>PENDANT: Au Bloc Opératoire</vt:lpstr>
      <vt:lpstr>Savoir utiliser toutes les aides techniques </vt:lpstr>
      <vt:lpstr>PENDANT: Au Bloc Opératoire</vt:lpstr>
      <vt:lpstr>3.   APRES: le post-opératoire immédiat</vt:lpstr>
      <vt:lpstr>APRES: Retour à domicile (si possible) et suivi</vt:lpstr>
      <vt:lpstr>AVANTAGES DE LA RAC</vt:lpstr>
      <vt:lpstr>Présentation PowerPoint</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suites opératoires en chirurgie du genou</dc:title>
  <dc:creator>Utilisateur de Microsoft Office</dc:creator>
  <cp:lastModifiedBy>Utilisateur de Microsoft Office</cp:lastModifiedBy>
  <cp:revision>17</cp:revision>
  <dcterms:created xsi:type="dcterms:W3CDTF">2017-11-19T10:17:02Z</dcterms:created>
  <dcterms:modified xsi:type="dcterms:W3CDTF">2017-11-23T17:52:29Z</dcterms:modified>
</cp:coreProperties>
</file>