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8" r:id="rId15"/>
    <p:sldId id="279" r:id="rId16"/>
    <p:sldId id="285" r:id="rId17"/>
    <p:sldId id="280" r:id="rId18"/>
    <p:sldId id="281" r:id="rId19"/>
    <p:sldId id="282" r:id="rId20"/>
    <p:sldId id="294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5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3"/>
    <p:restoredTop sz="94580"/>
  </p:normalViewPr>
  <p:slideViewPr>
    <p:cSldViewPr snapToGrid="0" snapToObjects="1">
      <p:cViewPr varScale="1">
        <p:scale>
          <a:sx n="109" d="100"/>
          <a:sy n="109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1EC31-DD41-DD46-9ED8-F816176488BA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E7912A3F-7A59-F549-9A3C-75BD6582884F}">
      <dgm:prSet phldrT="[Texte]" custT="1"/>
      <dgm:spPr/>
      <dgm:t>
        <a:bodyPr/>
        <a:lstStyle/>
        <a:p>
          <a:endParaRPr lang="fr-FR" sz="1800" dirty="0" smtClean="0"/>
        </a:p>
        <a:p>
          <a:r>
            <a:rPr lang="fr-FR" sz="1800" b="1" dirty="0" smtClean="0"/>
            <a:t>Avant</a:t>
          </a:r>
        </a:p>
        <a:p>
          <a:r>
            <a:rPr lang="fr-FR" sz="1600" dirty="0" smtClean="0"/>
            <a:t>Consultation </a:t>
          </a:r>
          <a:r>
            <a:rPr lang="fr-FR" sz="1600" dirty="0" err="1" smtClean="0"/>
            <a:t>Pré-opératoire</a:t>
          </a:r>
          <a:endParaRPr lang="fr-FR" sz="1600" dirty="0" smtClean="0"/>
        </a:p>
        <a:p>
          <a:endParaRPr lang="fr-FR" sz="1400" dirty="0"/>
        </a:p>
      </dgm:t>
    </dgm:pt>
    <dgm:pt modelId="{492F14A9-2A10-2C4C-ABAE-66D59C09618C}" type="parTrans" cxnId="{912E9467-E65F-0F42-8FD5-2F9E6C518A6B}">
      <dgm:prSet/>
      <dgm:spPr/>
      <dgm:t>
        <a:bodyPr/>
        <a:lstStyle/>
        <a:p>
          <a:endParaRPr lang="fr-FR"/>
        </a:p>
      </dgm:t>
    </dgm:pt>
    <dgm:pt modelId="{E3B96CE5-2A55-D948-B675-C0778A5844B9}" type="sibTrans" cxnId="{912E9467-E65F-0F42-8FD5-2F9E6C518A6B}">
      <dgm:prSet/>
      <dgm:spPr/>
      <dgm:t>
        <a:bodyPr/>
        <a:lstStyle/>
        <a:p>
          <a:endParaRPr lang="fr-FR"/>
        </a:p>
      </dgm:t>
    </dgm:pt>
    <dgm:pt modelId="{37445994-EB01-BE4F-89B3-B06DFE9CB80A}">
      <dgm:prSet phldrT="[Texte]" custT="1"/>
      <dgm:spPr/>
      <dgm:t>
        <a:bodyPr/>
        <a:lstStyle/>
        <a:p>
          <a:r>
            <a:rPr lang="fr-FR" sz="1800" b="1" dirty="0" smtClean="0"/>
            <a:t>Pendant</a:t>
          </a:r>
        </a:p>
        <a:p>
          <a:r>
            <a:rPr lang="fr-FR" sz="1600" dirty="0" smtClean="0"/>
            <a:t>Intervention</a:t>
          </a:r>
          <a:endParaRPr lang="fr-FR" sz="1600" dirty="0"/>
        </a:p>
      </dgm:t>
    </dgm:pt>
    <dgm:pt modelId="{95301260-DB5C-E841-BD84-9933C2073EA1}" type="parTrans" cxnId="{81C08F71-EECF-984B-A276-C4B36B09BCE9}">
      <dgm:prSet/>
      <dgm:spPr/>
      <dgm:t>
        <a:bodyPr/>
        <a:lstStyle/>
        <a:p>
          <a:endParaRPr lang="fr-FR"/>
        </a:p>
      </dgm:t>
    </dgm:pt>
    <dgm:pt modelId="{6A6CF9FD-0853-0D49-AE88-D41B4B0EA83E}" type="sibTrans" cxnId="{81C08F71-EECF-984B-A276-C4B36B09BCE9}">
      <dgm:prSet/>
      <dgm:spPr/>
      <dgm:t>
        <a:bodyPr/>
        <a:lstStyle/>
        <a:p>
          <a:endParaRPr lang="fr-FR"/>
        </a:p>
      </dgm:t>
    </dgm:pt>
    <dgm:pt modelId="{B1D882C3-A13E-B84E-A7BB-AE7A9946EFA1}">
      <dgm:prSet phldrT="[Texte]" custT="1"/>
      <dgm:spPr/>
      <dgm:t>
        <a:bodyPr/>
        <a:lstStyle/>
        <a:p>
          <a:r>
            <a:rPr lang="fr-FR" sz="1800" b="1" dirty="0" smtClean="0"/>
            <a:t>Après</a:t>
          </a:r>
        </a:p>
        <a:p>
          <a:r>
            <a:rPr lang="fr-FR" sz="1600" dirty="0" smtClean="0"/>
            <a:t>RAD et Suivi Clinique</a:t>
          </a:r>
          <a:endParaRPr lang="fr-FR" sz="1600" dirty="0"/>
        </a:p>
      </dgm:t>
    </dgm:pt>
    <dgm:pt modelId="{2791BC39-B693-B14D-8BB8-E534AE931437}" type="parTrans" cxnId="{12D40DEB-A62F-9745-B557-8C85ED99F404}">
      <dgm:prSet/>
      <dgm:spPr/>
      <dgm:t>
        <a:bodyPr/>
        <a:lstStyle/>
        <a:p>
          <a:endParaRPr lang="fr-FR"/>
        </a:p>
      </dgm:t>
    </dgm:pt>
    <dgm:pt modelId="{AC5DB8C3-F447-2B4A-AF8E-86CD6844FFBB}" type="sibTrans" cxnId="{12D40DEB-A62F-9745-B557-8C85ED99F404}">
      <dgm:prSet/>
      <dgm:spPr/>
      <dgm:t>
        <a:bodyPr/>
        <a:lstStyle/>
        <a:p>
          <a:endParaRPr lang="fr-FR"/>
        </a:p>
      </dgm:t>
    </dgm:pt>
    <dgm:pt modelId="{BABABB82-85EA-204B-9937-4DA3D9A682C1}" type="pres">
      <dgm:prSet presAssocID="{F281EC31-DD41-DD46-9ED8-F816176488BA}" presName="CompostProcess" presStyleCnt="0">
        <dgm:presLayoutVars>
          <dgm:dir/>
          <dgm:resizeHandles val="exact"/>
        </dgm:presLayoutVars>
      </dgm:prSet>
      <dgm:spPr/>
    </dgm:pt>
    <dgm:pt modelId="{3B79CA1A-EE7A-B342-AFC3-A2003DDA382C}" type="pres">
      <dgm:prSet presAssocID="{F281EC31-DD41-DD46-9ED8-F816176488BA}" presName="arrow" presStyleLbl="bgShp" presStyleIdx="0" presStyleCnt="1"/>
      <dgm:spPr/>
    </dgm:pt>
    <dgm:pt modelId="{1EE9B33D-4444-144F-9863-44D53D415609}" type="pres">
      <dgm:prSet presAssocID="{F281EC31-DD41-DD46-9ED8-F816176488BA}" presName="linearProcess" presStyleCnt="0"/>
      <dgm:spPr/>
    </dgm:pt>
    <dgm:pt modelId="{911E3A59-F42B-7B43-B633-A692FD9A227D}" type="pres">
      <dgm:prSet presAssocID="{E7912A3F-7A59-F549-9A3C-75BD6582884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FF5E71-31DF-4243-A834-6C06FD8CFE14}" type="pres">
      <dgm:prSet presAssocID="{E3B96CE5-2A55-D948-B675-C0778A5844B9}" presName="sibTrans" presStyleCnt="0"/>
      <dgm:spPr/>
    </dgm:pt>
    <dgm:pt modelId="{3AE9D6F6-878A-0B4B-AC2D-3C70FF549DBB}" type="pres">
      <dgm:prSet presAssocID="{37445994-EB01-BE4F-89B3-B06DFE9CB8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8448B0-7FF6-814B-9AAB-2863C70207CF}" type="pres">
      <dgm:prSet presAssocID="{6A6CF9FD-0853-0D49-AE88-D41B4B0EA83E}" presName="sibTrans" presStyleCnt="0"/>
      <dgm:spPr/>
    </dgm:pt>
    <dgm:pt modelId="{38F66C9E-68DA-B44C-840E-613912B3849B}" type="pres">
      <dgm:prSet presAssocID="{B1D882C3-A13E-B84E-A7BB-AE7A9946EFA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2D40DEB-A62F-9745-B557-8C85ED99F404}" srcId="{F281EC31-DD41-DD46-9ED8-F816176488BA}" destId="{B1D882C3-A13E-B84E-A7BB-AE7A9946EFA1}" srcOrd="2" destOrd="0" parTransId="{2791BC39-B693-B14D-8BB8-E534AE931437}" sibTransId="{AC5DB8C3-F447-2B4A-AF8E-86CD6844FFBB}"/>
    <dgm:cxn modelId="{47DB3015-E12E-FD46-86A8-10B34982B4F7}" type="presOf" srcId="{F281EC31-DD41-DD46-9ED8-F816176488BA}" destId="{BABABB82-85EA-204B-9937-4DA3D9A682C1}" srcOrd="0" destOrd="0" presId="urn:microsoft.com/office/officeart/2005/8/layout/hProcess9"/>
    <dgm:cxn modelId="{F33BAC91-4B24-AC4F-B801-58B72F1DB7E8}" type="presOf" srcId="{B1D882C3-A13E-B84E-A7BB-AE7A9946EFA1}" destId="{38F66C9E-68DA-B44C-840E-613912B3849B}" srcOrd="0" destOrd="0" presId="urn:microsoft.com/office/officeart/2005/8/layout/hProcess9"/>
    <dgm:cxn modelId="{E053AB44-92F7-AB48-957E-EC6FFB39ABE0}" type="presOf" srcId="{E7912A3F-7A59-F549-9A3C-75BD6582884F}" destId="{911E3A59-F42B-7B43-B633-A692FD9A227D}" srcOrd="0" destOrd="0" presId="urn:microsoft.com/office/officeart/2005/8/layout/hProcess9"/>
    <dgm:cxn modelId="{912E9467-E65F-0F42-8FD5-2F9E6C518A6B}" srcId="{F281EC31-DD41-DD46-9ED8-F816176488BA}" destId="{E7912A3F-7A59-F549-9A3C-75BD6582884F}" srcOrd="0" destOrd="0" parTransId="{492F14A9-2A10-2C4C-ABAE-66D59C09618C}" sibTransId="{E3B96CE5-2A55-D948-B675-C0778A5844B9}"/>
    <dgm:cxn modelId="{81C08F71-EECF-984B-A276-C4B36B09BCE9}" srcId="{F281EC31-DD41-DD46-9ED8-F816176488BA}" destId="{37445994-EB01-BE4F-89B3-B06DFE9CB80A}" srcOrd="1" destOrd="0" parTransId="{95301260-DB5C-E841-BD84-9933C2073EA1}" sibTransId="{6A6CF9FD-0853-0D49-AE88-D41B4B0EA83E}"/>
    <dgm:cxn modelId="{CB6C5E2D-67FF-4347-9CA0-E537769AFAAC}" type="presOf" srcId="{37445994-EB01-BE4F-89B3-B06DFE9CB80A}" destId="{3AE9D6F6-878A-0B4B-AC2D-3C70FF549DBB}" srcOrd="0" destOrd="0" presId="urn:microsoft.com/office/officeart/2005/8/layout/hProcess9"/>
    <dgm:cxn modelId="{3C46B5E8-739C-8448-97F5-9CF4149D8090}" type="presParOf" srcId="{BABABB82-85EA-204B-9937-4DA3D9A682C1}" destId="{3B79CA1A-EE7A-B342-AFC3-A2003DDA382C}" srcOrd="0" destOrd="0" presId="urn:microsoft.com/office/officeart/2005/8/layout/hProcess9"/>
    <dgm:cxn modelId="{7269E607-0D98-5B49-8E1C-32E5B974BCC0}" type="presParOf" srcId="{BABABB82-85EA-204B-9937-4DA3D9A682C1}" destId="{1EE9B33D-4444-144F-9863-44D53D415609}" srcOrd="1" destOrd="0" presId="urn:microsoft.com/office/officeart/2005/8/layout/hProcess9"/>
    <dgm:cxn modelId="{569948E3-C5AD-D645-A514-7F6200F3ACE0}" type="presParOf" srcId="{1EE9B33D-4444-144F-9863-44D53D415609}" destId="{911E3A59-F42B-7B43-B633-A692FD9A227D}" srcOrd="0" destOrd="0" presId="urn:microsoft.com/office/officeart/2005/8/layout/hProcess9"/>
    <dgm:cxn modelId="{3D891CF8-7AAC-154E-872E-EA07AA9A3F02}" type="presParOf" srcId="{1EE9B33D-4444-144F-9863-44D53D415609}" destId="{CBFF5E71-31DF-4243-A834-6C06FD8CFE14}" srcOrd="1" destOrd="0" presId="urn:microsoft.com/office/officeart/2005/8/layout/hProcess9"/>
    <dgm:cxn modelId="{6EFF372C-9C61-8B48-9E8B-7A646347B84E}" type="presParOf" srcId="{1EE9B33D-4444-144F-9863-44D53D415609}" destId="{3AE9D6F6-878A-0B4B-AC2D-3C70FF549DBB}" srcOrd="2" destOrd="0" presId="urn:microsoft.com/office/officeart/2005/8/layout/hProcess9"/>
    <dgm:cxn modelId="{CB495A42-E8D2-864C-8E74-948159F8FDAD}" type="presParOf" srcId="{1EE9B33D-4444-144F-9863-44D53D415609}" destId="{368448B0-7FF6-814B-9AAB-2863C70207CF}" srcOrd="3" destOrd="0" presId="urn:microsoft.com/office/officeart/2005/8/layout/hProcess9"/>
    <dgm:cxn modelId="{494F9336-2BC8-DF48-A60F-C5646D211EDB}" type="presParOf" srcId="{1EE9B33D-4444-144F-9863-44D53D415609}" destId="{38F66C9E-68DA-B44C-840E-613912B384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9CA1A-EE7A-B342-AFC3-A2003DDA382C}">
      <dsp:nvSpPr>
        <dsp:cNvPr id="0" name=""/>
        <dsp:cNvSpPr/>
      </dsp:nvSpPr>
      <dsp:spPr>
        <a:xfrm>
          <a:off x="661034" y="0"/>
          <a:ext cx="7491730" cy="24129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E3A59-F42B-7B43-B633-A692FD9A227D}">
      <dsp:nvSpPr>
        <dsp:cNvPr id="0" name=""/>
        <dsp:cNvSpPr/>
      </dsp:nvSpPr>
      <dsp:spPr>
        <a:xfrm>
          <a:off x="0" y="723899"/>
          <a:ext cx="2644140" cy="96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Avant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Consultation </a:t>
          </a:r>
          <a:r>
            <a:rPr lang="fr-FR" sz="1600" kern="1200" dirty="0" err="1" smtClean="0"/>
            <a:t>Pré-opératoire</a:t>
          </a:r>
          <a:endParaRPr lang="fr-FR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>
        <a:off x="47117" y="771016"/>
        <a:ext cx="2549906" cy="870966"/>
      </dsp:txXfrm>
    </dsp:sp>
    <dsp:sp modelId="{3AE9D6F6-878A-0B4B-AC2D-3C70FF549DBB}">
      <dsp:nvSpPr>
        <dsp:cNvPr id="0" name=""/>
        <dsp:cNvSpPr/>
      </dsp:nvSpPr>
      <dsp:spPr>
        <a:xfrm>
          <a:off x="3084830" y="723899"/>
          <a:ext cx="2644140" cy="96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Pendant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Intervention</a:t>
          </a:r>
          <a:endParaRPr lang="fr-FR" sz="1600" kern="1200" dirty="0"/>
        </a:p>
      </dsp:txBody>
      <dsp:txXfrm>
        <a:off x="3131947" y="771016"/>
        <a:ext cx="2549906" cy="870966"/>
      </dsp:txXfrm>
    </dsp:sp>
    <dsp:sp modelId="{38F66C9E-68DA-B44C-840E-613912B3849B}">
      <dsp:nvSpPr>
        <dsp:cNvPr id="0" name=""/>
        <dsp:cNvSpPr/>
      </dsp:nvSpPr>
      <dsp:spPr>
        <a:xfrm>
          <a:off x="6169660" y="723899"/>
          <a:ext cx="2644140" cy="96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Après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RAD et Suivi Clinique</a:t>
          </a:r>
          <a:endParaRPr lang="fr-FR" sz="1600" kern="1200" dirty="0"/>
        </a:p>
      </dsp:txBody>
      <dsp:txXfrm>
        <a:off x="6216777" y="771016"/>
        <a:ext cx="2549906" cy="87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B00B8-BBE3-1141-8F10-AE1C5B7B06FF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7F39E-890B-AB44-A20E-F5417552C4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32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76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>
                <a:latin typeface="Calibri" charset="0"/>
              </a:rPr>
              <a:t>Les</a:t>
            </a:r>
            <a:r>
              <a:rPr lang="fr-FR" baseline="0" dirty="0" smtClean="0">
                <a:latin typeface="Calibri" charset="0"/>
              </a:rPr>
              <a:t> premiers articles retrouvés dataient de 1993!!! Donc assez anciens.</a:t>
            </a:r>
            <a:endParaRPr lang="fr-FR" dirty="0" smtClean="0">
              <a:latin typeface="Calibri" charset="0"/>
            </a:endParaRPr>
          </a:p>
          <a:p>
            <a:pPr eaLnBrk="1" hangingPunct="1"/>
            <a:r>
              <a:rPr lang="fr-FR" dirty="0" smtClean="0">
                <a:latin typeface="Calibri" charset="0"/>
              </a:rPr>
              <a:t>Pourquoi </a:t>
            </a:r>
            <a:r>
              <a:rPr lang="fr-FR" dirty="0">
                <a:latin typeface="Calibri" charset="0"/>
              </a:rPr>
              <a:t>faire de l’ambulatoire : diminution des couts, limitation infection nosocomiale, améliorer satisfaction</a:t>
            </a:r>
          </a:p>
          <a:p>
            <a:pPr eaLnBrk="1" hangingPunct="1"/>
            <a:r>
              <a:rPr lang="fr-FR" dirty="0">
                <a:latin typeface="Calibri" charset="0"/>
              </a:rPr>
              <a:t>Problématique à gérer = douleur postopératoire, et problème de la morphine et ses EI</a:t>
            </a:r>
          </a:p>
          <a:p>
            <a:pPr eaLnBrk="1" hangingPunct="1"/>
            <a:r>
              <a:rPr lang="fr-FR" dirty="0" err="1">
                <a:latin typeface="Calibri" charset="0"/>
              </a:rPr>
              <a:t>Comparaision</a:t>
            </a:r>
            <a:r>
              <a:rPr lang="fr-FR" dirty="0">
                <a:latin typeface="Calibri" charset="0"/>
              </a:rPr>
              <a:t> deux groupes : AINS (40 </a:t>
            </a:r>
            <a:r>
              <a:rPr lang="fr-FR" dirty="0" err="1">
                <a:latin typeface="Calibri" charset="0"/>
              </a:rPr>
              <a:t>patiants</a:t>
            </a:r>
            <a:r>
              <a:rPr lang="fr-FR" dirty="0">
                <a:latin typeface="Calibri" charset="0"/>
              </a:rPr>
              <a:t>) et </a:t>
            </a:r>
            <a:r>
              <a:rPr lang="fr-FR" dirty="0" smtClean="0">
                <a:latin typeface="Calibri" charset="0"/>
              </a:rPr>
              <a:t>groupe </a:t>
            </a:r>
            <a:r>
              <a:rPr lang="fr-FR" dirty="0">
                <a:latin typeface="Calibri" charset="0"/>
              </a:rPr>
              <a:t>opioïde (52</a:t>
            </a:r>
            <a:r>
              <a:rPr lang="fr-FR" dirty="0" smtClean="0">
                <a:latin typeface="Calibri" charset="0"/>
              </a:rPr>
              <a:t>)</a:t>
            </a:r>
          </a:p>
          <a:p>
            <a:pPr eaLnBrk="1" hangingPunct="1"/>
            <a:r>
              <a:rPr lang="fr-FR" dirty="0" smtClean="0">
                <a:latin typeface="Calibri" charset="0"/>
              </a:rPr>
              <a:t>Dans cette étude, l’utilisation d’</a:t>
            </a:r>
            <a:r>
              <a:rPr lang="fr-FR" dirty="0" err="1" smtClean="0">
                <a:latin typeface="Calibri" charset="0"/>
              </a:rPr>
              <a:t>ains</a:t>
            </a:r>
            <a:r>
              <a:rPr lang="fr-FR" dirty="0" smtClean="0">
                <a:latin typeface="Calibri" charset="0"/>
              </a:rPr>
              <a:t> était</a:t>
            </a:r>
            <a:r>
              <a:rPr lang="fr-FR" baseline="0" dirty="0" smtClean="0">
                <a:latin typeface="Calibri" charset="0"/>
              </a:rPr>
              <a:t> plus efficace sur la douleur que les morphiniques </a:t>
            </a:r>
            <a:endParaRPr lang="fr-FR" baseline="0" dirty="0" smtClean="0">
              <a:latin typeface="Calibri" charset="0"/>
            </a:endParaRPr>
          </a:p>
          <a:p>
            <a:pPr eaLnBrk="1" hangingPunct="1"/>
            <a:r>
              <a:rPr lang="fr-FR" baseline="0" dirty="0" smtClean="0">
                <a:latin typeface="Calibri" charset="0"/>
              </a:rPr>
              <a:t>Ils ne </a:t>
            </a:r>
            <a:r>
              <a:rPr lang="fr-FR" baseline="0" dirty="0" err="1" smtClean="0">
                <a:latin typeface="Calibri" charset="0"/>
              </a:rPr>
              <a:t>recomandaient</a:t>
            </a:r>
            <a:r>
              <a:rPr lang="fr-FR" baseline="0" dirty="0" smtClean="0">
                <a:latin typeface="Calibri" charset="0"/>
              </a:rPr>
              <a:t> donc pas l’utilisation de morphiniques notamment a cause des effets secondaires associé</a:t>
            </a:r>
            <a:endParaRPr lang="fr-FR" baseline="0" dirty="0" smtClean="0">
              <a:latin typeface="Calibri" charset="0"/>
            </a:endParaRP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7334914-BCF1-E540-8A84-C2E932BC9C26}" type="slidenum">
              <a:rPr lang="fr-FR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5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Calibri" charset="0"/>
              </a:rPr>
              <a:t>Sur les analyses </a:t>
            </a:r>
            <a:r>
              <a:rPr lang="fr-FR" dirty="0" err="1" smtClean="0">
                <a:latin typeface="Calibri" charset="0"/>
              </a:rPr>
              <a:t>retrospectives</a:t>
            </a:r>
            <a:r>
              <a:rPr lang="fr-FR" baseline="0" dirty="0" smtClean="0">
                <a:latin typeface="Calibri" charset="0"/>
              </a:rPr>
              <a:t> étudiées, l’utilisation seule de </a:t>
            </a:r>
            <a:r>
              <a:rPr lang="fr-FR" baseline="0" dirty="0" err="1" smtClean="0">
                <a:latin typeface="Calibri" charset="0"/>
              </a:rPr>
              <a:t>ains</a:t>
            </a:r>
            <a:r>
              <a:rPr lang="fr-FR" baseline="0" dirty="0" smtClean="0">
                <a:latin typeface="Calibri" charset="0"/>
              </a:rPr>
              <a:t>, antalgiques de pallier 1-2 et d’une infiltration per-op permettait au patient d’avoir une analgésie post-op efficace avec seulement peu de patients </a:t>
            </a:r>
            <a:r>
              <a:rPr lang="fr-FR" dirty="0" err="1" smtClean="0">
                <a:latin typeface="Calibri" charset="0"/>
              </a:rPr>
              <a:t>Réhospitalisé</a:t>
            </a:r>
            <a:r>
              <a:rPr lang="fr-FR" dirty="0" smtClean="0">
                <a:latin typeface="Calibri" charset="0"/>
              </a:rPr>
              <a:t> </a:t>
            </a:r>
            <a:r>
              <a:rPr lang="fr-FR" dirty="0">
                <a:latin typeface="Calibri" charset="0"/>
              </a:rPr>
              <a:t>: NVPO, Rétention urinaire</a:t>
            </a: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1E8052E-ACB1-774F-ABB8-CF0BB2C024A6}" type="slidenum">
              <a:rPr lang="fr-FR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70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SFA a rapporté de sa revue de littérature  si</a:t>
            </a:r>
            <a:r>
              <a:rPr lang="fr-FR" baseline="0" dirty="0" smtClean="0"/>
              <a:t> il existait un type d’</a:t>
            </a:r>
            <a:r>
              <a:rPr lang="fr-FR" baseline="0" dirty="0" err="1" smtClean="0"/>
              <a:t>anésthésie</a:t>
            </a:r>
            <a:r>
              <a:rPr lang="fr-FR" baseline="0" dirty="0" smtClean="0"/>
              <a:t> idéale?? 10% des patients ayant bénéficié d’une ALR étaient hospitalisés. Contre 86 / en cas d’ AG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44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autre étude </a:t>
            </a:r>
            <a:r>
              <a:rPr lang="fr-FR" dirty="0" smtClean="0"/>
              <a:t>prospective comparant des patients opérés</a:t>
            </a:r>
            <a:r>
              <a:rPr lang="fr-FR" baseline="0" dirty="0" smtClean="0"/>
              <a:t> du </a:t>
            </a:r>
            <a:r>
              <a:rPr lang="fr-FR" baseline="0" dirty="0" err="1" smtClean="0"/>
              <a:t>lca</a:t>
            </a:r>
            <a:r>
              <a:rPr lang="fr-FR" baseline="0" dirty="0" smtClean="0"/>
              <a:t> avec ou sans </a:t>
            </a:r>
            <a:r>
              <a:rPr lang="fr-FR" baseline="0" dirty="0" err="1" smtClean="0"/>
              <a:t>cryotherapie</a:t>
            </a:r>
            <a:r>
              <a:rPr lang="fr-FR" baseline="0" dirty="0" smtClean="0"/>
              <a:t> post-op </a:t>
            </a:r>
            <a:r>
              <a:rPr lang="fr-FR" dirty="0" smtClean="0"/>
              <a:t>de </a:t>
            </a:r>
            <a:r>
              <a:rPr lang="fr-FR" dirty="0" smtClean="0"/>
              <a:t>1998 (ca date déjà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quelqies</a:t>
            </a:r>
            <a:r>
              <a:rPr lang="fr-FR" baseline="0" dirty="0" smtClean="0"/>
              <a:t> années) aux états unis a montré l’</a:t>
            </a:r>
            <a:r>
              <a:rPr lang="fr-FR" baseline="0" dirty="0" err="1" smtClean="0"/>
              <a:t>interet</a:t>
            </a:r>
            <a:r>
              <a:rPr lang="fr-FR" baseline="0" dirty="0" smtClean="0"/>
              <a:t> de l’utilisation post-opératoire immédiat de la cryothérapie compressive pour diminuer </a:t>
            </a:r>
            <a:r>
              <a:rPr lang="fr-FR" baseline="0" dirty="0" err="1" smtClean="0"/>
              <a:t>L’eva</a:t>
            </a:r>
            <a:r>
              <a:rPr lang="fr-FR" baseline="0" dirty="0" smtClean="0"/>
              <a:t>. Cette étude montrait une diminution de l’utilisation d’antalgiques consommées.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37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anaesthesistes</a:t>
            </a:r>
            <a:r>
              <a:rPr lang="fr-FR" baseline="0" dirty="0" smtClean="0"/>
              <a:t> se sont également pleinement investies </a:t>
            </a:r>
            <a:r>
              <a:rPr lang="fr-FR" baseline="0" dirty="0" smtClean="0"/>
              <a:t>pour </a:t>
            </a:r>
            <a:r>
              <a:rPr lang="fr-FR" baseline="0" dirty="0" smtClean="0"/>
              <a:t>montrer que les infiltrations </a:t>
            </a:r>
            <a:r>
              <a:rPr lang="fr-FR" baseline="0" dirty="0" err="1" smtClean="0"/>
              <a:t>intra-articulaires</a:t>
            </a:r>
            <a:r>
              <a:rPr lang="fr-FR" baseline="0" dirty="0" smtClean="0"/>
              <a:t> limitaient très largement les douleurs post-opératoires ainsi que les infiltrations des cicatrices.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150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revue de la littérature</a:t>
            </a:r>
            <a:r>
              <a:rPr lang="fr-FR" baseline="0" dirty="0" smtClean="0"/>
              <a:t> a permis de </a:t>
            </a:r>
            <a:r>
              <a:rPr lang="fr-FR" baseline="0" dirty="0" err="1" smtClean="0"/>
              <a:t>montere</a:t>
            </a:r>
            <a:r>
              <a:rPr lang="fr-FR" baseline="0" dirty="0" smtClean="0"/>
              <a:t> que en 1990 la chirurgie du LCA en ambulatoire était déjà faisable.</a:t>
            </a:r>
          </a:p>
          <a:p>
            <a:r>
              <a:rPr lang="fr-FR" baseline="0" dirty="0" smtClean="0"/>
              <a:t>L’objectif de toutes ces études éraient d’améliorer les suites opératoires des patients.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09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Partant de ces</a:t>
            </a:r>
            <a:r>
              <a:rPr lang="fr-FR" baseline="0" dirty="0" smtClean="0"/>
              <a:t> données, les membres de la </a:t>
            </a:r>
            <a:r>
              <a:rPr lang="fr-FR" baseline="0" dirty="0" err="1" smtClean="0"/>
              <a:t>sfa</a:t>
            </a:r>
            <a:r>
              <a:rPr lang="fr-FR" baseline="0" dirty="0" smtClean="0"/>
              <a:t> ont </a:t>
            </a:r>
            <a:r>
              <a:rPr lang="fr-FR" baseline="0" dirty="0" err="1" smtClean="0"/>
              <a:t>realisé</a:t>
            </a:r>
            <a:r>
              <a:rPr lang="fr-FR" baseline="0" dirty="0" smtClean="0"/>
              <a:t> une étude prospective sur plus de 1000 malades opérés du </a:t>
            </a:r>
            <a:r>
              <a:rPr lang="fr-FR" baseline="0" dirty="0" err="1" smtClean="0"/>
              <a:t>lCA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62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série</a:t>
            </a:r>
            <a:r>
              <a:rPr lang="fr-FR" baseline="0" dirty="0" smtClean="0"/>
              <a:t> </a:t>
            </a:r>
            <a:r>
              <a:rPr lang="fr-FR" dirty="0" smtClean="0"/>
              <a:t>de plus de 1000 patients </a:t>
            </a:r>
            <a:r>
              <a:rPr lang="fr-FR" baseline="0" dirty="0" smtClean="0"/>
              <a:t>de la SFA de 2014/2015 ont montré que 62 pourcent des chirurgies du LC se faisait en </a:t>
            </a:r>
            <a:r>
              <a:rPr lang="fr-FR" baseline="0" dirty="0" err="1" smtClean="0"/>
              <a:t>ambu</a:t>
            </a:r>
            <a:r>
              <a:rPr lang="fr-FR" baseline="0" dirty="0" smtClean="0"/>
              <a:t> en 2014 en France.</a:t>
            </a:r>
          </a:p>
          <a:p>
            <a:r>
              <a:rPr lang="fr-FR" baseline="0" dirty="0" smtClean="0"/>
              <a:t>On peut voir que le pourcentage est bien plus élevé aux USA avec un taux de 95%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3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série</a:t>
            </a:r>
            <a:r>
              <a:rPr lang="fr-FR" baseline="0" dirty="0" smtClean="0"/>
              <a:t> montrait aussi que 92,7 pourcent des patients étaient satisfaits à très satisfaits. Avec 5 pourcent de complications diverses </a:t>
            </a:r>
            <a:r>
              <a:rPr lang="fr-FR" baseline="0" dirty="0" smtClean="0"/>
              <a:t>et 3 % d’</a:t>
            </a:r>
            <a:r>
              <a:rPr lang="fr-FR" baseline="0" dirty="0" err="1" smtClean="0"/>
              <a:t>echec</a:t>
            </a:r>
            <a:r>
              <a:rPr lang="fr-FR" baseline="0" dirty="0" smtClean="0"/>
              <a:t> ayant motivé une </a:t>
            </a:r>
            <a:r>
              <a:rPr lang="fr-FR" baseline="0" dirty="0" err="1" smtClean="0"/>
              <a:t>rehospitalisation</a:t>
            </a:r>
            <a:r>
              <a:rPr lang="fr-FR" baseline="0" dirty="0" smtClean="0"/>
              <a:t> pour </a:t>
            </a:r>
            <a:r>
              <a:rPr lang="is-IS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82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>
                <a:latin typeface="Calibri" charset="0"/>
              </a:rPr>
              <a:t>La série de la SFA de 2015 prospective,</a:t>
            </a:r>
            <a:r>
              <a:rPr lang="fr-FR" baseline="0" dirty="0" smtClean="0">
                <a:latin typeface="Calibri" charset="0"/>
              </a:rPr>
              <a:t> seule série comparant les </a:t>
            </a:r>
            <a:r>
              <a:rPr lang="fr-FR" baseline="0" dirty="0" err="1" smtClean="0">
                <a:latin typeface="Calibri" charset="0"/>
              </a:rPr>
              <a:t>differentes</a:t>
            </a:r>
            <a:r>
              <a:rPr lang="fr-FR" baseline="0" dirty="0" smtClean="0">
                <a:latin typeface="Calibri" charset="0"/>
              </a:rPr>
              <a:t> modalités d’</a:t>
            </a:r>
            <a:r>
              <a:rPr lang="fr-FR" baseline="0" dirty="0" err="1" smtClean="0">
                <a:latin typeface="Calibri" charset="0"/>
              </a:rPr>
              <a:t>anesthesie</a:t>
            </a:r>
            <a:r>
              <a:rPr lang="fr-FR" baseline="0" dirty="0" smtClean="0">
                <a:latin typeface="Calibri" charset="0"/>
              </a:rPr>
              <a:t> en </a:t>
            </a:r>
            <a:r>
              <a:rPr lang="fr-FR" baseline="0" dirty="0" err="1" smtClean="0">
                <a:latin typeface="Calibri" charset="0"/>
              </a:rPr>
              <a:t>ambu</a:t>
            </a:r>
            <a:r>
              <a:rPr lang="fr-FR" baseline="0" dirty="0" smtClean="0">
                <a:latin typeface="Calibri" charset="0"/>
              </a:rPr>
              <a:t> montrait qu’il n’y avait pas de différence significative entre AG et </a:t>
            </a:r>
            <a:r>
              <a:rPr lang="fr-FR" baseline="0" dirty="0" err="1" smtClean="0">
                <a:latin typeface="Calibri" charset="0"/>
              </a:rPr>
              <a:t>anesthies</a:t>
            </a:r>
            <a:r>
              <a:rPr lang="fr-FR" baseline="0" dirty="0" smtClean="0">
                <a:latin typeface="Calibri" charset="0"/>
              </a:rPr>
              <a:t> LR</a:t>
            </a:r>
            <a:endParaRPr lang="fr-FR" dirty="0" smtClean="0">
              <a:latin typeface="Calibri" charset="0"/>
            </a:endParaRPr>
          </a:p>
          <a:p>
            <a:pPr eaLnBrk="1" hangingPunct="1"/>
            <a:r>
              <a:rPr lang="fr-FR" dirty="0" smtClean="0">
                <a:latin typeface="Calibri" charset="0"/>
              </a:rPr>
              <a:t>Pas </a:t>
            </a:r>
            <a:r>
              <a:rPr lang="fr-FR" dirty="0">
                <a:latin typeface="Calibri" charset="0"/>
              </a:rPr>
              <a:t>de différence en terme de Durée d’anesthésie, de chirurgie, de passage en salle de réveil</a:t>
            </a:r>
          </a:p>
          <a:p>
            <a:pPr eaLnBrk="1" hangingPunct="1"/>
            <a:r>
              <a:rPr lang="fr-FR" dirty="0">
                <a:latin typeface="Calibri" charset="0"/>
              </a:rPr>
              <a:t>Efficacité des blocs</a:t>
            </a: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F966840-9BF2-7548-B676-C1BD40C28489}" type="slidenum">
              <a:rPr lang="fr-FR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17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138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 </a:t>
            </a:r>
            <a:r>
              <a:rPr lang="fr-FR" dirty="0" smtClean="0"/>
              <a:t>cette</a:t>
            </a:r>
            <a:r>
              <a:rPr lang="fr-FR" baseline="0" dirty="0" smtClean="0"/>
              <a:t> </a:t>
            </a:r>
            <a:r>
              <a:rPr lang="fr-FR" baseline="0" dirty="0" smtClean="0"/>
              <a:t>étude il n’</a:t>
            </a:r>
            <a:r>
              <a:rPr lang="fr-FR" baseline="0" dirty="0" err="1" smtClean="0"/>
              <a:t>éxistait</a:t>
            </a:r>
            <a:r>
              <a:rPr lang="fr-FR" baseline="0" dirty="0" smtClean="0"/>
              <a:t> pas de </a:t>
            </a:r>
            <a:r>
              <a:rPr lang="fr-FR" baseline="0" dirty="0" smtClean="0"/>
              <a:t>différence significative sur </a:t>
            </a:r>
            <a:r>
              <a:rPr lang="fr-FR" baseline="0" dirty="0" smtClean="0"/>
              <a:t>les complications ou la satisfaction des patients en fonction du type de chirurgie, mais celle-ci était bien entendue réalisée sous </a:t>
            </a:r>
            <a:r>
              <a:rPr lang="fr-FR" baseline="0" dirty="0" err="1" smtClean="0"/>
              <a:t>arthro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86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serie</a:t>
            </a:r>
            <a:r>
              <a:rPr lang="fr-FR" dirty="0" smtClean="0"/>
              <a:t> a permis</a:t>
            </a:r>
            <a:r>
              <a:rPr lang="fr-FR" baseline="0" dirty="0" smtClean="0"/>
              <a:t> de comparer l’utilité des AINS dans cette chirurgie: l’utilisation des </a:t>
            </a:r>
            <a:r>
              <a:rPr lang="fr-FR" baseline="0" dirty="0" err="1" smtClean="0"/>
              <a:t>Ains</a:t>
            </a:r>
            <a:r>
              <a:rPr lang="fr-FR" baseline="0" dirty="0" smtClean="0"/>
              <a:t> montrait une amélioration significative en terme de douleurs ce qui était confirmé par les </a:t>
            </a:r>
            <a:r>
              <a:rPr lang="fr-FR" baseline="0" dirty="0" err="1" smtClean="0"/>
              <a:t>series</a:t>
            </a:r>
            <a:r>
              <a:rPr lang="fr-FR" baseline="0" dirty="0" smtClean="0"/>
              <a:t> e la </a:t>
            </a:r>
            <a:r>
              <a:rPr lang="fr-FR" baseline="0" dirty="0" err="1" smtClean="0"/>
              <a:t>litterature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116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L’utilisation</a:t>
            </a:r>
            <a:r>
              <a:rPr lang="fr-FR" baseline="0" dirty="0" smtClean="0"/>
              <a:t> d’</a:t>
            </a:r>
            <a:r>
              <a:rPr lang="fr-FR" baseline="0" dirty="0" err="1" smtClean="0"/>
              <a:t>alr</a:t>
            </a:r>
            <a:r>
              <a:rPr lang="fr-FR" baseline="0" dirty="0" smtClean="0"/>
              <a:t> type bloc </a:t>
            </a:r>
            <a:r>
              <a:rPr lang="fr-FR" baseline="0" dirty="0" err="1" smtClean="0"/>
              <a:t>saphene</a:t>
            </a:r>
            <a:r>
              <a:rPr lang="fr-FR" baseline="0" dirty="0" smtClean="0"/>
              <a:t> n’améliorait pas la douleur P/R à une infiltration </a:t>
            </a:r>
            <a:r>
              <a:rPr lang="fr-FR" baseline="0" dirty="0" err="1" smtClean="0"/>
              <a:t>peri</a:t>
            </a:r>
            <a:r>
              <a:rPr lang="fr-FR" baseline="0" dirty="0" smtClean="0"/>
              <a:t> articulaire et intra articulaire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402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même</a:t>
            </a:r>
            <a:r>
              <a:rPr lang="fr-FR" baseline="0" dirty="0" smtClean="0"/>
              <a:t> le KT a diffusion lente ne montrait pas d’amélioration sur la </a:t>
            </a:r>
            <a:r>
              <a:rPr lang="fr-FR" baseline="0" dirty="0" err="1" smtClean="0"/>
              <a:t>doiuleur</a:t>
            </a:r>
            <a:r>
              <a:rPr lang="fr-FR" baseline="0" dirty="0" smtClean="0"/>
              <a:t> mais augmentait le risque de complication piles </a:t>
            </a:r>
            <a:r>
              <a:rPr lang="fr-FR" baseline="0" dirty="0" err="1" smtClean="0"/>
              <a:t>ky</a:t>
            </a:r>
            <a:r>
              <a:rPr lang="fr-FR" baseline="0" dirty="0" smtClean="0"/>
              <a:t> bouché, </a:t>
            </a:r>
            <a:r>
              <a:rPr lang="is-IS" baseline="0" dirty="0" smtClean="0"/>
              <a:t>… ils n’étaient donc pas recommandés en chrirugie du LCA en ambu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750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infiltrations </a:t>
            </a:r>
            <a:r>
              <a:rPr lang="fr-FR" dirty="0" err="1" smtClean="0"/>
              <a:t>peri</a:t>
            </a:r>
            <a:r>
              <a:rPr lang="fr-FR" dirty="0" smtClean="0"/>
              <a:t> articulaires sur le site de </a:t>
            </a:r>
            <a:r>
              <a:rPr lang="fr-FR" dirty="0" err="1" smtClean="0"/>
              <a:t>prelevement</a:t>
            </a:r>
            <a:r>
              <a:rPr lang="fr-FR" dirty="0" smtClean="0"/>
              <a:t> étaient recommandés car aussi efficaces</a:t>
            </a:r>
            <a:r>
              <a:rPr lang="fr-FR" baseline="0" dirty="0" smtClean="0"/>
              <a:t> qu’une ALR mais avec moins d’effet secondaire.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590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effets</a:t>
            </a:r>
            <a:r>
              <a:rPr lang="fr-FR" baseline="0" dirty="0" smtClean="0"/>
              <a:t> secondaires rapportés dans la série et la </a:t>
            </a:r>
            <a:r>
              <a:rPr lang="fr-FR" baseline="0" dirty="0" err="1" smtClean="0"/>
              <a:t>litterature</a:t>
            </a:r>
            <a:r>
              <a:rPr lang="fr-FR" baseline="0" dirty="0" smtClean="0"/>
              <a:t> étaient </a:t>
            </a:r>
            <a:r>
              <a:rPr lang="fr-FR" baseline="0" dirty="0" err="1" smtClean="0"/>
              <a:t>essentiellementles</a:t>
            </a:r>
            <a:r>
              <a:rPr lang="fr-FR" baseline="0" dirty="0" smtClean="0"/>
              <a:t> vertiges, les nausées, et l’anxiété. Tous ces effets secondaires étaient plus marqués chez les patients hospitalisés et non </a:t>
            </a:r>
            <a:r>
              <a:rPr lang="fr-FR" baseline="0" dirty="0" err="1" smtClean="0"/>
              <a:t>premediqués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2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L’ambulatoire</a:t>
            </a:r>
            <a:r>
              <a:rPr lang="fr-FR" baseline="0" dirty="0" smtClean="0"/>
              <a:t> peut donc être proposée en première intention dans la chirurgie du LCA, la technique chirurgicale (</a:t>
            </a:r>
            <a:r>
              <a:rPr lang="fr-FR" baseline="0" dirty="0" err="1" smtClean="0"/>
              <a:t>arthroscopique</a:t>
            </a:r>
            <a:r>
              <a:rPr lang="fr-FR" baseline="0" dirty="0" smtClean="0"/>
              <a:t>) et le type d’anesthésie importe peu mais les </a:t>
            </a:r>
            <a:r>
              <a:rPr lang="fr-FR" baseline="0" dirty="0" err="1" smtClean="0"/>
              <a:t>alr</a:t>
            </a:r>
            <a:r>
              <a:rPr lang="fr-FR" baseline="0" dirty="0" smtClean="0"/>
              <a:t> ne sont pas recommandées. La gestion de la douleur passe par une </a:t>
            </a:r>
            <a:r>
              <a:rPr lang="fr-FR" baseline="0" dirty="0" err="1" smtClean="0"/>
              <a:t>analgesie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multi-modale</a:t>
            </a:r>
            <a:r>
              <a:rPr lang="fr-FR" baseline="0" dirty="0" smtClean="0"/>
              <a:t> associant </a:t>
            </a:r>
            <a:r>
              <a:rPr lang="fr-FR" baseline="0" dirty="0" err="1" smtClean="0"/>
              <a:t>corticoides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ains</a:t>
            </a:r>
            <a:r>
              <a:rPr lang="fr-FR" baseline="0" dirty="0" smtClean="0"/>
              <a:t>, infiltration et </a:t>
            </a:r>
            <a:r>
              <a:rPr lang="fr-FR" baseline="0" dirty="0" err="1" smtClean="0"/>
              <a:t>cryotherapie</a:t>
            </a:r>
            <a:r>
              <a:rPr lang="fr-FR" baseline="0" dirty="0" smtClean="0"/>
              <a:t>. Il faut </a:t>
            </a:r>
            <a:r>
              <a:rPr lang="fr-FR" baseline="0" dirty="0" err="1" smtClean="0"/>
              <a:t>eviter</a:t>
            </a:r>
            <a:r>
              <a:rPr lang="fr-FR" baseline="0" dirty="0" smtClean="0"/>
              <a:t> les morphiniques à cause de leurs effets secondaires.</a:t>
            </a:r>
          </a:p>
          <a:p>
            <a:r>
              <a:rPr lang="fr-FR" baseline="0" dirty="0" smtClean="0"/>
              <a:t>Il n’existe pas de gold standard.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17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RRAC: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Récupération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rapide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après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chirurgie...mais en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réalite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c’est tout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péri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opératoire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20AF-3799-5641-AF6A-24E47A43E24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46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Avant</a:t>
            </a:r>
            <a:r>
              <a:rPr lang="fr-FR" baseline="0" dirty="0" smtClean="0"/>
              <a:t> l’</a:t>
            </a:r>
            <a:r>
              <a:rPr lang="fr-FR" baseline="0" dirty="0" err="1" smtClean="0"/>
              <a:t>intevention</a:t>
            </a:r>
            <a:r>
              <a:rPr lang="fr-FR" baseline="0" dirty="0" smtClean="0"/>
              <a:t>, le chirurgien doit , l’</a:t>
            </a:r>
            <a:r>
              <a:rPr lang="fr-FR" baseline="0" dirty="0" err="1" smtClean="0"/>
              <a:t>anesthesite</a:t>
            </a:r>
            <a:r>
              <a:rPr lang="fr-FR" baseline="0" dirty="0" smtClean="0"/>
              <a:t> doit et les </a:t>
            </a:r>
            <a:r>
              <a:rPr lang="fr-FR" baseline="0" dirty="0" err="1" smtClean="0"/>
              <a:t>secretaires</a:t>
            </a:r>
            <a:r>
              <a:rPr lang="fr-FR" baseline="0" dirty="0" smtClean="0"/>
              <a:t> doivent</a:t>
            </a:r>
            <a:r>
              <a:rPr lang="is-IS" baseline="0" dirty="0" smtClean="0"/>
              <a:t>… l’objectif etant de repeter le sinformations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81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education</a:t>
            </a:r>
            <a:r>
              <a:rPr lang="fr-FR" dirty="0" smtClean="0"/>
              <a:t> </a:t>
            </a:r>
            <a:r>
              <a:rPr lang="fr-FR" dirty="0" err="1" smtClean="0"/>
              <a:t>therapeutique</a:t>
            </a:r>
            <a:r>
              <a:rPr lang="fr-FR" dirty="0" smtClean="0"/>
              <a:t> </a:t>
            </a:r>
            <a:r>
              <a:rPr lang="fr-FR" dirty="0" err="1" smtClean="0"/>
              <a:t>preop</a:t>
            </a:r>
            <a:r>
              <a:rPr lang="fr-FR" dirty="0" smtClean="0"/>
              <a:t> est</a:t>
            </a:r>
            <a:r>
              <a:rPr lang="fr-FR" baseline="0" dirty="0" smtClean="0"/>
              <a:t> primordiale, </a:t>
            </a:r>
            <a:r>
              <a:rPr lang="fr-FR" baseline="0" dirty="0" err="1" smtClean="0"/>
              <a:t>svoir</a:t>
            </a:r>
            <a:r>
              <a:rPr lang="fr-FR" baseline="0" dirty="0" smtClean="0"/>
              <a:t> donner des explications au patient que ce soit le kiné en </a:t>
            </a:r>
            <a:r>
              <a:rPr lang="fr-FR" baseline="0" dirty="0" err="1" smtClean="0"/>
              <a:t>preop</a:t>
            </a:r>
            <a:r>
              <a:rPr lang="fr-FR" baseline="0" dirty="0" smtClean="0"/>
              <a:t>, notamment le </a:t>
            </a:r>
            <a:r>
              <a:rPr lang="fr-FR" baseline="0" dirty="0" err="1" smtClean="0"/>
              <a:t>raassurer</a:t>
            </a:r>
            <a:r>
              <a:rPr lang="fr-FR" baseline="0" dirty="0" smtClean="0"/>
              <a:t> sur les protocoles de </a:t>
            </a:r>
            <a:r>
              <a:rPr lang="fr-FR" baseline="0" dirty="0" err="1" smtClean="0"/>
              <a:t>reeducation</a:t>
            </a:r>
            <a:r>
              <a:rPr lang="fr-FR" baseline="0" dirty="0" smtClean="0"/>
              <a:t>, les durées de </a:t>
            </a:r>
            <a:r>
              <a:rPr lang="fr-FR" baseline="0" dirty="0" err="1" smtClean="0"/>
              <a:t>reeducation</a:t>
            </a:r>
            <a:r>
              <a:rPr lang="fr-FR" baseline="0" dirty="0" smtClean="0"/>
              <a:t>, garder la motivation</a:t>
            </a:r>
            <a:r>
              <a:rPr lang="is-IS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98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Quels sont les </a:t>
            </a:r>
            <a:r>
              <a:rPr lang="fr-FR" dirty="0" err="1" smtClean="0"/>
              <a:t>avantags</a:t>
            </a:r>
            <a:r>
              <a:rPr lang="fr-FR" baseline="0" dirty="0" smtClean="0"/>
              <a:t> de la </a:t>
            </a:r>
            <a:r>
              <a:rPr lang="fr-FR" baseline="0" dirty="0" err="1" smtClean="0"/>
              <a:t>rehabilitation</a:t>
            </a:r>
            <a:r>
              <a:rPr lang="fr-FR" baseline="0" dirty="0" smtClean="0"/>
              <a:t> accélérée en </a:t>
            </a:r>
            <a:r>
              <a:rPr lang="fr-FR" baseline="0" dirty="0" err="1" smtClean="0"/>
              <a:t>chirurgiz</a:t>
            </a:r>
            <a:r>
              <a:rPr lang="fr-FR" baseline="0" dirty="0" smtClean="0"/>
              <a:t>: outre la diminution des couts, elle permet d’</a:t>
            </a:r>
            <a:r>
              <a:rPr lang="fr-FR" baseline="0" dirty="0" err="1" smtClean="0"/>
              <a:t>ameliorer</a:t>
            </a:r>
            <a:r>
              <a:rPr lang="fr-FR" baseline="0" dirty="0" smtClean="0"/>
              <a:t> la satisfaction du patient qui est </a:t>
            </a:r>
            <a:r>
              <a:rPr lang="fr-FR" baseline="0" dirty="0" err="1" smtClean="0"/>
              <a:t>actuer</a:t>
            </a:r>
            <a:r>
              <a:rPr lang="fr-FR" baseline="0" dirty="0" smtClean="0"/>
              <a:t> de sa PEC, elle permet une amélioration globale du parcours de soin, et de diminuer la durée d’hospitalisation.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320AF-3799-5641-AF6A-24E47A43E2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09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la chirurgie du croisé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anterieur</a:t>
            </a:r>
            <a:r>
              <a:rPr lang="fr-FR" baseline="0" dirty="0" smtClean="0"/>
              <a:t>, ces protocoles ont permis de passer à une chirurgie ambulatoire. La SFA s’est </a:t>
            </a:r>
            <a:r>
              <a:rPr lang="fr-FR" baseline="0" dirty="0" err="1" smtClean="0"/>
              <a:t>interessé</a:t>
            </a:r>
            <a:r>
              <a:rPr lang="fr-FR" baseline="0" dirty="0" smtClean="0"/>
              <a:t> en 2014 à la littérature pour comparer ce qui existait avec leur </a:t>
            </a:r>
            <a:r>
              <a:rPr lang="fr-FR" baseline="0" dirty="0" err="1" smtClean="0"/>
              <a:t>serie</a:t>
            </a:r>
            <a:r>
              <a:rPr lang="fr-FR" baseline="0" dirty="0" smtClean="0"/>
              <a:t> de 1000 </a:t>
            </a:r>
            <a:r>
              <a:rPr lang="fr-FR" baseline="0" dirty="0" err="1" smtClean="0"/>
              <a:t>patiznts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85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SFA s’</a:t>
            </a:r>
            <a:r>
              <a:rPr lang="fr-FR" dirty="0" err="1" smtClean="0"/>
              <a:t>sst</a:t>
            </a:r>
            <a:r>
              <a:rPr lang="fr-FR" dirty="0" smtClean="0"/>
              <a:t> </a:t>
            </a:r>
            <a:r>
              <a:rPr lang="fr-FR" dirty="0" err="1" smtClean="0"/>
              <a:t>interessé</a:t>
            </a:r>
            <a:r>
              <a:rPr lang="fr-FR" dirty="0" smtClean="0"/>
              <a:t> en 2014 à la </a:t>
            </a:r>
            <a:r>
              <a:rPr lang="fr-FR" dirty="0" err="1" smtClean="0"/>
              <a:t>litterature</a:t>
            </a:r>
            <a:r>
              <a:rPr lang="fr-FR" dirty="0" smtClean="0"/>
              <a:t> </a:t>
            </a:r>
            <a:r>
              <a:rPr lang="fr-FR" dirty="0" err="1" smtClean="0"/>
              <a:t>anglo-saxone</a:t>
            </a:r>
            <a:r>
              <a:rPr lang="fr-FR" dirty="0" smtClean="0"/>
              <a:t> concernant la chirurgie du </a:t>
            </a:r>
            <a:r>
              <a:rPr lang="fr-FR" dirty="0" err="1" smtClean="0"/>
              <a:t>lca</a:t>
            </a:r>
            <a:r>
              <a:rPr lang="fr-FR" dirty="0" smtClean="0"/>
              <a:t> en </a:t>
            </a:r>
            <a:r>
              <a:rPr lang="fr-FR" dirty="0" err="1" smtClean="0"/>
              <a:t>ambulatoie</a:t>
            </a:r>
            <a:r>
              <a:rPr lang="fr-FR" dirty="0" smtClean="0"/>
              <a:t>. Avec </a:t>
            </a:r>
            <a:r>
              <a:rPr lang="fr-FR" dirty="0" err="1" smtClean="0"/>
              <a:t>differents</a:t>
            </a:r>
            <a:r>
              <a:rPr lang="fr-FR" baseline="0" dirty="0" smtClean="0"/>
              <a:t> critères de recherche, ils ont pu </a:t>
            </a:r>
            <a:r>
              <a:rPr lang="fr-FR" baseline="0" dirty="0" err="1" smtClean="0"/>
              <a:t>selectionner</a:t>
            </a:r>
            <a:r>
              <a:rPr lang="fr-FR" baseline="0" dirty="0" smtClean="0"/>
              <a:t> 38 articles.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21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 ces </a:t>
            </a:r>
            <a:r>
              <a:rPr lang="fr-FR" baseline="0" dirty="0" smtClean="0"/>
              <a:t>38 articles,  </a:t>
            </a:r>
            <a:r>
              <a:rPr lang="fr-FR" baseline="0" dirty="0" smtClean="0"/>
              <a:t>12 </a:t>
            </a:r>
            <a:r>
              <a:rPr lang="fr-FR" baseline="0" dirty="0" smtClean="0"/>
              <a:t>traitaient de </a:t>
            </a:r>
            <a:r>
              <a:rPr lang="fr-FR" baseline="0" dirty="0" smtClean="0"/>
              <a:t>la faisabilité de la chirurgie du LCA en </a:t>
            </a:r>
            <a:r>
              <a:rPr lang="fr-FR" baseline="0" dirty="0" err="1" smtClean="0"/>
              <a:t>ambu</a:t>
            </a:r>
            <a:r>
              <a:rPr lang="fr-FR" baseline="0" dirty="0" smtClean="0"/>
              <a:t> et 17 </a:t>
            </a:r>
            <a:r>
              <a:rPr lang="fr-FR" baseline="0" dirty="0" smtClean="0"/>
              <a:t>de </a:t>
            </a:r>
            <a:r>
              <a:rPr lang="fr-FR" baseline="0" dirty="0" smtClean="0"/>
              <a:t>l’analgésie du </a:t>
            </a:r>
            <a:r>
              <a:rPr lang="fr-FR" baseline="0" dirty="0" smtClean="0"/>
              <a:t>LCA. On peut voir que peu d’articles traitaient de la technique chirurgicale en elle même </a:t>
            </a:r>
            <a:r>
              <a:rPr lang="fr-FR" baseline="0" dirty="0" err="1" smtClean="0"/>
              <a:t>pusique</a:t>
            </a:r>
            <a:r>
              <a:rPr lang="fr-FR" baseline="0" dirty="0" smtClean="0"/>
              <a:t> que à l’heure actuelle cette chirurgie s’effectue de manière systématique sous arthroscopie.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7F39E-890B-AB44-A20E-F5417552C4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15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7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71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0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34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97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6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9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7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8DC9-8FEE-2D47-ACBA-F6C1037C6E9D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3E9B-B90B-8243-BA2D-543259462C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5474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Reconstruction du LCA et ambulatoire</a:t>
            </a:r>
            <a:br>
              <a:rPr lang="fr-FR" dirty="0" smtClean="0"/>
            </a:br>
            <a:r>
              <a:rPr lang="fr-FR" dirty="0" smtClean="0"/>
              <a:t>RAAC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24000" y="36139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68" y="114886"/>
            <a:ext cx="6299200" cy="1130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5488" y="6345936"/>
            <a:ext cx="276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Docteur Philippe </a:t>
            </a:r>
            <a:r>
              <a:rPr lang="fr-FR" dirty="0" err="1" smtClean="0"/>
              <a:t>Duchemin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345168" y="6345936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Alès le 14/10/2017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8" y="3595641"/>
            <a:ext cx="3810000" cy="2133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332" y="3178144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DE LA RAAC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5499100" cy="48768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Satisfaction </a:t>
            </a:r>
            <a:r>
              <a:rPr lang="fr-FR" b="1" dirty="0"/>
              <a:t>du patient +++ </a:t>
            </a:r>
            <a:r>
              <a:rPr lang="fr-FR" dirty="0" smtClean="0"/>
              <a:t>qui est acteur de sa PEC.</a:t>
            </a:r>
          </a:p>
          <a:p>
            <a:endParaRPr lang="fr-FR" b="1" dirty="0" smtClean="0"/>
          </a:p>
          <a:p>
            <a:r>
              <a:rPr lang="fr-FR" b="1" dirty="0" smtClean="0"/>
              <a:t>Amélioration GLOBALE de tout le parcours de soin.</a:t>
            </a:r>
          </a:p>
          <a:p>
            <a:endParaRPr lang="fr-FR" b="1" dirty="0" smtClean="0"/>
          </a:p>
          <a:p>
            <a:r>
              <a:rPr lang="fr-FR" dirty="0" smtClean="0"/>
              <a:t>Réduction de la convalescence et de la </a:t>
            </a:r>
            <a:r>
              <a:rPr lang="fr-FR" b="1" dirty="0" smtClean="0"/>
              <a:t>durée d’hospitalisation</a:t>
            </a:r>
          </a:p>
          <a:p>
            <a:endParaRPr lang="fr-FR" b="1" dirty="0" smtClean="0"/>
          </a:p>
          <a:p>
            <a:r>
              <a:rPr lang="fr-FR" b="1" dirty="0" smtClean="0"/>
              <a:t>Economies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pour </a:t>
            </a:r>
            <a:r>
              <a:rPr lang="fr-FR" dirty="0"/>
              <a:t>la </a:t>
            </a:r>
            <a:r>
              <a:rPr lang="fr-FR" dirty="0" smtClean="0"/>
              <a:t>Sécurité Sociale</a:t>
            </a:r>
          </a:p>
          <a:p>
            <a:pPr lvl="1"/>
            <a:r>
              <a:rPr lang="fr-FR" dirty="0" smtClean="0"/>
              <a:t>Pour l’établissement de soins</a:t>
            </a:r>
          </a:p>
          <a:p>
            <a:pPr lvl="1"/>
            <a:endParaRPr lang="fr-FR" dirty="0"/>
          </a:p>
          <a:p>
            <a:pPr marL="274320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2" y="1242377"/>
            <a:ext cx="2362199" cy="17155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00" y="4965178"/>
            <a:ext cx="4013200" cy="15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pic>
        <p:nvPicPr>
          <p:cNvPr id="2" name="Image 1" descr="Capture d’écran 2015-11-10 à 18.46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273540"/>
            <a:ext cx="9144000" cy="5584461"/>
          </a:xfrm>
          <a:prstGeom prst="rect">
            <a:avLst/>
          </a:prstGeom>
          <a:ln>
            <a:noFill/>
          </a:ln>
          <a:effectLst>
            <a:softEdge rad="1143000"/>
          </a:effectLst>
        </p:spPr>
      </p:pic>
      <p:sp>
        <p:nvSpPr>
          <p:cNvPr id="6" name="ZoneTexte 5"/>
          <p:cNvSpPr txBox="1"/>
          <p:nvPr/>
        </p:nvSpPr>
        <p:spPr>
          <a:xfrm>
            <a:off x="1703389" y="1189038"/>
            <a:ext cx="9001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REVUE </a:t>
            </a:r>
            <a:r>
              <a:rPr lang="fr-FR" sz="6000" b="1">
                <a:solidFill>
                  <a:schemeClr val="tx2">
                    <a:lumMod val="60000"/>
                    <a:lumOff val="40000"/>
                  </a:schemeClr>
                </a:solidFill>
              </a:rPr>
              <a:t>DE LA  </a:t>
            </a:r>
            <a:r>
              <a:rPr lang="fr-FR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LITTERATURE</a:t>
            </a:r>
          </a:p>
        </p:txBody>
      </p:sp>
      <p:pic>
        <p:nvPicPr>
          <p:cNvPr id="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0907" y="12089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7861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27813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363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3575050" y="1196976"/>
            <a:ext cx="489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/>
              <a:t>CRITÈRES D’INCLUSION : PUBMED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74825" y="2420938"/>
            <a:ext cx="3316288" cy="2616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0000"/>
                </a:solidFill>
              </a:rPr>
              <a:t>CRITÈRES D’EXCLUSION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Non Anglais 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Non Humain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Case Report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Etudes biomécaniques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Etudes de réhabilitation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Analyse radiographique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Analyse Economique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</a:rPr>
              <a:t>Articles rétractés</a:t>
            </a:r>
          </a:p>
        </p:txBody>
      </p:sp>
      <p:pic>
        <p:nvPicPr>
          <p:cNvPr id="15366" name="Image 6" descr="Capture d’écran 2015-11-24 à 16.58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628776"/>
            <a:ext cx="9144001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664201" y="2060575"/>
            <a:ext cx="200977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/>
              <a:t>Item : 171 Abstract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951538" y="2852739"/>
            <a:ext cx="4176712" cy="15081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>
                <a:solidFill>
                  <a:srgbClr val="000000"/>
                </a:solidFill>
              </a:rPr>
              <a:t>CRITÈRES D’INCLUSION</a:t>
            </a:r>
          </a:p>
          <a:p>
            <a:pPr eaLnBrk="1" hangingPunct="1"/>
            <a:r>
              <a:rPr lang="fr-FR" sz="1800">
                <a:solidFill>
                  <a:srgbClr val="000000"/>
                </a:solidFill>
              </a:rPr>
              <a:t>Etude clinique</a:t>
            </a:r>
          </a:p>
          <a:p>
            <a:pPr eaLnBrk="1" hangingPunct="1"/>
            <a:r>
              <a:rPr lang="fr-FR" sz="1800">
                <a:solidFill>
                  <a:srgbClr val="000000"/>
                </a:solidFill>
              </a:rPr>
              <a:t>Patients &gt; 16 ans</a:t>
            </a:r>
          </a:p>
          <a:p>
            <a:pPr eaLnBrk="1" hangingPunct="1"/>
            <a:r>
              <a:rPr lang="fr-FR" sz="1800">
                <a:solidFill>
                  <a:srgbClr val="000000"/>
                </a:solidFill>
              </a:rPr>
              <a:t>Reconstruction du LCA par greffe</a:t>
            </a:r>
          </a:p>
          <a:p>
            <a:pPr eaLnBrk="1" hangingPunct="1"/>
            <a:r>
              <a:rPr lang="fr-FR" sz="1800">
                <a:solidFill>
                  <a:srgbClr val="000000"/>
                </a:solidFill>
              </a:rPr>
              <a:t>Nombre de Patients ambulatoires &gt; 25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096000" y="4941888"/>
            <a:ext cx="1189038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/>
              <a:t>56 Articles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424114" y="5589589"/>
            <a:ext cx="3087687" cy="954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>
                <a:solidFill>
                  <a:srgbClr val="000000"/>
                </a:solidFill>
              </a:rPr>
              <a:t>38 Articles inclus</a:t>
            </a:r>
          </a:p>
          <a:p>
            <a:pPr eaLnBrk="1" hangingPunct="1"/>
            <a:r>
              <a:rPr lang="fr-FR" sz="2800" b="1">
                <a:solidFill>
                  <a:srgbClr val="000000"/>
                </a:solidFill>
              </a:rPr>
              <a:t>Comparés à la série</a:t>
            </a:r>
          </a:p>
        </p:txBody>
      </p:sp>
      <p:sp>
        <p:nvSpPr>
          <p:cNvPr id="25" name="Flèche courbée vers la gauche 24"/>
          <p:cNvSpPr/>
          <p:nvPr/>
        </p:nvSpPr>
        <p:spPr>
          <a:xfrm>
            <a:off x="8183563" y="1773238"/>
            <a:ext cx="360362" cy="647700"/>
          </a:xfrm>
          <a:prstGeom prst="curved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Accolade ouvrante 25"/>
          <p:cNvSpPr/>
          <p:nvPr/>
        </p:nvSpPr>
        <p:spPr>
          <a:xfrm rot="15782407">
            <a:off x="5664994" y="3193256"/>
            <a:ext cx="431800" cy="29924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/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032625" y="5732463"/>
            <a:ext cx="2478088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>
                <a:solidFill>
                  <a:srgbClr val="000000"/>
                </a:solidFill>
              </a:rPr>
              <a:t>Lecture - sélection</a:t>
            </a:r>
          </a:p>
        </p:txBody>
      </p:sp>
      <p:sp>
        <p:nvSpPr>
          <p:cNvPr id="30" name="Flèche vers la droite 29"/>
          <p:cNvSpPr/>
          <p:nvPr/>
        </p:nvSpPr>
        <p:spPr>
          <a:xfrm rot="10800000">
            <a:off x="5783264" y="5883276"/>
            <a:ext cx="1011237" cy="23812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Virage 28"/>
          <p:cNvSpPr/>
          <p:nvPr/>
        </p:nvSpPr>
        <p:spPr>
          <a:xfrm rot="5400000">
            <a:off x="7607301" y="5084763"/>
            <a:ext cx="576262" cy="576263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495550" y="5643563"/>
            <a:ext cx="43338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6387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52938" y="1479551"/>
            <a:ext cx="2754312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4800" dirty="0"/>
              <a:t>38 articles</a:t>
            </a:r>
          </a:p>
        </p:txBody>
      </p:sp>
      <p:sp>
        <p:nvSpPr>
          <p:cNvPr id="16389" name="ZoneTexte 6"/>
          <p:cNvSpPr txBox="1">
            <a:spLocks noChangeArrowheads="1"/>
          </p:cNvSpPr>
          <p:nvPr/>
        </p:nvSpPr>
        <p:spPr bwMode="auto">
          <a:xfrm>
            <a:off x="2640013" y="2492375"/>
            <a:ext cx="63801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sz="3600" dirty="0">
                <a:solidFill>
                  <a:srgbClr val="1F497D"/>
                </a:solidFill>
              </a:rPr>
              <a:t>EPIDEMIOLOGIE : 3</a:t>
            </a:r>
          </a:p>
          <a:p>
            <a:pPr eaLnBrk="1" hangingPunct="1">
              <a:buFont typeface="Arial" charset="0"/>
              <a:buNone/>
            </a:pPr>
            <a:r>
              <a:rPr lang="fr-FR" sz="3600" dirty="0">
                <a:solidFill>
                  <a:srgbClr val="1F497D"/>
                </a:solidFill>
              </a:rPr>
              <a:t>FAISABILITE : 12</a:t>
            </a:r>
          </a:p>
          <a:p>
            <a:pPr eaLnBrk="1" hangingPunct="1">
              <a:buFont typeface="Arial" charset="0"/>
              <a:buNone/>
            </a:pPr>
            <a:r>
              <a:rPr lang="fr-FR" sz="3600" dirty="0">
                <a:solidFill>
                  <a:srgbClr val="1F497D"/>
                </a:solidFill>
              </a:rPr>
              <a:t>ANESTHESIE : 1</a:t>
            </a:r>
          </a:p>
          <a:p>
            <a:pPr eaLnBrk="1" hangingPunct="1"/>
            <a:r>
              <a:rPr lang="fr-FR" sz="3600" dirty="0">
                <a:solidFill>
                  <a:srgbClr val="1F497D"/>
                </a:solidFill>
              </a:rPr>
              <a:t>TECHNIQUE CHIRURGICALE : 1</a:t>
            </a:r>
          </a:p>
          <a:p>
            <a:pPr eaLnBrk="1" hangingPunct="1">
              <a:buFont typeface="Arial" charset="0"/>
              <a:buNone/>
            </a:pPr>
            <a:r>
              <a:rPr lang="fr-FR" sz="3600" dirty="0">
                <a:solidFill>
                  <a:srgbClr val="1F497D"/>
                </a:solidFill>
              </a:rPr>
              <a:t>ANALGESIE : 17</a:t>
            </a:r>
          </a:p>
          <a:p>
            <a:pPr eaLnBrk="1" hangingPunct="1">
              <a:buFont typeface="Arial" charset="0"/>
              <a:buNone/>
            </a:pPr>
            <a:r>
              <a:rPr lang="fr-FR" sz="3600" dirty="0">
                <a:solidFill>
                  <a:srgbClr val="1F497D"/>
                </a:solidFill>
              </a:rPr>
              <a:t>AUTRES EFFETS SECONDAIRES : 4 </a:t>
            </a:r>
          </a:p>
        </p:txBody>
      </p:sp>
      <p:sp>
        <p:nvSpPr>
          <p:cNvPr id="3" name="Ellipse 2"/>
          <p:cNvSpPr/>
          <p:nvPr/>
        </p:nvSpPr>
        <p:spPr>
          <a:xfrm>
            <a:off x="5016500" y="4724400"/>
            <a:ext cx="719138" cy="541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20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159375" y="3141664"/>
            <a:ext cx="649288" cy="541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20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8435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  <a:endParaRPr lang="fr-FR" sz="48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8436" name="ZoneTexte 2"/>
          <p:cNvSpPr txBox="1">
            <a:spLocks noChangeArrowheads="1"/>
          </p:cNvSpPr>
          <p:nvPr/>
        </p:nvSpPr>
        <p:spPr bwMode="auto">
          <a:xfrm>
            <a:off x="2927351" y="1365250"/>
            <a:ext cx="7667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400" b="1" dirty="0"/>
              <a:t>COMPARISON OF KETOROLAC AND OPIOID ANALGESICS IN</a:t>
            </a:r>
          </a:p>
          <a:p>
            <a:pPr algn="ctr" eaLnBrk="1" hangingPunct="1"/>
            <a:r>
              <a:rPr lang="fr-FR" sz="2400" b="1" dirty="0"/>
              <a:t>POSTOPERATIVE ACL RECONSTRUCTION OUTPATIENT</a:t>
            </a:r>
          </a:p>
          <a:p>
            <a:pPr algn="ctr" eaLnBrk="1" hangingPunct="1"/>
            <a:r>
              <a:rPr lang="fr-FR" sz="2400" b="1" dirty="0"/>
              <a:t>PAIN CONTROL</a:t>
            </a:r>
          </a:p>
        </p:txBody>
      </p:sp>
      <p:sp>
        <p:nvSpPr>
          <p:cNvPr id="18437" name="ZoneTexte 5"/>
          <p:cNvSpPr txBox="1">
            <a:spLocks noChangeArrowheads="1"/>
          </p:cNvSpPr>
          <p:nvPr/>
        </p:nvSpPr>
        <p:spPr bwMode="auto">
          <a:xfrm>
            <a:off x="3143250" y="2325689"/>
            <a:ext cx="2336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David A. McGuire et al.</a:t>
            </a:r>
          </a:p>
        </p:txBody>
      </p:sp>
      <p:sp>
        <p:nvSpPr>
          <p:cNvPr id="18438" name="ZoneTexte 6"/>
          <p:cNvSpPr txBox="1">
            <a:spLocks noChangeArrowheads="1"/>
          </p:cNvSpPr>
          <p:nvPr/>
        </p:nvSpPr>
        <p:spPr bwMode="auto">
          <a:xfrm>
            <a:off x="2012950" y="5075238"/>
            <a:ext cx="24717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800" b="1" dirty="0">
                <a:solidFill>
                  <a:srgbClr val="FF0000"/>
                </a:solidFill>
              </a:rPr>
              <a:t>1993</a:t>
            </a:r>
            <a:endParaRPr lang="fr-FR" sz="8800" b="1" dirty="0"/>
          </a:p>
        </p:txBody>
      </p:sp>
      <p:pic>
        <p:nvPicPr>
          <p:cNvPr id="18439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087688"/>
            <a:ext cx="90741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7" descr="Capture d’écran 2015-11-10 à 23.46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93863"/>
            <a:ext cx="12319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0483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pic>
        <p:nvPicPr>
          <p:cNvPr id="20484" name="Image 8" descr="Capture d’écran 2015-11-10 à 22.4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9" y="2838451"/>
            <a:ext cx="14557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ZoneTexte 9"/>
          <p:cNvSpPr txBox="1">
            <a:spLocks noChangeArrowheads="1"/>
          </p:cNvSpPr>
          <p:nvPr/>
        </p:nvSpPr>
        <p:spPr bwMode="auto">
          <a:xfrm>
            <a:off x="6240464" y="3198813"/>
            <a:ext cx="30305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/>
              <a:t>227 PATIENTS</a:t>
            </a:r>
          </a:p>
          <a:p>
            <a:pPr eaLnBrk="1" hangingPunct="1"/>
            <a:r>
              <a:rPr lang="fr-FR" sz="2000"/>
              <a:t>169 AUTOGREFFE</a:t>
            </a:r>
          </a:p>
          <a:p>
            <a:pPr eaLnBrk="1" hangingPunct="1"/>
            <a:r>
              <a:rPr lang="fr-FR" sz="2000"/>
              <a:t>58 ALLOGREFFE</a:t>
            </a:r>
          </a:p>
          <a:p>
            <a:pPr eaLnBrk="1" hangingPunct="1"/>
            <a:r>
              <a:rPr lang="fr-FR" sz="2000"/>
              <a:t>AG</a:t>
            </a:r>
          </a:p>
          <a:p>
            <a:pPr eaLnBrk="1" hangingPunct="1"/>
            <a:r>
              <a:rPr lang="fr-FR" sz="2000"/>
              <a:t>Ketorolac en IM 60 mg</a:t>
            </a:r>
          </a:p>
          <a:p>
            <a:pPr eaLnBrk="1" hangingPunct="1"/>
            <a:r>
              <a:rPr lang="fr-FR" sz="2000"/>
              <a:t>Bupivacaïne : 30 mL à 0,5%</a:t>
            </a:r>
          </a:p>
          <a:p>
            <a:pPr eaLnBrk="1" hangingPunct="1"/>
            <a:r>
              <a:rPr lang="fr-FR" sz="2000"/>
              <a:t>Antalgiques de palier 1 et 2</a:t>
            </a:r>
            <a:endParaRPr lang="fr-FR" sz="2800"/>
          </a:p>
        </p:txBody>
      </p:sp>
      <p:pic>
        <p:nvPicPr>
          <p:cNvPr id="20486" name="Image 7" descr="Capture d’écran 2015-11-10 à 23.46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924176"/>
            <a:ext cx="12319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6096000" y="1557338"/>
            <a:ext cx="0" cy="86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6096000" y="3213101"/>
            <a:ext cx="0" cy="2447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9" name="ZoneTexte 5"/>
          <p:cNvSpPr txBox="1">
            <a:spLocks noChangeArrowheads="1"/>
          </p:cNvSpPr>
          <p:nvPr/>
        </p:nvSpPr>
        <p:spPr bwMode="auto">
          <a:xfrm>
            <a:off x="1538288" y="1268413"/>
            <a:ext cx="4519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400" b="1"/>
              <a:t>A COMPARISON OF OUTPATIENT AND INPATIENT ACL RECONSTRUCTION SURGERY</a:t>
            </a:r>
          </a:p>
        </p:txBody>
      </p:sp>
      <p:sp>
        <p:nvSpPr>
          <p:cNvPr id="20490" name="ZoneTexte 6"/>
          <p:cNvSpPr txBox="1">
            <a:spLocks noChangeArrowheads="1"/>
          </p:cNvSpPr>
          <p:nvPr/>
        </p:nvSpPr>
        <p:spPr bwMode="auto">
          <a:xfrm>
            <a:off x="3000375" y="3094038"/>
            <a:ext cx="31496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/>
              <a:t>37 PATIENTS</a:t>
            </a:r>
          </a:p>
          <a:p>
            <a:pPr eaLnBrk="1" hangingPunct="1"/>
            <a:r>
              <a:rPr lang="fr-FR" sz="2000"/>
              <a:t>25 Ambu / 12 Hospit</a:t>
            </a:r>
          </a:p>
          <a:p>
            <a:pPr eaLnBrk="1" hangingPunct="1"/>
            <a:r>
              <a:rPr lang="fr-FR" sz="2000"/>
              <a:t>TR AUTOGREFFE</a:t>
            </a:r>
          </a:p>
          <a:p>
            <a:pPr eaLnBrk="1" hangingPunct="1"/>
            <a:r>
              <a:rPr lang="fr-FR" sz="2000"/>
              <a:t>AG</a:t>
            </a:r>
          </a:p>
          <a:p>
            <a:pPr eaLnBrk="1" hangingPunct="1"/>
            <a:r>
              <a:rPr lang="fr-FR" sz="2000"/>
              <a:t>15 mL Bupivacaïne IA à 0.5%</a:t>
            </a:r>
          </a:p>
        </p:txBody>
      </p:sp>
      <p:sp>
        <p:nvSpPr>
          <p:cNvPr id="20491" name="ZoneTexte 7"/>
          <p:cNvSpPr txBox="1">
            <a:spLocks noChangeArrowheads="1"/>
          </p:cNvSpPr>
          <p:nvPr/>
        </p:nvSpPr>
        <p:spPr bwMode="auto">
          <a:xfrm>
            <a:off x="1631951" y="4843464"/>
            <a:ext cx="43926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Hospit : 2.4 J en moyenne</a:t>
            </a:r>
          </a:p>
          <a:p>
            <a:pPr eaLnBrk="1" hangingPunct="1"/>
            <a:r>
              <a:rPr lang="fr-FR" sz="1800"/>
              <a:t>Pas de différence : EVA, morphine à J0-J1</a:t>
            </a:r>
          </a:p>
          <a:p>
            <a:pPr eaLnBrk="1" hangingPunct="1"/>
            <a:r>
              <a:rPr lang="fr-FR" sz="1800"/>
              <a:t>Mobilité articulaire à 8 S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/>
              <a:t>8% réhospitalisé groupe ambu</a:t>
            </a:r>
          </a:p>
          <a:p>
            <a:pPr eaLnBrk="1" hangingPunct="1"/>
            <a:r>
              <a:rPr lang="fr-FR" sz="1800"/>
              <a:t>8% aurait préféré hospit</a:t>
            </a:r>
          </a:p>
        </p:txBody>
      </p:sp>
      <p:sp>
        <p:nvSpPr>
          <p:cNvPr id="20492" name="ZoneTexte 8"/>
          <p:cNvSpPr txBox="1">
            <a:spLocks noChangeArrowheads="1"/>
          </p:cNvSpPr>
          <p:nvPr/>
        </p:nvSpPr>
        <p:spPr bwMode="auto">
          <a:xfrm>
            <a:off x="6167438" y="1341438"/>
            <a:ext cx="4500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400" b="1"/>
              <a:t>ACL RECONSTRUCTION</a:t>
            </a:r>
          </a:p>
          <a:p>
            <a:pPr algn="ctr" eaLnBrk="1" hangingPunct="1"/>
            <a:r>
              <a:rPr lang="fr-FR" sz="2400" b="1"/>
              <a:t>AS AN OUTPATIENT PROCEDURE</a:t>
            </a:r>
          </a:p>
        </p:txBody>
      </p:sp>
      <p:sp>
        <p:nvSpPr>
          <p:cNvPr id="20493" name="ZoneTexte 9"/>
          <p:cNvSpPr txBox="1">
            <a:spLocks noChangeArrowheads="1"/>
          </p:cNvSpPr>
          <p:nvPr/>
        </p:nvSpPr>
        <p:spPr bwMode="auto">
          <a:xfrm>
            <a:off x="7308851" y="5516564"/>
            <a:ext cx="33956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Pas de réadmission pour douleur-NVPO</a:t>
            </a:r>
          </a:p>
          <a:p>
            <a:pPr eaLnBrk="1" hangingPunct="1"/>
            <a:r>
              <a:rPr lang="fr-FR" sz="1800"/>
              <a:t>3 complications septiques précoces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67214" y="2636838"/>
            <a:ext cx="33861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dirty="0"/>
              <a:t>ANALYSE RETROSPECTIVE</a:t>
            </a:r>
          </a:p>
        </p:txBody>
      </p:sp>
      <p:sp>
        <p:nvSpPr>
          <p:cNvPr id="20495" name="ZoneTexte 6"/>
          <p:cNvSpPr txBox="1">
            <a:spLocks noChangeArrowheads="1"/>
          </p:cNvSpPr>
          <p:nvPr/>
        </p:nvSpPr>
        <p:spPr bwMode="auto">
          <a:xfrm>
            <a:off x="4843463" y="5294313"/>
            <a:ext cx="28368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800" b="1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17989" y="3374232"/>
            <a:ext cx="3489325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5400" dirty="0"/>
              <a:t>FAISABILITE</a:t>
            </a:r>
          </a:p>
        </p:txBody>
      </p:sp>
      <p:sp>
        <p:nvSpPr>
          <p:cNvPr id="20497" name="ZoneTexte 17"/>
          <p:cNvSpPr txBox="1">
            <a:spLocks noChangeArrowheads="1"/>
          </p:cNvSpPr>
          <p:nvPr/>
        </p:nvSpPr>
        <p:spPr bwMode="auto">
          <a:xfrm>
            <a:off x="1631951" y="2349501"/>
            <a:ext cx="439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John T. Kao, M.D., Charles E. Giangarra, M.D., Gordon Singer, M.D., and Sally Martin, R.N.</a:t>
            </a:r>
          </a:p>
        </p:txBody>
      </p:sp>
      <p:sp>
        <p:nvSpPr>
          <p:cNvPr id="20498" name="ZoneTexte 18"/>
          <p:cNvSpPr txBox="1">
            <a:spLocks noChangeArrowheads="1"/>
          </p:cNvSpPr>
          <p:nvPr/>
        </p:nvSpPr>
        <p:spPr bwMode="auto">
          <a:xfrm>
            <a:off x="6240464" y="2133601"/>
            <a:ext cx="4300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Gregory S. Tierney, MD, Rick W. Wright, MD, J. Patrick Smith, MD,</a:t>
            </a:r>
          </a:p>
          <a:p>
            <a:pPr eaLnBrk="1" hangingPunct="1"/>
            <a:r>
              <a:rPr lang="fr-FR" sz="1200"/>
              <a:t>and David A. Fischer,* MD</a:t>
            </a:r>
          </a:p>
        </p:txBody>
      </p:sp>
    </p:spTree>
    <p:extLst>
      <p:ext uri="{BB962C8B-B14F-4D97-AF65-F5344CB8AC3E}">
        <p14:creationId xmlns:p14="http://schemas.microsoft.com/office/powerpoint/2010/main" val="12957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7" descr="Capture d’écran 2015-11-10 à 23.4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948113"/>
            <a:ext cx="1919288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ZoneTexte 7"/>
          <p:cNvSpPr txBox="1">
            <a:spLocks noChangeArrowheads="1"/>
          </p:cNvSpPr>
          <p:nvPr/>
        </p:nvSpPr>
        <p:spPr bwMode="auto">
          <a:xfrm>
            <a:off x="5759450" y="4035425"/>
            <a:ext cx="195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Nakamura S.J et 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7653" name="Titre 1"/>
          <p:cNvSpPr>
            <a:spLocks noGrp="1"/>
          </p:cNvSpPr>
          <p:nvPr>
            <p:ph type="ctrTitle"/>
          </p:nvPr>
        </p:nvSpPr>
        <p:spPr>
          <a:xfrm>
            <a:off x="2209800" y="-57150"/>
            <a:ext cx="7772400" cy="1470025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81425" y="1404938"/>
            <a:ext cx="4641850" cy="768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4400">
                <a:solidFill>
                  <a:srgbClr val="000000"/>
                </a:solidFill>
              </a:rPr>
              <a:t>TYPE D’ANESTHESIE</a:t>
            </a:r>
          </a:p>
        </p:txBody>
      </p:sp>
      <p:sp>
        <p:nvSpPr>
          <p:cNvPr id="27655" name="ZoneTexte 2"/>
          <p:cNvSpPr txBox="1">
            <a:spLocks noChangeArrowheads="1"/>
          </p:cNvSpPr>
          <p:nvPr/>
        </p:nvSpPr>
        <p:spPr bwMode="auto">
          <a:xfrm>
            <a:off x="1836739" y="2330451"/>
            <a:ext cx="6586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1F497D"/>
                </a:solidFill>
              </a:rPr>
              <a:t>Anesthésie idéale ???     1 seule étude</a:t>
            </a:r>
            <a:r>
              <a:rPr lang="is-IS" sz="2800" dirty="0">
                <a:solidFill>
                  <a:srgbClr val="1F497D"/>
                </a:solidFill>
              </a:rPr>
              <a:t>…</a:t>
            </a:r>
            <a:r>
              <a:rPr lang="fr-FR" sz="28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27656" name="ZoneTexte 6"/>
          <p:cNvSpPr txBox="1">
            <a:spLocks noChangeArrowheads="1"/>
          </p:cNvSpPr>
          <p:nvPr/>
        </p:nvSpPr>
        <p:spPr bwMode="auto">
          <a:xfrm>
            <a:off x="1524000" y="290195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400" b="1"/>
              <a:t>THE EFFICACY OF REGIONAL ANESTHESIA FOR OUTPATIENT ANTERIOR</a:t>
            </a:r>
          </a:p>
          <a:p>
            <a:pPr algn="ctr" eaLnBrk="1" hangingPunct="1"/>
            <a:r>
              <a:rPr lang="fr-FR" sz="2400" b="1"/>
              <a:t>CRUCIATE LIGAMENT RECONSTRUCTION</a:t>
            </a:r>
          </a:p>
        </p:txBody>
      </p:sp>
      <p:sp>
        <p:nvSpPr>
          <p:cNvPr id="27657" name="ZoneTexte 5"/>
          <p:cNvSpPr txBox="1">
            <a:spLocks noChangeArrowheads="1"/>
          </p:cNvSpPr>
          <p:nvPr/>
        </p:nvSpPr>
        <p:spPr bwMode="auto">
          <a:xfrm>
            <a:off x="1860550" y="4281488"/>
            <a:ext cx="3919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Analyse rétrospective de 67 patients</a:t>
            </a:r>
          </a:p>
          <a:p>
            <a:pPr eaLnBrk="1" hangingPunct="1"/>
            <a:r>
              <a:rPr lang="fr-FR" sz="1800" dirty="0"/>
              <a:t>Autogreffe TR</a:t>
            </a:r>
          </a:p>
          <a:p>
            <a:pPr eaLnBrk="1" hangingPunct="1"/>
            <a:r>
              <a:rPr lang="fr-FR" sz="1800" dirty="0"/>
              <a:t>31 patients : blocs fémoral et sciatique</a:t>
            </a:r>
          </a:p>
          <a:p>
            <a:pPr eaLnBrk="1" hangingPunct="1"/>
            <a:r>
              <a:rPr lang="fr-FR" sz="1800" dirty="0"/>
              <a:t>36 patients AG</a:t>
            </a:r>
          </a:p>
        </p:txBody>
      </p:sp>
      <p:sp>
        <p:nvSpPr>
          <p:cNvPr id="27659" name="ZoneTexte 10"/>
          <p:cNvSpPr txBox="1">
            <a:spLocks noChangeArrowheads="1"/>
          </p:cNvSpPr>
          <p:nvPr/>
        </p:nvSpPr>
        <p:spPr bwMode="auto">
          <a:xfrm>
            <a:off x="8261350" y="3043238"/>
            <a:ext cx="1435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4800" b="1">
                <a:solidFill>
                  <a:srgbClr val="FF0000"/>
                </a:solidFill>
              </a:rPr>
              <a:t>1997</a:t>
            </a:r>
          </a:p>
        </p:txBody>
      </p:sp>
    </p:spTree>
    <p:extLst>
      <p:ext uri="{BB962C8B-B14F-4D97-AF65-F5344CB8AC3E}">
        <p14:creationId xmlns:p14="http://schemas.microsoft.com/office/powerpoint/2010/main" val="10960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2531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pic>
        <p:nvPicPr>
          <p:cNvPr id="22532" name="Image 2" descr="Capture d’écran 2015-11-10 à 23.46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5038"/>
            <a:ext cx="1231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ZoneTexte 7"/>
          <p:cNvSpPr txBox="1">
            <a:spLocks noChangeArrowheads="1"/>
          </p:cNvSpPr>
          <p:nvPr/>
        </p:nvSpPr>
        <p:spPr bwMode="auto">
          <a:xfrm>
            <a:off x="2927350" y="2636838"/>
            <a:ext cx="4897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/>
              <a:t>Etude Prospective Randomisée</a:t>
            </a:r>
          </a:p>
          <a:p>
            <a:pPr eaLnBrk="1" hangingPunct="1"/>
            <a:r>
              <a:rPr lang="fr-FR" sz="2400"/>
              <a:t>TR (autogreffe); 100 patients</a:t>
            </a:r>
          </a:p>
          <a:p>
            <a:pPr eaLnBrk="1" hangingPunct="1"/>
            <a:r>
              <a:rPr lang="fr-FR" sz="2400"/>
              <a:t>2 groupes (glace ou non)</a:t>
            </a:r>
            <a:endParaRPr lang="fr-FR" sz="1400"/>
          </a:p>
        </p:txBody>
      </p:sp>
      <p:sp>
        <p:nvSpPr>
          <p:cNvPr id="22534" name="ZoneTexte 8"/>
          <p:cNvSpPr txBox="1">
            <a:spLocks noChangeArrowheads="1"/>
          </p:cNvSpPr>
          <p:nvPr/>
        </p:nvSpPr>
        <p:spPr bwMode="auto">
          <a:xfrm>
            <a:off x="1631951" y="1125539"/>
            <a:ext cx="87852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/>
              <a:t>Continuous-Flow Cold Therapy for Outpatient Anterior Cruciate Ligament Reconstruction</a:t>
            </a:r>
          </a:p>
        </p:txBody>
      </p:sp>
      <p:pic>
        <p:nvPicPr>
          <p:cNvPr id="11" name="Image 10" descr="Capture d’écran 2015-11-10 à 23.54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31" y="2996952"/>
            <a:ext cx="332906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Image 5" descr="Capture d’écran 2015-11-22 à 15.38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392614"/>
            <a:ext cx="48307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1"/>
          <p:cNvSpPr txBox="1">
            <a:spLocks noChangeArrowheads="1"/>
          </p:cNvSpPr>
          <p:nvPr/>
        </p:nvSpPr>
        <p:spPr bwMode="auto">
          <a:xfrm>
            <a:off x="3359150" y="2276475"/>
            <a:ext cx="666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F. Alan Barber, M.D., David A. McGuire, M.D., and Sarah Click, D.M.A.</a:t>
            </a:r>
          </a:p>
        </p:txBody>
      </p:sp>
      <p:sp>
        <p:nvSpPr>
          <p:cNvPr id="22538" name="ZoneTexte 2"/>
          <p:cNvSpPr txBox="1">
            <a:spLocks noChangeArrowheads="1"/>
          </p:cNvSpPr>
          <p:nvPr/>
        </p:nvSpPr>
        <p:spPr bwMode="auto">
          <a:xfrm>
            <a:off x="1631951" y="3789363"/>
            <a:ext cx="4373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b="1"/>
              <a:t>EVA diminuée</a:t>
            </a:r>
          </a:p>
          <a:p>
            <a:pPr eaLnBrk="1" hangingPunct="1"/>
            <a:r>
              <a:rPr lang="fr-FR" sz="2400" b="1"/>
              <a:t>Moins d’antalgiques consommés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94038" y="5159376"/>
            <a:ext cx="53784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3600" b="1" dirty="0"/>
              <a:t>ROLE DE LA CRYOTHERAPIE</a:t>
            </a:r>
          </a:p>
        </p:txBody>
      </p:sp>
      <p:sp>
        <p:nvSpPr>
          <p:cNvPr id="22540" name="ZoneTexte 7"/>
          <p:cNvSpPr txBox="1">
            <a:spLocks noChangeArrowheads="1"/>
          </p:cNvSpPr>
          <p:nvPr/>
        </p:nvSpPr>
        <p:spPr bwMode="auto">
          <a:xfrm>
            <a:off x="5735639" y="3500439"/>
            <a:ext cx="19002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6600" b="1">
                <a:solidFill>
                  <a:srgbClr val="FF0000"/>
                </a:solidFill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19441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3555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3556" name="ZoneTexte 5"/>
          <p:cNvSpPr txBox="1">
            <a:spLocks noChangeArrowheads="1"/>
          </p:cNvSpPr>
          <p:nvPr/>
        </p:nvSpPr>
        <p:spPr bwMode="auto">
          <a:xfrm>
            <a:off x="7897813" y="2409825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7200" b="1">
                <a:solidFill>
                  <a:srgbClr val="FF0000"/>
                </a:solidFill>
              </a:rPr>
              <a:t>1999</a:t>
            </a:r>
          </a:p>
        </p:txBody>
      </p:sp>
      <p:sp>
        <p:nvSpPr>
          <p:cNvPr id="23557" name="ZoneTexte 6"/>
          <p:cNvSpPr txBox="1">
            <a:spLocks noChangeArrowheads="1"/>
          </p:cNvSpPr>
          <p:nvPr/>
        </p:nvSpPr>
        <p:spPr bwMode="auto">
          <a:xfrm>
            <a:off x="1631950" y="1412875"/>
            <a:ext cx="871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 b="1"/>
              <a:t>Preoperative intra-articular morphine and bupivacaine for pain control after outpatient arthroscopic ACLR</a:t>
            </a:r>
            <a:endParaRPr lang="fr-FR" sz="2800"/>
          </a:p>
        </p:txBody>
      </p:sp>
      <p:sp>
        <p:nvSpPr>
          <p:cNvPr id="23558" name="ZoneTexte 7"/>
          <p:cNvSpPr txBox="1">
            <a:spLocks noChangeArrowheads="1"/>
          </p:cNvSpPr>
          <p:nvPr/>
        </p:nvSpPr>
        <p:spPr bwMode="auto">
          <a:xfrm>
            <a:off x="5724525" y="2571750"/>
            <a:ext cx="153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1800"/>
              <a:t>Tezlaff J.E et al</a:t>
            </a:r>
          </a:p>
        </p:txBody>
      </p:sp>
      <p:pic>
        <p:nvPicPr>
          <p:cNvPr id="2355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751139"/>
            <a:ext cx="30702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ZoneTexte 9"/>
          <p:cNvSpPr txBox="1">
            <a:spLocks noChangeArrowheads="1"/>
          </p:cNvSpPr>
          <p:nvPr/>
        </p:nvSpPr>
        <p:spPr bwMode="auto">
          <a:xfrm>
            <a:off x="1960563" y="3994150"/>
            <a:ext cx="59468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 b="1" dirty="0"/>
              <a:t>Injection </a:t>
            </a:r>
            <a:r>
              <a:rPr lang="fr-FR" sz="2800" b="1" dirty="0" err="1" smtClean="0"/>
              <a:t>peri</a:t>
            </a:r>
            <a:r>
              <a:rPr lang="fr-FR" sz="2800" b="1" dirty="0" smtClean="0"/>
              <a:t>-articulaire peropératoire</a:t>
            </a:r>
            <a:endParaRPr lang="fr-FR" sz="2800" b="1" dirty="0"/>
          </a:p>
          <a:p>
            <a:r>
              <a:rPr lang="fr-FR" sz="2800" dirty="0" err="1"/>
              <a:t>Bupivacaïne</a:t>
            </a:r>
            <a:endParaRPr lang="fr-FR" sz="2800" dirty="0"/>
          </a:p>
          <a:p>
            <a:r>
              <a:rPr lang="fr-FR" sz="2800" dirty="0" err="1"/>
              <a:t>Epinéphrine</a:t>
            </a:r>
            <a:endParaRPr lang="fr-FR" sz="2800" dirty="0"/>
          </a:p>
          <a:p>
            <a:r>
              <a:rPr lang="fr-FR" sz="2800" dirty="0"/>
              <a:t>morphine</a:t>
            </a:r>
          </a:p>
        </p:txBody>
      </p:sp>
      <p:sp>
        <p:nvSpPr>
          <p:cNvPr id="16" name="Flèche vers la droite 15"/>
          <p:cNvSpPr/>
          <p:nvPr/>
        </p:nvSpPr>
        <p:spPr>
          <a:xfrm rot="1342685">
            <a:off x="4295776" y="5037139"/>
            <a:ext cx="180022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677025" y="5116513"/>
            <a:ext cx="3098800" cy="10779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3200" b="1" dirty="0"/>
              <a:t>Limite la Douleur</a:t>
            </a:r>
          </a:p>
          <a:p>
            <a:pPr>
              <a:defRPr/>
            </a:pPr>
            <a:r>
              <a:rPr lang="fr-FR" sz="3200" b="1" dirty="0"/>
              <a:t>Morphine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67114" y="3394076"/>
            <a:ext cx="62706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3600" dirty="0"/>
              <a:t>INFILTRATION PERI-ARTICULAIRE</a:t>
            </a:r>
          </a:p>
        </p:txBody>
      </p:sp>
    </p:spTree>
    <p:extLst>
      <p:ext uri="{BB962C8B-B14F-4D97-AF65-F5344CB8AC3E}">
        <p14:creationId xmlns:p14="http://schemas.microsoft.com/office/powerpoint/2010/main" val="7583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4579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137025" y="1412876"/>
            <a:ext cx="4300538" cy="6461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3600" dirty="0"/>
              <a:t>FIN DES ANNEES 1990</a:t>
            </a:r>
          </a:p>
        </p:txBody>
      </p:sp>
      <p:sp>
        <p:nvSpPr>
          <p:cNvPr id="24581" name="ZoneTexte 2"/>
          <p:cNvSpPr txBox="1">
            <a:spLocks noChangeArrowheads="1"/>
          </p:cNvSpPr>
          <p:nvPr/>
        </p:nvSpPr>
        <p:spPr bwMode="auto">
          <a:xfrm>
            <a:off x="4583114" y="2312989"/>
            <a:ext cx="259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dirty="0">
                <a:solidFill>
                  <a:srgbClr val="1F497D"/>
                </a:solidFill>
              </a:rPr>
              <a:t>C’est faisable !</a:t>
            </a:r>
          </a:p>
        </p:txBody>
      </p:sp>
      <p:sp>
        <p:nvSpPr>
          <p:cNvPr id="24582" name="ZoneTexte 6"/>
          <p:cNvSpPr txBox="1">
            <a:spLocks noChangeArrowheads="1"/>
          </p:cNvSpPr>
          <p:nvPr/>
        </p:nvSpPr>
        <p:spPr bwMode="auto">
          <a:xfrm>
            <a:off x="1900239" y="3219450"/>
            <a:ext cx="41081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 dirty="0" smtClean="0">
                <a:solidFill>
                  <a:srgbClr val="1F497D"/>
                </a:solidFill>
              </a:rPr>
              <a:t>AINS</a:t>
            </a:r>
            <a:endParaRPr lang="fr-FR" sz="2800" dirty="0">
              <a:solidFill>
                <a:srgbClr val="1F497D"/>
              </a:solidFill>
            </a:endParaRPr>
          </a:p>
          <a:p>
            <a:pPr>
              <a:buFont typeface="Arial" charset="0"/>
              <a:buNone/>
            </a:pPr>
            <a:r>
              <a:rPr lang="fr-FR" sz="2800" dirty="0">
                <a:solidFill>
                  <a:srgbClr val="1F497D"/>
                </a:solidFill>
              </a:rPr>
              <a:t>ANALGESIE </a:t>
            </a:r>
            <a:r>
              <a:rPr lang="fr-FR" sz="2800" dirty="0" smtClean="0">
                <a:solidFill>
                  <a:srgbClr val="1F497D"/>
                </a:solidFill>
              </a:rPr>
              <a:t>MULTIMODALE</a:t>
            </a:r>
          </a:p>
          <a:p>
            <a:pPr>
              <a:buFont typeface="Arial" charset="0"/>
              <a:buNone/>
            </a:pPr>
            <a:r>
              <a:rPr lang="fr-FR" sz="2800" dirty="0" smtClean="0">
                <a:solidFill>
                  <a:srgbClr val="1F497D"/>
                </a:solidFill>
              </a:rPr>
              <a:t>CRYOTHERAPIE </a:t>
            </a:r>
            <a:endParaRPr lang="fr-FR" sz="2800" dirty="0">
              <a:solidFill>
                <a:srgbClr val="1F497D"/>
              </a:solidFill>
            </a:endParaRPr>
          </a:p>
          <a:p>
            <a:endParaRPr lang="fr-FR" sz="2800" dirty="0">
              <a:solidFill>
                <a:srgbClr val="1F497D"/>
              </a:solidFill>
            </a:endParaRPr>
          </a:p>
        </p:txBody>
      </p:sp>
      <p:sp>
        <p:nvSpPr>
          <p:cNvPr id="24585" name="ZoneTexte 9"/>
          <p:cNvSpPr txBox="1">
            <a:spLocks noChangeArrowheads="1"/>
          </p:cNvSpPr>
          <p:nvPr/>
        </p:nvSpPr>
        <p:spPr bwMode="auto">
          <a:xfrm>
            <a:off x="5511801" y="3308351"/>
            <a:ext cx="120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 dirty="0"/>
              <a:t>PATIENT</a:t>
            </a:r>
            <a:endParaRPr lang="fr-FR" sz="1800" dirty="0"/>
          </a:p>
        </p:txBody>
      </p:sp>
      <p:sp>
        <p:nvSpPr>
          <p:cNvPr id="11" name="Ellipse 10"/>
          <p:cNvSpPr/>
          <p:nvPr/>
        </p:nvSpPr>
        <p:spPr>
          <a:xfrm>
            <a:off x="5430839" y="3276601"/>
            <a:ext cx="1330325" cy="557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28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7" name="ZoneTexte 11"/>
          <p:cNvSpPr txBox="1">
            <a:spLocks noChangeArrowheads="1"/>
          </p:cNvSpPr>
          <p:nvPr/>
        </p:nvSpPr>
        <p:spPr bwMode="auto">
          <a:xfrm>
            <a:off x="7608889" y="3278189"/>
            <a:ext cx="28873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2800" dirty="0">
                <a:solidFill>
                  <a:srgbClr val="1F497D"/>
                </a:solidFill>
              </a:rPr>
              <a:t>CHEMIN </a:t>
            </a:r>
            <a:r>
              <a:rPr lang="fr-FR" sz="2800" dirty="0" smtClean="0">
                <a:solidFill>
                  <a:srgbClr val="1F497D"/>
                </a:solidFill>
              </a:rPr>
              <a:t>CLINIQUE</a:t>
            </a:r>
          </a:p>
          <a:p>
            <a:pPr algn="ctr"/>
            <a:endParaRPr lang="fr-FR" sz="2800" dirty="0" smtClean="0">
              <a:solidFill>
                <a:srgbClr val="1F497D"/>
              </a:solidFill>
            </a:endParaRPr>
          </a:p>
          <a:p>
            <a:pPr algn="ctr"/>
            <a:r>
              <a:rPr lang="fr-FR" sz="2800" dirty="0" smtClean="0">
                <a:solidFill>
                  <a:srgbClr val="1F497D"/>
                </a:solidFill>
              </a:rPr>
              <a:t>RAAC</a:t>
            </a:r>
            <a:endParaRPr lang="fr-FR" sz="2800" dirty="0">
              <a:solidFill>
                <a:srgbClr val="1F497D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46413" y="5292725"/>
            <a:ext cx="6254750" cy="831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4800">
                <a:solidFill>
                  <a:srgbClr val="000000"/>
                </a:solidFill>
              </a:rPr>
              <a:t>Objectif : Amélioration</a:t>
            </a:r>
          </a:p>
        </p:txBody>
      </p:sp>
    </p:spTree>
    <p:extLst>
      <p:ext uri="{BB962C8B-B14F-4D97-AF65-F5344CB8AC3E}">
        <p14:creationId xmlns:p14="http://schemas.microsoft.com/office/powerpoint/2010/main" val="9947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5" grpId="0"/>
      <p:bldP spid="11" grpId="0" animBg="1"/>
      <p:bldP spid="24587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s-IS" u="sng" dirty="0" smtClean="0"/>
              <a:t>Principe</a:t>
            </a:r>
            <a:r>
              <a:rPr lang="is-IS" dirty="0" smtClean="0"/>
              <a:t>: </a:t>
            </a:r>
            <a:r>
              <a:rPr lang="fr-FR" b="1" dirty="0"/>
              <a:t>A</a:t>
            </a:r>
            <a:r>
              <a:rPr lang="fr-FR" b="1" dirty="0" smtClean="0"/>
              <a:t>pproche </a:t>
            </a:r>
            <a:r>
              <a:rPr lang="fr-FR" b="1" dirty="0"/>
              <a:t>multidisciplinaire </a:t>
            </a:r>
            <a:r>
              <a:rPr lang="fr-FR" dirty="0"/>
              <a:t>du soin </a:t>
            </a:r>
            <a:r>
              <a:rPr lang="fr-FR" dirty="0" smtClean="0"/>
              <a:t>chirurgical qui a pour </a:t>
            </a:r>
            <a:r>
              <a:rPr lang="fr-FR" dirty="0"/>
              <a:t>objectif d‘accélérer la </a:t>
            </a:r>
            <a:r>
              <a:rPr lang="fr-FR" dirty="0" smtClean="0"/>
              <a:t>réhabilitation </a:t>
            </a:r>
            <a:r>
              <a:rPr lang="fr-FR" b="1" dirty="0">
                <a:solidFill>
                  <a:srgbClr val="FF0000"/>
                </a:solidFill>
              </a:rPr>
              <a:t>fonctionnelle</a:t>
            </a:r>
            <a:r>
              <a:rPr lang="fr-FR" dirty="0"/>
              <a:t> et </a:t>
            </a:r>
            <a:r>
              <a:rPr lang="fr-FR" b="1" dirty="0">
                <a:solidFill>
                  <a:srgbClr val="FF0000"/>
                </a:solidFill>
              </a:rPr>
              <a:t>psychique</a:t>
            </a:r>
            <a:r>
              <a:rPr lang="fr-FR" dirty="0"/>
              <a:t> des patients </a:t>
            </a:r>
            <a:r>
              <a:rPr lang="fr-FR" dirty="0" smtClean="0"/>
              <a:t>suite </a:t>
            </a:r>
            <a:r>
              <a:rPr lang="fr-FR" dirty="0"/>
              <a:t>à leur intervention 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RAC, RRAC: qu’est-ce que c’est ?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980946" y="3745095"/>
            <a:ext cx="8230107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Impliquer le patient pour qu’il devienne acteur de sa réhabilitation !</a:t>
            </a:r>
          </a:p>
        </p:txBody>
      </p:sp>
    </p:spTree>
    <p:extLst>
      <p:ext uri="{BB962C8B-B14F-4D97-AF65-F5344CB8AC3E}">
        <p14:creationId xmlns:p14="http://schemas.microsoft.com/office/powerpoint/2010/main" val="2506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5-11-10 à 19.1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338503"/>
            <a:ext cx="1555826" cy="160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ZoneTexte 1"/>
          <p:cNvSpPr txBox="1">
            <a:spLocks noChangeArrowheads="1"/>
          </p:cNvSpPr>
          <p:nvPr/>
        </p:nvSpPr>
        <p:spPr bwMode="auto">
          <a:xfrm>
            <a:off x="1668464" y="4211639"/>
            <a:ext cx="8855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/>
              <a:t>Outpatient surgery feasibility in anterior cruciate ligament reconstruction: a prospective comparative assessment.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7413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17414" name="ZoneTexte 1"/>
          <p:cNvSpPr txBox="1">
            <a:spLocks noChangeArrowheads="1"/>
          </p:cNvSpPr>
          <p:nvPr/>
        </p:nvSpPr>
        <p:spPr bwMode="auto">
          <a:xfrm>
            <a:off x="1725614" y="5970589"/>
            <a:ext cx="689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N. Lefevre, Y. Bohu, O. de Pamphilis, S. Klouche, C. Devaux, S. Herman </a:t>
            </a:r>
          </a:p>
        </p:txBody>
      </p:sp>
      <p:sp>
        <p:nvSpPr>
          <p:cNvPr id="17415" name="ZoneTexte 5"/>
          <p:cNvSpPr txBox="1">
            <a:spLocks noChangeArrowheads="1"/>
          </p:cNvSpPr>
          <p:nvPr/>
        </p:nvSpPr>
        <p:spPr bwMode="auto">
          <a:xfrm>
            <a:off x="8599488" y="5445125"/>
            <a:ext cx="1744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6000" b="1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00563" y="1457325"/>
            <a:ext cx="3035300" cy="769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4400" dirty="0"/>
              <a:t>HISTORIQUE</a:t>
            </a:r>
          </a:p>
        </p:txBody>
      </p:sp>
    </p:spTree>
    <p:extLst>
      <p:ext uri="{BB962C8B-B14F-4D97-AF65-F5344CB8AC3E}">
        <p14:creationId xmlns:p14="http://schemas.microsoft.com/office/powerpoint/2010/main" val="2987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5603" name="Titre 1"/>
          <p:cNvSpPr>
            <a:spLocks noGrp="1"/>
          </p:cNvSpPr>
          <p:nvPr>
            <p:ph type="ctrTitle"/>
          </p:nvPr>
        </p:nvSpPr>
        <p:spPr>
          <a:xfrm>
            <a:off x="2209800" y="-96838"/>
            <a:ext cx="7772400" cy="1471613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6400" y="1425576"/>
            <a:ext cx="6102350" cy="923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5400" dirty="0"/>
              <a:t>EPIDEMIOLOGIE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26695"/>
              </p:ext>
            </p:extLst>
          </p:nvPr>
        </p:nvGraphicFramePr>
        <p:xfrm>
          <a:off x="1847528" y="2564904"/>
          <a:ext cx="8640960" cy="40016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39427"/>
                <a:gridCol w="1584909"/>
                <a:gridCol w="1656184"/>
                <a:gridCol w="1584176"/>
                <a:gridCol w="2376264"/>
              </a:tblGrid>
              <a:tr h="56140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effectLst/>
                        </a:rPr>
                        <a:t>AUTEUR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effectLst/>
                        </a:rPr>
                        <a:t>PAYS-ETAT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effectLst/>
                        </a:rPr>
                        <a:t>ANNÉE</a:t>
                      </a:r>
                      <a:endParaRPr lang="fr-F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effectLst/>
                        </a:rPr>
                        <a:t>PATIENTS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effectLst/>
                        </a:rPr>
                        <a:t>AMBULATOIRE %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b"/>
                </a:tc>
              </a:tr>
              <a:tr h="7489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effectLst/>
                        </a:rPr>
                        <a:t>SFA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effectLst/>
                        </a:rPr>
                        <a:t>France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 smtClean="0">
                          <a:effectLst/>
                        </a:rPr>
                        <a:t>2015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u="none" strike="noStrike" dirty="0" smtClean="0">
                          <a:effectLst/>
                        </a:rPr>
                        <a:t>1076</a:t>
                      </a:r>
                      <a:endParaRPr lang="fi-F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effectLst/>
                        </a:rPr>
                        <a:t>62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  <a:tr h="374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Mall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USA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1994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u="none" strike="noStrike">
                          <a:effectLst/>
                        </a:rPr>
                        <a:t>86,687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43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  <a:tr h="3978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>
                          <a:effectLst/>
                        </a:rPr>
                        <a:t>2006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129,836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95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  <a:tr h="374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err="1">
                          <a:effectLst/>
                        </a:rPr>
                        <a:t>Lyman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12699" marR="12699" marT="127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New-york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1997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>
                          <a:effectLst/>
                        </a:rPr>
                        <a:t>6,178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44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  <a:tr h="3978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>
                          <a:effectLst/>
                        </a:rPr>
                        <a:t>2006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>
                          <a:effectLst/>
                        </a:rPr>
                        <a:t>7507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96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  <a:tr h="3744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err="1">
                          <a:effectLst/>
                        </a:rPr>
                        <a:t>Granan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Danemark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s-IS" sz="2000" u="none" strike="noStrike" dirty="0">
                          <a:effectLst/>
                        </a:rPr>
                        <a:t>2004-2007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u="none" strike="noStrike">
                          <a:effectLst/>
                        </a:rPr>
                        <a:t>4,972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u="none" strike="noStrike" dirty="0">
                          <a:effectLst/>
                        </a:rPr>
                        <a:t>79</a:t>
                      </a:r>
                      <a:endParaRPr lang="fi-F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  <a:tr h="3744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Norvège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u="none" strike="noStrike" dirty="0">
                          <a:effectLst/>
                        </a:rPr>
                        <a:t>5,329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38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  <a:tr h="3978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Suède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2000" u="none" strike="noStrike" dirty="0">
                          <a:effectLst/>
                        </a:rPr>
                        <a:t>7,331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56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699" marR="12699" marT="12701" marB="0" anchor="ctr"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9048750" y="5784851"/>
            <a:ext cx="503238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048750" y="4292601"/>
            <a:ext cx="503238" cy="36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048750" y="5084763"/>
            <a:ext cx="503238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9050339" y="5445126"/>
            <a:ext cx="503237" cy="36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048750" y="3357564"/>
            <a:ext cx="503238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048750" y="6200776"/>
            <a:ext cx="503238" cy="36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627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806900" y="2708920"/>
          <a:ext cx="8681589" cy="36960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3768"/>
                <a:gridCol w="690951"/>
                <a:gridCol w="860206"/>
                <a:gridCol w="1008112"/>
                <a:gridCol w="1512168"/>
                <a:gridCol w="1872208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AUTEURS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ANNÉE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PATIENTS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ECHEC (%)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CAUSES</a:t>
                      </a:r>
                      <a:endParaRPr lang="fr-F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COMPLICATIONS (%)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SATISFACTION (%)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  <a:tr h="9842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SFA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2015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1076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Malaise</a:t>
                      </a:r>
                    </a:p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Douleur</a:t>
                      </a:r>
                    </a:p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NVPO</a:t>
                      </a:r>
                    </a:p>
                    <a:p>
                      <a:pPr algn="ctr" fontAlgn="ctr"/>
                      <a:r>
                        <a:rPr lang="fr-FR" sz="1600" b="1" u="none" strike="noStrike" dirty="0" smtClean="0">
                          <a:effectLst/>
                          <a:latin typeface="+mn-lt"/>
                        </a:rPr>
                        <a:t>Redon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Andrés-Cano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342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précisé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non précisé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  <a:tr h="3253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effectLst/>
                          <a:latin typeface="+mn-lt"/>
                        </a:rPr>
                        <a:t>Lefevre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137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  <a:latin typeface="+mn-lt"/>
                        </a:rPr>
                        <a:t>1,5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hématome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89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  <a:tr h="3449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Khan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précisé</a:t>
                      </a: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  <a:tr h="3449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smtClean="0">
                          <a:effectLst/>
                          <a:latin typeface="+mn-lt"/>
                        </a:rPr>
                        <a:t>Shaw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  <a:latin typeface="+mn-lt"/>
                        </a:rPr>
                        <a:t>2005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 smtClean="0">
                          <a:effectLst/>
                          <a:latin typeface="+mn-lt"/>
                        </a:rPr>
                        <a:t>102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  <a:latin typeface="+mn-lt"/>
                        </a:rPr>
                        <a:t>douleur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 smtClean="0">
                          <a:effectLst/>
                          <a:latin typeface="+mn-lt"/>
                        </a:rPr>
                        <a:t>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  <a:latin typeface="+mn-lt"/>
                        </a:rPr>
                        <a:t>97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  <a:tr h="4356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effectLst/>
                          <a:latin typeface="+mn-lt"/>
                        </a:rPr>
                        <a:t>Tierney</a:t>
                      </a:r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1995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227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infections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u="none" strike="noStrike" dirty="0">
                          <a:effectLst/>
                          <a:latin typeface="+mn-lt"/>
                        </a:rPr>
                        <a:t>1,3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non précisé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  <a:tr h="2527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Kao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1995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>
                          <a:effectLst/>
                          <a:latin typeface="+mn-lt"/>
                        </a:rPr>
                        <a:t>37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précisé</a:t>
                      </a: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u="none" strike="noStrike" dirty="0">
                          <a:effectLst/>
                          <a:latin typeface="+mn-lt"/>
                        </a:rPr>
                        <a:t>92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06" marR="8906" marT="8906" marB="0"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209801" y="1630363"/>
            <a:ext cx="7993063" cy="646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600">
                <a:solidFill>
                  <a:srgbClr val="000000"/>
                </a:solidFill>
              </a:rPr>
              <a:t>FAISABILITE : Hospitalisé VS Ambulatoire</a:t>
            </a:r>
          </a:p>
        </p:txBody>
      </p:sp>
      <p:sp>
        <p:nvSpPr>
          <p:cNvPr id="3" name="Ellipse 2"/>
          <p:cNvSpPr/>
          <p:nvPr/>
        </p:nvSpPr>
        <p:spPr>
          <a:xfrm>
            <a:off x="4872039" y="3716339"/>
            <a:ext cx="287337" cy="288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799389" y="3649663"/>
            <a:ext cx="401637" cy="360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8675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8676" name="ZoneTexte 2"/>
          <p:cNvSpPr txBox="1">
            <a:spLocks noChangeArrowheads="1"/>
          </p:cNvSpPr>
          <p:nvPr/>
        </p:nvSpPr>
        <p:spPr bwMode="auto">
          <a:xfrm>
            <a:off x="1944688" y="1268414"/>
            <a:ext cx="828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</a:rPr>
              <a:t>SÉRIE  SFA 2015</a:t>
            </a:r>
          </a:p>
          <a:p>
            <a:pPr algn="ctr"/>
            <a:r>
              <a:rPr lang="fr-FR" sz="2800" dirty="0">
                <a:solidFill>
                  <a:srgbClr val="1F497D"/>
                </a:solidFill>
              </a:rPr>
              <a:t>Première série prospective à avoir comparé des modalités anesthésiques différentes </a:t>
            </a:r>
            <a:r>
              <a:rPr lang="fr-FR" sz="2800" b="1" dirty="0">
                <a:solidFill>
                  <a:srgbClr val="1F497D"/>
                </a:solidFill>
              </a:rPr>
              <a:t>en </a:t>
            </a:r>
            <a:r>
              <a:rPr lang="fr-FR" sz="2800" b="1" dirty="0" smtClean="0">
                <a:solidFill>
                  <a:srgbClr val="1F497D"/>
                </a:solidFill>
              </a:rPr>
              <a:t>ambulatoire</a:t>
            </a:r>
            <a:endParaRPr lang="fr-FR" sz="2800" b="1" dirty="0">
              <a:solidFill>
                <a:srgbClr val="1F497D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1F497D"/>
                </a:solidFill>
              </a:rPr>
              <a:t>AG VS ALR</a:t>
            </a:r>
            <a:endParaRPr lang="fr-FR" sz="2800" b="1" dirty="0">
              <a:solidFill>
                <a:srgbClr val="1F497D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 rot="7537465">
            <a:off x="3920877" y="4263342"/>
            <a:ext cx="1038225" cy="29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20764" y="5040600"/>
            <a:ext cx="14192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>
                <a:solidFill>
                  <a:srgbClr val="002060"/>
                </a:solidFill>
              </a:rPr>
              <a:t>DOULEUR</a:t>
            </a: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95061" y="5040599"/>
            <a:ext cx="396081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>
                <a:solidFill>
                  <a:srgbClr val="002060"/>
                </a:solidFill>
              </a:rPr>
              <a:t> COMPLICATIONS (différentes)</a:t>
            </a: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28949" y="5805488"/>
            <a:ext cx="888967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3600">
                <a:solidFill>
                  <a:srgbClr val="000000"/>
                </a:solidFill>
              </a:rPr>
              <a:t>2 modalités compatibles avec l</a:t>
            </a:r>
            <a:r>
              <a:rPr lang="ja-JP" altLang="fr-FR" sz="3600" dirty="0">
                <a:solidFill>
                  <a:srgbClr val="000000"/>
                </a:solidFill>
              </a:rPr>
              <a:t>’</a:t>
            </a:r>
            <a:r>
              <a:rPr lang="fr-FR" sz="3600" dirty="0">
                <a:solidFill>
                  <a:srgbClr val="000000"/>
                </a:solidFill>
              </a:rPr>
              <a:t>AMBULATOIRE</a:t>
            </a:r>
          </a:p>
        </p:txBody>
      </p:sp>
      <p:sp>
        <p:nvSpPr>
          <p:cNvPr id="20" name="Flèche vers la droite 19"/>
          <p:cNvSpPr/>
          <p:nvPr/>
        </p:nvSpPr>
        <p:spPr>
          <a:xfrm rot="3482090">
            <a:off x="6988286" y="4344446"/>
            <a:ext cx="1039813" cy="292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4351338" y="3345327"/>
            <a:ext cx="346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3600" b="1" dirty="0">
                <a:solidFill>
                  <a:srgbClr val="1F497D"/>
                </a:solidFill>
              </a:rPr>
              <a:t>Pas de différence</a:t>
            </a:r>
            <a:endParaRPr lang="fr-FR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8" grpId="0" animBg="1"/>
      <p:bldP spid="8" grpId="0" animBg="1"/>
      <p:bldP spid="20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0723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92389" y="1628776"/>
            <a:ext cx="7007225" cy="8302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4800"/>
              <a:t>TECHNIQUE CHIRURGICALE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921767" y="3084495"/>
          <a:ext cx="8566720" cy="84902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4533"/>
                <a:gridCol w="785938"/>
                <a:gridCol w="943125"/>
                <a:gridCol w="471562"/>
                <a:gridCol w="550156"/>
                <a:gridCol w="471562"/>
                <a:gridCol w="1257500"/>
                <a:gridCol w="1710177"/>
                <a:gridCol w="1512167"/>
              </a:tblGrid>
              <a:tr h="3432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u="none" strike="noStrike" dirty="0" smtClean="0">
                          <a:effectLst/>
                        </a:rPr>
                        <a:t>AUTEUR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</a:rPr>
                        <a:t>ANNÉE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</a:rPr>
                        <a:t>PATIENTS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</a:rPr>
                        <a:t>IJ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DT4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</a:rPr>
                        <a:t>TR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</a:rPr>
                        <a:t>COMPLICATIONS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 smtClean="0">
                          <a:effectLst/>
                        </a:rPr>
                        <a:t>SATISFACTION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</a:tr>
              <a:tr h="25287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</a:rPr>
                        <a:t>SFA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</a:rPr>
                        <a:t>2015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</a:rPr>
                        <a:t>680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297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318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</a:rPr>
                        <a:t>28</a:t>
                      </a:r>
                      <a:endParaRPr lang="is-I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u="none" strike="noStrike" dirty="0" smtClean="0">
                          <a:effectLst/>
                        </a:rPr>
                        <a:t>318</a:t>
                      </a:r>
                      <a:endParaRPr lang="fi-FI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N.S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287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Dejour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2015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104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>
                          <a:effectLst/>
                        </a:rPr>
                        <a:t>77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27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13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34" marR="9034" marT="9034" marB="0" anchor="b"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6" name="ZoneTexte 8"/>
          <p:cNvSpPr txBox="1">
            <a:spLocks noChangeArrowheads="1"/>
          </p:cNvSpPr>
          <p:nvPr/>
        </p:nvSpPr>
        <p:spPr bwMode="auto">
          <a:xfrm>
            <a:off x="4079876" y="5364164"/>
            <a:ext cx="3641725" cy="7699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4400"/>
              <a:t>Pas d’influence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5715000" y="4191001"/>
            <a:ext cx="381000" cy="107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1747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20975" y="2732536"/>
          <a:ext cx="8750051" cy="21073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36104"/>
                <a:gridCol w="794406"/>
                <a:gridCol w="1005794"/>
                <a:gridCol w="2088232"/>
                <a:gridCol w="2448272"/>
                <a:gridCol w="1477243"/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smtClean="0">
                          <a:effectLst/>
                        </a:rPr>
                        <a:t>AUTEUR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ANNÉE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PATIENTS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ANALYSE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EVA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NVPO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ctr"/>
                </a:tc>
              </a:tr>
              <a:tr h="25366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smtClean="0">
                          <a:effectLst/>
                        </a:rPr>
                        <a:t>SFA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2015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1076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AINS vs</a:t>
                      </a:r>
                      <a:r>
                        <a:rPr lang="fr-FR" sz="1800" b="1" u="none" strike="noStrike" baseline="0" dirty="0" smtClean="0">
                          <a:effectLst/>
                        </a:rPr>
                        <a:t> pas d’AINS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Amélioration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amélioration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</a:tr>
              <a:tr h="32202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>
                          <a:effectLst/>
                        </a:rPr>
                        <a:t>dahl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2012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AINS vs AI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AINS + AI &gt; AINS &gt; AI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N.S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</a:tr>
              <a:tr h="25366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err="1">
                          <a:effectLst/>
                        </a:rPr>
                        <a:t>Popp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1998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90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AINS vs Morphine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pas de différence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20% vs 79%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</a:tr>
              <a:tr h="25366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Barber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1998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125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AINS vs Morphine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AINS &gt; morphine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non étudié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</a:tr>
              <a:tr h="25366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Mac guire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1993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AINS vs Morphine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AINS &gt; morphine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10% vs 44%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988" marR="9988" marT="9981" marB="0" anchor="b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079875" y="1479550"/>
            <a:ext cx="3759200" cy="831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4800"/>
              <a:t>Rôle des AINS</a:t>
            </a:r>
          </a:p>
        </p:txBody>
      </p:sp>
      <p:sp>
        <p:nvSpPr>
          <p:cNvPr id="3" name="Flèche courbée vers la droite 2"/>
          <p:cNvSpPr/>
          <p:nvPr/>
        </p:nvSpPr>
        <p:spPr>
          <a:xfrm>
            <a:off x="2351089" y="5068888"/>
            <a:ext cx="865187" cy="1079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5" name="ZoneTexte 7"/>
          <p:cNvSpPr txBox="1">
            <a:spLocks noChangeArrowheads="1"/>
          </p:cNvSpPr>
          <p:nvPr/>
        </p:nvSpPr>
        <p:spPr bwMode="auto">
          <a:xfrm>
            <a:off x="3338514" y="5608639"/>
            <a:ext cx="6886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/>
              <a:t>Recommandé pour la chirurgie AMBULATOIRE</a:t>
            </a:r>
          </a:p>
        </p:txBody>
      </p:sp>
      <p:sp>
        <p:nvSpPr>
          <p:cNvPr id="2" name="Ellipse 1"/>
          <p:cNvSpPr/>
          <p:nvPr/>
        </p:nvSpPr>
        <p:spPr>
          <a:xfrm>
            <a:off x="4333876" y="3130551"/>
            <a:ext cx="2409825" cy="1901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391400" y="2863850"/>
            <a:ext cx="2833688" cy="42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775" grpId="0"/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2771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00601" y="1341439"/>
            <a:ext cx="2054225" cy="706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FR" sz="4000" dirty="0"/>
              <a:t>Les Blocs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783371" y="2238314"/>
          <a:ext cx="8716610" cy="31840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8906"/>
                <a:gridCol w="461355"/>
                <a:gridCol w="576064"/>
                <a:gridCol w="576064"/>
                <a:gridCol w="1081369"/>
                <a:gridCol w="797636"/>
                <a:gridCol w="121126"/>
                <a:gridCol w="952197"/>
                <a:gridCol w="1296144"/>
                <a:gridCol w="1368152"/>
                <a:gridCol w="947597"/>
              </a:tblGrid>
              <a:tr h="5336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 smtClean="0">
                          <a:effectLst/>
                        </a:rPr>
                        <a:t>AUTEUR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ANNÉE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PATIENTS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BLOC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ANALYSE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DOULEUR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CONSOMMATION D'ANTALGIQUES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EFFETS II</a:t>
                      </a:r>
                    </a:p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NVPO-vertige</a:t>
                      </a: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COMPLICATIONS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 smtClean="0">
                          <a:effectLst/>
                        </a:rPr>
                        <a:t>RECOMMANDÉ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34313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smtClean="0">
                          <a:effectLst/>
                        </a:rPr>
                        <a:t>SFA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1" u="none" strike="noStrike" dirty="0" smtClean="0">
                          <a:effectLst/>
                        </a:rPr>
                        <a:t>2015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1076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Fémoral</a:t>
                      </a:r>
                    </a:p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Saphène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Bloc vs KT vs infiltration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Supérieure à J3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N.S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Inférieur</a:t>
                      </a:r>
                      <a:r>
                        <a:rPr lang="fr-FR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avec les blocs à J0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0,5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% chute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 smtClean="0">
                          <a:effectLst/>
                        </a:rPr>
                        <a:t>OUI/NON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34313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ESPELUND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2013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90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Saphène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endParaRPr lang="fr-FR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vs </a:t>
                      </a:r>
                      <a:r>
                        <a:rPr lang="fr-FR" sz="1000" u="none" strike="noStrike" dirty="0">
                          <a:effectLst/>
                        </a:rPr>
                        <a:t>placebo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N.S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N.S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N.S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51084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WULF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2010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280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Fémoral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endParaRPr lang="fr-FR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vs </a:t>
                      </a:r>
                      <a:r>
                        <a:rPr lang="fr-FR" sz="1000" u="none" strike="noStrike" dirty="0" err="1">
                          <a:effectLst/>
                        </a:rPr>
                        <a:t>ropivacaïne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endParaRPr lang="fr-FR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vs </a:t>
                      </a:r>
                      <a:r>
                        <a:rPr lang="fr-FR" sz="1000" u="none" strike="noStrike" dirty="0">
                          <a:effectLst/>
                        </a:rPr>
                        <a:t>placebo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Placebo &gt; BNF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placebo &gt; BNF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Sidération &gt; groupe Bloc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34313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MAYR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2007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157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fémoral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BNF vs fentanyl + </a:t>
                      </a:r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> IA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N.S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 étudié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 étudié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34313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MULROY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2001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65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fémoral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err="1" smtClean="0">
                          <a:effectLst/>
                        </a:rPr>
                        <a:t>Bupivacaïne</a:t>
                      </a:r>
                      <a:endParaRPr lang="fr-FR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 </a:t>
                      </a:r>
                      <a:r>
                        <a:rPr lang="fr-FR" sz="1000" u="none" strike="noStrike" dirty="0">
                          <a:effectLst/>
                        </a:rPr>
                        <a:t>vs placebo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Placebo &gt; BNF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non étudié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 étudié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oui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34313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FROST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2000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61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fémoral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endParaRPr lang="fr-FR" sz="1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vs </a:t>
                      </a:r>
                      <a:r>
                        <a:rPr lang="fr-FR" sz="1000" u="none" strike="noStrike" dirty="0">
                          <a:effectLst/>
                        </a:rPr>
                        <a:t>placebo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N.S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N.S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 étudié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207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XU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2014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23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pas d'amélioration démontrée par rapport aux infiltrations, ALR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smtClean="0">
                          <a:effectLst/>
                        </a:rPr>
                        <a:t>MALL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>
                          <a:effectLst/>
                        </a:rPr>
                        <a:t>2010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13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risque faible</a:t>
                      </a: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potentiellement </a:t>
                      </a:r>
                      <a:r>
                        <a:rPr lang="fr-FR" sz="1000" u="none" strike="noStrike" dirty="0">
                          <a:effectLst/>
                        </a:rPr>
                        <a:t>grave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non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7706" marR="7706" marT="7709" marB="0" anchor="ctr"/>
                </a:tc>
              </a:tr>
            </a:tbl>
          </a:graphicData>
        </a:graphic>
      </p:graphicFrame>
      <p:sp>
        <p:nvSpPr>
          <p:cNvPr id="8" name="Flèche courbée vers la droite 7"/>
          <p:cNvSpPr/>
          <p:nvPr/>
        </p:nvSpPr>
        <p:spPr>
          <a:xfrm>
            <a:off x="1919288" y="5489575"/>
            <a:ext cx="863600" cy="1079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9" name="ZoneTexte 8"/>
          <p:cNvSpPr txBox="1">
            <a:spLocks noChangeArrowheads="1"/>
          </p:cNvSpPr>
          <p:nvPr/>
        </p:nvSpPr>
        <p:spPr bwMode="auto">
          <a:xfrm>
            <a:off x="3359150" y="5715000"/>
            <a:ext cx="6834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/>
              <a:t>DIMINUTION DES EFFETS SECONDAIRES</a:t>
            </a:r>
          </a:p>
          <a:p>
            <a:r>
              <a:rPr lang="fr-FR" sz="2800"/>
              <a:t>MAIS PAS D’AMÉLIORATION SUR LA DOULEUR</a:t>
            </a:r>
          </a:p>
        </p:txBody>
      </p:sp>
      <p:sp>
        <p:nvSpPr>
          <p:cNvPr id="3" name="Ellipse 2"/>
          <p:cNvSpPr/>
          <p:nvPr/>
        </p:nvSpPr>
        <p:spPr>
          <a:xfrm>
            <a:off x="9775826" y="4365625"/>
            <a:ext cx="423863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799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3795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20964" y="1341438"/>
            <a:ext cx="6950075" cy="6477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3600" dirty="0"/>
              <a:t>CATHETERS A DIFFUSION CONTINUE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854682" y="2132856"/>
          <a:ext cx="8633806" cy="33123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10383"/>
                <a:gridCol w="540177"/>
                <a:gridCol w="716772"/>
                <a:gridCol w="1309890"/>
                <a:gridCol w="1507448"/>
                <a:gridCol w="1372872"/>
                <a:gridCol w="1224136"/>
                <a:gridCol w="1152128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 smtClean="0">
                          <a:effectLst/>
                        </a:rPr>
                        <a:t>AUTEUR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ANNÉE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PATIENT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ANALYSE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DOULEUR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CONSOMMATION ANTALGIQUE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COMPLICATIONS</a:t>
                      </a:r>
                    </a:p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SPECIFIQUES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RECOMMANDÉ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</a:tr>
              <a:tr h="5547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 smtClean="0">
                          <a:effectLst/>
                        </a:rPr>
                        <a:t>SFA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2015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1076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KT vs bloc vs infiltration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Pas de différence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Augmenté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KT bouchés : 4%</a:t>
                      </a:r>
                    </a:p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Pb de piles  :4%</a:t>
                      </a:r>
                    </a:p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Arrachement</a:t>
                      </a:r>
                      <a:r>
                        <a:rPr lang="fr-FR" sz="1200" b="1" u="none" strike="noStrike" baseline="0" dirty="0" smtClean="0">
                          <a:effectLst/>
                        </a:rPr>
                        <a:t> : 1%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NON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</a:tr>
              <a:tr h="5547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PARKER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effectLst/>
                        </a:rPr>
                        <a:t>2007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effectLst/>
                        </a:rPr>
                        <a:t>63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KT </a:t>
                      </a:r>
                      <a:r>
                        <a:rPr lang="fr-FR" sz="1200" u="none" strike="noStrike" dirty="0" smtClean="0">
                          <a:effectLst/>
                        </a:rPr>
                        <a:t>IA</a:t>
                      </a:r>
                    </a:p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vs placebo</a:t>
                      </a:r>
                    </a:p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vs </a:t>
                      </a:r>
                      <a:r>
                        <a:rPr lang="fr-FR" sz="1200" u="none" strike="noStrike" dirty="0">
                          <a:effectLst/>
                        </a:rPr>
                        <a:t>rien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pas de différence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pas de différence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NON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</a:tr>
              <a:tr h="37182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WILLIAMS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effectLst/>
                        </a:rPr>
                        <a:t>2007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84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Bolus</a:t>
                      </a:r>
                    </a:p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vs </a:t>
                      </a:r>
                      <a:r>
                        <a:rPr lang="fr-FR" sz="1200" u="none" strike="noStrike" dirty="0">
                          <a:effectLst/>
                        </a:rPr>
                        <a:t>bolus + infusion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KT &gt; simple bolus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non analysé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ECHEC</a:t>
                      </a:r>
                      <a:r>
                        <a:rPr lang="fr-FR" sz="1200" u="none" strike="noStrike" baseline="0" dirty="0" smtClean="0">
                          <a:effectLst/>
                        </a:rPr>
                        <a:t> : 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patients à risque d'effet </a:t>
                      </a:r>
                      <a:r>
                        <a:rPr lang="fr-FR" sz="1200" b="1" u="none" strike="noStrike" dirty="0" smtClean="0">
                          <a:effectLst/>
                        </a:rPr>
                        <a:t>rebond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</a:tr>
              <a:tr h="7375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ALFORD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effectLst/>
                        </a:rPr>
                        <a:t>2003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rien </a:t>
                      </a:r>
                      <a:endParaRPr lang="fr-FR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vs placebo</a:t>
                      </a:r>
                    </a:p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vs </a:t>
                      </a:r>
                      <a:r>
                        <a:rPr lang="fr-FR" sz="1200" u="none" strike="noStrike" dirty="0">
                          <a:effectLst/>
                        </a:rPr>
                        <a:t>infusion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J0-J4 : KT et placebo &gt; rien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J5-J8 : placebo &gt; rien ou KT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placebo &gt; KT ou rien !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7 patients exclus 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(inefficacité du bloc)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NON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</a:tr>
              <a:tr h="517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 smtClean="0">
                          <a:effectLst/>
                        </a:rPr>
                        <a:t>HOENECKE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 dirty="0">
                          <a:effectLst/>
                        </a:rPr>
                        <a:t>2002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26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KT vs placebo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KT </a:t>
                      </a:r>
                      <a:r>
                        <a:rPr lang="fr-FR" sz="1200" u="none" strike="noStrike" dirty="0">
                          <a:effectLst/>
                        </a:rPr>
                        <a:t>&gt; placebo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37% consommation en </a:t>
                      </a:r>
                      <a:r>
                        <a:rPr lang="fr-FR" sz="1200" u="none" strike="noStrike" dirty="0" smtClean="0">
                          <a:effectLst/>
                        </a:rPr>
                        <a:t>moins groupe KT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pas d'échec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OUI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69" marR="6069" marT="6067" marB="0" anchor="ctr"/>
                </a:tc>
              </a:tr>
            </a:tbl>
          </a:graphicData>
        </a:graphic>
      </p:graphicFrame>
      <p:sp>
        <p:nvSpPr>
          <p:cNvPr id="8" name="Flèche courbée vers la droite 7"/>
          <p:cNvSpPr/>
          <p:nvPr/>
        </p:nvSpPr>
        <p:spPr>
          <a:xfrm>
            <a:off x="1865313" y="5589588"/>
            <a:ext cx="842962" cy="927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5" name="ZoneTexte 8"/>
          <p:cNvSpPr txBox="1">
            <a:spLocks noChangeArrowheads="1"/>
          </p:cNvSpPr>
          <p:nvPr/>
        </p:nvSpPr>
        <p:spPr bwMode="auto">
          <a:xfrm>
            <a:off x="2833688" y="5992813"/>
            <a:ext cx="732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400"/>
              <a:t>NON-RECOMMANDÉ POUR LA CHIRURGIE AMBULATOIRE</a:t>
            </a:r>
          </a:p>
        </p:txBody>
      </p:sp>
      <p:sp>
        <p:nvSpPr>
          <p:cNvPr id="9" name="Ellipse 8"/>
          <p:cNvSpPr/>
          <p:nvPr/>
        </p:nvSpPr>
        <p:spPr>
          <a:xfrm>
            <a:off x="3792538" y="2636839"/>
            <a:ext cx="1511300" cy="2846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9409114" y="2752726"/>
            <a:ext cx="1031875" cy="2620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895" grpId="0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4819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03512" y="2276872"/>
          <a:ext cx="8784976" cy="28501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7492"/>
                <a:gridCol w="489718"/>
                <a:gridCol w="685356"/>
                <a:gridCol w="685706"/>
                <a:gridCol w="1584176"/>
                <a:gridCol w="1728192"/>
                <a:gridCol w="1440160"/>
                <a:gridCol w="1584176"/>
              </a:tblGrid>
              <a:tr h="3442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effectLst/>
                        </a:rPr>
                        <a:t>AUTEUR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ANNÉE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JOURNAL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PATIENTS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ANALYSE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DOULEUR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CONSOMMATION </a:t>
                      </a:r>
                    </a:p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ANTALGIQUE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RECOMMANDATION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</a:tr>
              <a:tr h="3442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effectLst/>
                        </a:rPr>
                        <a:t>SFA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2015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1076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none" strike="noStrike" dirty="0" smtClean="0">
                          <a:effectLst/>
                        </a:rPr>
                        <a:t>KT vs bloc vs infiltration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N.S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N.S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baseline="0" dirty="0" smtClean="0">
                          <a:effectLst/>
                        </a:rPr>
                        <a:t>Infiltration IA : NON</a:t>
                      </a:r>
                    </a:p>
                    <a:p>
                      <a:pPr algn="ctr" fontAlgn="ctr"/>
                      <a:r>
                        <a:rPr lang="fr-FR" sz="1100" b="1" u="none" strike="noStrike" baseline="0" dirty="0" smtClean="0">
                          <a:effectLst/>
                        </a:rPr>
                        <a:t>Site de prélèvement : OUI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</a:tr>
              <a:tr h="4359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ARMELLIN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2008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Arthroscopy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 dirty="0">
                          <a:effectLst/>
                        </a:rPr>
                        <a:t>120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clonidine</a:t>
                      </a:r>
                      <a:r>
                        <a:rPr lang="fr-FR" sz="1000" u="none" strike="noStrike" dirty="0">
                          <a:effectLst/>
                        </a:rPr>
                        <a:t> + </a:t>
                      </a:r>
                      <a:r>
                        <a:rPr lang="fr-FR" sz="1000" u="none" strike="noStrike" dirty="0" err="1">
                          <a:effectLst/>
                        </a:rPr>
                        <a:t>ropivacaïne</a:t>
                      </a:r>
                      <a:r>
                        <a:rPr lang="fr-FR" sz="1000" u="none" strike="noStrike" dirty="0">
                          <a:effectLst/>
                        </a:rPr>
                        <a:t/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+/- </a:t>
                      </a:r>
                      <a:r>
                        <a:rPr lang="fr-FR" sz="1000" u="none" strike="noStrike" dirty="0" err="1">
                          <a:effectLst/>
                        </a:rPr>
                        <a:t>fentanil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pas de différence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Non analysé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pas de morphine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</a:tr>
              <a:tr h="8628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STEWART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 dirty="0">
                          <a:effectLst/>
                        </a:rPr>
                        <a:t>2005</a:t>
                      </a:r>
                      <a:endParaRPr lang="is-I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JBJS am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> + </a:t>
                      </a:r>
                      <a:r>
                        <a:rPr lang="fr-FR" sz="1000" u="none" strike="noStrike" dirty="0" err="1">
                          <a:effectLst/>
                        </a:rPr>
                        <a:t>épinéphrine</a:t>
                      </a:r>
                      <a:r>
                        <a:rPr lang="fr-FR" sz="1000" u="none" strike="noStrike" dirty="0">
                          <a:effectLst/>
                        </a:rPr>
                        <a:t/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+/- méthadone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ou morphine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ou placebo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Morphine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plus efficace</a:t>
                      </a:r>
                      <a:r>
                        <a:rPr lang="fr-FR" sz="1000" u="none" strike="noStrike" dirty="0" smtClean="0">
                          <a:effectLst/>
                        </a:rPr>
                        <a:t> 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Moindre avec morphine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méthadone : non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morphine : oui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</a:tr>
              <a:tr h="86281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TEZLAFF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1999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RAPM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effectLst/>
                        </a:rPr>
                        <a:t>79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> + morphine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vs </a:t>
                      </a:r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/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vs placebo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EN PRE OPERATOIRE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> + morphine </a:t>
                      </a:r>
                      <a:r>
                        <a:rPr lang="fr-FR" sz="1000" u="none" strike="noStrike" dirty="0" smtClean="0">
                          <a:effectLst/>
                        </a:rPr>
                        <a:t>&gt;</a:t>
                      </a:r>
                    </a:p>
                    <a:p>
                      <a:pPr algn="ctr" fontAlgn="ctr"/>
                      <a:r>
                        <a:rPr lang="fr-FR" sz="1000" u="none" strike="noStrike" dirty="0" err="1" smtClean="0">
                          <a:effectLst/>
                        </a:rPr>
                        <a:t>Bupivacaïne</a:t>
                      </a:r>
                      <a:r>
                        <a:rPr lang="fr-FR" sz="1000" u="none" strike="noStrike" dirty="0" smtClean="0">
                          <a:effectLst/>
                        </a:rPr>
                        <a:t> seul ou placebo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Moindre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avec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bupivacaïne</a:t>
                      </a:r>
                      <a:r>
                        <a:rPr lang="fr-FR" sz="1000" u="none" strike="noStrike" dirty="0" smtClean="0">
                          <a:effectLst/>
                        </a:rPr>
                        <a:t> + morphine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err="1">
                          <a:effectLst/>
                        </a:rPr>
                        <a:t>Bupivacaïne</a:t>
                      </a:r>
                      <a:r>
                        <a:rPr lang="fr-FR" sz="1000" u="none" strike="noStrike" dirty="0">
                          <a:effectLst/>
                        </a:rPr>
                        <a:t/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morphine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 err="1">
                          <a:effectLst/>
                        </a:rPr>
                        <a:t>épinéphrine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003" marR="9003" marT="9008" marB="0" anchor="ctr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872038" y="1404938"/>
            <a:ext cx="2646362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/>
              <a:t>INFILTRATION </a:t>
            </a:r>
          </a:p>
        </p:txBody>
      </p:sp>
      <p:sp>
        <p:nvSpPr>
          <p:cNvPr id="7" name="Flèche courbée vers la droite 6"/>
          <p:cNvSpPr/>
          <p:nvPr/>
        </p:nvSpPr>
        <p:spPr>
          <a:xfrm>
            <a:off x="1778000" y="5413375"/>
            <a:ext cx="863600" cy="1079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3" name="ZoneTexte 7"/>
          <p:cNvSpPr txBox="1">
            <a:spLocks noChangeArrowheads="1"/>
          </p:cNvSpPr>
          <p:nvPr/>
        </p:nvSpPr>
        <p:spPr bwMode="auto">
          <a:xfrm>
            <a:off x="2857501" y="5589589"/>
            <a:ext cx="7064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/>
              <a:t>Recommandée pour la chirurgie AMBULATOIRE</a:t>
            </a:r>
          </a:p>
          <a:p>
            <a:r>
              <a:rPr lang="fr-FR" sz="2800"/>
              <a:t>D’autant plus lors d’une AG</a:t>
            </a:r>
          </a:p>
        </p:txBody>
      </p:sp>
    </p:spTree>
    <p:extLst>
      <p:ext uri="{BB962C8B-B14F-4D97-AF65-F5344CB8AC3E}">
        <p14:creationId xmlns:p14="http://schemas.microsoft.com/office/powerpoint/2010/main" val="7394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9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5843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811524" y="2204864"/>
          <a:ext cx="8568952" cy="25394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35714"/>
                <a:gridCol w="488422"/>
                <a:gridCol w="720080"/>
                <a:gridCol w="2088232"/>
                <a:gridCol w="574727"/>
                <a:gridCol w="919429"/>
                <a:gridCol w="919429"/>
                <a:gridCol w="2122919"/>
              </a:tblGrid>
              <a:tr h="35934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 smtClean="0">
                          <a:effectLst/>
                        </a:rPr>
                        <a:t>AUTEUR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ANNÉE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PATIENTS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 smtClean="0">
                          <a:effectLst/>
                        </a:rPr>
                        <a:t>ANALYSE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174" marR="9174" marT="91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FACTEUR</a:t>
                      </a:r>
                      <a:r>
                        <a:rPr lang="fr-FR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ANALYSE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174" marR="9174" marT="917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 smtClean="0">
                          <a:effectLst/>
                        </a:rPr>
                        <a:t>CORRÉLATIONS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174" marR="9174" marT="9173" marB="0" anchor="ctr"/>
                </a:tc>
              </a:tr>
              <a:tr h="4665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 smtClean="0">
                          <a:effectLst/>
                        </a:rPr>
                        <a:t>SFA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1" u="none" strike="noStrike" dirty="0" smtClean="0">
                          <a:effectLst/>
                        </a:rPr>
                        <a:t>2015</a:t>
                      </a:r>
                      <a:endParaRPr lang="is-I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 smtClean="0">
                          <a:effectLst/>
                        </a:rPr>
                        <a:t>1076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none" strike="noStrike" dirty="0" smtClean="0">
                          <a:effectLst/>
                        </a:rPr>
                        <a:t>hospitalisés</a:t>
                      </a:r>
                      <a:br>
                        <a:rPr lang="fr-FR" sz="1000" b="1" u="none" strike="noStrike" dirty="0" smtClean="0">
                          <a:effectLst/>
                        </a:rPr>
                      </a:br>
                      <a:r>
                        <a:rPr lang="fr-FR" sz="1000" b="1" u="none" strike="noStrike" dirty="0" smtClean="0">
                          <a:effectLst/>
                        </a:rPr>
                        <a:t>vs ambulatoire</a:t>
                      </a: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 smtClean="0">
                          <a:effectLst/>
                        </a:rPr>
                        <a:t>Vertige</a:t>
                      </a:r>
                    </a:p>
                    <a:p>
                      <a:pPr algn="ctr" fontAlgn="ctr"/>
                      <a:r>
                        <a:rPr lang="fr-FR" sz="1000" b="1" u="none" strike="noStrike" dirty="0" smtClean="0">
                          <a:effectLst/>
                        </a:rPr>
                        <a:t>12%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u="none" strike="noStrike" dirty="0" smtClean="0">
                          <a:effectLst/>
                        </a:rPr>
                        <a:t>NVPO</a:t>
                      </a:r>
                    </a:p>
                    <a:p>
                      <a:pPr algn="ctr" fontAlgn="ctr"/>
                      <a:r>
                        <a:rPr lang="cs-CZ" sz="1000" b="1" u="none" strike="noStrike" dirty="0" smtClean="0">
                          <a:effectLst/>
                        </a:rPr>
                        <a:t>9%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 smtClean="0">
                          <a:effectLst/>
                        </a:rPr>
                        <a:t>Anxiété</a:t>
                      </a:r>
                    </a:p>
                    <a:p>
                      <a:pPr algn="ctr" fontAlgn="ctr"/>
                      <a:r>
                        <a:rPr lang="fr-FR" sz="1000" b="1" u="none" strike="noStrike" dirty="0" smtClean="0">
                          <a:effectLst/>
                        </a:rPr>
                        <a:t>3,7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 smtClean="0">
                          <a:effectLst/>
                        </a:rPr>
                        <a:t>Vertige et</a:t>
                      </a:r>
                      <a:r>
                        <a:rPr lang="fr-FR" sz="1000" b="1" u="none" strike="noStrike" baseline="0" dirty="0" smtClean="0">
                          <a:effectLst/>
                        </a:rPr>
                        <a:t> A</a:t>
                      </a:r>
                      <a:r>
                        <a:rPr lang="fr-FR" sz="1000" b="1" u="none" strike="noStrike" dirty="0" smtClean="0">
                          <a:effectLst/>
                        </a:rPr>
                        <a:t>nxiété ambulatoire &gt; hospitalisation</a:t>
                      </a:r>
                    </a:p>
                    <a:p>
                      <a:pPr algn="l" fontAlgn="ctr"/>
                      <a:r>
                        <a:rPr lang="fr-FR" sz="1000" b="1" u="none" strike="noStrike" dirty="0" smtClean="0">
                          <a:effectLst/>
                        </a:rPr>
                        <a:t>Diminution avec corticoïdes et AINS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</a:tr>
              <a:tr h="46651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LEFEVRE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2015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70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hospitalisés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vs ambulatoire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Vertige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17,1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NVPO</a:t>
                      </a:r>
                      <a:br>
                        <a:rPr lang="cs-CZ" sz="1000" u="none" strike="noStrike">
                          <a:effectLst/>
                        </a:rPr>
                      </a:br>
                      <a:r>
                        <a:rPr lang="cs-CZ" sz="1000" u="none" strike="noStrike">
                          <a:effectLst/>
                        </a:rPr>
                        <a:t>11,4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anxiété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7,1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sexe féminin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complications postop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age &gt; 26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</a:tr>
              <a:tr h="3140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TOMKINS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2011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29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Zolpidem vs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placebo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Consommation</a:t>
                      </a:r>
                      <a:r>
                        <a:rPr lang="fr-FR" sz="1000" u="none" strike="noStrike" baseline="0" dirty="0" smtClean="0">
                          <a:effectLst/>
                        </a:rPr>
                        <a:t> de M</a:t>
                      </a:r>
                      <a:r>
                        <a:rPr lang="fr-FR" sz="1000" u="none" strike="noStrike" dirty="0" smtClean="0">
                          <a:effectLst/>
                        </a:rPr>
                        <a:t>orphine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Diminution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charset="0"/>
                        </a:rPr>
                        <a:t> de 28% groupe Zolpidem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</a:tr>
              <a:tr h="3140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WILLIAMS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2007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233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bloc fémoral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vs placebo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_tradnl" sz="1000" u="none" strike="noStrike" dirty="0" smtClean="0">
                          <a:effectLst/>
                        </a:rPr>
                        <a:t>NVPO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>
                          <a:effectLst/>
                        </a:rPr>
                        <a:t>85%</a:t>
                      </a:r>
                      <a:endParaRPr lang="fr-F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pas d'influence du bloc fémoral 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</a:tr>
              <a:tr h="61896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</a:rPr>
                        <a:t>WILLIAMS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u="none" strike="noStrike">
                          <a:effectLst/>
                        </a:rPr>
                        <a:t>2004</a:t>
                      </a:r>
                      <a:endParaRPr lang="is-IS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</a:rPr>
                        <a:t>Rachianesthésie </a:t>
                      </a:r>
                      <a:r>
                        <a:rPr lang="fr-FR" sz="1000" u="none" strike="noStrike" dirty="0">
                          <a:effectLst/>
                        </a:rPr>
                        <a:t>+ bloc fémoral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vs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plexus lombaire + bloc sciatique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NVPO : 13% vs 25%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sexe féminin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antécédent de NVPO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PL+BS</a:t>
                      </a:r>
                      <a:br>
                        <a:rPr lang="fr-FR" sz="1000" u="none" strike="noStrike" dirty="0">
                          <a:effectLst/>
                        </a:rPr>
                      </a:br>
                      <a:r>
                        <a:rPr lang="fr-FR" sz="1000" u="none" strike="noStrike" dirty="0">
                          <a:effectLst/>
                        </a:rPr>
                        <a:t>absence de corticoïde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charset="0"/>
                      </a:endParaRPr>
                    </a:p>
                  </a:txBody>
                  <a:tcPr marL="9174" marR="9174" marT="9173" marB="0" anchor="ctr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503613" y="1341439"/>
            <a:ext cx="5143500" cy="7064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600">
                <a:solidFill>
                  <a:srgbClr val="000000"/>
                </a:solidFill>
              </a:rPr>
              <a:t>Autres effets </a:t>
            </a:r>
            <a:r>
              <a:rPr lang="fr-FR" sz="4000">
                <a:solidFill>
                  <a:srgbClr val="000000"/>
                </a:solidFill>
              </a:rPr>
              <a:t>secondaires</a:t>
            </a:r>
            <a:endParaRPr lang="fr-FR" sz="3600">
              <a:solidFill>
                <a:srgbClr val="000000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2133600" y="5135563"/>
            <a:ext cx="863600" cy="1079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1" name="ZoneTexte 10"/>
          <p:cNvSpPr txBox="1">
            <a:spLocks noChangeArrowheads="1"/>
          </p:cNvSpPr>
          <p:nvPr/>
        </p:nvSpPr>
        <p:spPr bwMode="auto">
          <a:xfrm>
            <a:off x="3341689" y="4983163"/>
            <a:ext cx="2733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/>
              <a:t>AINS</a:t>
            </a:r>
          </a:p>
          <a:p>
            <a:r>
              <a:rPr lang="fr-FR" sz="2800"/>
              <a:t>CORTICOÏDE</a:t>
            </a:r>
          </a:p>
          <a:p>
            <a:r>
              <a:rPr lang="fr-FR" sz="2800"/>
              <a:t>BENZODIAZEPINE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6411914" y="4941888"/>
            <a:ext cx="409575" cy="1384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59600" y="5013326"/>
            <a:ext cx="3409950" cy="13239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4000"/>
              <a:t>Limiter Effets II</a:t>
            </a:r>
          </a:p>
          <a:p>
            <a:pPr>
              <a:defRPr/>
            </a:pPr>
            <a:r>
              <a:rPr lang="fr-FR" sz="4000" dirty="0"/>
              <a:t>en Ambulatoire</a:t>
            </a:r>
          </a:p>
        </p:txBody>
      </p:sp>
      <p:sp>
        <p:nvSpPr>
          <p:cNvPr id="2" name="Ellipse 1"/>
          <p:cNvSpPr/>
          <p:nvPr/>
        </p:nvSpPr>
        <p:spPr>
          <a:xfrm>
            <a:off x="5880101" y="2565400"/>
            <a:ext cx="53181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643689" y="2565400"/>
            <a:ext cx="4603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535864" y="2565400"/>
            <a:ext cx="5048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991" grpId="0"/>
      <p:bldP spid="3" grpId="0" animBg="1"/>
      <p:bldP spid="6" grpId="0" animBg="1"/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 généraux de la RAC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Ensemble de mesures </a:t>
            </a:r>
            <a:r>
              <a:rPr lang="fr-FR" b="1" dirty="0" smtClean="0"/>
              <a:t>AVANT, PENDANT et APRES</a:t>
            </a:r>
            <a:r>
              <a:rPr lang="fr-FR" dirty="0" smtClean="0"/>
              <a:t> la chirurgie.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727200" y="2857500"/>
          <a:ext cx="88138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95600" y="5783590"/>
            <a:ext cx="6426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Notion de « CHEMIN CLINIQUE »</a:t>
            </a:r>
          </a:p>
        </p:txBody>
      </p:sp>
    </p:spTree>
    <p:extLst>
      <p:ext uri="{BB962C8B-B14F-4D97-AF65-F5344CB8AC3E}">
        <p14:creationId xmlns:p14="http://schemas.microsoft.com/office/powerpoint/2010/main" val="6887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25"/>
            <a:ext cx="9144000" cy="125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sz="360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220" y="9525"/>
            <a:ext cx="1294185" cy="1258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6867" name="Titre 1"/>
          <p:cNvSpPr>
            <a:spLocks noGrp="1"/>
          </p:cNvSpPr>
          <p:nvPr>
            <p:ph type="ctrTitle"/>
          </p:nvPr>
        </p:nvSpPr>
        <p:spPr>
          <a:xfrm>
            <a:off x="2209800" y="-100013"/>
            <a:ext cx="7772400" cy="1470026"/>
          </a:xfrm>
        </p:spPr>
        <p:txBody>
          <a:bodyPr/>
          <a:lstStyle/>
          <a:p>
            <a:pPr eaLnBrk="1" hangingPunct="1"/>
            <a:r>
              <a:rPr lang="fr-FR">
                <a:solidFill>
                  <a:schemeClr val="bg1"/>
                </a:solidFill>
                <a:latin typeface="Calibri" charset="0"/>
              </a:rPr>
              <a:t>LCA EN AMBULATOIRE</a:t>
            </a:r>
          </a:p>
        </p:txBody>
      </p:sp>
      <p:sp>
        <p:nvSpPr>
          <p:cNvPr id="39940" name="ZoneTexte 1"/>
          <p:cNvSpPr txBox="1">
            <a:spLocks noChangeArrowheads="1"/>
          </p:cNvSpPr>
          <p:nvPr/>
        </p:nvSpPr>
        <p:spPr bwMode="auto">
          <a:xfrm>
            <a:off x="4283763" y="1412875"/>
            <a:ext cx="3422860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4400" b="1" dirty="0"/>
              <a:t>CONCLUSION </a:t>
            </a:r>
          </a:p>
        </p:txBody>
      </p:sp>
      <p:sp>
        <p:nvSpPr>
          <p:cNvPr id="43013" name="ZoneTexte 5"/>
          <p:cNvSpPr txBox="1">
            <a:spLocks noChangeArrowheads="1"/>
          </p:cNvSpPr>
          <p:nvPr/>
        </p:nvSpPr>
        <p:spPr bwMode="auto">
          <a:xfrm>
            <a:off x="2063751" y="2492376"/>
            <a:ext cx="834072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sz="2800" b="1" dirty="0">
                <a:solidFill>
                  <a:srgbClr val="1F497D"/>
                </a:solidFill>
              </a:rPr>
              <a:t>Ambulatoire = Proposée </a:t>
            </a:r>
            <a:r>
              <a:rPr lang="fr-FR" sz="2800" b="1" u="sng" dirty="0">
                <a:solidFill>
                  <a:srgbClr val="1F497D"/>
                </a:solidFill>
              </a:rPr>
              <a:t>en première intention </a:t>
            </a:r>
          </a:p>
          <a:p>
            <a:pPr eaLnBrk="1" hangingPunct="1">
              <a:buFont typeface="Arial" charset="0"/>
              <a:buNone/>
            </a:pPr>
            <a:endParaRPr lang="fr-FR" sz="2400" dirty="0">
              <a:solidFill>
                <a:srgbClr val="1F497D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1F497D"/>
                </a:solidFill>
              </a:rPr>
              <a:t>Type d’anesthésie (Générale ou Rachi)</a:t>
            </a: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1F497D"/>
                </a:solidFill>
              </a:rPr>
              <a:t>Technique chirurgicale</a:t>
            </a:r>
          </a:p>
          <a:p>
            <a:pPr eaLnBrk="1" hangingPunct="1">
              <a:buFont typeface="Arial" charset="0"/>
              <a:buNone/>
            </a:pPr>
            <a:endParaRPr lang="fr-FR" sz="2400" dirty="0">
              <a:solidFill>
                <a:srgbClr val="1F497D"/>
              </a:solidFill>
            </a:endParaRPr>
          </a:p>
          <a:p>
            <a:pPr eaLnBrk="1" hangingPunct="1"/>
            <a:r>
              <a:rPr lang="fr-FR" sz="2400" dirty="0">
                <a:solidFill>
                  <a:srgbClr val="1F497D"/>
                </a:solidFill>
              </a:rPr>
              <a:t>Gestion de la douleur et effets II : </a:t>
            </a:r>
            <a:r>
              <a:rPr lang="fr-FR" sz="2400" b="1" dirty="0">
                <a:solidFill>
                  <a:srgbClr val="1F497D"/>
                </a:solidFill>
              </a:rPr>
              <a:t>Pas de Gold-Standard</a:t>
            </a:r>
          </a:p>
          <a:p>
            <a:pPr eaLnBrk="1" hangingPunct="1">
              <a:buFont typeface="Arial" charset="0"/>
              <a:buNone/>
            </a:pPr>
            <a:r>
              <a:rPr lang="fr-FR" sz="2400" u="sng" dirty="0">
                <a:solidFill>
                  <a:srgbClr val="1F497D"/>
                </a:solidFill>
              </a:rPr>
              <a:t>Analgésie Multimodale </a:t>
            </a:r>
            <a:r>
              <a:rPr lang="fr-FR" sz="2400" dirty="0">
                <a:solidFill>
                  <a:srgbClr val="1F497D"/>
                </a:solidFill>
              </a:rPr>
              <a:t>= DEXAMETHASONE + AINS + INFILTRATION + CRYO (+/- BZD le soir</a:t>
            </a:r>
            <a:r>
              <a:rPr lang="is-IS" sz="2400" dirty="0">
                <a:solidFill>
                  <a:srgbClr val="1F497D"/>
                </a:solidFill>
              </a:rPr>
              <a:t>…). </a:t>
            </a:r>
            <a:r>
              <a:rPr lang="is-IS" sz="2400" b="1" dirty="0">
                <a:solidFill>
                  <a:srgbClr val="1F497D"/>
                </a:solidFill>
              </a:rPr>
              <a:t>Eviter les morphiniques</a:t>
            </a:r>
            <a:endParaRPr lang="fr-FR" sz="2400" b="1" dirty="0">
              <a:solidFill>
                <a:srgbClr val="1F497D"/>
              </a:solidFill>
            </a:endParaRPr>
          </a:p>
          <a:p>
            <a:pPr eaLnBrk="1" hangingPunct="1">
              <a:buFont typeface="Arial" charset="0"/>
              <a:buNone/>
            </a:pPr>
            <a:endParaRPr lang="fr-FR" sz="2400" dirty="0">
              <a:solidFill>
                <a:srgbClr val="1F497D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fr-FR" sz="2400" dirty="0">
                <a:solidFill>
                  <a:srgbClr val="1F497D"/>
                </a:solidFill>
              </a:rPr>
              <a:t>KT = </a:t>
            </a:r>
            <a:r>
              <a:rPr lang="fr-FR" sz="2400" u="sng" dirty="0">
                <a:solidFill>
                  <a:srgbClr val="1F497D"/>
                </a:solidFill>
              </a:rPr>
              <a:t>non recommandé</a:t>
            </a:r>
          </a:p>
        </p:txBody>
      </p:sp>
      <p:sp>
        <p:nvSpPr>
          <p:cNvPr id="3" name="Accolade fermante 2"/>
          <p:cNvSpPr/>
          <p:nvPr/>
        </p:nvSpPr>
        <p:spPr>
          <a:xfrm>
            <a:off x="7032625" y="3275014"/>
            <a:ext cx="215900" cy="7191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5" name="ZoneTexte 5"/>
          <p:cNvSpPr txBox="1">
            <a:spLocks noChangeArrowheads="1"/>
          </p:cNvSpPr>
          <p:nvPr/>
        </p:nvSpPr>
        <p:spPr bwMode="auto">
          <a:xfrm>
            <a:off x="7464425" y="3305176"/>
            <a:ext cx="172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800" u="sng" dirty="0">
                <a:solidFill>
                  <a:srgbClr val="1F497D"/>
                </a:solidFill>
              </a:rPr>
              <a:t>Indifférent</a:t>
            </a:r>
          </a:p>
        </p:txBody>
      </p:sp>
    </p:spTree>
    <p:extLst>
      <p:ext uri="{BB962C8B-B14F-4D97-AF65-F5344CB8AC3E}">
        <p14:creationId xmlns:p14="http://schemas.microsoft.com/office/powerpoint/2010/main" val="19858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0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27230" y="1852247"/>
            <a:ext cx="442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smtClean="0"/>
              <a:t>MERCI DE VOTRE ATTENTION</a:t>
            </a:r>
            <a:endParaRPr lang="fr-FR" sz="28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68" y="3595641"/>
            <a:ext cx="3810000" cy="2133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86" y="3201941"/>
            <a:ext cx="3213100" cy="2527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968" y="114886"/>
            <a:ext cx="6299200" cy="11303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43153" y="6236677"/>
            <a:ext cx="190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Aleschirortho.com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3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2811" y="355600"/>
            <a:ext cx="8229600" cy="99060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dirty="0" smtClean="0"/>
              <a:t>AVANT: Management Préopératoire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3900" y="4546600"/>
            <a:ext cx="7150100" cy="1333500"/>
          </a:xfrm>
          <a:ln>
            <a:solidFill>
              <a:srgbClr val="292934"/>
            </a:solidFill>
          </a:ln>
        </p:spPr>
        <p:txBody>
          <a:bodyPr>
            <a:normAutofit/>
          </a:bodyPr>
          <a:lstStyle/>
          <a:p>
            <a:r>
              <a:rPr lang="fr-FR" sz="1800" b="1" dirty="0"/>
              <a:t>Secrétaires:</a:t>
            </a:r>
          </a:p>
          <a:p>
            <a:pPr lvl="1"/>
            <a:r>
              <a:rPr lang="fr-FR" sz="1800" dirty="0"/>
              <a:t>Ordo pré-op: attelle cryothérapie, béquilles, bas de contention</a:t>
            </a:r>
          </a:p>
          <a:p>
            <a:pPr lvl="1"/>
            <a:r>
              <a:rPr lang="fr-FR" sz="1800" dirty="0"/>
              <a:t>Ordo post-op: antalgiques, kiné, pansements</a:t>
            </a:r>
          </a:p>
          <a:p>
            <a:pPr lvl="1"/>
            <a:r>
              <a:rPr lang="fr-FR" sz="1800" dirty="0"/>
              <a:t>PRADO ?</a:t>
            </a:r>
          </a:p>
          <a:p>
            <a:pPr lvl="1"/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324100" y="6197600"/>
            <a:ext cx="739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REPETER LES INFORMATIONS +++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64" y="1569845"/>
            <a:ext cx="1381072" cy="13810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63900" y="1569845"/>
            <a:ext cx="7150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Chirurgien:</a:t>
            </a:r>
          </a:p>
          <a:p>
            <a:pPr marL="285750" indent="-285750">
              <a:buFontTx/>
              <a:buChar char="-"/>
            </a:pPr>
            <a:r>
              <a:rPr lang="fr-FR" dirty="0"/>
              <a:t>Information Claire, Loyale, Orale et Ecrite</a:t>
            </a:r>
          </a:p>
          <a:p>
            <a:pPr marL="285750" lvl="1" indent="-285750">
              <a:buFontTx/>
              <a:buChar char="-"/>
            </a:pPr>
            <a:r>
              <a:rPr lang="fr-FR" dirty="0"/>
              <a:t>L’ensemble de la PEC doit être expliquée</a:t>
            </a:r>
          </a:p>
          <a:p>
            <a:pPr marL="285750" lvl="1" indent="-285750">
              <a:buFontTx/>
              <a:buChar char="-"/>
            </a:pPr>
            <a:r>
              <a:rPr lang="fr-FR" dirty="0"/>
              <a:t>La sortie doit déjà être évoquée: DOMICILE</a:t>
            </a:r>
          </a:p>
          <a:p>
            <a:pPr marL="285750" lvl="1" indent="-285750">
              <a:buFontTx/>
              <a:buChar char="-"/>
            </a:pPr>
            <a:r>
              <a:rPr lang="fr-FR" dirty="0"/>
              <a:t>Pour que le patient se projette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63900" y="3472071"/>
            <a:ext cx="7150100" cy="646331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Anesthésiste:</a:t>
            </a:r>
          </a:p>
          <a:p>
            <a:pPr lvl="1"/>
            <a:r>
              <a:rPr lang="fr-FR" dirty="0"/>
              <a:t>Information sur l’anesthésie, l’analgésie per et post opératoire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3793"/>
          <a:stretch/>
        </p:blipFill>
        <p:spPr>
          <a:xfrm>
            <a:off x="1693082" y="3316625"/>
            <a:ext cx="1262036" cy="9759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19658" t="4167" r="29060" b="6944"/>
          <a:stretch/>
        </p:blipFill>
        <p:spPr>
          <a:xfrm>
            <a:off x="1902811" y="4572000"/>
            <a:ext cx="842578" cy="13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Education Thérapeutique ++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Kinés</a:t>
            </a:r>
          </a:p>
          <a:p>
            <a:pPr lvl="1"/>
            <a:r>
              <a:rPr lang="fr-FR" dirty="0" smtClean="0"/>
              <a:t>Infirmières</a:t>
            </a:r>
          </a:p>
          <a:p>
            <a:pPr lvl="1"/>
            <a:r>
              <a:rPr lang="fr-FR" dirty="0" smtClean="0"/>
              <a:t>Médecins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AVANT: Management </a:t>
            </a:r>
            <a:r>
              <a:rPr lang="fr-FR" dirty="0" err="1" smtClean="0"/>
              <a:t>Pré-opératoire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5181"/>
            <a:ext cx="3951455" cy="25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44500"/>
            <a:ext cx="8229600" cy="990600"/>
          </a:xfrm>
        </p:spPr>
        <p:txBody>
          <a:bodyPr/>
          <a:lstStyle/>
          <a:p>
            <a:r>
              <a:rPr lang="fr-FR" dirty="0" smtClean="0"/>
              <a:t>PENDANT: Au Bloc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4392782" cy="4876800"/>
          </a:xfrm>
        </p:spPr>
        <p:txBody>
          <a:bodyPr>
            <a:normAutofit/>
          </a:bodyPr>
          <a:lstStyle/>
          <a:p>
            <a:r>
              <a:rPr lang="fr-FR" dirty="0" smtClean="0"/>
              <a:t>Venir </a:t>
            </a:r>
            <a:r>
              <a:rPr lang="fr-FR" b="1" dirty="0" smtClean="0"/>
              <a:t>à pied </a:t>
            </a:r>
            <a:r>
              <a:rPr lang="fr-FR" dirty="0" smtClean="0"/>
              <a:t>au bloc?</a:t>
            </a:r>
          </a:p>
          <a:p>
            <a:endParaRPr lang="fr-FR" dirty="0" smtClean="0"/>
          </a:p>
          <a:p>
            <a:r>
              <a:rPr lang="fr-FR" b="1" dirty="0" smtClean="0"/>
              <a:t>Réchauffer</a:t>
            </a:r>
            <a:r>
              <a:rPr lang="fr-FR" dirty="0" smtClean="0"/>
              <a:t> le patient pendant l’intervention</a:t>
            </a:r>
            <a:endParaRPr lang="is-IS" dirty="0" smtClean="0"/>
          </a:p>
          <a:p>
            <a:endParaRPr lang="is-IS" dirty="0" smtClean="0"/>
          </a:p>
          <a:p>
            <a:r>
              <a:rPr lang="is-IS" b="1" dirty="0" smtClean="0"/>
              <a:t>Voie d’abord </a:t>
            </a:r>
            <a:r>
              <a:rPr lang="is-IS" dirty="0" smtClean="0"/>
              <a:t>qui préserve les muscles (</a:t>
            </a:r>
            <a:r>
              <a:rPr lang="is-IS" b="1" dirty="0"/>
              <a:t>C</a:t>
            </a:r>
            <a:r>
              <a:rPr lang="is-IS" b="1" dirty="0" smtClean="0"/>
              <a:t>hirurgie “Mini- Invasive”</a:t>
            </a:r>
            <a:r>
              <a:rPr lang="is-IS" dirty="0" smtClean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83" y="1600201"/>
            <a:ext cx="1692617" cy="25408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84" y="4343400"/>
            <a:ext cx="3810000" cy="2133600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>
            <a:off x="3938954" y="5410200"/>
            <a:ext cx="484632" cy="40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52058" y="5937711"/>
            <a:ext cx="22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LCA </a:t>
            </a:r>
            <a:r>
              <a:rPr lang="fr-FR" smtClean="0"/>
              <a:t>sous arthroscopie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PENDANT: Au Bloc 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4889500" cy="4876800"/>
          </a:xfrm>
        </p:spPr>
        <p:txBody>
          <a:bodyPr>
            <a:normAutofit lnSpcReduction="10000"/>
          </a:bodyPr>
          <a:lstStyle/>
          <a:p>
            <a:r>
              <a:rPr lang="is-IS" b="1" dirty="0" smtClean="0"/>
              <a:t>Infiltration anesthésique </a:t>
            </a:r>
            <a:r>
              <a:rPr lang="is-IS" dirty="0" smtClean="0"/>
              <a:t>péri </a:t>
            </a:r>
            <a:r>
              <a:rPr lang="is-IS" dirty="0" smtClean="0"/>
              <a:t>articulairepar </a:t>
            </a:r>
            <a:r>
              <a:rPr lang="is-IS" dirty="0" smtClean="0"/>
              <a:t>le chirurgien</a:t>
            </a:r>
          </a:p>
          <a:p>
            <a:endParaRPr lang="is-IS" dirty="0" smtClean="0"/>
          </a:p>
          <a:p>
            <a:endParaRPr lang="is-IS" dirty="0" smtClean="0"/>
          </a:p>
          <a:p>
            <a:r>
              <a:rPr lang="fr-FR" b="1" dirty="0" smtClean="0"/>
              <a:t>Acide </a:t>
            </a:r>
            <a:r>
              <a:rPr lang="fr-FR" b="1" dirty="0" err="1" smtClean="0"/>
              <a:t>tranexamique</a:t>
            </a:r>
            <a:r>
              <a:rPr lang="fr-FR" b="1" dirty="0" smtClean="0"/>
              <a:t> </a:t>
            </a:r>
            <a:r>
              <a:rPr lang="fr-FR" dirty="0" smtClean="0"/>
              <a:t>pour diminuer le saignement</a:t>
            </a:r>
          </a:p>
          <a:p>
            <a:pPr marL="0" indent="0">
              <a:buNone/>
            </a:pPr>
            <a:r>
              <a:rPr lang="fr-FR" dirty="0" smtClean="0"/>
              <a:t>	(IV ou local)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Antalgie post-opératoire</a:t>
            </a:r>
          </a:p>
          <a:p>
            <a:pPr lvl="1"/>
            <a:r>
              <a:rPr lang="fr-FR" dirty="0" smtClean="0"/>
              <a:t>Blocs nerveux complémentaires</a:t>
            </a:r>
          </a:p>
        </p:txBody>
      </p:sp>
      <p:pic>
        <p:nvPicPr>
          <p:cNvPr id="4" name="Image 3" descr="PT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946" y="1395056"/>
            <a:ext cx="2314969" cy="17925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6" y="3048000"/>
            <a:ext cx="3445055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191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3.   APRES: le post-opératoire immédiat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6350000" cy="4876800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Glacer et comprimer++</a:t>
            </a:r>
            <a:r>
              <a:rPr lang="fr-FR" dirty="0" smtClean="0"/>
              <a:t>: </a:t>
            </a:r>
            <a:r>
              <a:rPr lang="fr-FR" dirty="0" err="1"/>
              <a:t>Cryothérapie-compressive</a:t>
            </a:r>
            <a:r>
              <a:rPr lang="fr-FR" dirty="0"/>
              <a:t> Programmable </a:t>
            </a:r>
            <a:r>
              <a:rPr lang="fr-FR" dirty="0" smtClean="0"/>
              <a:t>(Game </a:t>
            </a:r>
            <a:r>
              <a:rPr lang="fr-FR" dirty="0" err="1" smtClean="0"/>
              <a:t>Ready</a:t>
            </a:r>
            <a:r>
              <a:rPr lang="fr-FR" dirty="0" smtClean="0"/>
              <a:t>®)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Médicaments en </a:t>
            </a:r>
            <a:r>
              <a:rPr lang="fr-FR" b="1" dirty="0" smtClean="0"/>
              <a:t>per os</a:t>
            </a:r>
          </a:p>
          <a:p>
            <a:endParaRPr lang="fr-FR" b="1" dirty="0" smtClean="0"/>
          </a:p>
          <a:p>
            <a:r>
              <a:rPr lang="fr-FR" b="1" dirty="0" smtClean="0"/>
              <a:t>Limiter les tuyaux</a:t>
            </a:r>
            <a:r>
              <a:rPr lang="fr-FR" dirty="0" smtClean="0"/>
              <a:t>: perfusion, </a:t>
            </a:r>
            <a:r>
              <a:rPr lang="fr-FR" dirty="0" err="1" smtClean="0"/>
              <a:t>redon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r>
              <a:rPr lang="is-IS" dirty="0" smtClean="0"/>
              <a:t>Reprise </a:t>
            </a:r>
            <a:r>
              <a:rPr lang="is-IS" b="1" dirty="0" smtClean="0"/>
              <a:t>rapide</a:t>
            </a:r>
            <a:r>
              <a:rPr lang="is-IS" dirty="0" smtClean="0"/>
              <a:t> de l’alimentation</a:t>
            </a:r>
          </a:p>
          <a:p>
            <a:endParaRPr lang="is-IS" dirty="0"/>
          </a:p>
          <a:p>
            <a:r>
              <a:rPr lang="is-IS" b="1" dirty="0" smtClean="0"/>
              <a:t>Lever Précoce </a:t>
            </a:r>
            <a:r>
              <a:rPr lang="is-IS" dirty="0" smtClean="0"/>
              <a:t>4h après la chirurgie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49" y="1245623"/>
            <a:ext cx="2578100" cy="17170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637" y="2870200"/>
            <a:ext cx="1363199" cy="850900"/>
          </a:xfrm>
          <a:prstGeom prst="rect">
            <a:avLst/>
          </a:prstGeom>
        </p:spPr>
      </p:pic>
      <p:pic>
        <p:nvPicPr>
          <p:cNvPr id="1025" name="Picture 1" descr="IMG_3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r="13374" b="1500"/>
          <a:stretch>
            <a:fillRect/>
          </a:stretch>
        </p:blipFill>
        <p:spPr bwMode="auto">
          <a:xfrm>
            <a:off x="9503573" y="3239727"/>
            <a:ext cx="1663700" cy="323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9260719" y="3358210"/>
            <a:ext cx="2019300" cy="27559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52130" y="2289361"/>
            <a:ext cx="508774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Démédicaliser le post –op !</a:t>
            </a:r>
          </a:p>
        </p:txBody>
      </p:sp>
    </p:spTree>
    <p:extLst>
      <p:ext uri="{BB962C8B-B14F-4D97-AF65-F5344CB8AC3E}">
        <p14:creationId xmlns:p14="http://schemas.microsoft.com/office/powerpoint/2010/main" val="5522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APRES: Retour à domicile et suivi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5773356" cy="487680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Sortie « précoce </a:t>
            </a:r>
            <a:r>
              <a:rPr lang="fr-FR" b="1" dirty="0" smtClean="0"/>
              <a:t>» AMBULATOIRE POUR LE LCA</a:t>
            </a:r>
            <a:endParaRPr lang="fr-FR" b="1" dirty="0" smtClean="0"/>
          </a:p>
          <a:p>
            <a:endParaRPr lang="fr-FR" dirty="0" smtClean="0"/>
          </a:p>
          <a:p>
            <a:r>
              <a:rPr lang="fr-FR" b="1" dirty="0" err="1"/>
              <a:t>Cryothérapie-compressive</a:t>
            </a:r>
            <a:r>
              <a:rPr lang="fr-FR" b="1" dirty="0"/>
              <a:t> </a:t>
            </a:r>
            <a:r>
              <a:rPr lang="fr-FR" b="1" dirty="0" smtClean="0"/>
              <a:t>Manuelle </a:t>
            </a:r>
            <a:r>
              <a:rPr lang="fr-FR" dirty="0" smtClean="0"/>
              <a:t>pendant 21 </a:t>
            </a:r>
            <a:r>
              <a:rPr lang="fr-FR" dirty="0"/>
              <a:t>jours à domicile </a:t>
            </a:r>
            <a:r>
              <a:rPr lang="fr-FR" dirty="0" smtClean="0"/>
              <a:t> (STABI FROID®)</a:t>
            </a:r>
          </a:p>
          <a:p>
            <a:endParaRPr lang="fr-FR" dirty="0"/>
          </a:p>
          <a:p>
            <a:r>
              <a:rPr lang="fr-FR" dirty="0" smtClean="0"/>
              <a:t>Rééducation </a:t>
            </a:r>
            <a:r>
              <a:rPr lang="fr-FR" b="1" dirty="0" smtClean="0"/>
              <a:t>à domicile </a:t>
            </a:r>
            <a:r>
              <a:rPr lang="fr-FR" dirty="0" smtClean="0"/>
              <a:t>(&gt;SSR)</a:t>
            </a:r>
          </a:p>
          <a:p>
            <a:endParaRPr lang="fr-FR" dirty="0" smtClean="0"/>
          </a:p>
          <a:p>
            <a:r>
              <a:rPr lang="fr-FR" dirty="0" smtClean="0"/>
              <a:t>Et </a:t>
            </a:r>
            <a:r>
              <a:rPr lang="fr-FR" b="1" dirty="0" smtClean="0"/>
              <a:t>Auto rééducation </a:t>
            </a:r>
            <a:r>
              <a:rPr lang="fr-FR" dirty="0" smtClean="0"/>
              <a:t>!</a:t>
            </a:r>
          </a:p>
          <a:p>
            <a:endParaRPr lang="fr-FR" dirty="0"/>
          </a:p>
          <a:p>
            <a:r>
              <a:rPr lang="fr-FR" dirty="0" smtClean="0"/>
              <a:t>Equipe </a:t>
            </a:r>
            <a:r>
              <a:rPr lang="fr-FR" b="1" dirty="0" smtClean="0"/>
              <a:t>joignable et </a:t>
            </a:r>
            <a:r>
              <a:rPr lang="fr-FR" b="1" dirty="0" smtClean="0"/>
              <a:t>réactive: prestataires IDE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Consultations régulières et rapprochées </a:t>
            </a:r>
            <a:r>
              <a:rPr lang="fr-FR" dirty="0" smtClean="0"/>
              <a:t>au début</a:t>
            </a:r>
          </a:p>
          <a:p>
            <a:endParaRPr lang="fr-FR" b="1" dirty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557" y="1739900"/>
            <a:ext cx="2685565" cy="1701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74100" y="4038600"/>
            <a:ext cx="1843800" cy="646331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« Faire souvent, un petit peu »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352" b="16547"/>
          <a:stretch/>
        </p:blipFill>
        <p:spPr>
          <a:xfrm>
            <a:off x="7882277" y="4078070"/>
            <a:ext cx="2557844" cy="14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2529</Words>
  <Application>Microsoft Macintosh PowerPoint</Application>
  <PresentationFormat>Grand écran</PresentationFormat>
  <Paragraphs>693</Paragraphs>
  <Slides>31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Calibri</vt:lpstr>
      <vt:lpstr>Calibri Light</vt:lpstr>
      <vt:lpstr>Cambria</vt:lpstr>
      <vt:lpstr>ＭＳ Ｐゴシック</vt:lpstr>
      <vt:lpstr>Times</vt:lpstr>
      <vt:lpstr>Arial</vt:lpstr>
      <vt:lpstr>Thème Office</vt:lpstr>
      <vt:lpstr>Reconstruction du LCA et ambulatoire RAAC </vt:lpstr>
      <vt:lpstr>RAC, RRAC: qu’est-ce que c’est ? </vt:lpstr>
      <vt:lpstr>Les Principes généraux de la RAC</vt:lpstr>
      <vt:lpstr>AVANT: Management Préopératoire</vt:lpstr>
      <vt:lpstr>AVANT: Management Pré-opératoire</vt:lpstr>
      <vt:lpstr>PENDANT: Au Bloc Opératoire</vt:lpstr>
      <vt:lpstr>PENDANT: Au Bloc Opératoire</vt:lpstr>
      <vt:lpstr>3.   APRES: le post-opératoire immédiat</vt:lpstr>
      <vt:lpstr>APRES: Retour à domicile et suivi</vt:lpstr>
      <vt:lpstr>AVANTAGES DE LA RAAC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LCA EN AMBULATOIRE</vt:lpstr>
      <vt:lpstr>Présentation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du LCA et ambulatoire RAAC </dc:title>
  <dc:creator>Utilisateur de Microsoft Office</dc:creator>
  <cp:lastModifiedBy>Utilisateur de Microsoft Office</cp:lastModifiedBy>
  <cp:revision>25</cp:revision>
  <dcterms:created xsi:type="dcterms:W3CDTF">2017-10-08T17:33:21Z</dcterms:created>
  <dcterms:modified xsi:type="dcterms:W3CDTF">2017-10-13T20:07:44Z</dcterms:modified>
</cp:coreProperties>
</file>