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5" r:id="rId19"/>
    <p:sldId id="276" r:id="rId20"/>
    <p:sldId id="278" r:id="rId21"/>
    <p:sldId id="273" r:id="rId22"/>
    <p:sldId id="274" r:id="rId23"/>
    <p:sldId id="279" r:id="rId24"/>
    <p:sldId id="280" r:id="rId25"/>
    <p:sldId id="283" r:id="rId26"/>
    <p:sldId id="282" r:id="rId27"/>
    <p:sldId id="281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40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BF9F-6777-FE4B-8C9F-C18129869568}" type="datetimeFigureOut">
              <a:rPr lang="fr-FR" smtClean="0"/>
              <a:t>09/10/15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08BD-FABC-9E4B-B399-EAB43D9982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79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BF9F-6777-FE4B-8C9F-C18129869568}" type="datetimeFigureOut">
              <a:rPr lang="fr-FR" smtClean="0"/>
              <a:t>09/10/15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08BD-FABC-9E4B-B399-EAB43D9982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14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BF9F-6777-FE4B-8C9F-C18129869568}" type="datetimeFigureOut">
              <a:rPr lang="fr-FR" smtClean="0"/>
              <a:t>09/10/15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08BD-FABC-9E4B-B399-EAB43D9982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62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BF9F-6777-FE4B-8C9F-C18129869568}" type="datetimeFigureOut">
              <a:rPr lang="fr-FR" smtClean="0"/>
              <a:t>09/10/15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08BD-FABC-9E4B-B399-EAB43D9982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41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BF9F-6777-FE4B-8C9F-C18129869568}" type="datetimeFigureOut">
              <a:rPr lang="fr-FR" smtClean="0"/>
              <a:t>09/10/15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08BD-FABC-9E4B-B399-EAB43D9982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84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BF9F-6777-FE4B-8C9F-C18129869568}" type="datetimeFigureOut">
              <a:rPr lang="fr-FR" smtClean="0"/>
              <a:t>09/10/15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08BD-FABC-9E4B-B399-EAB43D9982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16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BF9F-6777-FE4B-8C9F-C18129869568}" type="datetimeFigureOut">
              <a:rPr lang="fr-FR" smtClean="0"/>
              <a:t>09/10/15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08BD-FABC-9E4B-B399-EAB43D9982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01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BF9F-6777-FE4B-8C9F-C18129869568}" type="datetimeFigureOut">
              <a:rPr lang="fr-FR" smtClean="0"/>
              <a:t>09/10/15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08BD-FABC-9E4B-B399-EAB43D9982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42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BF9F-6777-FE4B-8C9F-C18129869568}" type="datetimeFigureOut">
              <a:rPr lang="fr-FR" smtClean="0"/>
              <a:t>09/10/15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08BD-FABC-9E4B-B399-EAB43D9982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83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BF9F-6777-FE4B-8C9F-C18129869568}" type="datetimeFigureOut">
              <a:rPr lang="fr-FR" smtClean="0"/>
              <a:t>09/10/15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08BD-FABC-9E4B-B399-EAB43D9982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41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BF9F-6777-FE4B-8C9F-C18129869568}" type="datetimeFigureOut">
              <a:rPr lang="fr-FR" smtClean="0"/>
              <a:t>09/10/15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08BD-FABC-9E4B-B399-EAB43D9982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00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BBF9F-6777-FE4B-8C9F-C18129869568}" type="datetimeFigureOut">
              <a:rPr lang="fr-FR" smtClean="0"/>
              <a:t>09/10/15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908BD-FABC-9E4B-B399-EAB43D9982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36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553646"/>
            <a:ext cx="9144000" cy="6944126"/>
          </a:xfrm>
        </p:spPr>
        <p:txBody>
          <a:bodyPr>
            <a:normAutofit/>
          </a:bodyPr>
          <a:lstStyle/>
          <a:p>
            <a:r>
              <a:rPr lang="fr-FR" b="1" dirty="0" smtClean="0"/>
              <a:t>EVENEMENTS TRAUMATIQUES DU 3</a:t>
            </a:r>
            <a:r>
              <a:rPr lang="fr-FR" b="1" baseline="30000" dirty="0" smtClean="0"/>
              <a:t>ÈME</a:t>
            </a:r>
            <a:r>
              <a:rPr lang="fr-FR" b="1" dirty="0" smtClean="0"/>
              <a:t> AGE:</a:t>
            </a:r>
            <a:br>
              <a:rPr lang="fr-FR" b="1" dirty="0" smtClean="0"/>
            </a:br>
            <a:r>
              <a:rPr lang="fr-FR" b="1" dirty="0" smtClean="0"/>
              <a:t>EPIDEMIOLOGIE ET PRISE EN CHARGE ORTHOGERIATRIQUE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Logo aleschirorth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654" y="6235337"/>
            <a:ext cx="3013095" cy="485080"/>
          </a:xfrm>
          <a:prstGeom prst="rect">
            <a:avLst/>
          </a:prstGeom>
        </p:spPr>
      </p:pic>
      <p:pic>
        <p:nvPicPr>
          <p:cNvPr id="5" name="Image 4" descr="Capture d’écran 2015-10-06 à 23.16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38" y="3450119"/>
            <a:ext cx="3567072" cy="255541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29697" y="6226968"/>
            <a:ext cx="298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Dr X.NICOLAY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9154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FACTEURS DE RISQUES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fr-FR" dirty="0" smtClean="0"/>
              <a:t>AGE ÉLEVÉ</a:t>
            </a:r>
          </a:p>
          <a:p>
            <a:r>
              <a:rPr lang="fr-FR" dirty="0" smtClean="0"/>
              <a:t>SEXE FÉMININ</a:t>
            </a:r>
          </a:p>
          <a:p>
            <a:r>
              <a:rPr lang="fr-FR" dirty="0" smtClean="0"/>
              <a:t>ANTÉCÉDENT DE CHUTE:</a:t>
            </a:r>
          </a:p>
          <a:p>
            <a:pPr lvl="1"/>
            <a:r>
              <a:rPr lang="fr-FR" dirty="0" smtClean="0"/>
              <a:t>Après une chute, le risque de chute est X 20 sur 1 an</a:t>
            </a:r>
          </a:p>
          <a:p>
            <a:r>
              <a:rPr lang="fr-FR" dirty="0" smtClean="0"/>
              <a:t>TROUBLES DE LA MARCHE ET DE L’ÉQUILIBRE</a:t>
            </a:r>
          </a:p>
          <a:p>
            <a:r>
              <a:rPr lang="fr-FR" dirty="0" smtClean="0"/>
              <a:t>PERTE DE FORCE MUSCULAIRE</a:t>
            </a:r>
          </a:p>
          <a:p>
            <a:r>
              <a:rPr lang="fr-FR" dirty="0" smtClean="0"/>
              <a:t>TROUBLES DE LA VISION</a:t>
            </a:r>
          </a:p>
        </p:txBody>
      </p:sp>
      <p:pic>
        <p:nvPicPr>
          <p:cNvPr id="4" name="Image 3" descr="Capture d’écran 2015-10-06 à 23.00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027" y="1255519"/>
            <a:ext cx="2604120" cy="20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5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FACTEURS DE RISQUES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AGE ÉLEVÉ</a:t>
            </a:r>
          </a:p>
          <a:p>
            <a:r>
              <a:rPr lang="fr-FR" dirty="0" smtClean="0"/>
              <a:t>SEXE FÉMININ</a:t>
            </a:r>
          </a:p>
          <a:p>
            <a:r>
              <a:rPr lang="fr-FR" dirty="0" smtClean="0"/>
              <a:t>ANTÉCÉDENT DE CHUTE:</a:t>
            </a:r>
          </a:p>
          <a:p>
            <a:pPr lvl="1"/>
            <a:r>
              <a:rPr lang="fr-FR" dirty="0" smtClean="0"/>
              <a:t>Après une chute, le risque de chute est X 20 sur 1 an</a:t>
            </a:r>
          </a:p>
          <a:p>
            <a:r>
              <a:rPr lang="fr-FR" dirty="0" smtClean="0"/>
              <a:t>TROUBLES DE LA MARCHE ET DE L’ÉQUILIBRE</a:t>
            </a:r>
          </a:p>
          <a:p>
            <a:r>
              <a:rPr lang="fr-FR" dirty="0" smtClean="0"/>
              <a:t>PERTE DE FORCE MUSCULAIRE</a:t>
            </a:r>
          </a:p>
          <a:p>
            <a:r>
              <a:rPr lang="fr-FR" dirty="0" smtClean="0"/>
              <a:t>TROUBLES DE LA VISION</a:t>
            </a:r>
          </a:p>
          <a:p>
            <a:r>
              <a:rPr lang="fr-FR" dirty="0" smtClean="0"/>
              <a:t>COXARTHROSE ET GONARTHROSE</a:t>
            </a:r>
          </a:p>
        </p:txBody>
      </p:sp>
      <p:pic>
        <p:nvPicPr>
          <p:cNvPr id="4" name="Image 3" descr="Capture d’écran 2015-10-06 à 23.00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027" y="1255519"/>
            <a:ext cx="2604120" cy="20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54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FACTEURS DE RISQUES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PATHOLOGIES NEURO-DÉGÉNÉRATIVES</a:t>
            </a:r>
          </a:p>
          <a:p>
            <a:r>
              <a:rPr lang="fr-FR" dirty="0" smtClean="0"/>
              <a:t>PATHOLOGIES PSYCHIATRIQUES</a:t>
            </a:r>
          </a:p>
        </p:txBody>
      </p:sp>
    </p:spTree>
    <p:extLst>
      <p:ext uri="{BB962C8B-B14F-4D97-AF65-F5344CB8AC3E}">
        <p14:creationId xmlns:p14="http://schemas.microsoft.com/office/powerpoint/2010/main" val="239523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FACTEURS DE RISQUES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PATHOLOGIES NEURO-DÉGÉNÉRATIVES</a:t>
            </a:r>
          </a:p>
          <a:p>
            <a:r>
              <a:rPr lang="fr-FR" dirty="0" smtClean="0"/>
              <a:t>PATHOLOGIES PSYCHIATRIQUES</a:t>
            </a:r>
          </a:p>
          <a:p>
            <a:r>
              <a:rPr lang="fr-FR" b="1" dirty="0" smtClean="0"/>
              <a:t>MÉDICAMENTS SÉDATIFS ET/OU HYPNOTIQUES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5238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FACTEURS DE RISQUES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PATHOLOGIES NEURO-DÉGÉNÉRATIVES</a:t>
            </a:r>
          </a:p>
          <a:p>
            <a:r>
              <a:rPr lang="fr-FR" dirty="0" smtClean="0"/>
              <a:t>PATHOLOGIES PSYCHIATRIQUES</a:t>
            </a:r>
          </a:p>
          <a:p>
            <a:r>
              <a:rPr lang="fr-FR" b="1" dirty="0" smtClean="0"/>
              <a:t>MÉDICAMENTS SÉDATIFS ET/OU HYPNOTIQUES</a:t>
            </a:r>
          </a:p>
          <a:p>
            <a:r>
              <a:rPr lang="fr-FR" dirty="0" smtClean="0"/>
              <a:t>ALCOOL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42954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FACTEURS DE RISQUES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PATHOLOGIES NEURO-DÉGÉNÉRATIVES</a:t>
            </a:r>
          </a:p>
          <a:p>
            <a:r>
              <a:rPr lang="fr-FR" dirty="0" smtClean="0"/>
              <a:t>PATHOLOGIES PSYCHIATRIQUES</a:t>
            </a:r>
          </a:p>
          <a:p>
            <a:r>
              <a:rPr lang="fr-FR" b="1" dirty="0" smtClean="0"/>
              <a:t>MÉDICAMENTS SÉDATIFS ET/OU HYPNOTIQUES</a:t>
            </a:r>
          </a:p>
          <a:p>
            <a:r>
              <a:rPr lang="fr-FR" dirty="0" smtClean="0"/>
              <a:t>ALCOOL</a:t>
            </a:r>
          </a:p>
          <a:p>
            <a:r>
              <a:rPr lang="fr-FR" dirty="0" smtClean="0"/>
              <a:t>Incontinence</a:t>
            </a:r>
          </a:p>
          <a:p>
            <a:r>
              <a:rPr lang="fr-FR" dirty="0" smtClean="0"/>
              <a:t>Panique (</a:t>
            </a:r>
            <a:r>
              <a:rPr lang="fr-FR" smtClean="0"/>
              <a:t>fragilité psychologique)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5946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LOCALISATION CORPORELLE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fr-FR" dirty="0" smtClean="0"/>
              <a:t>EXTREMITÉ SUPÉRIEURE DU FÉMUR:</a:t>
            </a:r>
          </a:p>
          <a:p>
            <a:pPr lvl="1"/>
            <a:r>
              <a:rPr lang="fr-FR" dirty="0" smtClean="0"/>
              <a:t>COL ET MASSIF TROCHANTÉRIEN:  </a:t>
            </a:r>
            <a:r>
              <a:rPr lang="fr-FR" b="1" dirty="0" smtClean="0"/>
              <a:t>60 à 80000/an</a:t>
            </a:r>
          </a:p>
        </p:txBody>
      </p:sp>
    </p:spTree>
    <p:extLst>
      <p:ext uri="{BB962C8B-B14F-4D97-AF65-F5344CB8AC3E}">
        <p14:creationId xmlns:p14="http://schemas.microsoft.com/office/powerpoint/2010/main" val="266875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LOCALISATION CORPORELLE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fr-FR" dirty="0" smtClean="0"/>
              <a:t>EXTREMITÉ SUPÉRIEURE DU FÉMUR:</a:t>
            </a:r>
          </a:p>
          <a:p>
            <a:pPr lvl="1"/>
            <a:r>
              <a:rPr lang="fr-FR" dirty="0" smtClean="0"/>
              <a:t>COL ET MASSIF TROCHANTÉRIEN:  </a:t>
            </a:r>
            <a:r>
              <a:rPr lang="fr-FR" b="1" dirty="0" smtClean="0"/>
              <a:t>60 à 80000/an</a:t>
            </a:r>
          </a:p>
          <a:p>
            <a:r>
              <a:rPr lang="fr-FR" dirty="0" smtClean="0"/>
              <a:t>POIGNET: RADIUS DISTAL surtout: 35000/an env.</a:t>
            </a:r>
          </a:p>
        </p:txBody>
      </p:sp>
    </p:spTree>
    <p:extLst>
      <p:ext uri="{BB962C8B-B14F-4D97-AF65-F5344CB8AC3E}">
        <p14:creationId xmlns:p14="http://schemas.microsoft.com/office/powerpoint/2010/main" val="169944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LOCALISATION CORPORELLE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fr-FR" dirty="0" smtClean="0"/>
              <a:t>EXTREMITÉ SUPÉRIEURE DU FÉMUR:</a:t>
            </a:r>
          </a:p>
          <a:p>
            <a:pPr lvl="1"/>
            <a:r>
              <a:rPr lang="fr-FR" dirty="0" smtClean="0"/>
              <a:t>COL ET MASSIF TROCHANTÉRIEN:  </a:t>
            </a:r>
            <a:r>
              <a:rPr lang="fr-FR" b="1" dirty="0" smtClean="0"/>
              <a:t>60 à 80000/an</a:t>
            </a:r>
          </a:p>
          <a:p>
            <a:r>
              <a:rPr lang="fr-FR" dirty="0" smtClean="0"/>
              <a:t>POIGNET: RADIUS DISTAL surtout: 35000/an env.</a:t>
            </a:r>
          </a:p>
        </p:txBody>
      </p:sp>
      <p:pic>
        <p:nvPicPr>
          <p:cNvPr id="4" name="Image 3" descr="Capture d’écran 2015-09-28 à 12.55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60" y="3445590"/>
            <a:ext cx="4859314" cy="341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3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LOCALISATION CORPORELLE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fr-FR" dirty="0" smtClean="0"/>
              <a:t>EXTREMITÉ SUPÉRIEURE DU FÉMUR:</a:t>
            </a:r>
          </a:p>
          <a:p>
            <a:pPr lvl="1"/>
            <a:r>
              <a:rPr lang="fr-FR" dirty="0" smtClean="0"/>
              <a:t>COL ET MASSIF TROCHANTÉRIEN:  </a:t>
            </a:r>
            <a:r>
              <a:rPr lang="fr-FR" b="1" dirty="0" smtClean="0"/>
              <a:t>60 à 80000/an</a:t>
            </a:r>
          </a:p>
          <a:p>
            <a:r>
              <a:rPr lang="fr-FR" dirty="0" smtClean="0"/>
              <a:t>POIGNET: RADIUS DISTAL surtout: 35000/an env.</a:t>
            </a:r>
          </a:p>
          <a:p>
            <a:r>
              <a:rPr lang="fr-FR" dirty="0" smtClean="0"/>
              <a:t>HUMÉRUS PROXIMAL (et épaule): 12000/an env.</a:t>
            </a:r>
          </a:p>
        </p:txBody>
      </p:sp>
      <p:pic>
        <p:nvPicPr>
          <p:cNvPr id="4" name="Image 3" descr="Capture d’écran 2015-10-06 à 23.15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08" y="3879411"/>
            <a:ext cx="4462606" cy="2881947"/>
          </a:xfrm>
          <a:prstGeom prst="rect">
            <a:avLst/>
          </a:prstGeom>
        </p:spPr>
      </p:pic>
      <p:sp>
        <p:nvSpPr>
          <p:cNvPr id="7" name="Flèche vers la droite 6"/>
          <p:cNvSpPr/>
          <p:nvPr/>
        </p:nvSpPr>
        <p:spPr>
          <a:xfrm>
            <a:off x="1559950" y="5304095"/>
            <a:ext cx="1435707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09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10446"/>
            <a:ext cx="8229600" cy="1256322"/>
          </a:xfrm>
        </p:spPr>
        <p:txBody>
          <a:bodyPr/>
          <a:lstStyle/>
          <a:p>
            <a:r>
              <a:rPr lang="fr-FR" b="1" dirty="0" smtClean="0"/>
              <a:t>EPIDEMIOLOGIE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0" y="952596"/>
            <a:ext cx="8686800" cy="5905404"/>
          </a:xfrm>
        </p:spPr>
        <p:txBody>
          <a:bodyPr>
            <a:normAutofit/>
          </a:bodyPr>
          <a:lstStyle/>
          <a:p>
            <a:r>
              <a:rPr lang="fr-FR" sz="3600" dirty="0" smtClean="0"/>
              <a:t>CAUSES DES TRAUMATISMES:</a:t>
            </a:r>
          </a:p>
          <a:p>
            <a:pPr marL="0" indent="0">
              <a:buNone/>
            </a:pPr>
            <a:r>
              <a:rPr lang="fr-FR" dirty="0" smtClean="0"/>
              <a:t>		- ACCIDENTS DE LA ROUTE ET DE LA VOIE         		  PUBLIQUE: </a:t>
            </a:r>
            <a:r>
              <a:rPr lang="fr-FR" b="1" dirty="0" smtClean="0"/>
              <a:t>PEU</a:t>
            </a: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b="1" dirty="0"/>
              <a:t>	</a:t>
            </a:r>
            <a:r>
              <a:rPr lang="fr-FR" b="1" dirty="0" smtClean="0"/>
              <a:t>	</a:t>
            </a:r>
            <a:r>
              <a:rPr lang="fr-FR" dirty="0" smtClean="0"/>
              <a:t>-CHUTES BANALES: </a:t>
            </a:r>
            <a:r>
              <a:rPr lang="fr-FR" b="1" dirty="0" smtClean="0"/>
              <a:t>LE PLUS FRÉQUENT</a:t>
            </a:r>
          </a:p>
          <a:p>
            <a:pPr marL="0" indent="0">
              <a:buNone/>
            </a:pPr>
            <a:r>
              <a:rPr lang="fr-FR" b="1" dirty="0"/>
              <a:t>	</a:t>
            </a:r>
            <a:r>
              <a:rPr lang="fr-FR" b="1" dirty="0" smtClean="0"/>
              <a:t>		</a:t>
            </a:r>
            <a:r>
              <a:rPr lang="fr-FR" sz="2800" b="1" dirty="0" smtClean="0"/>
              <a:t>EN </a:t>
            </a:r>
            <a:r>
              <a:rPr lang="fr-FR" sz="2800" b="1" dirty="0" smtClean="0"/>
              <a:t>MILIEU DOMESTIQUE +++</a:t>
            </a:r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800" dirty="0" smtClean="0"/>
              <a:t>		</a:t>
            </a:r>
            <a:r>
              <a:rPr lang="fr-FR" sz="2800" dirty="0" smtClean="0"/>
              <a:t>DANS </a:t>
            </a:r>
            <a:r>
              <a:rPr lang="fr-FR" sz="2800" dirty="0" smtClean="0"/>
              <a:t>LA RUE</a:t>
            </a:r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800" dirty="0" smtClean="0"/>
              <a:t>		</a:t>
            </a:r>
            <a:r>
              <a:rPr lang="fr-FR" sz="2800" dirty="0" smtClean="0"/>
              <a:t>DANS </a:t>
            </a:r>
            <a:r>
              <a:rPr lang="fr-FR" sz="2800" dirty="0" smtClean="0"/>
              <a:t>LES MAGASINS</a:t>
            </a:r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800" dirty="0" smtClean="0"/>
              <a:t>		</a:t>
            </a:r>
            <a:r>
              <a:rPr lang="fr-FR" sz="2800" dirty="0" smtClean="0"/>
              <a:t>EN </a:t>
            </a:r>
            <a:r>
              <a:rPr lang="fr-FR" sz="2800" dirty="0" smtClean="0"/>
              <a:t>PROMENADE</a:t>
            </a:r>
            <a:endParaRPr lang="fr-FR" sz="2800" dirty="0"/>
          </a:p>
        </p:txBody>
      </p:sp>
      <p:pic>
        <p:nvPicPr>
          <p:cNvPr id="4" name="Image 3" descr="ast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557" y="2204760"/>
            <a:ext cx="2313643" cy="1329509"/>
          </a:xfrm>
          <a:prstGeom prst="rect">
            <a:avLst/>
          </a:prstGeom>
        </p:spPr>
      </p:pic>
      <p:pic>
        <p:nvPicPr>
          <p:cNvPr id="5" name="Image 4" descr="Capture d’écran 2015-10-06 à 23.16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15" y="4693949"/>
            <a:ext cx="3260503" cy="20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8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LOCALISATION CORPORELLE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fr-FR" dirty="0" smtClean="0"/>
              <a:t>EXTREMITÉ SUPÉRIEURE DU FÉMUR:</a:t>
            </a:r>
          </a:p>
          <a:p>
            <a:pPr lvl="1"/>
            <a:r>
              <a:rPr lang="fr-FR" dirty="0" smtClean="0"/>
              <a:t>COL ET MASSIF TROCHANTÉRIEN:  </a:t>
            </a:r>
            <a:r>
              <a:rPr lang="fr-FR" b="1" dirty="0" smtClean="0"/>
              <a:t>60 à 80000/an</a:t>
            </a:r>
          </a:p>
          <a:p>
            <a:r>
              <a:rPr lang="fr-FR" dirty="0" smtClean="0"/>
              <a:t>POIGNET: RADIUS DISTAL surtout: 35000/an env.</a:t>
            </a:r>
          </a:p>
          <a:p>
            <a:r>
              <a:rPr lang="fr-FR" dirty="0" smtClean="0"/>
              <a:t>HUMÉRUS PROXIMAL (et épaule): 12000/an env</a:t>
            </a:r>
            <a:r>
              <a:rPr lang="fr-FR" dirty="0"/>
              <a:t>.</a:t>
            </a:r>
            <a:endParaRPr lang="fr-FR" dirty="0" smtClean="0"/>
          </a:p>
          <a:p>
            <a:r>
              <a:rPr lang="fr-FR" dirty="0" smtClean="0"/>
              <a:t>RACHIS LOMBAIRE et bassin</a:t>
            </a:r>
          </a:p>
          <a:p>
            <a:r>
              <a:rPr lang="fr-FR" dirty="0" smtClean="0"/>
              <a:t>TÊTE</a:t>
            </a:r>
          </a:p>
          <a:p>
            <a:r>
              <a:rPr lang="fr-FR" dirty="0" smtClean="0"/>
              <a:t>AUTRES…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422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ETUDE 2008 (1)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1331"/>
          </a:xfrm>
        </p:spPr>
        <p:txBody>
          <a:bodyPr>
            <a:normAutofit/>
          </a:bodyPr>
          <a:lstStyle/>
          <a:p>
            <a:r>
              <a:rPr lang="fr-FR" dirty="0" smtClean="0"/>
              <a:t>20558 accidents traumatiques après 65 ans</a:t>
            </a:r>
          </a:p>
          <a:p>
            <a:r>
              <a:rPr lang="fr-FR" dirty="0" smtClean="0"/>
              <a:t>84% de chutes</a:t>
            </a:r>
          </a:p>
          <a:p>
            <a:r>
              <a:rPr lang="fr-FR" dirty="0" smtClean="0"/>
              <a:t>Hommes 30/1000 </a:t>
            </a:r>
          </a:p>
          <a:p>
            <a:r>
              <a:rPr lang="fr-FR" dirty="0" smtClean="0"/>
              <a:t>Femmes  56/1000</a:t>
            </a:r>
          </a:p>
          <a:p>
            <a:r>
              <a:rPr lang="fr-FR" dirty="0" smtClean="0"/>
              <a:t>Lieu de survenue:</a:t>
            </a:r>
          </a:p>
          <a:p>
            <a:pPr lvl="1"/>
            <a:r>
              <a:rPr lang="fr-FR" dirty="0" smtClean="0"/>
              <a:t>Domicile:                  67%</a:t>
            </a:r>
          </a:p>
          <a:p>
            <a:pPr lvl="1"/>
            <a:r>
              <a:rPr lang="fr-FR" dirty="0" smtClean="0"/>
              <a:t>Maison de retraite: 11%</a:t>
            </a:r>
          </a:p>
          <a:p>
            <a:pPr lvl="1"/>
            <a:r>
              <a:rPr lang="fr-FR" dirty="0" smtClean="0"/>
              <a:t>Zones de transit:     16%</a:t>
            </a:r>
          </a:p>
          <a:p>
            <a:pPr lvl="1"/>
            <a:r>
              <a:rPr lang="fr-FR" dirty="0" smtClean="0"/>
              <a:t>Autres:                        6%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400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ETUDE 2008 (2)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1331"/>
          </a:xfrm>
        </p:spPr>
        <p:txBody>
          <a:bodyPr>
            <a:normAutofit/>
          </a:bodyPr>
          <a:lstStyle/>
          <a:p>
            <a:r>
              <a:rPr lang="fr-FR" sz="3600" dirty="0" smtClean="0"/>
              <a:t>Type de traumatismes:</a:t>
            </a:r>
          </a:p>
          <a:p>
            <a:pPr lvl="1"/>
            <a:r>
              <a:rPr lang="fr-FR" dirty="0" smtClean="0"/>
              <a:t>Fractures     40%</a:t>
            </a:r>
          </a:p>
          <a:p>
            <a:pPr lvl="1"/>
            <a:r>
              <a:rPr lang="fr-FR" dirty="0" smtClean="0"/>
              <a:t>Contusions  30%</a:t>
            </a:r>
          </a:p>
          <a:p>
            <a:pPr lvl="1"/>
            <a:r>
              <a:rPr lang="fr-FR" dirty="0" smtClean="0"/>
              <a:t>Plaies           20%</a:t>
            </a:r>
          </a:p>
          <a:p>
            <a:pPr lvl="1"/>
            <a:r>
              <a:rPr lang="fr-FR" dirty="0" smtClean="0"/>
              <a:t>Luxations      3%</a:t>
            </a:r>
          </a:p>
          <a:p>
            <a:pPr lvl="1"/>
            <a:r>
              <a:rPr lang="fr-FR" dirty="0" smtClean="0"/>
              <a:t>Autres           7%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313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ETUDE 2008 (3)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1331"/>
          </a:xfrm>
        </p:spPr>
        <p:txBody>
          <a:bodyPr>
            <a:normAutofit/>
          </a:bodyPr>
          <a:lstStyle/>
          <a:p>
            <a:r>
              <a:rPr lang="fr-FR" sz="3600" dirty="0" smtClean="0"/>
              <a:t>Localisation:</a:t>
            </a:r>
          </a:p>
          <a:p>
            <a:pPr lvl="1"/>
            <a:r>
              <a:rPr lang="fr-FR" dirty="0" smtClean="0"/>
              <a:t>Membres inférieurs   35%</a:t>
            </a:r>
          </a:p>
          <a:p>
            <a:pPr lvl="1"/>
            <a:r>
              <a:rPr lang="fr-FR" dirty="0" smtClean="0"/>
              <a:t>Membres supérieurs  27%</a:t>
            </a:r>
          </a:p>
          <a:p>
            <a:pPr lvl="1"/>
            <a:r>
              <a:rPr lang="fr-FR" dirty="0" smtClean="0"/>
              <a:t>Tête                               25%</a:t>
            </a:r>
          </a:p>
          <a:p>
            <a:pPr lvl="1"/>
            <a:r>
              <a:rPr lang="fr-FR" dirty="0" smtClean="0"/>
              <a:t>Reste (rachis, thorax) 13%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744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ORTHOGÉRIATRIE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488" y="1600200"/>
            <a:ext cx="8895512" cy="4525963"/>
          </a:xfrm>
        </p:spPr>
        <p:txBody>
          <a:bodyPr/>
          <a:lstStyle/>
          <a:p>
            <a:r>
              <a:rPr lang="fr-FR" b="1" dirty="0" smtClean="0"/>
              <a:t>Définition</a:t>
            </a:r>
            <a:r>
              <a:rPr lang="fr-FR" dirty="0" smtClean="0"/>
              <a:t>: « tous les soins péri et post-opératoires après prise en charge traumatique »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Domaine</a:t>
            </a:r>
            <a:r>
              <a:rPr lang="fr-FR" dirty="0" smtClean="0"/>
              <a:t>: en 2025, 23% de la population ≥ 65 ans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7430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ORTHOGÉRIATRIE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3707" y="1600200"/>
            <a:ext cx="8840293" cy="4525963"/>
          </a:xfrm>
        </p:spPr>
        <p:txBody>
          <a:bodyPr>
            <a:normAutofit/>
          </a:bodyPr>
          <a:lstStyle/>
          <a:p>
            <a:r>
              <a:rPr lang="fr-FR" b="1" dirty="0" smtClean="0"/>
              <a:t>Définition</a:t>
            </a:r>
            <a:r>
              <a:rPr lang="fr-FR" dirty="0" smtClean="0"/>
              <a:t>: « tous les soins péri et post-opératoires après prise en charge traumatique »</a:t>
            </a:r>
          </a:p>
          <a:p>
            <a:r>
              <a:rPr lang="fr-FR" b="1" dirty="0" smtClean="0"/>
              <a:t>Domaine</a:t>
            </a:r>
            <a:r>
              <a:rPr lang="fr-FR" dirty="0" smtClean="0"/>
              <a:t>: en 2025, 23% de la population ≥ 65 ans</a:t>
            </a:r>
          </a:p>
          <a:p>
            <a:r>
              <a:rPr lang="fr-FR" b="1" dirty="0" smtClean="0"/>
              <a:t>3 catégories </a:t>
            </a:r>
            <a:r>
              <a:rPr lang="fr-FR" dirty="0" smtClean="0"/>
              <a:t>de traumatisés: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dirty="0" smtClean="0"/>
              <a:t>Les robustes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dirty="0" smtClean="0"/>
              <a:t>Les </a:t>
            </a:r>
            <a:r>
              <a:rPr lang="fr-FR" dirty="0" err="1" smtClean="0"/>
              <a:t>polypathologiques</a:t>
            </a:r>
            <a:r>
              <a:rPr lang="fr-FR" dirty="0" smtClean="0"/>
              <a:t> (médicalement dépendants)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dirty="0" smtClean="0"/>
              <a:t>Les fragiles (50% de perte d’autonomie après fracture du fémur proximal)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558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ORTHOGÉRIATRIE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3268" y="1600200"/>
            <a:ext cx="8950732" cy="4525963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endParaRPr lang="fr-FR" dirty="0" smtClean="0"/>
          </a:p>
          <a:p>
            <a:r>
              <a:rPr lang="fr-FR" sz="3600" b="1" dirty="0" smtClean="0"/>
              <a:t>Modalités de prise en charge</a:t>
            </a:r>
            <a:r>
              <a:rPr lang="fr-FR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Diagnostic traumatologique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Décision thérapeutique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Évaluation globale gériatrique (EMG)</a:t>
            </a:r>
          </a:p>
          <a:p>
            <a:pPr marL="1371600" lvl="2" indent="-514350"/>
            <a:r>
              <a:rPr lang="fr-FR" dirty="0" smtClean="0"/>
              <a:t>De  l’état</a:t>
            </a:r>
          </a:p>
          <a:p>
            <a:pPr marL="1371600" lvl="2" indent="-514350"/>
            <a:r>
              <a:rPr lang="fr-FR" dirty="0" smtClean="0"/>
              <a:t>Des risques ultérieurs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Bilan anesthésique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Intervention chirurgicale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sz="3200" b="1" dirty="0" smtClean="0"/>
              <a:t>= parcours court et retour rapide à l’autonomie</a:t>
            </a:r>
          </a:p>
          <a:p>
            <a:pPr marL="0" indent="0">
              <a:buNone/>
            </a:pPr>
            <a:r>
              <a:rPr lang="fr-FR" dirty="0"/>
              <a:t>	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bonnef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850" y="2453694"/>
            <a:ext cx="3332150" cy="249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2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ORTHOGÉRIATRIE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3707" y="1600200"/>
            <a:ext cx="8840293" cy="5257800"/>
          </a:xfrm>
        </p:spPr>
        <p:txBody>
          <a:bodyPr>
            <a:normAutofit/>
          </a:bodyPr>
          <a:lstStyle/>
          <a:p>
            <a:r>
              <a:rPr lang="fr-FR" b="1" dirty="0" smtClean="0"/>
              <a:t>Qui est concerné ?</a:t>
            </a:r>
          </a:p>
          <a:p>
            <a:pPr lvl="1"/>
            <a:r>
              <a:rPr lang="fr-FR" dirty="0" smtClean="0"/>
              <a:t>Médecin urgentiste</a:t>
            </a:r>
          </a:p>
          <a:p>
            <a:pPr lvl="1"/>
            <a:r>
              <a:rPr lang="fr-FR" b="1" dirty="0" smtClean="0"/>
              <a:t>Chirurgien traumatologue</a:t>
            </a:r>
          </a:p>
          <a:p>
            <a:pPr lvl="1"/>
            <a:r>
              <a:rPr lang="fr-FR" b="1" dirty="0" smtClean="0"/>
              <a:t>Médecin gériatre</a:t>
            </a:r>
          </a:p>
          <a:p>
            <a:pPr lvl="1"/>
            <a:r>
              <a:rPr lang="fr-FR" b="1" dirty="0" smtClean="0"/>
              <a:t>Médecin anesthésiste</a:t>
            </a:r>
          </a:p>
          <a:p>
            <a:pPr lvl="1"/>
            <a:r>
              <a:rPr lang="fr-FR" dirty="0"/>
              <a:t>L’équipe </a:t>
            </a:r>
            <a:r>
              <a:rPr lang="fr-FR" dirty="0" err="1"/>
              <a:t>para-</a:t>
            </a:r>
            <a:r>
              <a:rPr lang="fr-FR" dirty="0" err="1" smtClean="0"/>
              <a:t>médicale</a:t>
            </a:r>
            <a:endParaRPr lang="fr-FR" b="1" dirty="0" smtClean="0"/>
          </a:p>
          <a:p>
            <a:pPr lvl="1"/>
            <a:r>
              <a:rPr lang="fr-FR" dirty="0" smtClean="0"/>
              <a:t>Médecin rééducateur</a:t>
            </a:r>
          </a:p>
          <a:p>
            <a:pPr lvl="1"/>
            <a:r>
              <a:rPr lang="fr-FR" dirty="0" smtClean="0"/>
              <a:t>Médecin de centre de convalescence</a:t>
            </a:r>
          </a:p>
          <a:p>
            <a:pPr lvl="1"/>
            <a:r>
              <a:rPr lang="fr-FR" dirty="0" smtClean="0"/>
              <a:t>Médecin traitant</a:t>
            </a:r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173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OBJECTIFS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9902" y="1600200"/>
            <a:ext cx="8854098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Parvenir, malgré </a:t>
            </a:r>
            <a:r>
              <a:rPr lang="fr-FR" smtClean="0"/>
              <a:t>le traumatisme, </a:t>
            </a:r>
            <a:r>
              <a:rPr lang="fr-FR" dirty="0" smtClean="0"/>
              <a:t>à retrouver les « 6  rôles de survie »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Accomplissement des soins personnels de base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Déplacement dans l’environnement habituel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Permanence de l’orientation temporo-</a:t>
            </a:r>
            <a:r>
              <a:rPr lang="fr-FR" dirty="0" err="1" smtClean="0"/>
              <a:t>spaciale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Exercices des occupations habituelles pour l’âge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Entretien des relations sociales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Suffisance économique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412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	</a:t>
            </a:r>
            <a:r>
              <a:rPr lang="fr-FR" b="1" dirty="0" smtClean="0"/>
              <a:t>« RÉFÉRENTIEL ORTHOGÉRIATRIQUE »  2015 FESF (HAS)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Délai fracture-chirurgie ≤ 48H                          A</a:t>
            </a:r>
          </a:p>
          <a:p>
            <a:r>
              <a:rPr lang="fr-FR" dirty="0" smtClean="0"/>
              <a:t>Traction inutile                                                    A</a:t>
            </a:r>
          </a:p>
          <a:p>
            <a:r>
              <a:rPr lang="fr-FR" dirty="0" smtClean="0"/>
              <a:t>Prévenir les escarres                                          A</a:t>
            </a:r>
          </a:p>
          <a:p>
            <a:r>
              <a:rPr lang="fr-FR" dirty="0" err="1" smtClean="0"/>
              <a:t>Thromboprophylaxie</a:t>
            </a:r>
            <a:r>
              <a:rPr lang="fr-FR" dirty="0" smtClean="0"/>
              <a:t> veineuse                        A</a:t>
            </a:r>
          </a:p>
          <a:p>
            <a:pPr lvl="1"/>
            <a:r>
              <a:rPr lang="fr-FR" dirty="0" smtClean="0"/>
              <a:t>10 à 14 jours !?</a:t>
            </a:r>
          </a:p>
          <a:p>
            <a:r>
              <a:rPr lang="fr-FR" dirty="0" smtClean="0"/>
              <a:t>Antibioprophylaxie  (2g KEFANDOL)                A</a:t>
            </a:r>
          </a:p>
          <a:p>
            <a:r>
              <a:rPr lang="fr-FR" dirty="0" smtClean="0"/>
              <a:t>Intervention par chirurgien </a:t>
            </a:r>
            <a:r>
              <a:rPr lang="fr-FR" dirty="0" err="1" smtClean="0"/>
              <a:t>experimenté</a:t>
            </a:r>
            <a:r>
              <a:rPr lang="fr-FR" dirty="0" smtClean="0"/>
              <a:t>….   B</a:t>
            </a:r>
          </a:p>
          <a:p>
            <a:r>
              <a:rPr lang="fr-FR" dirty="0" smtClean="0"/>
              <a:t>Drainage selon l’habitude !....                           A</a:t>
            </a:r>
          </a:p>
          <a:p>
            <a:r>
              <a:rPr lang="fr-FR" dirty="0" smtClean="0"/>
              <a:t>Fermeture: éviter le matériel métallique!...   B</a:t>
            </a:r>
          </a:p>
          <a:p>
            <a:r>
              <a:rPr lang="fr-FR" dirty="0" smtClean="0"/>
              <a:t>Sondage vésical ≤ 72h                                         B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158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EPIDEMIOLOGIE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582085" cy="4525963"/>
          </a:xfrm>
        </p:spPr>
        <p:txBody>
          <a:bodyPr/>
          <a:lstStyle/>
          <a:p>
            <a:r>
              <a:rPr lang="fr-FR" b="1" dirty="0" smtClean="0"/>
              <a:t>FRÉQUENCE</a:t>
            </a:r>
            <a:r>
              <a:rPr lang="fr-FR" dirty="0" smtClean="0"/>
              <a:t>: 400000 CHUTES/AN </a:t>
            </a:r>
            <a:r>
              <a:rPr lang="fr-FR" b="1" dirty="0" smtClean="0"/>
              <a:t>médicalisées</a:t>
            </a:r>
            <a:endParaRPr lang="fr-FR" dirty="0" smtClean="0"/>
          </a:p>
          <a:p>
            <a:r>
              <a:rPr lang="fr-FR" dirty="0" smtClean="0"/>
              <a:t>Augmente avec l’âge:</a:t>
            </a:r>
          </a:p>
          <a:p>
            <a:pPr lvl="1"/>
            <a:r>
              <a:rPr lang="fr-FR" dirty="0" smtClean="0"/>
              <a:t>Fractures du col fémoral:   1,2/1000 à 60 ans</a:t>
            </a:r>
          </a:p>
          <a:p>
            <a:pPr marL="457200" lvl="1" indent="0">
              <a:buNone/>
            </a:pPr>
            <a:r>
              <a:rPr lang="fr-FR" dirty="0" smtClean="0"/>
              <a:t>                                                 32,2/1000 à 80 ans</a:t>
            </a:r>
          </a:p>
          <a:p>
            <a:r>
              <a:rPr lang="fr-FR" dirty="0" smtClean="0"/>
              <a:t>Après 65 ans, 35% des gens font au moins une chute par an</a:t>
            </a:r>
          </a:p>
          <a:p>
            <a:r>
              <a:rPr lang="fr-FR" dirty="0" smtClean="0"/>
              <a:t>Rarement mortelle: 0,16% de décès immédiat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08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	</a:t>
            </a:r>
            <a:r>
              <a:rPr lang="fr-FR" b="1" dirty="0" smtClean="0"/>
              <a:t>« RÉFÉRENTIEL ORTHOGÉRIATRIQUE »  2015 FESF (HAS)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600" dirty="0" smtClean="0"/>
              <a:t>Versant médical :</a:t>
            </a:r>
          </a:p>
          <a:p>
            <a:pPr lvl="1"/>
            <a:r>
              <a:rPr lang="fr-FR" dirty="0" smtClean="0"/>
              <a:t>Identifier et traiter les comorbidités à l’entrée</a:t>
            </a:r>
          </a:p>
          <a:p>
            <a:pPr lvl="2"/>
            <a:r>
              <a:rPr lang="fr-FR" dirty="0" smtClean="0"/>
              <a:t>Anémie</a:t>
            </a:r>
          </a:p>
          <a:p>
            <a:pPr lvl="2"/>
            <a:r>
              <a:rPr lang="fr-FR" dirty="0" smtClean="0"/>
              <a:t>Déshydratation</a:t>
            </a:r>
          </a:p>
          <a:p>
            <a:pPr lvl="2"/>
            <a:r>
              <a:rPr lang="fr-FR" dirty="0" smtClean="0"/>
              <a:t>dénutrition</a:t>
            </a:r>
          </a:p>
          <a:p>
            <a:pPr lvl="2"/>
            <a:r>
              <a:rPr lang="fr-FR" dirty="0" smtClean="0"/>
              <a:t>Hyponatrémie</a:t>
            </a:r>
          </a:p>
          <a:p>
            <a:pPr lvl="2"/>
            <a:r>
              <a:rPr lang="fr-FR" dirty="0" smtClean="0"/>
              <a:t>Diabète</a:t>
            </a:r>
          </a:p>
          <a:p>
            <a:pPr lvl="2"/>
            <a:r>
              <a:rPr lang="fr-FR" dirty="0" smtClean="0"/>
              <a:t>Infection</a:t>
            </a:r>
          </a:p>
          <a:p>
            <a:pPr lvl="2"/>
            <a:r>
              <a:rPr lang="fr-FR" dirty="0" smtClean="0"/>
              <a:t>Pathologie cardiaque et pulmonaire</a:t>
            </a:r>
          </a:p>
          <a:p>
            <a:pPr lvl="2"/>
            <a:r>
              <a:rPr lang="fr-FR" dirty="0" smtClean="0"/>
              <a:t>Insuffisance rénale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3834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	</a:t>
            </a:r>
            <a:r>
              <a:rPr lang="fr-FR" b="1" dirty="0" smtClean="0"/>
              <a:t>« RÉFÉRENTIEL ORTHOGÉRIATRIQUE »  2015 FESF (HAS)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3854"/>
            <a:ext cx="8229600" cy="5163346"/>
          </a:xfrm>
        </p:spPr>
        <p:txBody>
          <a:bodyPr>
            <a:normAutofit/>
          </a:bodyPr>
          <a:lstStyle/>
          <a:p>
            <a:r>
              <a:rPr lang="fr-FR" sz="3600" dirty="0" smtClean="0"/>
              <a:t>Versant médical gériatrique précoce:</a:t>
            </a:r>
          </a:p>
          <a:p>
            <a:pPr lvl="1"/>
            <a:r>
              <a:rPr lang="fr-FR" dirty="0" smtClean="0"/>
              <a:t>Troubles cognitifs</a:t>
            </a:r>
          </a:p>
          <a:p>
            <a:pPr lvl="1"/>
            <a:r>
              <a:rPr lang="fr-FR" dirty="0" smtClean="0"/>
              <a:t>Dépression</a:t>
            </a:r>
          </a:p>
          <a:p>
            <a:pPr lvl="1"/>
            <a:r>
              <a:rPr lang="fr-FR" dirty="0" smtClean="0"/>
              <a:t>Statut nutritionnel</a:t>
            </a:r>
          </a:p>
          <a:p>
            <a:pPr lvl="1"/>
            <a:r>
              <a:rPr lang="fr-FR" dirty="0" smtClean="0"/>
              <a:t>Traitement médicamenteux</a:t>
            </a:r>
          </a:p>
          <a:p>
            <a:pPr lvl="1"/>
            <a:r>
              <a:rPr lang="fr-FR" dirty="0" smtClean="0"/>
              <a:t>Préparation aux suites opératoires</a:t>
            </a:r>
          </a:p>
          <a:p>
            <a:pPr lvl="2"/>
            <a:r>
              <a:rPr lang="fr-FR" dirty="0" smtClean="0"/>
              <a:t>Aménagement du domicile</a:t>
            </a:r>
          </a:p>
          <a:p>
            <a:pPr lvl="2"/>
            <a:r>
              <a:rPr lang="fr-FR" dirty="0" smtClean="0"/>
              <a:t>Moyen ou long séjour</a:t>
            </a:r>
          </a:p>
          <a:p>
            <a:pPr lvl="2"/>
            <a:r>
              <a:rPr lang="fr-FR" dirty="0" smtClean="0"/>
              <a:t>Maison de retraite</a:t>
            </a:r>
          </a:p>
          <a:p>
            <a:pPr lvl="2"/>
            <a:r>
              <a:rPr lang="fr-FR" dirty="0" smtClean="0"/>
              <a:t>EHPAD…</a:t>
            </a:r>
          </a:p>
          <a:p>
            <a:pPr lvl="1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1101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VERSANT ÉDUCATIF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7512" y="1600200"/>
            <a:ext cx="8369288" cy="4525963"/>
          </a:xfrm>
        </p:spPr>
        <p:txBody>
          <a:bodyPr/>
          <a:lstStyle/>
          <a:p>
            <a:r>
              <a:rPr lang="fr-FR" dirty="0" smtClean="0"/>
              <a:t>En amont du traumatisme</a:t>
            </a:r>
          </a:p>
          <a:p>
            <a:r>
              <a:rPr lang="fr-FR" dirty="0" smtClean="0"/>
              <a:t>« préventif »</a:t>
            </a:r>
          </a:p>
          <a:p>
            <a:r>
              <a:rPr lang="fr-FR" dirty="0" smtClean="0"/>
              <a:t>Les patients</a:t>
            </a:r>
          </a:p>
          <a:p>
            <a:r>
              <a:rPr lang="fr-FR" dirty="0" smtClean="0"/>
              <a:t>Les soignants</a:t>
            </a:r>
          </a:p>
          <a:p>
            <a:r>
              <a:rPr lang="fr-FR" dirty="0" smtClean="0"/>
              <a:t>L’entourage</a:t>
            </a:r>
            <a:endParaRPr lang="fr-FR" dirty="0"/>
          </a:p>
        </p:txBody>
      </p:sp>
      <p:pic>
        <p:nvPicPr>
          <p:cNvPr id="4" name="Image 3" descr="Capture d’écran 2015-10-06 à 23.17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795" y="1556850"/>
            <a:ext cx="3777205" cy="530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4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EPIDEMIOLOGIE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Chutes et fractures:</a:t>
            </a:r>
          </a:p>
          <a:p>
            <a:pPr lvl="1"/>
            <a:r>
              <a:rPr lang="fr-FR" dirty="0" smtClean="0"/>
              <a:t>Plus fréquentes chez les femmes</a:t>
            </a:r>
          </a:p>
          <a:p>
            <a:pPr lvl="2"/>
            <a:r>
              <a:rPr lang="fr-FR" dirty="0" smtClean="0"/>
              <a:t>Plus nombreuses dans les classes d’âges élevées:</a:t>
            </a:r>
          </a:p>
          <a:p>
            <a:pPr marL="914400" lvl="2" indent="0">
              <a:buNone/>
            </a:pPr>
            <a:r>
              <a:rPr lang="fr-FR" dirty="0" smtClean="0"/>
              <a:t>              X 3,5 après 90 ans !</a:t>
            </a:r>
          </a:p>
          <a:p>
            <a:pPr lvl="2"/>
            <a:r>
              <a:rPr lang="fr-FR" dirty="0" smtClean="0"/>
              <a:t>Ostéoporose</a:t>
            </a:r>
          </a:p>
          <a:p>
            <a:r>
              <a:rPr lang="fr-FR" dirty="0" smtClean="0"/>
              <a:t>Localisation:</a:t>
            </a:r>
          </a:p>
          <a:p>
            <a:pPr lvl="1"/>
            <a:r>
              <a:rPr lang="fr-FR" dirty="0" smtClean="0"/>
              <a:t>Cuisine, cour, escaliers, jardin..</a:t>
            </a:r>
          </a:p>
          <a:p>
            <a:r>
              <a:rPr lang="fr-FR" dirty="0" smtClean="0"/>
              <a:t>7% des chutes entrainent une fractures</a:t>
            </a:r>
          </a:p>
          <a:p>
            <a:r>
              <a:rPr lang="fr-FR" dirty="0" smtClean="0"/>
              <a:t>10% des chutes nécessitent des soins médicaux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861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FACTEURS DE RISQUES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AGE ÉLEVÉ:</a:t>
            </a:r>
          </a:p>
          <a:p>
            <a:pPr lvl="1"/>
            <a:r>
              <a:rPr lang="fr-FR" dirty="0" smtClean="0"/>
              <a:t>35% ENTRE 65 ET 79 ANS</a:t>
            </a:r>
          </a:p>
          <a:p>
            <a:pPr lvl="1"/>
            <a:r>
              <a:rPr lang="fr-FR" dirty="0" smtClean="0"/>
              <a:t>45% ENTRE 80 ET 89 ANS</a:t>
            </a:r>
          </a:p>
          <a:p>
            <a:pPr lvl="1"/>
            <a:r>
              <a:rPr lang="fr-FR" dirty="0" smtClean="0"/>
              <a:t>55% APRÈS 90 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75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FACTEURS DE RISQUES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AGE ÉLEVÉ:</a:t>
            </a:r>
          </a:p>
          <a:p>
            <a:r>
              <a:rPr lang="fr-FR" dirty="0" smtClean="0"/>
              <a:t>SEXE FÉMININ:</a:t>
            </a:r>
          </a:p>
        </p:txBody>
      </p:sp>
      <p:pic>
        <p:nvPicPr>
          <p:cNvPr id="4" name="Image 3" descr="Capture d’écran 2015-10-06 à 23.00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00" y="1377578"/>
            <a:ext cx="2604120" cy="20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0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FACTEURS DE RISQUES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fr-FR" dirty="0" smtClean="0"/>
              <a:t>AGE ÉLEVÉ:</a:t>
            </a:r>
          </a:p>
          <a:p>
            <a:r>
              <a:rPr lang="fr-FR" dirty="0" smtClean="0"/>
              <a:t>SEXE FÉMININ:</a:t>
            </a:r>
          </a:p>
          <a:p>
            <a:r>
              <a:rPr lang="fr-FR" dirty="0" smtClean="0"/>
              <a:t>ANTÉCÉDENT DE CHUTE:</a:t>
            </a:r>
          </a:p>
          <a:p>
            <a:pPr lvl="1"/>
            <a:r>
              <a:rPr lang="fr-FR" dirty="0" smtClean="0"/>
              <a:t>Après une chute, le risque de chute est X 20 sur 1 an</a:t>
            </a:r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4" name="Image 3" descr="Capture d’écran 2015-10-06 à 23.00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027" y="1255519"/>
            <a:ext cx="2604120" cy="20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7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FACTEURS DE RISQUES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fr-FR" dirty="0" smtClean="0"/>
              <a:t>AGE ÉLEVÉ</a:t>
            </a:r>
          </a:p>
          <a:p>
            <a:r>
              <a:rPr lang="fr-FR" dirty="0" smtClean="0"/>
              <a:t>SEXE FÉMININ</a:t>
            </a:r>
          </a:p>
          <a:p>
            <a:r>
              <a:rPr lang="fr-FR" dirty="0" smtClean="0"/>
              <a:t>ANTÉCÉDENT DE CHUTE:</a:t>
            </a:r>
          </a:p>
          <a:p>
            <a:pPr lvl="1"/>
            <a:r>
              <a:rPr lang="fr-FR" dirty="0" smtClean="0"/>
              <a:t>Après une chute, le risque de chute est X 20 sur 1 an</a:t>
            </a:r>
          </a:p>
          <a:p>
            <a:r>
              <a:rPr lang="fr-FR" dirty="0" smtClean="0"/>
              <a:t>TROUBLES DE LA MARCHE ET DE L’ÉQUILIBRE</a:t>
            </a:r>
          </a:p>
        </p:txBody>
      </p:sp>
      <p:pic>
        <p:nvPicPr>
          <p:cNvPr id="4" name="Image 3" descr="Capture d’écran 2015-10-06 à 23.00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027" y="1255519"/>
            <a:ext cx="2604120" cy="20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8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FACTEURS DE RISQUES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fr-FR" dirty="0" smtClean="0"/>
              <a:t>AGE ÉLEVÉ</a:t>
            </a:r>
          </a:p>
          <a:p>
            <a:r>
              <a:rPr lang="fr-FR" dirty="0" smtClean="0"/>
              <a:t>SEXE FÉMININ</a:t>
            </a:r>
          </a:p>
          <a:p>
            <a:r>
              <a:rPr lang="fr-FR" dirty="0" smtClean="0"/>
              <a:t>ANTÉCÉDENT DE CHUTE:</a:t>
            </a:r>
          </a:p>
          <a:p>
            <a:pPr lvl="1"/>
            <a:r>
              <a:rPr lang="fr-FR" dirty="0" smtClean="0"/>
              <a:t>Après une chute, le risque de chute est X 20 sur 1 an</a:t>
            </a:r>
          </a:p>
          <a:p>
            <a:r>
              <a:rPr lang="fr-FR" dirty="0" smtClean="0"/>
              <a:t>TROUBLES DE LA MARCHE ET DE L’ÉQUILIBRE</a:t>
            </a:r>
          </a:p>
          <a:p>
            <a:r>
              <a:rPr lang="fr-FR" dirty="0" smtClean="0"/>
              <a:t>PERTE DE FORCE MUSCULAIRE</a:t>
            </a:r>
          </a:p>
        </p:txBody>
      </p:sp>
      <p:pic>
        <p:nvPicPr>
          <p:cNvPr id="4" name="Image 3" descr="Capture d’écran 2015-10-06 à 23.00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027" y="1255519"/>
            <a:ext cx="2604120" cy="20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846</Words>
  <Application>Microsoft Macintosh PowerPoint</Application>
  <PresentationFormat>Présentation à l'écran (4:3)</PresentationFormat>
  <Paragraphs>225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EVENEMENTS TRAUMATIQUES DU 3ÈME AGE: EPIDEMIOLOGIE ET PRISE EN CHARGE ORTHOGERIATRIQUE</vt:lpstr>
      <vt:lpstr>EPIDEMIOLOGIE</vt:lpstr>
      <vt:lpstr>EPIDEMIOLOGIE</vt:lpstr>
      <vt:lpstr>EPIDEMIOLOGIE</vt:lpstr>
      <vt:lpstr>FACTEURS DE RISQUES</vt:lpstr>
      <vt:lpstr>FACTEURS DE RISQUES</vt:lpstr>
      <vt:lpstr>FACTEURS DE RISQUES</vt:lpstr>
      <vt:lpstr>FACTEURS DE RISQUES</vt:lpstr>
      <vt:lpstr>FACTEURS DE RISQUES</vt:lpstr>
      <vt:lpstr>FACTEURS DE RISQUES</vt:lpstr>
      <vt:lpstr>FACTEURS DE RISQUES</vt:lpstr>
      <vt:lpstr>FACTEURS DE RISQUES</vt:lpstr>
      <vt:lpstr>FACTEURS DE RISQUES</vt:lpstr>
      <vt:lpstr>FACTEURS DE RISQUES</vt:lpstr>
      <vt:lpstr>FACTEURS DE RISQUES</vt:lpstr>
      <vt:lpstr>LOCALISATION CORPORELLE</vt:lpstr>
      <vt:lpstr>LOCALISATION CORPORELLE</vt:lpstr>
      <vt:lpstr>LOCALISATION CORPORELLE</vt:lpstr>
      <vt:lpstr>LOCALISATION CORPORELLE</vt:lpstr>
      <vt:lpstr>LOCALISATION CORPORELLE</vt:lpstr>
      <vt:lpstr>ETUDE 2008 (1)</vt:lpstr>
      <vt:lpstr>ETUDE 2008 (2)</vt:lpstr>
      <vt:lpstr>ETUDE 2008 (3)</vt:lpstr>
      <vt:lpstr>ORTHOGÉRIATRIE</vt:lpstr>
      <vt:lpstr>ORTHOGÉRIATRIE</vt:lpstr>
      <vt:lpstr>ORTHOGÉRIATRIE</vt:lpstr>
      <vt:lpstr>ORTHOGÉRIATRIE</vt:lpstr>
      <vt:lpstr>OBJECTIFS</vt:lpstr>
      <vt:lpstr> « RÉFÉRENTIEL ORTHOGÉRIATRIQUE »  2015 FESF (HAS)</vt:lpstr>
      <vt:lpstr> « RÉFÉRENTIEL ORTHOGÉRIATRIQUE »  2015 FESF (HAS)</vt:lpstr>
      <vt:lpstr> « RÉFÉRENTIEL ORTHOGÉRIATRIQUE »  2015 FESF (HAS)</vt:lpstr>
      <vt:lpstr>VERSANT ÉDUCATIF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Admin</cp:lastModifiedBy>
  <cp:revision>22</cp:revision>
  <dcterms:created xsi:type="dcterms:W3CDTF">2015-10-06T21:59:34Z</dcterms:created>
  <dcterms:modified xsi:type="dcterms:W3CDTF">2015-10-09T15:49:11Z</dcterms:modified>
</cp:coreProperties>
</file>