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01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8" r:id="rId23"/>
    <p:sldId id="279" r:id="rId24"/>
    <p:sldId id="280" r:id="rId25"/>
    <p:sldId id="288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9" r:id="rId34"/>
    <p:sldId id="291" r:id="rId35"/>
    <p:sldId id="292" r:id="rId36"/>
    <p:sldId id="293" r:id="rId37"/>
    <p:sldId id="294" r:id="rId38"/>
    <p:sldId id="295" r:id="rId39"/>
    <p:sldId id="277" r:id="rId40"/>
    <p:sldId id="296" r:id="rId41"/>
    <p:sldId id="297" r:id="rId42"/>
    <p:sldId id="298" r:id="rId43"/>
    <p:sldId id="299" r:id="rId44"/>
    <p:sldId id="290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40" autoAdjust="0"/>
    <p:restoredTop sz="94709" autoAdjust="0"/>
  </p:normalViewPr>
  <p:slideViewPr>
    <p:cSldViewPr snapToGrid="0" snapToObjects="1">
      <p:cViewPr varScale="1">
        <p:scale>
          <a:sx n="90" d="100"/>
          <a:sy n="90" d="100"/>
        </p:scale>
        <p:origin x="-152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2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9196C7-E722-0E47-8A14-F5EF89FCAAA9}" type="datetimeFigureOut">
              <a:rPr lang="fr-FR" smtClean="0"/>
              <a:t>02/10/11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5AF68-7425-AB4F-B678-B1A8068B3FB8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5820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« suspension fibreuse du carpe »</a:t>
            </a:r>
          </a:p>
          <a:p>
            <a:r>
              <a:rPr lang="fr-FR" dirty="0" smtClean="0"/>
              <a:t>« nœud fibreux MP »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5AF68-7425-AB4F-B678-B1A8068B3FB8}" type="slidenum">
              <a:rPr lang="fr-FR" smtClean="0"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2956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Ces fonction sont liées entre elles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5AF68-7425-AB4F-B678-B1A8068B3FB8}" type="slidenum">
              <a:rPr lang="fr-FR" smtClean="0"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8740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7D290233-0DD1-4A80-BB1E-9ADC3556DBB6}" type="datetimeFigureOut">
              <a:rPr lang="en-US" smtClean="0"/>
              <a:t>02/10/11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FE4BAC9-6D41-4691-9299-18EF07EF017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71CE-B899-4B2B-848D-9F12F0C901B6}" type="datetimeFigureOut">
              <a:rPr lang="en-US" smtClean="0"/>
              <a:t>02/10/11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7606D-E5C4-4C2F-8241-EC2663EF1CD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CF1CA-F464-4B29-B867-EAF8A9B936E3}" type="datetime1">
              <a:rPr lang="en-US" smtClean="0"/>
              <a:pPr/>
              <a:t>02/10/11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6B357-51B9-47D2-A71D-0D06CB03185D}" type="datetime1">
              <a:rPr lang="en-US" smtClean="0"/>
              <a:pPr/>
              <a:t>02/10/11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02/10/11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2A601-7D32-4ED7-AD1A-974B6DDBDCDC}" type="datetime1">
              <a:rPr lang="en-US" smtClean="0"/>
              <a:pPr/>
              <a:t>02/10/11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7B41-4A0C-4639-A132-E5C8F99A4BE8}" type="datetime1">
              <a:rPr lang="en-US" smtClean="0"/>
              <a:pPr/>
              <a:t>02/10/11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67FD-6084-4075-993E-77EC8038773F}" type="datetime1">
              <a:rPr lang="en-US" smtClean="0"/>
              <a:pPr/>
              <a:t>02/10/11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88B47-74BA-4873-ADAE-EB0120124E83}" type="datetime1">
              <a:rPr lang="en-US" smtClean="0"/>
              <a:pPr/>
              <a:t>02/10/11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F52C1-9A39-494C-9977-BBEFAB872C1F}" type="datetime1">
              <a:rPr lang="en-US" smtClean="0"/>
              <a:pPr/>
              <a:t>02/10/11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ACE2-EA00-4376-9A66-47ABB8B02CF5}" type="datetime1">
              <a:rPr lang="en-US" smtClean="0"/>
              <a:pPr/>
              <a:t>02/10/11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DA47DADC-55EA-4839-91C8-5BCC0EC06F5C}" type="datetime1">
              <a:rPr lang="en-US" smtClean="0"/>
              <a:pPr/>
              <a:t>02/10/11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E8079A4-7AA8-4A4F-87E2-7781EC5097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2" r:id="rId1"/>
    <p:sldLayoutId id="2147484503" r:id="rId2"/>
    <p:sldLayoutId id="2147484504" r:id="rId3"/>
    <p:sldLayoutId id="2147484505" r:id="rId4"/>
    <p:sldLayoutId id="2147484506" r:id="rId5"/>
    <p:sldLayoutId id="2147484507" r:id="rId6"/>
    <p:sldLayoutId id="2147484508" r:id="rId7"/>
    <p:sldLayoutId id="2147484509" r:id="rId8"/>
    <p:sldLayoutId id="2147484510" r:id="rId9"/>
    <p:sldLayoutId id="2147484511" r:id="rId10"/>
    <p:sldLayoutId id="2147484512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8" Type="http://schemas.openxmlformats.org/officeDocument/2006/relationships/image" Target="../media/image9.jpg"/><Relationship Id="rId9" Type="http://schemas.openxmlformats.org/officeDocument/2006/relationships/image" Target="../media/image10.jpg"/><Relationship Id="rId10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33365" y="2439985"/>
            <a:ext cx="3313355" cy="229243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La Main: </a:t>
            </a:r>
            <a:br>
              <a:rPr lang="fr-FR" dirty="0" smtClean="0"/>
            </a:br>
            <a:r>
              <a:rPr lang="fr-FR" dirty="0" smtClean="0"/>
              <a:t>Rôle symbolique, Anatomie fonctionnelle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736917" y="4608237"/>
            <a:ext cx="3309803" cy="1260629"/>
          </a:xfrm>
        </p:spPr>
        <p:txBody>
          <a:bodyPr>
            <a:normAutofit/>
          </a:bodyPr>
          <a:lstStyle/>
          <a:p>
            <a:endParaRPr lang="fr-FR" dirty="0" smtClean="0"/>
          </a:p>
          <a:p>
            <a:r>
              <a:rPr lang="fr-FR" dirty="0" smtClean="0"/>
              <a:t>Docteur </a:t>
            </a:r>
            <a:r>
              <a:rPr lang="fr-FR" dirty="0"/>
              <a:t>Richard </a:t>
            </a:r>
            <a:r>
              <a:rPr lang="fr-FR" dirty="0" err="1" smtClean="0"/>
              <a:t>Béracassat</a:t>
            </a:r>
            <a:endParaRPr lang="fr-FR" dirty="0" smtClean="0"/>
          </a:p>
          <a:p>
            <a:r>
              <a:rPr lang="fr-FR" sz="1400" smtClean="0"/>
              <a:t>4</a:t>
            </a:r>
            <a:r>
              <a:rPr lang="fr-FR" sz="1400" baseline="30000" smtClean="0"/>
              <a:t>e</a:t>
            </a:r>
            <a:r>
              <a:rPr lang="fr-FR" sz="1400" smtClean="0"/>
              <a:t> Journée Alésienne </a:t>
            </a:r>
            <a:r>
              <a:rPr lang="fr-FR" sz="1400" dirty="0" smtClean="0"/>
              <a:t>d’orthopédie </a:t>
            </a:r>
          </a:p>
          <a:p>
            <a:r>
              <a:rPr lang="fr-FR" sz="1400" dirty="0" smtClean="0"/>
              <a:t>8 octobre 2011</a:t>
            </a:r>
          </a:p>
          <a:p>
            <a:endParaRPr lang="fr-FR" sz="1600" dirty="0"/>
          </a:p>
        </p:txBody>
      </p:sp>
      <p:sp>
        <p:nvSpPr>
          <p:cNvPr id="4" name="Rectangle 3"/>
          <p:cNvSpPr/>
          <p:nvPr/>
        </p:nvSpPr>
        <p:spPr>
          <a:xfrm>
            <a:off x="6217534" y="48096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  <p:pic>
        <p:nvPicPr>
          <p:cNvPr id="5" name="Image 4" descr="main détouré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17" y="2095230"/>
            <a:ext cx="4163297" cy="280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0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4191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Phylogénie</a:t>
            </a:r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412111" y="1845135"/>
            <a:ext cx="3057148" cy="639762"/>
          </a:xfrm>
        </p:spPr>
        <p:txBody>
          <a:bodyPr>
            <a:normAutofit fontScale="77500" lnSpcReduction="20000"/>
          </a:bodyPr>
          <a:lstStyle/>
          <a:p>
            <a:r>
              <a:rPr lang="fr-FR" dirty="0" smtClean="0"/>
              <a:t>Organes </a:t>
            </a:r>
            <a:r>
              <a:rPr lang="fr-FR" dirty="0"/>
              <a:t>simples</a:t>
            </a:r>
          </a:p>
          <a:p>
            <a:r>
              <a:rPr lang="fr-FR" dirty="0" smtClean="0"/>
              <a:t>de préhension</a:t>
            </a:r>
            <a:endParaRPr lang="fr-FR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2"/>
          </p:nvPr>
        </p:nvSpPr>
        <p:spPr>
          <a:xfrm>
            <a:off x="1041721" y="2596944"/>
            <a:ext cx="3419856" cy="3213547"/>
          </a:xfrm>
        </p:spPr>
        <p:txBody>
          <a:bodyPr>
            <a:normAutofit fontScale="92500"/>
          </a:bodyPr>
          <a:lstStyle/>
          <a:p>
            <a:r>
              <a:rPr lang="fr-FR" dirty="0" smtClean="0"/>
              <a:t>Pince (bec, crabe…)</a:t>
            </a:r>
          </a:p>
          <a:p>
            <a:r>
              <a:rPr lang="fr-FR" dirty="0" smtClean="0"/>
              <a:t>Enroulement: tentacules, trompe nasale, rachis (serpent)</a:t>
            </a:r>
          </a:p>
          <a:p>
            <a:r>
              <a:rPr lang="fr-FR" dirty="0" smtClean="0"/>
              <a:t>Suspension gravitaire: queue</a:t>
            </a:r>
          </a:p>
          <a:p>
            <a:r>
              <a:rPr lang="fr-FR" dirty="0"/>
              <a:t>A</a:t>
            </a:r>
            <a:r>
              <a:rPr lang="fr-FR" dirty="0" smtClean="0"/>
              <a:t>dhérence (langue)</a:t>
            </a:r>
            <a:endParaRPr lang="fr-FR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3"/>
          </p:nvPr>
        </p:nvSpPr>
        <p:spPr>
          <a:xfrm>
            <a:off x="5011837" y="1845135"/>
            <a:ext cx="3055717" cy="639762"/>
          </a:xfrm>
        </p:spPr>
        <p:txBody>
          <a:bodyPr/>
          <a:lstStyle/>
          <a:p>
            <a:r>
              <a:rPr lang="fr-FR" dirty="0" smtClean="0"/>
              <a:t>Main 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sz="quarter" idx="4"/>
          </p:nvPr>
        </p:nvSpPr>
        <p:spPr>
          <a:xfrm>
            <a:off x="4645152" y="2596944"/>
            <a:ext cx="3419856" cy="3213547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Schéma plus complexe (plus évolué ?)</a:t>
            </a:r>
          </a:p>
          <a:p>
            <a:r>
              <a:rPr lang="fr-FR" dirty="0" smtClean="0"/>
              <a:t>Schéma polydactyle</a:t>
            </a:r>
          </a:p>
          <a:p>
            <a:r>
              <a:rPr lang="fr-FR" dirty="0" smtClean="0"/>
              <a:t>Pentadactyle: plusieurs types de pince, finesse du geste, suspension gravitaire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461144" y="19558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</p:spTree>
    <p:extLst>
      <p:ext uri="{BB962C8B-B14F-4D97-AF65-F5344CB8AC3E}">
        <p14:creationId xmlns:p14="http://schemas.microsoft.com/office/powerpoint/2010/main" val="73285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31778"/>
          </a:xfrm>
        </p:spPr>
        <p:txBody>
          <a:bodyPr/>
          <a:lstStyle/>
          <a:p>
            <a:r>
              <a:rPr lang="fr-FR" dirty="0" smtClean="0"/>
              <a:t>Embryologie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1043492" y="1988935"/>
            <a:ext cx="6777317" cy="3843694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4</a:t>
            </a:r>
            <a:r>
              <a:rPr lang="fr-FR" baseline="30000" dirty="0" smtClean="0"/>
              <a:t>e</a:t>
            </a:r>
            <a:r>
              <a:rPr lang="fr-FR" dirty="0" smtClean="0"/>
              <a:t> semaine bourgeon sessile (embryon=3mm)</a:t>
            </a:r>
          </a:p>
          <a:p>
            <a:r>
              <a:rPr lang="fr-FR" dirty="0" smtClean="0"/>
              <a:t>30</a:t>
            </a:r>
            <a:r>
              <a:rPr lang="fr-FR" baseline="30000" dirty="0" smtClean="0"/>
              <a:t>e</a:t>
            </a:r>
            <a:r>
              <a:rPr lang="fr-FR" dirty="0" smtClean="0"/>
              <a:t> jour: </a:t>
            </a:r>
            <a:r>
              <a:rPr lang="fr-FR" dirty="0" smtClean="0"/>
              <a:t>crête apicale</a:t>
            </a:r>
          </a:p>
          <a:p>
            <a:r>
              <a:rPr lang="fr-FR" dirty="0" smtClean="0"/>
              <a:t>37</a:t>
            </a:r>
            <a:r>
              <a:rPr lang="fr-FR" baseline="30000" dirty="0" smtClean="0"/>
              <a:t>e</a:t>
            </a:r>
            <a:r>
              <a:rPr lang="fr-FR" dirty="0" smtClean="0"/>
              <a:t> jour: palette arrondie</a:t>
            </a:r>
          </a:p>
          <a:p>
            <a:r>
              <a:rPr lang="fr-FR" dirty="0" smtClean="0"/>
              <a:t>40</a:t>
            </a:r>
            <a:r>
              <a:rPr lang="fr-FR" baseline="30000" dirty="0" smtClean="0"/>
              <a:t>e</a:t>
            </a:r>
            <a:r>
              <a:rPr lang="fr-FR" dirty="0" smtClean="0"/>
              <a:t> jour: 5 épaississements CA = doigts</a:t>
            </a:r>
          </a:p>
          <a:p>
            <a:r>
              <a:rPr lang="fr-FR" dirty="0" smtClean="0"/>
              <a:t>60</a:t>
            </a:r>
            <a:r>
              <a:rPr lang="fr-FR" baseline="30000" dirty="0" smtClean="0"/>
              <a:t>e</a:t>
            </a:r>
            <a:r>
              <a:rPr lang="fr-FR" dirty="0" smtClean="0"/>
              <a:t> jour: main pentadactyle</a:t>
            </a:r>
          </a:p>
          <a:p>
            <a:pPr marL="68580" indent="0">
              <a:buNone/>
            </a:pPr>
            <a:endParaRPr lang="fr-FR" dirty="0" smtClean="0"/>
          </a:p>
          <a:p>
            <a:pPr marL="68580" indent="0">
              <a:buNone/>
            </a:pPr>
            <a:r>
              <a:rPr lang="fr-FR" b="1" dirty="0" smtClean="0">
                <a:solidFill>
                  <a:schemeClr val="accent1"/>
                </a:solidFill>
              </a:rPr>
              <a:t>Intérêt: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Malformations</a:t>
            </a:r>
            <a:endParaRPr lang="fr-FR" dirty="0">
              <a:solidFill>
                <a:schemeClr val="tx1"/>
              </a:solidFill>
            </a:endParaRPr>
          </a:p>
          <a:p>
            <a:r>
              <a:rPr lang="fr-FR" dirty="0">
                <a:solidFill>
                  <a:schemeClr val="tx1"/>
                </a:solidFill>
              </a:rPr>
              <a:t>Tératologie</a:t>
            </a:r>
          </a:p>
          <a:p>
            <a:r>
              <a:rPr lang="fr-FR" dirty="0">
                <a:solidFill>
                  <a:schemeClr val="tx1"/>
                </a:solidFill>
              </a:rPr>
              <a:t>Croissance – Age osseux</a:t>
            </a:r>
          </a:p>
          <a:p>
            <a:endParaRPr lang="fr-FR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61144" y="107937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</p:spTree>
    <p:extLst>
      <p:ext uri="{BB962C8B-B14F-4D97-AF65-F5344CB8AC3E}">
        <p14:creationId xmlns:p14="http://schemas.microsoft.com/office/powerpoint/2010/main" val="1871973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Anatomie fonctionnelle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« la main confère au membre sup. son importance et son originalité »</a:t>
            </a:r>
          </a:p>
          <a:p>
            <a:r>
              <a:rPr lang="fr-FR" dirty="0" smtClean="0"/>
              <a:t>Presque toujours sous le contrôle de la vue</a:t>
            </a:r>
          </a:p>
          <a:p>
            <a:r>
              <a:rPr lang="fr-FR" dirty="0" smtClean="0"/>
              <a:t>Volume spatial important</a:t>
            </a:r>
          </a:p>
          <a:p>
            <a:r>
              <a:rPr lang="fr-FR" dirty="0" smtClean="0"/>
              <a:t>Cinq rayons , cinq chaines polyarticulaires coordonnées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461144" y="123236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</p:spTree>
    <p:extLst>
      <p:ext uri="{BB962C8B-B14F-4D97-AF65-F5344CB8AC3E}">
        <p14:creationId xmlns:p14="http://schemas.microsoft.com/office/powerpoint/2010/main" val="2396416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ea typeface="+mj-ea"/>
                <a:cs typeface="Arial"/>
              </a:rPr>
              <a:t>Squelette du poignet et de la main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/>
          </a:bodyPr>
          <a:lstStyle/>
          <a:p>
            <a:r>
              <a:rPr lang="fr-FR" dirty="0" smtClean="0"/>
              <a:t>Chaine polyarticulaire = poutre articulée</a:t>
            </a:r>
          </a:p>
          <a:p>
            <a:r>
              <a:rPr lang="fr-FR" dirty="0" smtClean="0"/>
              <a:t>Carpe</a:t>
            </a:r>
          </a:p>
          <a:p>
            <a:r>
              <a:rPr lang="fr-FR" dirty="0"/>
              <a:t> </a:t>
            </a:r>
            <a:r>
              <a:rPr lang="fr-FR" dirty="0" smtClean="0"/>
              <a:t>1 méta +3 phalanges</a:t>
            </a:r>
          </a:p>
          <a:p>
            <a:r>
              <a:rPr lang="fr-FR" dirty="0" smtClean="0"/>
              <a:t>Pouce 1 méta + 2 phalanges en dehors =&gt; opposition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5461144" y="153835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9" name="Picture 3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942" y="2313432"/>
            <a:ext cx="2779058" cy="367971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05749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8705" y="836613"/>
            <a:ext cx="4895850" cy="2740025"/>
          </a:xfr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1506" name="Picture 5" descr="art%20IP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3738" y="3814295"/>
            <a:ext cx="7308850" cy="250190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356266" y="151511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</p:spTree>
    <p:extLst>
      <p:ext uri="{BB962C8B-B14F-4D97-AF65-F5344CB8AC3E}">
        <p14:creationId xmlns:p14="http://schemas.microsoft.com/office/powerpoint/2010/main" val="167474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 descr="Pouce%20mo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31" y="1705956"/>
            <a:ext cx="8016594" cy="26547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51678" y="61863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043490" y="802931"/>
            <a:ext cx="7024744" cy="720454"/>
          </a:xfrm>
        </p:spPr>
        <p:txBody>
          <a:bodyPr/>
          <a:lstStyle/>
          <a:p>
            <a:r>
              <a:rPr lang="fr-FR" dirty="0" smtClean="0"/>
              <a:t>Opposition du pouce</a:t>
            </a:r>
            <a:endParaRPr lang="fr-FR" dirty="0"/>
          </a:p>
        </p:txBody>
      </p:sp>
      <p:sp>
        <p:nvSpPr>
          <p:cNvPr id="10" name="Espace réservé du contenu 9"/>
          <p:cNvSpPr>
            <a:spLocks noGrp="1"/>
          </p:cNvSpPr>
          <p:nvPr>
            <p:ph idx="1"/>
          </p:nvPr>
        </p:nvSpPr>
        <p:spPr>
          <a:xfrm>
            <a:off x="1163021" y="4403352"/>
            <a:ext cx="6777317" cy="1920188"/>
          </a:xfrm>
          <a:ln>
            <a:noFill/>
          </a:ln>
        </p:spPr>
        <p:txBody>
          <a:bodyPr/>
          <a:lstStyle/>
          <a:p>
            <a:pPr indent="-342900">
              <a:buSzPct val="85000"/>
              <a:buFont typeface="Wingdings" charset="2"/>
              <a:buChar char="Ø"/>
            </a:pPr>
            <a:r>
              <a:rPr lang="fr-FR" dirty="0" smtClean="0"/>
              <a:t>Prises </a:t>
            </a:r>
            <a:r>
              <a:rPr lang="fr-FR" dirty="0"/>
              <a:t>fines ou prises de force</a:t>
            </a:r>
          </a:p>
          <a:p>
            <a:pPr indent="-342900">
              <a:buSzPct val="85000"/>
              <a:buFont typeface="Wingdings" charset="2"/>
              <a:buChar char="Ø"/>
            </a:pPr>
            <a:r>
              <a:rPr lang="fr-FR" dirty="0"/>
              <a:t>Écartement de la première commissure</a:t>
            </a:r>
          </a:p>
          <a:p>
            <a:pPr indent="-342900">
              <a:buSzPct val="85000"/>
              <a:buFont typeface="Wingdings" charset="2"/>
              <a:buChar char="Ø"/>
            </a:pPr>
            <a:r>
              <a:rPr lang="fr-FR" dirty="0"/>
              <a:t>Enroulement des chaines digitales</a:t>
            </a:r>
          </a:p>
          <a:p>
            <a:pPr>
              <a:buSzPct val="85000"/>
              <a:buFont typeface="Courier New"/>
              <a:buChar char="o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006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Adaptation aux prises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Longueurs différentes des doigts</a:t>
            </a:r>
          </a:p>
          <a:p>
            <a:r>
              <a:rPr lang="fr-FR" dirty="0" smtClean="0"/>
              <a:t>Flexion extension</a:t>
            </a:r>
          </a:p>
          <a:p>
            <a:r>
              <a:rPr lang="fr-FR" dirty="0" smtClean="0"/>
              <a:t>Opposition du pouce</a:t>
            </a:r>
          </a:p>
          <a:p>
            <a:r>
              <a:rPr lang="fr-FR" dirty="0" smtClean="0"/>
              <a:t>« </a:t>
            </a:r>
            <a:r>
              <a:rPr lang="fr-FR" dirty="0"/>
              <a:t>P</a:t>
            </a:r>
            <a:r>
              <a:rPr lang="fr-FR" dirty="0" smtClean="0"/>
              <a:t>inch » prise fine pulpaire pouce/doigts longs</a:t>
            </a:r>
          </a:p>
          <a:p>
            <a:r>
              <a:rPr lang="fr-FR" dirty="0" smtClean="0"/>
              <a:t>« Grasp » prise de force, base éminence thénar / doigts, verrouillage instrumental: pouce, 4 et 5</a:t>
            </a:r>
            <a:r>
              <a:rPr lang="fr-FR" baseline="30000" dirty="0" smtClean="0"/>
              <a:t>e</a:t>
            </a:r>
            <a:r>
              <a:rPr lang="fr-FR" dirty="0" smtClean="0"/>
              <a:t> doigts.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461144" y="44209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</p:spTree>
    <p:extLst>
      <p:ext uri="{BB962C8B-B14F-4D97-AF65-F5344CB8AC3E}">
        <p14:creationId xmlns:p14="http://schemas.microsoft.com/office/powerpoint/2010/main" val="349925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61144" y="60704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  <p:pic>
        <p:nvPicPr>
          <p:cNvPr id="9" name="Image 8" descr="phot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9965" y="1376540"/>
            <a:ext cx="2926354" cy="2185734"/>
          </a:xfrm>
          <a:prstGeom prst="rect">
            <a:avLst/>
          </a:prstGeom>
        </p:spPr>
      </p:pic>
      <p:pic>
        <p:nvPicPr>
          <p:cNvPr id="10" name="Image 9" descr="photo[3]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5103" y="1376537"/>
            <a:ext cx="2926350" cy="2185731"/>
          </a:xfrm>
          <a:prstGeom prst="rect">
            <a:avLst/>
          </a:prstGeom>
        </p:spPr>
      </p:pic>
      <p:pic>
        <p:nvPicPr>
          <p:cNvPr id="11" name="Image 10" descr="photo[4]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799" y="1376539"/>
            <a:ext cx="2926351" cy="2185732"/>
          </a:xfrm>
          <a:prstGeom prst="rect">
            <a:avLst/>
          </a:prstGeom>
        </p:spPr>
      </p:pic>
      <p:pic>
        <p:nvPicPr>
          <p:cNvPr id="12" name="Image 11" descr="Tridac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733" y="4081043"/>
            <a:ext cx="3513276" cy="230302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776108" y="4081043"/>
            <a:ext cx="37433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fr-FR" dirty="0" smtClean="0"/>
              <a:t>Axes des chaines digitales convergents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endParaRPr lang="fr-FR" dirty="0"/>
          </a:p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fr-FR" dirty="0" smtClean="0"/>
              <a:t>Eléments fixes: carpe distal, M2 et M3</a:t>
            </a:r>
          </a:p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endParaRPr lang="fr-FR" dirty="0" smtClean="0"/>
          </a:p>
          <a:p>
            <a:pPr marL="285750" indent="-285750">
              <a:buClr>
                <a:schemeClr val="accent1"/>
              </a:buClr>
              <a:buFont typeface="Wingdings" charset="2"/>
              <a:buChar char="v"/>
            </a:pPr>
            <a:r>
              <a:rPr lang="fr-FR" dirty="0" smtClean="0"/>
              <a:t>Eléments mobiles: Phalanges, M1,M4, et M5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141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ortho3\Bureau\file arno L\cours\scan bases\main 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60" y="659819"/>
            <a:ext cx="4185255" cy="515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Documents and Settings\ortho3\Bureau\file arno L\cours\scan bases\carpe os vue ventra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518" y="874260"/>
            <a:ext cx="2622688" cy="252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Documents and Settings\ortho3\Bureau\file arno L\cours\scan bases\carpe os vue dorsal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461" y="3534197"/>
            <a:ext cx="2607122" cy="227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13461" y="143181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</p:spTree>
    <p:extLst>
      <p:ext uri="{BB962C8B-B14F-4D97-AF65-F5344CB8AC3E}">
        <p14:creationId xmlns:p14="http://schemas.microsoft.com/office/powerpoint/2010/main" val="3229847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704362"/>
          </a:xfrm>
        </p:spPr>
        <p:txBody>
          <a:bodyPr>
            <a:normAutofit/>
          </a:bodyPr>
          <a:lstStyle/>
          <a:p>
            <a:r>
              <a:rPr lang="fr-FR" dirty="0" smtClean="0"/>
              <a:t>Les arches des la main</a:t>
            </a:r>
            <a:endParaRPr lang="fr-FR" dirty="0"/>
          </a:p>
        </p:txBody>
      </p:sp>
      <p:sp>
        <p:nvSpPr>
          <p:cNvPr id="12" name="Espace réservé du contenu 11"/>
          <p:cNvSpPr>
            <a:spLocks noGrp="1"/>
          </p:cNvSpPr>
          <p:nvPr>
            <p:ph idx="1"/>
          </p:nvPr>
        </p:nvSpPr>
        <p:spPr>
          <a:xfrm>
            <a:off x="643276" y="2259882"/>
            <a:ext cx="7803327" cy="3572748"/>
          </a:xfrm>
        </p:spPr>
        <p:txBody>
          <a:bodyPr/>
          <a:lstStyle/>
          <a:p>
            <a:r>
              <a:rPr lang="fr-FR" dirty="0" smtClean="0"/>
              <a:t>Transversales:</a:t>
            </a:r>
            <a:endParaRPr lang="fr-FR" dirty="0" smtClean="0">
              <a:solidFill>
                <a:schemeClr val="bg2"/>
              </a:solidFill>
            </a:endParaRPr>
          </a:p>
          <a:p>
            <a:pPr lvl="1">
              <a:buFont typeface="Wingdings" charset="2"/>
              <a:buChar char="Ø"/>
            </a:pPr>
            <a:r>
              <a:rPr lang="fr-FR" dirty="0" smtClean="0">
                <a:solidFill>
                  <a:schemeClr val="tx1"/>
                </a:solidFill>
              </a:rPr>
              <a:t>Carpienne</a:t>
            </a:r>
          </a:p>
          <a:p>
            <a:pPr lvl="1">
              <a:buFont typeface="Wingdings" charset="2"/>
              <a:buChar char="Ø"/>
            </a:pPr>
            <a:r>
              <a:rPr lang="fr-FR" dirty="0" smtClean="0">
                <a:solidFill>
                  <a:schemeClr val="tx1"/>
                </a:solidFill>
              </a:rPr>
              <a:t>Métacarpienne</a:t>
            </a:r>
          </a:p>
          <a:p>
            <a:endParaRPr lang="fr-FR" dirty="0">
              <a:solidFill>
                <a:schemeClr val="tx1"/>
              </a:solidFill>
            </a:endParaRPr>
          </a:p>
          <a:p>
            <a:r>
              <a:rPr lang="fr-FR" dirty="0" smtClean="0">
                <a:solidFill>
                  <a:schemeClr val="tx1"/>
                </a:solidFill>
              </a:rPr>
              <a:t>Longitudinales:</a:t>
            </a:r>
          </a:p>
          <a:p>
            <a:pPr lvl="1">
              <a:buFont typeface="Wingdings" charset="2"/>
              <a:buChar char="Ø"/>
            </a:pPr>
            <a:r>
              <a:rPr lang="fr-FR" dirty="0" smtClean="0">
                <a:solidFill>
                  <a:schemeClr val="tx1"/>
                </a:solidFill>
              </a:rPr>
              <a:t>Digitales</a:t>
            </a:r>
          </a:p>
          <a:p>
            <a:pPr lvl="1">
              <a:buFont typeface="Wingdings" charset="2"/>
              <a:buChar char="Ø"/>
            </a:pPr>
            <a:r>
              <a:rPr lang="fr-FR" dirty="0" smtClean="0">
                <a:solidFill>
                  <a:schemeClr val="tx1"/>
                </a:solidFill>
              </a:rPr>
              <a:t>Pouce : opposition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5461144" y="159677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  <p:pic>
        <p:nvPicPr>
          <p:cNvPr id="13" name="Image 12" descr="arch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375" y="2259882"/>
            <a:ext cx="4095768" cy="14981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5" descr="L-p142b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375" y="4135905"/>
            <a:ext cx="4095768" cy="115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103016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Organe Préhensile et effecteur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Toucher</a:t>
            </a:r>
          </a:p>
          <a:p>
            <a:r>
              <a:rPr lang="fr-FR" dirty="0" smtClean="0"/>
              <a:t>Importance du membre supérieur</a:t>
            </a:r>
          </a:p>
          <a:p>
            <a:r>
              <a:rPr lang="fr-FR" dirty="0" smtClean="0"/>
              <a:t>Rôle fondamental &lt;=&gt; Evolution de l’espèce humaine</a:t>
            </a:r>
          </a:p>
          <a:p>
            <a:r>
              <a:rPr lang="fr-FR" dirty="0" smtClean="0"/>
              <a:t>Symbolique religieuse, artistique, amoureuse, économique, martiale</a:t>
            </a:r>
          </a:p>
          <a:p>
            <a:pPr marL="68580" indent="0">
              <a:buNone/>
            </a:pP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461144" y="33827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</p:spTree>
    <p:extLst>
      <p:ext uri="{BB962C8B-B14F-4D97-AF65-F5344CB8AC3E}">
        <p14:creationId xmlns:p14="http://schemas.microsoft.com/office/powerpoint/2010/main" val="1990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1365376" y="901814"/>
            <a:ext cx="7024688" cy="5715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arches des la main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5461144" y="159677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  <p:pic>
        <p:nvPicPr>
          <p:cNvPr id="7" name="Picture 5" descr="L-p142b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376" y="1616558"/>
            <a:ext cx="6702858" cy="189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1" name="Image 10" descr="arch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376" y="3513538"/>
            <a:ext cx="6304450" cy="230605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74979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 idx="4294967295"/>
          </p:nvPr>
        </p:nvSpPr>
        <p:spPr>
          <a:xfrm>
            <a:off x="1365376" y="901814"/>
            <a:ext cx="7024688" cy="5715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arches de la main</a:t>
            </a:r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5461144" y="159677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  <p:pic>
        <p:nvPicPr>
          <p:cNvPr id="2" name="Image 1" descr="arches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18" y="1473314"/>
            <a:ext cx="3600516" cy="2622115"/>
          </a:xfrm>
          <a:prstGeom prst="rect">
            <a:avLst/>
          </a:prstGeom>
        </p:spPr>
      </p:pic>
      <p:pic>
        <p:nvPicPr>
          <p:cNvPr id="8" name="Image 7" descr="Arches 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216" y="1473314"/>
            <a:ext cx="3389848" cy="3311470"/>
          </a:xfrm>
          <a:prstGeom prst="rect">
            <a:avLst/>
          </a:prstGeom>
        </p:spPr>
      </p:pic>
      <p:pic>
        <p:nvPicPr>
          <p:cNvPr id="9" name="Image 8" descr="arches 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18" y="4241492"/>
            <a:ext cx="3645229" cy="21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22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61144" y="133709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Squelette « fibreux »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Renforcement du squelette et articulations</a:t>
            </a:r>
          </a:p>
          <a:p>
            <a:r>
              <a:rPr lang="fr-FR" dirty="0" smtClean="0"/>
              <a:t>Adaptabilité à l’objet</a:t>
            </a:r>
          </a:p>
          <a:p>
            <a:r>
              <a:rPr lang="fr-FR" dirty="0" smtClean="0"/>
              <a:t>Stabilité des prises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fr-FR" dirty="0" smtClean="0"/>
              <a:t>Aponévroses</a:t>
            </a:r>
          </a:p>
          <a:p>
            <a:pPr lvl="1">
              <a:buFont typeface="Wingdings" charset="2"/>
              <a:buChar char="Ø"/>
            </a:pPr>
            <a:r>
              <a:rPr lang="fr-FR" sz="1800" dirty="0" smtClean="0"/>
              <a:t>Palmaire</a:t>
            </a:r>
          </a:p>
          <a:p>
            <a:pPr lvl="1">
              <a:buFont typeface="Wingdings" charset="2"/>
              <a:buChar char="Ø"/>
            </a:pPr>
            <a:r>
              <a:rPr lang="fr-FR" sz="1800" dirty="0" smtClean="0"/>
              <a:t>Cloisons (sagittales)…</a:t>
            </a:r>
          </a:p>
          <a:p>
            <a:r>
              <a:rPr lang="fr-FR" dirty="0" smtClean="0"/>
              <a:t>Ligaments</a:t>
            </a:r>
          </a:p>
          <a:p>
            <a:pPr lvl="1">
              <a:buFont typeface="Wingdings" charset="2"/>
              <a:buChar char="Ø"/>
            </a:pPr>
            <a:r>
              <a:rPr lang="fr-FR" sz="1800" dirty="0" smtClean="0"/>
              <a:t>Lig. inter méta</a:t>
            </a:r>
          </a:p>
          <a:p>
            <a:pPr lvl="1">
              <a:buFont typeface="Wingdings" charset="2"/>
              <a:buChar char="Ø"/>
            </a:pPr>
            <a:r>
              <a:rPr lang="fr-FR" sz="1800" dirty="0" smtClean="0"/>
              <a:t>Pl. Palmaire…</a:t>
            </a:r>
          </a:p>
          <a:p>
            <a:r>
              <a:rPr lang="fr-FR" dirty="0" smtClean="0"/>
              <a:t>Gaines fibreuses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782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35384" y="3174666"/>
            <a:ext cx="569162" cy="378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Poulies et gaines fibreuses</a:t>
            </a:r>
            <a:endParaRPr lang="fr-FR" dirty="0"/>
          </a:p>
        </p:txBody>
      </p:sp>
      <p:pic>
        <p:nvPicPr>
          <p:cNvPr id="6" name="Espace réservé du contenu 5" descr="poulies.jp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0" r="14440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5461144" y="40807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  <p:sp>
        <p:nvSpPr>
          <p:cNvPr id="4" name="Rectangle 3"/>
          <p:cNvSpPr/>
          <p:nvPr/>
        </p:nvSpPr>
        <p:spPr>
          <a:xfrm>
            <a:off x="3463500" y="2453151"/>
            <a:ext cx="331918" cy="202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pic>
        <p:nvPicPr>
          <p:cNvPr id="5" name="Espace réservé du contenu 4" descr="poulies 2.jpg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5" r="11615"/>
          <a:stretch>
            <a:fillRect/>
          </a:stretch>
        </p:blipFill>
        <p:spPr>
          <a:xfrm>
            <a:off x="999122" y="2313431"/>
            <a:ext cx="3419856" cy="3493008"/>
          </a:xfrm>
        </p:spPr>
      </p:pic>
      <p:sp>
        <p:nvSpPr>
          <p:cNvPr id="9" name="Rectangle 8"/>
          <p:cNvSpPr/>
          <p:nvPr/>
        </p:nvSpPr>
        <p:spPr>
          <a:xfrm>
            <a:off x="3362482" y="2453151"/>
            <a:ext cx="432936" cy="3328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3362482" y="2524370"/>
            <a:ext cx="5050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A3</a:t>
            </a:r>
            <a:endParaRPr lang="fr-FR" sz="1100" dirty="0"/>
          </a:p>
        </p:txBody>
      </p:sp>
      <p:sp>
        <p:nvSpPr>
          <p:cNvPr id="11" name="Rectangle 10"/>
          <p:cNvSpPr/>
          <p:nvPr/>
        </p:nvSpPr>
        <p:spPr>
          <a:xfrm>
            <a:off x="3944490" y="3219848"/>
            <a:ext cx="432936" cy="3328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3958920" y="3291067"/>
            <a:ext cx="4185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A4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152302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Plaque palmaire</a:t>
            </a:r>
            <a:endParaRPr lang="fr-FR" dirty="0"/>
          </a:p>
        </p:txBody>
      </p:sp>
      <p:pic>
        <p:nvPicPr>
          <p:cNvPr id="8" name="Espace réservé du contenu 7" descr="PP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7" r="24677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5461144" y="112959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  <p:pic>
        <p:nvPicPr>
          <p:cNvPr id="11" name="Espace réservé du contenu 10" descr="AVULSION PL PALM.jp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5" r="14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7512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Aponévrose palmaire</a:t>
            </a:r>
            <a:endParaRPr lang="fr-FR" dirty="0"/>
          </a:p>
        </p:txBody>
      </p:sp>
      <p:pic>
        <p:nvPicPr>
          <p:cNvPr id="9" name="Espace réservé du contenu 8" descr="aponevrose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2" b="12262"/>
          <a:stretch>
            <a:fillRect/>
          </a:stretch>
        </p:blipFill>
        <p:spPr/>
      </p:pic>
      <p:pic>
        <p:nvPicPr>
          <p:cNvPr id="10" name="Espace réservé du contenu 9" descr="apon dupuytren.jp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9" r="146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107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 idx="4294967295"/>
          </p:nvPr>
        </p:nvSpPr>
        <p:spPr>
          <a:xfrm>
            <a:off x="842211" y="1027113"/>
            <a:ext cx="5347368" cy="61720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Squelette fibreux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294967295"/>
          </p:nvPr>
        </p:nvSpPr>
        <p:spPr>
          <a:xfrm>
            <a:off x="842211" y="2312988"/>
            <a:ext cx="3419475" cy="3494087"/>
          </a:xfrm>
        </p:spPr>
        <p:txBody>
          <a:bodyPr>
            <a:normAutofit fontScale="85000" lnSpcReduction="10000"/>
          </a:bodyPr>
          <a:lstStyle/>
          <a:p>
            <a:r>
              <a:rPr lang="fr-FR" dirty="0" smtClean="0"/>
              <a:t>Stabilité</a:t>
            </a:r>
          </a:p>
          <a:p>
            <a:r>
              <a:rPr lang="fr-FR" dirty="0" smtClean="0"/>
              <a:t>Connections</a:t>
            </a:r>
          </a:p>
          <a:p>
            <a:r>
              <a:rPr lang="fr-FR" dirty="0" smtClean="0"/>
              <a:t>Coordination</a:t>
            </a:r>
          </a:p>
          <a:p>
            <a:r>
              <a:rPr lang="fr-FR" dirty="0" smtClean="0"/>
              <a:t>Orientation (tendons…)</a:t>
            </a:r>
          </a:p>
          <a:p>
            <a:r>
              <a:rPr lang="fr-FR" dirty="0" smtClean="0"/>
              <a:t>Frein</a:t>
            </a:r>
          </a:p>
          <a:p>
            <a:r>
              <a:rPr lang="fr-FR" dirty="0" smtClean="0"/>
              <a:t>Cloisonnement (canal carpien, digital…)</a:t>
            </a:r>
          </a:p>
          <a:p>
            <a:r>
              <a:rPr lang="fr-FR" dirty="0" smtClean="0"/>
              <a:t>Protection</a:t>
            </a:r>
          </a:p>
          <a:p>
            <a:r>
              <a:rPr lang="fr-FR" dirty="0" smtClean="0"/>
              <a:t>Fixation cutanée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5461144" y="119440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  <p:pic>
        <p:nvPicPr>
          <p:cNvPr id="2" name="Image 1" descr="aponevroses et lo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144" y="1056951"/>
            <a:ext cx="2862187" cy="1946089"/>
          </a:xfrm>
          <a:prstGeom prst="rect">
            <a:avLst/>
          </a:prstGeom>
        </p:spPr>
      </p:pic>
      <p:pic>
        <p:nvPicPr>
          <p:cNvPr id="8" name="Image 7" descr="phot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7644" y="3408257"/>
            <a:ext cx="3202204" cy="23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78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Valeur fonctionnelle des doigts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r>
              <a:rPr lang="fr-FR" dirty="0" smtClean="0"/>
              <a:t>Traumatisme: pronostic</a:t>
            </a:r>
          </a:p>
          <a:p>
            <a:r>
              <a:rPr lang="fr-FR" dirty="0" smtClean="0"/>
              <a:t>Amputation: possibilité de substitution</a:t>
            </a:r>
          </a:p>
          <a:p>
            <a:r>
              <a:rPr lang="fr-FR" dirty="0" smtClean="0"/>
              <a:t>Evaluation médico-légale 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566597" y="147978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</p:spTree>
    <p:extLst>
      <p:ext uri="{BB962C8B-B14F-4D97-AF65-F5344CB8AC3E}">
        <p14:creationId xmlns:p14="http://schemas.microsoft.com/office/powerpoint/2010/main" val="1648988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smtClean="0"/>
              <a:t>Pouce</a:t>
            </a:r>
            <a:endParaRPr lang="fr-FR" sz="4400" dirty="0"/>
          </a:p>
        </p:txBody>
      </p:sp>
      <p:sp>
        <p:nvSpPr>
          <p:cNvPr id="16" name="Espace réservé du contenu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+ important</a:t>
            </a:r>
          </a:p>
          <a:p>
            <a:r>
              <a:rPr lang="fr-FR" dirty="0"/>
              <a:t>M</a:t>
            </a:r>
            <a:r>
              <a:rPr lang="fr-FR" dirty="0" smtClean="0"/>
              <a:t>obilité, force, situation – opposition.</a:t>
            </a:r>
          </a:p>
          <a:p>
            <a:r>
              <a:rPr lang="fr-FR" dirty="0" smtClean="0"/>
              <a:t>Mobilité corrélée avec M1 et TM ( colonne)</a:t>
            </a:r>
          </a:p>
          <a:p>
            <a:r>
              <a:rPr lang="fr-FR" dirty="0" smtClean="0"/>
              <a:t>Musculature intrinsèque</a:t>
            </a:r>
          </a:p>
          <a:p>
            <a:r>
              <a:rPr lang="fr-FR" dirty="0" smtClean="0"/>
              <a:t>Perte: séquelles considérables (reconstructions, translocation index, transfert d’orteil etc…) </a:t>
            </a:r>
          </a:p>
          <a:p>
            <a:endParaRPr lang="fr-FR" dirty="0"/>
          </a:p>
        </p:txBody>
      </p:sp>
      <p:sp>
        <p:nvSpPr>
          <p:cNvPr id="20" name="Rectangle 19"/>
          <p:cNvSpPr/>
          <p:nvPr/>
        </p:nvSpPr>
        <p:spPr>
          <a:xfrm>
            <a:off x="5238369" y="48096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</p:spTree>
    <p:extLst>
      <p:ext uri="{BB962C8B-B14F-4D97-AF65-F5344CB8AC3E}">
        <p14:creationId xmlns:p14="http://schemas.microsoft.com/office/powerpoint/2010/main" val="3007821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Index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Capacité d’abduction</a:t>
            </a:r>
          </a:p>
          <a:p>
            <a:r>
              <a:rPr lang="fr-FR" dirty="0" smtClean="0"/>
              <a:t>Indépendance (musculature)</a:t>
            </a:r>
          </a:p>
          <a:p>
            <a:r>
              <a:rPr lang="fr-FR" dirty="0" smtClean="0"/>
              <a:t>Voisin du pouce</a:t>
            </a:r>
          </a:p>
          <a:p>
            <a:r>
              <a:rPr lang="fr-FR" dirty="0" smtClean="0"/>
              <a:t>Prises distales de précision</a:t>
            </a:r>
          </a:p>
          <a:p>
            <a:r>
              <a:rPr lang="fr-FR" dirty="0" smtClean="0"/>
              <a:t>Prises latérales</a:t>
            </a:r>
          </a:p>
          <a:p>
            <a:r>
              <a:rPr lang="fr-FR" dirty="0" smtClean="0"/>
              <a:t>Amputation: possibilité de substitution (médius) perte de force: conserver P1++</a:t>
            </a:r>
          </a:p>
          <a:p>
            <a:r>
              <a:rPr lang="fr-FR" dirty="0" smtClean="0"/>
              <a:t>Utilisé pour translocation (perte pouce)</a:t>
            </a:r>
          </a:p>
          <a:p>
            <a:endParaRPr lang="fr-FR" dirty="0" smtClean="0"/>
          </a:p>
        </p:txBody>
      </p:sp>
      <p:sp>
        <p:nvSpPr>
          <p:cNvPr id="4" name="Rectangle 3"/>
          <p:cNvSpPr/>
          <p:nvPr/>
        </p:nvSpPr>
        <p:spPr>
          <a:xfrm>
            <a:off x="5461144" y="133709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</p:spTree>
    <p:extLst>
      <p:ext uri="{BB962C8B-B14F-4D97-AF65-F5344CB8AC3E}">
        <p14:creationId xmlns:p14="http://schemas.microsoft.com/office/powerpoint/2010/main" val="4008983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main de fat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1" y="565340"/>
            <a:ext cx="1645213" cy="2582984"/>
          </a:xfrm>
          <a:prstGeom prst="rect">
            <a:avLst/>
          </a:prstGeom>
        </p:spPr>
      </p:pic>
      <p:pic>
        <p:nvPicPr>
          <p:cNvPr id="5" name="Image 4" descr="poing levé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794" y="1368747"/>
            <a:ext cx="1793434" cy="2356789"/>
          </a:xfrm>
          <a:prstGeom prst="rect">
            <a:avLst/>
          </a:prstGeom>
        </p:spPr>
      </p:pic>
      <p:pic>
        <p:nvPicPr>
          <p:cNvPr id="6" name="Image 5" descr="applau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130" y="565340"/>
            <a:ext cx="1447800" cy="2159000"/>
          </a:xfrm>
          <a:prstGeom prst="rect">
            <a:avLst/>
          </a:prstGeom>
        </p:spPr>
      </p:pic>
      <p:pic>
        <p:nvPicPr>
          <p:cNvPr id="7" name="Image 6" descr="Dürer 150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83" y="791535"/>
            <a:ext cx="2352294" cy="3440230"/>
          </a:xfrm>
          <a:prstGeom prst="rect">
            <a:avLst/>
          </a:prstGeom>
        </p:spPr>
      </p:pic>
      <p:pic>
        <p:nvPicPr>
          <p:cNvPr id="8" name="Image 7" descr="doigt d'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25" y="3643822"/>
            <a:ext cx="1222983" cy="2355746"/>
          </a:xfrm>
          <a:prstGeom prst="rect">
            <a:avLst/>
          </a:prstGeom>
        </p:spPr>
      </p:pic>
      <p:pic>
        <p:nvPicPr>
          <p:cNvPr id="9" name="Image 8" descr="salut 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868" y="4362519"/>
            <a:ext cx="2257688" cy="1637049"/>
          </a:xfrm>
          <a:prstGeom prst="rect">
            <a:avLst/>
          </a:prstGeom>
        </p:spPr>
      </p:pic>
      <p:pic>
        <p:nvPicPr>
          <p:cNvPr id="10" name="Image 9" descr="poignée de main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030" y="2754886"/>
            <a:ext cx="1612900" cy="2014452"/>
          </a:xfrm>
          <a:prstGeom prst="rect">
            <a:avLst/>
          </a:prstGeom>
        </p:spPr>
      </p:pic>
      <p:pic>
        <p:nvPicPr>
          <p:cNvPr id="11" name="Image 10" descr="churchill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168" y="4667299"/>
            <a:ext cx="1695968" cy="167121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750217" y="14430"/>
            <a:ext cx="3564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Symbole et communication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" name="Image 1" descr="main mesur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346" y="4821695"/>
            <a:ext cx="1601584" cy="157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94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Médius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plus long</a:t>
            </a:r>
          </a:p>
          <a:p>
            <a:r>
              <a:rPr lang="fr-FR" dirty="0" smtClean="0"/>
              <a:t>Force en flexion &gt; index</a:t>
            </a:r>
          </a:p>
          <a:p>
            <a:r>
              <a:rPr lang="fr-FR" dirty="0" smtClean="0"/>
              <a:t>Amputation : vide et troubles statiques doigts voisins</a:t>
            </a:r>
          </a:p>
          <a:p>
            <a:r>
              <a:rPr lang="fr-FR" dirty="0" smtClean="0"/>
              <a:t>Perte: déficit &gt; index</a:t>
            </a:r>
          </a:p>
        </p:txBody>
      </p:sp>
      <p:sp>
        <p:nvSpPr>
          <p:cNvPr id="4" name="Rectangle 3"/>
          <p:cNvSpPr/>
          <p:nvPr/>
        </p:nvSpPr>
        <p:spPr>
          <a:xfrm>
            <a:off x="5346978" y="33827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</p:spTree>
    <p:extLst>
      <p:ext uri="{BB962C8B-B14F-4D97-AF65-F5344CB8AC3E}">
        <p14:creationId xmlns:p14="http://schemas.microsoft.com/office/powerpoint/2010/main" val="2124198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Annulaire          5</a:t>
            </a:r>
            <a:r>
              <a:rPr lang="fr-FR" baseline="30000" dirty="0" smtClean="0"/>
              <a:t>e</a:t>
            </a:r>
            <a:r>
              <a:rPr lang="fr-FR" dirty="0" smtClean="0"/>
              <a:t> Doigt</a:t>
            </a:r>
            <a:endParaRPr lang="fr-FR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fr-FR" dirty="0" smtClean="0"/>
              <a:t>Force inférieure</a:t>
            </a:r>
          </a:p>
          <a:p>
            <a:r>
              <a:rPr lang="fr-FR" dirty="0" smtClean="0"/>
              <a:t>Participe aux prises palmo digitales: prises de force </a:t>
            </a:r>
          </a:p>
          <a:p>
            <a:r>
              <a:rPr lang="fr-FR" dirty="0" smtClean="0"/>
              <a:t>Jumelé avec le 5e</a:t>
            </a:r>
            <a:endParaRPr lang="fr-FR" dirty="0"/>
          </a:p>
        </p:txBody>
      </p:sp>
      <p:sp>
        <p:nvSpPr>
          <p:cNvPr id="15" name="Espace réservé du contenu 14"/>
          <p:cNvSpPr>
            <a:spLocks noGrp="1"/>
          </p:cNvSpPr>
          <p:nvPr>
            <p:ph sz="quarter" idx="14"/>
          </p:nvPr>
        </p:nvSpPr>
        <p:spPr>
          <a:xfrm>
            <a:off x="4645151" y="2313430"/>
            <a:ext cx="3746065" cy="3979163"/>
          </a:xfrm>
        </p:spPr>
        <p:txBody>
          <a:bodyPr>
            <a:normAutofit fontScale="92500" lnSpcReduction="10000"/>
          </a:bodyPr>
          <a:lstStyle/>
          <a:p>
            <a:r>
              <a:rPr lang="fr-FR" dirty="0" smtClean="0"/>
              <a:t>Faible force</a:t>
            </a:r>
          </a:p>
          <a:p>
            <a:r>
              <a:rPr lang="fr-FR" dirty="0" smtClean="0"/>
              <a:t>Perte : séquelles importantes</a:t>
            </a:r>
          </a:p>
          <a:p>
            <a:r>
              <a:rPr lang="fr-FR" dirty="0" smtClean="0"/>
              <a:t>Situation périphérique</a:t>
            </a:r>
          </a:p>
          <a:p>
            <a:r>
              <a:rPr lang="fr-FR" dirty="0" smtClean="0"/>
              <a:t>Prises larges: abduction</a:t>
            </a:r>
          </a:p>
          <a:p>
            <a:r>
              <a:rPr lang="fr-FR" dirty="0" smtClean="0"/>
              <a:t>Serre et verrouille l’objet dans la paume</a:t>
            </a:r>
          </a:p>
          <a:p>
            <a:r>
              <a:rPr lang="fr-FR" dirty="0" smtClean="0"/>
              <a:t>Action renforcée par mobilité M5 (20 à 25 °)</a:t>
            </a:r>
          </a:p>
          <a:p>
            <a:r>
              <a:rPr lang="fr-FR" dirty="0" smtClean="0"/>
              <a:t>Travailleurs manuels, musiciens etc…</a:t>
            </a:r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338265" y="147978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</p:spTree>
    <p:extLst>
      <p:ext uri="{BB962C8B-B14F-4D97-AF65-F5344CB8AC3E}">
        <p14:creationId xmlns:p14="http://schemas.microsoft.com/office/powerpoint/2010/main" val="267275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DLi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94" y="2165685"/>
            <a:ext cx="3225378" cy="35292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461144" y="62365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  <p:pic>
        <p:nvPicPr>
          <p:cNvPr id="15" name="Image 14" descr="ph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05" y="2325683"/>
            <a:ext cx="3810000" cy="2845741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236894" y="1391527"/>
            <a:ext cx="6748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solidFill>
                  <a:schemeClr val="accent1"/>
                </a:solidFill>
              </a:rPr>
              <a:t>Nous ne sommes pas tous égaux !</a:t>
            </a:r>
            <a:endParaRPr lang="fr-FR" sz="2800" dirty="0">
              <a:solidFill>
                <a:schemeClr val="accent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432233" y="5292509"/>
            <a:ext cx="1202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chemeClr val="bg1"/>
                </a:solidFill>
              </a:rPr>
              <a:t>Dinu</a:t>
            </a:r>
            <a:r>
              <a:rPr lang="fr-FR" sz="1200" b="1" dirty="0" smtClean="0">
                <a:solidFill>
                  <a:schemeClr val="bg1"/>
                </a:solidFill>
              </a:rPr>
              <a:t> Lipatti</a:t>
            </a:r>
            <a:endParaRPr lang="fr-FR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42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61144" y="156228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Revêtement cutané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Main organe du toucher</a:t>
            </a:r>
          </a:p>
          <a:p>
            <a:r>
              <a:rPr lang="fr-FR" dirty="0" smtClean="0"/>
              <a:t>Une bonne sensibilité nécessaire</a:t>
            </a:r>
          </a:p>
          <a:p>
            <a:r>
              <a:rPr lang="fr-FR" dirty="0" smtClean="0"/>
              <a:t>Surface cutanée sans équivalence ailleurs</a:t>
            </a:r>
          </a:p>
          <a:p>
            <a:r>
              <a:rPr lang="fr-FR" dirty="0" smtClean="0"/>
              <a:t>Matériel énorme de récepteurs</a:t>
            </a:r>
          </a:p>
          <a:p>
            <a:r>
              <a:rPr lang="fr-FR" dirty="0" smtClean="0"/>
              <a:t>Zones de valeurs différentes: unités fonctionnelles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758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 smtClean="0"/>
              <a:t>Fibre nerveuse de même diamètre (Bossy 1971</a:t>
            </a:r>
            <a:r>
              <a:rPr lang="fr-FR" sz="3200" dirty="0"/>
              <a:t>)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Femoro - cutané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808569"/>
          </a:xfrm>
        </p:spPr>
        <p:txBody>
          <a:bodyPr/>
          <a:lstStyle/>
          <a:p>
            <a:r>
              <a:rPr lang="fr-FR" dirty="0" smtClean="0"/>
              <a:t>Territoire  600 cm </a:t>
            </a:r>
            <a:r>
              <a:rPr lang="fr-FR" baseline="30000" dirty="0" smtClean="0"/>
              <a:t>2</a:t>
            </a:r>
            <a:endParaRPr lang="fr-FR" baseline="30000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Nerf Collatéral</a:t>
            </a:r>
            <a:endParaRPr lang="fr-FR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808569"/>
          </a:xfrm>
        </p:spPr>
        <p:txBody>
          <a:bodyPr/>
          <a:lstStyle/>
          <a:p>
            <a:r>
              <a:rPr lang="fr-FR" dirty="0" smtClean="0"/>
              <a:t>Territoire 15 cm </a:t>
            </a:r>
            <a:r>
              <a:rPr lang="fr-FR" baseline="30000" dirty="0" smtClean="0"/>
              <a:t>2</a:t>
            </a:r>
            <a:endParaRPr lang="fr-FR" baseline="30000" dirty="0"/>
          </a:p>
        </p:txBody>
      </p:sp>
      <p:sp>
        <p:nvSpPr>
          <p:cNvPr id="9" name="Rectangle 8"/>
          <p:cNvSpPr/>
          <p:nvPr/>
        </p:nvSpPr>
        <p:spPr>
          <a:xfrm>
            <a:off x="5461144" y="129492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</p:spTree>
    <p:extLst>
      <p:ext uri="{BB962C8B-B14F-4D97-AF65-F5344CB8AC3E}">
        <p14:creationId xmlns:p14="http://schemas.microsoft.com/office/powerpoint/2010/main" val="220371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Surface cutanée (Morel-Facio)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1Cm </a:t>
            </a:r>
            <a:r>
              <a:rPr lang="fr-FR" baseline="30000" dirty="0" smtClean="0"/>
              <a:t>3 </a:t>
            </a:r>
            <a:r>
              <a:rPr lang="fr-FR" dirty="0" smtClean="0"/>
              <a:t>doigt</a:t>
            </a:r>
            <a:endParaRPr lang="fr-FR" baseline="300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 smtClean="0"/>
              <a:t>2,5 Cm</a:t>
            </a:r>
            <a:r>
              <a:rPr lang="fr-FR" baseline="30000" dirty="0" smtClean="0"/>
              <a:t>2</a:t>
            </a:r>
            <a:r>
              <a:rPr lang="fr-FR" dirty="0" smtClean="0"/>
              <a:t> de peau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smtClean="0"/>
              <a:t>1 Cm</a:t>
            </a:r>
            <a:r>
              <a:rPr lang="fr-FR" baseline="30000" dirty="0" smtClean="0"/>
              <a:t>3</a:t>
            </a:r>
            <a:r>
              <a:rPr lang="fr-FR" dirty="0" smtClean="0"/>
              <a:t> Avant - bras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fr-FR" dirty="0" smtClean="0"/>
              <a:t>0,5 Cm</a:t>
            </a:r>
            <a:r>
              <a:rPr lang="fr-FR" baseline="30000" dirty="0" smtClean="0"/>
              <a:t>2</a:t>
            </a:r>
            <a:r>
              <a:rPr lang="fr-FR" dirty="0" smtClean="0"/>
              <a:t> de peau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5461144" y="102755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</p:spTree>
    <p:extLst>
      <p:ext uri="{BB962C8B-B14F-4D97-AF65-F5344CB8AC3E}">
        <p14:creationId xmlns:p14="http://schemas.microsoft.com/office/powerpoint/2010/main" val="2385254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656757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Peau dorsale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1043492" y="1895862"/>
            <a:ext cx="6777317" cy="3508977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Fine, souple, mobile</a:t>
            </a:r>
          </a:p>
          <a:p>
            <a:endParaRPr lang="fr-FR" dirty="0" smtClean="0"/>
          </a:p>
          <a:p>
            <a:r>
              <a:rPr lang="fr-FR" dirty="0" smtClean="0"/>
              <a:t>Attention aux cicatrices rétractiles, aux adhérences</a:t>
            </a:r>
          </a:p>
          <a:p>
            <a:endParaRPr lang="fr-FR" dirty="0" smtClean="0"/>
          </a:p>
          <a:p>
            <a:r>
              <a:rPr lang="fr-FR" dirty="0" smtClean="0"/>
              <a:t>Phanères = ongles: </a:t>
            </a:r>
          </a:p>
          <a:p>
            <a:pPr lvl="1">
              <a:buFont typeface="Wingdings" charset="2"/>
              <a:buChar char="Ø"/>
            </a:pPr>
            <a:r>
              <a:rPr lang="fr-FR" dirty="0" smtClean="0"/>
              <a:t>Perte des fonctions agressives (pas toujours !)</a:t>
            </a:r>
          </a:p>
          <a:p>
            <a:pPr lvl="1">
              <a:buFont typeface="Wingdings" charset="2"/>
              <a:buChar char="Ø"/>
            </a:pPr>
            <a:r>
              <a:rPr lang="fr-FR" dirty="0" smtClean="0"/>
              <a:t>Support de la pulpe: prises plus précises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5461144" y="22545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</a:t>
            </a:r>
            <a:r>
              <a:rPr lang="fr-FR" dirty="0" err="1">
                <a:solidFill>
                  <a:schemeClr val="bg2"/>
                </a:solidFill>
              </a:rPr>
              <a:t>chir</a:t>
            </a:r>
            <a:r>
              <a:rPr lang="fr-FR" dirty="0">
                <a:solidFill>
                  <a:schemeClr val="bg2"/>
                </a:solidFill>
              </a:rPr>
              <a:t>-ortho</a:t>
            </a:r>
          </a:p>
        </p:txBody>
      </p:sp>
    </p:spTree>
    <p:extLst>
      <p:ext uri="{BB962C8B-B14F-4D97-AF65-F5344CB8AC3E}">
        <p14:creationId xmlns:p14="http://schemas.microsoft.com/office/powerpoint/2010/main" val="726517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Peau palmaire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 smtClean="0"/>
              <a:t>Plus épaisse</a:t>
            </a:r>
          </a:p>
          <a:p>
            <a:r>
              <a:rPr lang="fr-FR" dirty="0" smtClean="0"/>
              <a:t>Cornée, inélastique</a:t>
            </a:r>
          </a:p>
          <a:p>
            <a:r>
              <a:rPr lang="fr-FR" dirty="0" smtClean="0"/>
              <a:t>Rôle de protection et d’appui</a:t>
            </a:r>
          </a:p>
          <a:p>
            <a:r>
              <a:rPr lang="fr-FR" dirty="0" smtClean="0"/>
              <a:t>Fixée au plans fibreux et osseux</a:t>
            </a:r>
          </a:p>
          <a:p>
            <a:pPr lvl="1">
              <a:buFont typeface="Wingdings" charset="2"/>
              <a:buChar char="Ø"/>
            </a:pPr>
            <a:r>
              <a:rPr lang="fr-FR" dirty="0" smtClean="0"/>
              <a:t>Evite le glissement entre objet saisi et squelette</a:t>
            </a:r>
          </a:p>
          <a:p>
            <a:r>
              <a:rPr lang="fr-FR" dirty="0" smtClean="0"/>
              <a:t>Zones de prise: coussinets adipeux</a:t>
            </a:r>
          </a:p>
          <a:p>
            <a:pPr lvl="1">
              <a:buFont typeface="Wingdings" charset="2"/>
              <a:buChar char="Ø"/>
            </a:pPr>
            <a:r>
              <a:rPr lang="fr-FR" dirty="0" smtClean="0"/>
              <a:t>Adaptation à la forme de l’objet</a:t>
            </a:r>
          </a:p>
          <a:p>
            <a:r>
              <a:rPr lang="fr-FR" dirty="0" smtClean="0"/>
              <a:t>Glandes: sécrétion =&gt; adhérence améliorée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461144" y="49281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</a:t>
            </a:r>
            <a:r>
              <a:rPr lang="fr-FR" dirty="0" err="1">
                <a:solidFill>
                  <a:schemeClr val="bg2"/>
                </a:solidFill>
              </a:rPr>
              <a:t>chir</a:t>
            </a:r>
            <a:r>
              <a:rPr lang="fr-FR" dirty="0">
                <a:solidFill>
                  <a:schemeClr val="bg2"/>
                </a:solidFill>
              </a:rPr>
              <a:t>-ortho</a:t>
            </a:r>
          </a:p>
        </p:txBody>
      </p:sp>
    </p:spTree>
    <p:extLst>
      <p:ext uri="{BB962C8B-B14F-4D97-AF65-F5344CB8AC3E}">
        <p14:creationId xmlns:p14="http://schemas.microsoft.com/office/powerpoint/2010/main" val="420220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Commissures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FR" dirty="0" smtClean="0"/>
              <a:t>Accolement de 2 plans cutanés non symétriques</a:t>
            </a:r>
          </a:p>
          <a:p>
            <a:r>
              <a:rPr lang="fr-FR" dirty="0" smtClean="0"/>
              <a:t>Mobilité, Adaptabilité</a:t>
            </a:r>
          </a:p>
          <a:p>
            <a:r>
              <a:rPr lang="fr-FR" dirty="0" smtClean="0"/>
              <a:t>Peau dorsale en pente douce non adhérente</a:t>
            </a:r>
          </a:p>
          <a:p>
            <a:r>
              <a:rPr lang="fr-FR" dirty="0" smtClean="0"/>
              <a:t>Peau palmaire: pla</a:t>
            </a:r>
            <a:r>
              <a:rPr lang="fr-FR" dirty="0"/>
              <a:t>n</a:t>
            </a:r>
            <a:r>
              <a:rPr lang="fr-FR" dirty="0" smtClean="0"/>
              <a:t> brutalement interrompu</a:t>
            </a:r>
          </a:p>
          <a:p>
            <a:r>
              <a:rPr lang="fr-FR" dirty="0" smtClean="0"/>
              <a:t>Adhère au « squelette commissural »</a:t>
            </a:r>
          </a:p>
          <a:p>
            <a:pPr lvl="1">
              <a:buFont typeface="Wingdings" charset="2"/>
              <a:buChar char="Ø"/>
            </a:pPr>
            <a:r>
              <a:rPr lang="fr-FR" dirty="0" err="1" smtClean="0"/>
              <a:t>Lig.palmant</a:t>
            </a:r>
            <a:r>
              <a:rPr lang="fr-FR" dirty="0" smtClean="0"/>
              <a:t> inter digital (natatoire)</a:t>
            </a:r>
          </a:p>
          <a:p>
            <a:pPr lvl="1">
              <a:buFont typeface="Wingdings" charset="2"/>
              <a:buChar char="Ø"/>
            </a:pPr>
            <a:r>
              <a:rPr lang="fr-FR" dirty="0" smtClean="0"/>
              <a:t>Commissural transverse (1</a:t>
            </a:r>
            <a:r>
              <a:rPr lang="fr-FR" baseline="30000" dirty="0" smtClean="0"/>
              <a:t>ère</a:t>
            </a:r>
            <a:r>
              <a:rPr lang="fr-FR" dirty="0" smtClean="0"/>
              <a:t> commissure)</a:t>
            </a:r>
          </a:p>
          <a:p>
            <a:r>
              <a:rPr lang="fr-FR" dirty="0" smtClean="0"/>
              <a:t>Lutter contre les rétractions +++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9288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_musclesettend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87" y="868286"/>
            <a:ext cx="5494250" cy="54770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61144" y="33827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</p:spTree>
    <p:extLst>
      <p:ext uri="{BB962C8B-B14F-4D97-AF65-F5344CB8AC3E}">
        <p14:creationId xmlns:p14="http://schemas.microsoft.com/office/powerpoint/2010/main" val="1394486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Evolution: Rôles différents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Membre inférieur: Solidité et stabilité</a:t>
            </a:r>
          </a:p>
          <a:p>
            <a:pPr marL="68580" indent="0">
              <a:buNone/>
            </a:pPr>
            <a:r>
              <a:rPr lang="fr-FR" dirty="0" smtClean="0"/>
              <a:t>	Pas de suppléance du membre sain à 	l’absence de l’autre</a:t>
            </a:r>
          </a:p>
          <a:p>
            <a:pPr marL="68580" indent="0">
              <a:buNone/>
            </a:pPr>
            <a:endParaRPr lang="fr-FR" dirty="0" smtClean="0"/>
          </a:p>
          <a:p>
            <a:r>
              <a:rPr lang="fr-FR" b="1" dirty="0" smtClean="0"/>
              <a:t>Membre supérieur: Mobilité</a:t>
            </a:r>
          </a:p>
          <a:p>
            <a:pPr marL="68580" indent="0">
              <a:buNone/>
            </a:pPr>
            <a:r>
              <a:rPr lang="fr-FR" dirty="0" smtClean="0"/>
              <a:t>	Suppléances +++ division du travail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461144" y="105171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</p:spTree>
    <p:extLst>
      <p:ext uri="{BB962C8B-B14F-4D97-AF65-F5344CB8AC3E}">
        <p14:creationId xmlns:p14="http://schemas.microsoft.com/office/powerpoint/2010/main" val="35738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49896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Synthèse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492" y="1526628"/>
            <a:ext cx="6777317" cy="4593390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La main humaine répond à des fonctions multiples:</a:t>
            </a:r>
          </a:p>
          <a:p>
            <a:r>
              <a:rPr lang="fr-FR" b="1" dirty="0" smtClean="0"/>
              <a:t>Toucher</a:t>
            </a:r>
          </a:p>
          <a:p>
            <a:r>
              <a:rPr lang="fr-FR" b="1" dirty="0" smtClean="0"/>
              <a:t>Préhension</a:t>
            </a:r>
            <a:r>
              <a:rPr lang="fr-FR" dirty="0" smtClean="0"/>
              <a:t>     mais aussi…</a:t>
            </a:r>
          </a:p>
          <a:p>
            <a:r>
              <a:rPr lang="fr-FR" dirty="0" smtClean="0"/>
              <a:t>Fonction alimentaire</a:t>
            </a:r>
          </a:p>
          <a:p>
            <a:r>
              <a:rPr lang="fr-FR" dirty="0" smtClean="0"/>
              <a:t>Expression gestuelle</a:t>
            </a:r>
          </a:p>
          <a:p>
            <a:r>
              <a:rPr lang="fr-FR" dirty="0" smtClean="0"/>
              <a:t>Fonction défensive / agressive</a:t>
            </a:r>
          </a:p>
          <a:p>
            <a:r>
              <a:rPr lang="fr-FR" dirty="0" smtClean="0"/>
              <a:t>Fonction émotionnelle / sexuelle / religion</a:t>
            </a:r>
          </a:p>
          <a:p>
            <a:r>
              <a:rPr lang="fr-FR" dirty="0" smtClean="0"/>
              <a:t>Fonction d’hygiène</a:t>
            </a:r>
          </a:p>
          <a:p>
            <a:r>
              <a:rPr lang="fr-FR" dirty="0" smtClean="0"/>
              <a:t>Fonction thermo – régulatrice</a:t>
            </a:r>
          </a:p>
          <a:p>
            <a:pPr marL="68580" indent="0">
              <a:buNone/>
            </a:pPr>
            <a:r>
              <a:rPr lang="fr-FR" dirty="0" smtClean="0"/>
              <a:t>	</a:t>
            </a:r>
            <a:r>
              <a:rPr lang="fr-FR" b="1" dirty="0" smtClean="0"/>
              <a:t>Importance de l’apprentissage</a:t>
            </a: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</p:txBody>
      </p:sp>
      <p:sp>
        <p:nvSpPr>
          <p:cNvPr id="4" name="Rectangle 3"/>
          <p:cNvSpPr/>
          <p:nvPr/>
        </p:nvSpPr>
        <p:spPr>
          <a:xfrm>
            <a:off x="5461144" y="69490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</a:t>
            </a:r>
            <a:r>
              <a:rPr lang="fr-FR" dirty="0" err="1">
                <a:solidFill>
                  <a:schemeClr val="bg2"/>
                </a:solidFill>
              </a:rPr>
              <a:t>chir</a:t>
            </a:r>
            <a:r>
              <a:rPr lang="fr-FR" dirty="0">
                <a:solidFill>
                  <a:schemeClr val="bg2"/>
                </a:solidFill>
              </a:rPr>
              <a:t>-ortho</a:t>
            </a:r>
          </a:p>
        </p:txBody>
      </p:sp>
    </p:spTree>
    <p:extLst>
      <p:ext uri="{BB962C8B-B14F-4D97-AF65-F5344CB8AC3E}">
        <p14:creationId xmlns:p14="http://schemas.microsoft.com/office/powerpoint/2010/main" val="83758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Organe d’information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Tact: passif</a:t>
            </a:r>
          </a:p>
          <a:p>
            <a:r>
              <a:rPr lang="fr-FR" dirty="0" smtClean="0"/>
              <a:t>Toucher: actif </a:t>
            </a:r>
          </a:p>
          <a:p>
            <a:pPr lvl="1">
              <a:buFont typeface="Wingdings" charset="2"/>
              <a:buChar char="Ø"/>
            </a:pPr>
            <a:r>
              <a:rPr lang="fr-FR" dirty="0" smtClean="0"/>
              <a:t>Motricité</a:t>
            </a:r>
          </a:p>
          <a:p>
            <a:pPr lvl="1">
              <a:buFont typeface="Wingdings" charset="2"/>
              <a:buChar char="Ø"/>
            </a:pPr>
            <a:r>
              <a:rPr lang="fr-FR" dirty="0" smtClean="0"/>
              <a:t>Palpation </a:t>
            </a:r>
          </a:p>
          <a:p>
            <a:pPr lvl="1">
              <a:buFont typeface="Wingdings" charset="2"/>
              <a:buChar char="Ø"/>
            </a:pPr>
            <a:r>
              <a:rPr lang="fr-FR" dirty="0" smtClean="0"/>
              <a:t>Relevé 3D : stéréognosie</a:t>
            </a:r>
          </a:p>
          <a:p>
            <a:pPr lvl="1">
              <a:buFont typeface="Wingdings" charset="2"/>
              <a:buChar char="Ø"/>
            </a:pPr>
            <a:r>
              <a:rPr lang="fr-FR" dirty="0" smtClean="0"/>
              <a:t>Perception d’abord globale puis analytique</a:t>
            </a:r>
          </a:p>
          <a:p>
            <a:pPr lvl="1">
              <a:buFont typeface="Wingdings" charset="2"/>
              <a:buChar char="Ø"/>
            </a:pPr>
            <a:endParaRPr lang="fr-FR" dirty="0"/>
          </a:p>
          <a:p>
            <a:pPr marL="365760" lvl="1" indent="0">
              <a:buNone/>
            </a:pPr>
            <a:r>
              <a:rPr lang="fr-FR" dirty="0" smtClean="0"/>
              <a:t>Collaboration avec les autres organes des sens : reconnaissance du monde extérieur</a:t>
            </a:r>
          </a:p>
        </p:txBody>
      </p:sp>
      <p:sp>
        <p:nvSpPr>
          <p:cNvPr id="4" name="Rectangle 3"/>
          <p:cNvSpPr/>
          <p:nvPr/>
        </p:nvSpPr>
        <p:spPr>
          <a:xfrm>
            <a:off x="5461144" y="137040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</a:t>
            </a:r>
            <a:r>
              <a:rPr lang="fr-FR" dirty="0" err="1">
                <a:solidFill>
                  <a:schemeClr val="bg2"/>
                </a:solidFill>
              </a:rPr>
              <a:t>chir</a:t>
            </a:r>
            <a:r>
              <a:rPr lang="fr-FR" dirty="0">
                <a:solidFill>
                  <a:schemeClr val="bg2"/>
                </a:solidFill>
              </a:rPr>
              <a:t>-ortho</a:t>
            </a:r>
          </a:p>
        </p:txBody>
      </p:sp>
    </p:spTree>
    <p:extLst>
      <p:ext uri="{BB962C8B-B14F-4D97-AF65-F5344CB8AC3E}">
        <p14:creationId xmlns:p14="http://schemas.microsoft.com/office/powerpoint/2010/main" val="2678176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999860" y="851483"/>
            <a:ext cx="7024688" cy="64812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Organe d’exécution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4294967295"/>
          </p:nvPr>
        </p:nvSpPr>
        <p:spPr>
          <a:xfrm>
            <a:off x="783675" y="1664510"/>
            <a:ext cx="3419475" cy="4228435"/>
          </a:xfrm>
        </p:spPr>
        <p:txBody>
          <a:bodyPr>
            <a:normAutofit fontScale="62500" lnSpcReduction="20000"/>
          </a:bodyPr>
          <a:lstStyle/>
          <a:p>
            <a:r>
              <a:rPr lang="fr-FR" sz="2900" dirty="0" smtClean="0"/>
              <a:t>Perte de la fonction locomotrice</a:t>
            </a:r>
          </a:p>
          <a:p>
            <a:r>
              <a:rPr lang="fr-FR" sz="2900" dirty="0" smtClean="0"/>
              <a:t>Animaux: organes très spécialisés</a:t>
            </a:r>
          </a:p>
          <a:p>
            <a:r>
              <a:rPr lang="fr-FR" sz="2900" dirty="0" smtClean="0"/>
              <a:t>Homme: Virtualités innombrables = liberté</a:t>
            </a:r>
          </a:p>
          <a:p>
            <a:endParaRPr lang="fr-FR" sz="2900" dirty="0" smtClean="0"/>
          </a:p>
          <a:p>
            <a:pPr lvl="1">
              <a:buFont typeface="Wingdings" charset="2"/>
              <a:buChar char="Ø"/>
            </a:pPr>
            <a:r>
              <a:rPr lang="fr-FR" sz="2600" dirty="0" smtClean="0"/>
              <a:t>Fonctions passives: porter, indiquer, soutenir pousser , écoper ….</a:t>
            </a:r>
          </a:p>
          <a:p>
            <a:pPr lvl="1">
              <a:buFont typeface="Wingdings" charset="2"/>
              <a:buChar char="Ø"/>
            </a:pPr>
            <a:r>
              <a:rPr lang="fr-FR" sz="2600" dirty="0" smtClean="0"/>
              <a:t>Percussion: plat, poing, doigts</a:t>
            </a:r>
          </a:p>
          <a:p>
            <a:pPr lvl="1">
              <a:buFont typeface="Wingdings" charset="2"/>
              <a:buChar char="Ø"/>
            </a:pPr>
            <a:r>
              <a:rPr lang="fr-FR" sz="2600" dirty="0" smtClean="0"/>
              <a:t>Préhension:  4 types parfois associées (</a:t>
            </a:r>
            <a:r>
              <a:rPr lang="fr-FR" sz="2600" dirty="0" err="1" smtClean="0"/>
              <a:t>Rabischong</a:t>
            </a:r>
            <a:r>
              <a:rPr lang="fr-FR" sz="2600" dirty="0" smtClean="0"/>
              <a:t>): Pince, enroulement, soutien, adhérence</a:t>
            </a:r>
          </a:p>
          <a:p>
            <a:endParaRPr lang="fr-FR" dirty="0"/>
          </a:p>
        </p:txBody>
      </p:sp>
      <p:pic>
        <p:nvPicPr>
          <p:cNvPr id="5" name="Image 4" descr="elepha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574" y="1664509"/>
            <a:ext cx="1666359" cy="1916629"/>
          </a:xfrm>
          <a:prstGeom prst="rect">
            <a:avLst/>
          </a:prstGeom>
        </p:spPr>
      </p:pic>
      <p:pic>
        <p:nvPicPr>
          <p:cNvPr id="6" name="Image 5" descr="camélé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97" y="1619694"/>
            <a:ext cx="2464940" cy="1961444"/>
          </a:xfrm>
          <a:prstGeom prst="rect">
            <a:avLst/>
          </a:prstGeom>
        </p:spPr>
      </p:pic>
      <p:pic>
        <p:nvPicPr>
          <p:cNvPr id="7" name="Image 6" descr="Bloc 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95" y="4424249"/>
            <a:ext cx="1950644" cy="1468696"/>
          </a:xfrm>
          <a:prstGeom prst="rect">
            <a:avLst/>
          </a:prstGeom>
        </p:spPr>
      </p:pic>
      <p:pic>
        <p:nvPicPr>
          <p:cNvPr id="8" name="Image 7" descr="Bloc 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808" y="4424249"/>
            <a:ext cx="2296670" cy="14686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61144" y="137041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</a:t>
            </a:r>
            <a:r>
              <a:rPr lang="fr-FR" dirty="0" err="1">
                <a:solidFill>
                  <a:schemeClr val="bg2"/>
                </a:solidFill>
              </a:rPr>
              <a:t>chir</a:t>
            </a:r>
            <a:r>
              <a:rPr lang="fr-FR" dirty="0">
                <a:solidFill>
                  <a:schemeClr val="bg2"/>
                </a:solidFill>
              </a:rPr>
              <a:t>-ortho</a:t>
            </a:r>
          </a:p>
        </p:txBody>
      </p:sp>
    </p:spTree>
    <p:extLst>
      <p:ext uri="{BB962C8B-B14F-4D97-AF65-F5344CB8AC3E}">
        <p14:creationId xmlns:p14="http://schemas.microsoft.com/office/powerpoint/2010/main" val="4181299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Même structure: pouvoir de connaissance et d’action</a:t>
            </a:r>
          </a:p>
          <a:p>
            <a:r>
              <a:rPr lang="fr-FR" dirty="0" smtClean="0"/>
              <a:t>Richesse des circuits, efficacité des structures</a:t>
            </a:r>
          </a:p>
          <a:p>
            <a:r>
              <a:rPr lang="fr-FR" dirty="0" smtClean="0"/>
              <a:t>« Messager privilégié de la pensée »</a:t>
            </a:r>
          </a:p>
          <a:p>
            <a:r>
              <a:rPr lang="fr-FR" dirty="0" smtClean="0"/>
              <a:t>Pathologies multiples: formation spécifique, multidisciplinaire, mais importance de l’expérience</a:t>
            </a:r>
            <a:endParaRPr lang="fr-FR" dirty="0"/>
          </a:p>
        </p:txBody>
      </p:sp>
      <p:pic>
        <p:nvPicPr>
          <p:cNvPr id="4" name="Image 3" descr="sixt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0" y="803856"/>
            <a:ext cx="2461409" cy="15197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60973" y="123530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</a:t>
            </a:r>
            <a:r>
              <a:rPr lang="fr-FR" dirty="0" err="1">
                <a:solidFill>
                  <a:schemeClr val="bg2"/>
                </a:solidFill>
              </a:rPr>
              <a:t>chir</a:t>
            </a:r>
            <a:r>
              <a:rPr lang="fr-FR" dirty="0">
                <a:solidFill>
                  <a:schemeClr val="bg2"/>
                </a:solidFill>
              </a:rPr>
              <a:t>-ortho</a:t>
            </a:r>
          </a:p>
        </p:txBody>
      </p:sp>
    </p:spTree>
    <p:extLst>
      <p:ext uri="{BB962C8B-B14F-4D97-AF65-F5344CB8AC3E}">
        <p14:creationId xmlns:p14="http://schemas.microsoft.com/office/powerpoint/2010/main" val="2211931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84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163054" y="5400842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Merci pour votre attention</a:t>
            </a:r>
            <a:endParaRPr lang="fr-FR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70756" y="131433"/>
            <a:ext cx="3074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www.ales</a:t>
            </a:r>
            <a:r>
              <a:rPr lang="fr-FR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-chirortho.com</a:t>
            </a:r>
            <a:endParaRPr lang="fr-FR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3658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b="1" dirty="0" smtClean="0"/>
              <a:t>La main: tout et partie</a:t>
            </a: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2800" dirty="0" smtClean="0"/>
              <a:t>Effecteur du « geste »  et terminaison d’une chaine fonctionnelle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b="1" dirty="0" smtClean="0"/>
              <a:t>Epaule:</a:t>
            </a:r>
            <a:r>
              <a:rPr lang="fr-FR" sz="2000" dirty="0" smtClean="0"/>
              <a:t> permet à la main de parcourir le plus grand espace possible </a:t>
            </a:r>
          </a:p>
          <a:p>
            <a:r>
              <a:rPr lang="fr-FR" sz="2000" b="1" dirty="0" smtClean="0"/>
              <a:t>Coude, avant bras, </a:t>
            </a:r>
            <a:r>
              <a:rPr lang="fr-FR" sz="2000" b="1" dirty="0" err="1" smtClean="0"/>
              <a:t>Rc</a:t>
            </a:r>
            <a:r>
              <a:rPr lang="fr-FR" sz="2000" b="1" dirty="0" smtClean="0"/>
              <a:t>. sup et inf</a:t>
            </a:r>
            <a:r>
              <a:rPr lang="fr-FR" sz="2000" dirty="0" smtClean="0"/>
              <a:t>: Orientation de la main dans le plan de l’espace. Alimentation, hygiène, travail, loisirs… </a:t>
            </a:r>
          </a:p>
          <a:p>
            <a:r>
              <a:rPr lang="fr-FR" sz="2000" b="1" dirty="0" smtClean="0"/>
              <a:t>Poignet: </a:t>
            </a:r>
            <a:r>
              <a:rPr lang="fr-FR" sz="2000" dirty="0" smtClean="0"/>
              <a:t>Stabilité du geste</a:t>
            </a:r>
          </a:p>
          <a:p>
            <a:r>
              <a:rPr lang="fr-FR" sz="2000" dirty="0" smtClean="0"/>
              <a:t>Garder une mobilité à l’épaule, maintenir une prono-supination utile, arthrodèse du poignet possible </a:t>
            </a:r>
            <a:endParaRPr lang="fr-FR" sz="2000" dirty="0"/>
          </a:p>
        </p:txBody>
      </p:sp>
      <p:sp>
        <p:nvSpPr>
          <p:cNvPr id="4" name="Rectangle 3"/>
          <p:cNvSpPr/>
          <p:nvPr/>
        </p:nvSpPr>
        <p:spPr>
          <a:xfrm>
            <a:off x="5461144" y="164060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</a:t>
            </a:r>
            <a:r>
              <a:rPr lang="fr-FR" dirty="0" err="1">
                <a:solidFill>
                  <a:schemeClr val="bg2"/>
                </a:solidFill>
              </a:rPr>
              <a:t>chir</a:t>
            </a:r>
            <a:r>
              <a:rPr lang="fr-FR" dirty="0">
                <a:solidFill>
                  <a:schemeClr val="bg2"/>
                </a:solidFill>
              </a:rPr>
              <a:t>-ortho</a:t>
            </a:r>
          </a:p>
        </p:txBody>
      </p:sp>
    </p:spTree>
    <p:extLst>
      <p:ext uri="{BB962C8B-B14F-4D97-AF65-F5344CB8AC3E}">
        <p14:creationId xmlns:p14="http://schemas.microsoft.com/office/powerpoint/2010/main" val="4274196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0" y="870404"/>
            <a:ext cx="7024744" cy="1840692"/>
          </a:xfrm>
        </p:spPr>
        <p:txBody>
          <a:bodyPr>
            <a:noAutofit/>
          </a:bodyPr>
          <a:lstStyle/>
          <a:p>
            <a:r>
              <a:rPr lang="fr-FR" sz="2800" b="1" dirty="0"/>
              <a:t>Le chirurgien orthopédiste ne doit jamais oublier la main</a:t>
            </a:r>
            <a:br>
              <a:rPr lang="fr-FR" sz="2800" b="1" dirty="0"/>
            </a:br>
            <a:r>
              <a:rPr lang="fr-FR" sz="2800" b="1" dirty="0"/>
              <a:t>Le chirurgien « de la main » doit toujours penser au membre supérieur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492" y="3039280"/>
            <a:ext cx="6777317" cy="2793349"/>
          </a:xfrm>
        </p:spPr>
        <p:txBody>
          <a:bodyPr>
            <a:normAutofit lnSpcReduction="10000"/>
          </a:bodyPr>
          <a:lstStyle/>
          <a:p>
            <a:r>
              <a:rPr lang="fr-FR" dirty="0" smtClean="0"/>
              <a:t>Main normale utile même si membre sans force</a:t>
            </a:r>
          </a:p>
          <a:p>
            <a:r>
              <a:rPr lang="fr-FR" dirty="0" smtClean="0"/>
              <a:t>Main diminuée non utilisée si membre sans force</a:t>
            </a:r>
          </a:p>
          <a:p>
            <a:r>
              <a:rPr lang="fr-FR" dirty="0" smtClean="0"/>
              <a:t>Main mutilée utile si bon segments proximaux</a:t>
            </a:r>
          </a:p>
          <a:p>
            <a:pPr marL="68580" indent="0" algn="r">
              <a:buNone/>
            </a:pPr>
            <a:r>
              <a:rPr lang="fr-FR" dirty="0" smtClean="0"/>
              <a:t>R. Merle d’Aubigné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066126" y="100712"/>
            <a:ext cx="202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2"/>
                </a:solidFill>
              </a:rPr>
              <a:t>Alès chir-ortho</a:t>
            </a:r>
            <a:endParaRPr lang="fr-F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72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513379"/>
          </a:xfrm>
        </p:spPr>
        <p:txBody>
          <a:bodyPr>
            <a:noAutofit/>
          </a:bodyPr>
          <a:lstStyle/>
          <a:p>
            <a:r>
              <a:rPr lang="fr-FR" sz="2800" b="1" dirty="0" smtClean="0"/>
              <a:t>Attention à l’enthousiasme opératoire !</a:t>
            </a:r>
            <a:endParaRPr lang="fr-FR" sz="28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492" y="1541044"/>
            <a:ext cx="6777317" cy="4523248"/>
          </a:xfrm>
        </p:spPr>
        <p:txBody>
          <a:bodyPr/>
          <a:lstStyle/>
          <a:p>
            <a:r>
              <a:rPr lang="fr-FR" dirty="0" smtClean="0"/>
              <a:t>Résultat fonctionnel et utilisation pas toujours à la hauteur des performances techniques</a:t>
            </a:r>
          </a:p>
          <a:p>
            <a:r>
              <a:rPr lang="fr-FR" dirty="0" smtClean="0"/>
              <a:t>Toujours préférer geste simple aux suites simples</a:t>
            </a:r>
          </a:p>
          <a:p>
            <a:r>
              <a:rPr lang="fr-FR" dirty="0" smtClean="0"/>
              <a:t>Objectifs raisonnables</a:t>
            </a:r>
          </a:p>
          <a:p>
            <a:r>
              <a:rPr lang="fr-FR" dirty="0" smtClean="0"/>
              <a:t>Se fier au contexte (métier, psychisme, addictions….)</a:t>
            </a:r>
          </a:p>
          <a:p>
            <a:r>
              <a:rPr lang="fr-FR" dirty="0" smtClean="0"/>
              <a:t>Travail d’équipe (rééducateur, ergothérapeute, Assistante sociale…) </a:t>
            </a:r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461144" y="105171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</p:spTree>
    <p:extLst>
      <p:ext uri="{BB962C8B-B14F-4D97-AF65-F5344CB8AC3E}">
        <p14:creationId xmlns:p14="http://schemas.microsoft.com/office/powerpoint/2010/main" val="3639079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Phylogénie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Organe de préhension: indispensable au maintien de la vie</a:t>
            </a:r>
          </a:p>
          <a:p>
            <a:r>
              <a:rPr lang="fr-FR" dirty="0" smtClean="0"/>
              <a:t>D’abord au service de l’appareil digestif</a:t>
            </a:r>
          </a:p>
          <a:p>
            <a:r>
              <a:rPr lang="fr-FR" dirty="0" smtClean="0"/>
              <a:t>Prendre à l’extérieur ce qui est nécessaire</a:t>
            </a:r>
          </a:p>
          <a:p>
            <a:r>
              <a:rPr lang="fr-FR" dirty="0" smtClean="0"/>
              <a:t>Modifier environnement</a:t>
            </a:r>
          </a:p>
          <a:p>
            <a:r>
              <a:rPr lang="fr-FR" dirty="0" smtClean="0"/>
              <a:t>Défense</a:t>
            </a:r>
          </a:p>
          <a:p>
            <a:r>
              <a:rPr lang="fr-FR" dirty="0" smtClean="0"/>
              <a:t>Avec ou sans interface de l’outil</a:t>
            </a:r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461144" y="33827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</p:spTree>
    <p:extLst>
      <p:ext uri="{BB962C8B-B14F-4D97-AF65-F5344CB8AC3E}">
        <p14:creationId xmlns:p14="http://schemas.microsoft.com/office/powerpoint/2010/main" val="382085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Phylogénie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Pas de fécondité inter espèces = pas d’êtres hybrides (sauf mythologie!)</a:t>
            </a:r>
          </a:p>
          <a:p>
            <a:r>
              <a:rPr lang="fr-FR" dirty="0" smtClean="0"/>
              <a:t>Mutation: seule possibilité évolutive</a:t>
            </a:r>
          </a:p>
          <a:p>
            <a:r>
              <a:rPr lang="fr-FR" dirty="0" smtClean="0"/>
              <a:t>Programme adapté aux besoins</a:t>
            </a:r>
          </a:p>
          <a:p>
            <a:r>
              <a:rPr lang="fr-FR" dirty="0" smtClean="0"/>
              <a:t>Main : solution adoptée par l’espèce pour la fonction préhensile comme le bec pour les oiseaux.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5461144" y="33827"/>
            <a:ext cx="1778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2"/>
                </a:solidFill>
              </a:rPr>
              <a:t>Alès chir-ortho</a:t>
            </a:r>
          </a:p>
        </p:txBody>
      </p:sp>
    </p:spTree>
    <p:extLst>
      <p:ext uri="{BB962C8B-B14F-4D97-AF65-F5344CB8AC3E}">
        <p14:creationId xmlns:p14="http://schemas.microsoft.com/office/powerpoint/2010/main" val="2670339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2114</TotalTime>
  <Words>1227</Words>
  <Application>Microsoft Macintosh PowerPoint</Application>
  <PresentationFormat>Présentation à l'écran (4:3)</PresentationFormat>
  <Paragraphs>287</Paragraphs>
  <Slides>44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5" baseType="lpstr">
      <vt:lpstr>Austin</vt:lpstr>
      <vt:lpstr>La Main:  Rôle symbolique, Anatomie fonctionnelle</vt:lpstr>
      <vt:lpstr>Organe Préhensile et effecteur</vt:lpstr>
      <vt:lpstr>Présentation PowerPoint</vt:lpstr>
      <vt:lpstr>Evolution: Rôles différents</vt:lpstr>
      <vt:lpstr>La main: tout et partie Effecteur du « geste »  et terminaison d’une chaine fonctionnelle</vt:lpstr>
      <vt:lpstr>Le chirurgien orthopédiste ne doit jamais oublier la main Le chirurgien « de la main » doit toujours penser au membre supérieur </vt:lpstr>
      <vt:lpstr>Attention à l’enthousiasme opératoire !</vt:lpstr>
      <vt:lpstr>Phylogénie</vt:lpstr>
      <vt:lpstr>Phylogénie</vt:lpstr>
      <vt:lpstr>Phylogénie</vt:lpstr>
      <vt:lpstr>Embryologie</vt:lpstr>
      <vt:lpstr>Anatomie fonctionnelle</vt:lpstr>
      <vt:lpstr>Squelette du poignet et de la main</vt:lpstr>
      <vt:lpstr>Présentation PowerPoint</vt:lpstr>
      <vt:lpstr>Opposition du pouce</vt:lpstr>
      <vt:lpstr>Adaptation aux prises</vt:lpstr>
      <vt:lpstr>Présentation PowerPoint</vt:lpstr>
      <vt:lpstr>Présentation PowerPoint</vt:lpstr>
      <vt:lpstr>Les arches des la main</vt:lpstr>
      <vt:lpstr>Les arches des la main</vt:lpstr>
      <vt:lpstr>Les arches de la main</vt:lpstr>
      <vt:lpstr>Squelette « fibreux »</vt:lpstr>
      <vt:lpstr>Poulies et gaines fibreuses</vt:lpstr>
      <vt:lpstr>Plaque palmaire</vt:lpstr>
      <vt:lpstr>Aponévrose palmaire</vt:lpstr>
      <vt:lpstr>Squelette fibreux</vt:lpstr>
      <vt:lpstr>Valeur fonctionnelle des doigts</vt:lpstr>
      <vt:lpstr>Pouce</vt:lpstr>
      <vt:lpstr>Index</vt:lpstr>
      <vt:lpstr>Médius</vt:lpstr>
      <vt:lpstr>Annulaire          5e Doigt</vt:lpstr>
      <vt:lpstr>Présentation PowerPoint</vt:lpstr>
      <vt:lpstr>Revêtement cutané</vt:lpstr>
      <vt:lpstr>Fibre nerveuse de même diamètre (Bossy 1971)</vt:lpstr>
      <vt:lpstr>Surface cutanée (Morel-Facio)</vt:lpstr>
      <vt:lpstr>Peau dorsale</vt:lpstr>
      <vt:lpstr>Peau palmaire</vt:lpstr>
      <vt:lpstr>Commissures</vt:lpstr>
      <vt:lpstr>Présentation PowerPoint</vt:lpstr>
      <vt:lpstr>Synthèse</vt:lpstr>
      <vt:lpstr>Organe d’information</vt:lpstr>
      <vt:lpstr>Organe d’exécution</vt:lpstr>
      <vt:lpstr>Conclusion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Main  Fonction, symbolique Anatomie</dc:title>
  <dc:creator>Richard BERACASSAT</dc:creator>
  <cp:lastModifiedBy>Richard BERACASSAT</cp:lastModifiedBy>
  <cp:revision>96</cp:revision>
  <dcterms:created xsi:type="dcterms:W3CDTF">2011-08-15T15:02:35Z</dcterms:created>
  <dcterms:modified xsi:type="dcterms:W3CDTF">2011-10-02T09:22:11Z</dcterms:modified>
</cp:coreProperties>
</file>