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9" r:id="rId1"/>
  </p:sldMasterIdLst>
  <p:notesMasterIdLst>
    <p:notesMasterId r:id="rId24"/>
  </p:notesMasterIdLst>
  <p:sldIdLst>
    <p:sldId id="256" r:id="rId2"/>
    <p:sldId id="264" r:id="rId3"/>
    <p:sldId id="257" r:id="rId4"/>
    <p:sldId id="258" r:id="rId5"/>
    <p:sldId id="259" r:id="rId6"/>
    <p:sldId id="260" r:id="rId7"/>
    <p:sldId id="277" r:id="rId8"/>
    <p:sldId id="261" r:id="rId9"/>
    <p:sldId id="262" r:id="rId10"/>
    <p:sldId id="263" r:id="rId11"/>
    <p:sldId id="265" r:id="rId12"/>
    <p:sldId id="267" r:id="rId13"/>
    <p:sldId id="266" r:id="rId14"/>
    <p:sldId id="269" r:id="rId15"/>
    <p:sldId id="268" r:id="rId16"/>
    <p:sldId id="270" r:id="rId17"/>
    <p:sldId id="271" r:id="rId18"/>
    <p:sldId id="273" r:id="rId19"/>
    <p:sldId id="275" r:id="rId20"/>
    <p:sldId id="274" r:id="rId21"/>
    <p:sldId id="272" r:id="rId22"/>
    <p:sldId id="276" r:id="rId23"/>
  </p:sldIdLst>
  <p:sldSz cx="9144000" cy="6858000" type="screen4x3"/>
  <p:notesSz cx="6858000" cy="9144000"/>
  <p:defaultTextStyle>
    <a:defPPr>
      <a:defRPr lang="fr-FR"/>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204" autoAdjust="0"/>
    <p:restoredTop sz="94660"/>
  </p:normalViewPr>
  <p:slideViewPr>
    <p:cSldViewPr snapToGrid="0" snapToObjects="1">
      <p:cViewPr>
        <p:scale>
          <a:sx n="100" d="100"/>
          <a:sy n="100" d="100"/>
        </p:scale>
        <p:origin x="-888" y="488"/>
      </p:cViewPr>
      <p:guideLst>
        <p:guide orient="horz" pos="2160"/>
        <p:guide pos="2880"/>
      </p:guideLst>
    </p:cSldViewPr>
  </p:slideViewPr>
  <p:notesTextViewPr>
    <p:cViewPr>
      <p:scale>
        <a:sx n="100" d="100"/>
        <a:sy n="100" d="100"/>
      </p:scale>
      <p:origin x="0" y="0"/>
    </p:cViewPr>
  </p:notesTextViewPr>
  <p:sorterViewPr>
    <p:cViewPr>
      <p:scale>
        <a:sx n="137" d="100"/>
        <a:sy n="137"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CD429B-3297-FB47-9D02-649D38F693C2}" type="datetimeFigureOut">
              <a:rPr lang="fr-FR" smtClean="0"/>
              <a:t>17/01/15</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4ABA0B-84B0-2D45-8B93-1CE6C492C63F}" type="slidenum">
              <a:rPr lang="fr-FR" smtClean="0"/>
              <a:t>‹#›</a:t>
            </a:fld>
            <a:endParaRPr lang="fr-FR"/>
          </a:p>
        </p:txBody>
      </p:sp>
    </p:spTree>
    <p:extLst>
      <p:ext uri="{BB962C8B-B14F-4D97-AF65-F5344CB8AC3E}">
        <p14:creationId xmlns:p14="http://schemas.microsoft.com/office/powerpoint/2010/main" val="158326155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hyperlink" Target="http://fr.wikipedia.org/wiki/Idiopathique"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9" Type="http://schemas.openxmlformats.org/officeDocument/2006/relationships/hyperlink" Target="http://en.wikipedia.org/wiki/University_of_Z%C3%BCrich" TargetMode="External"/><Relationship Id="rId20" Type="http://schemas.openxmlformats.org/officeDocument/2006/relationships/hyperlink" Target="http://en.wikipedia.org/wiki/John_Charnley" TargetMode="External"/><Relationship Id="rId21" Type="http://schemas.openxmlformats.org/officeDocument/2006/relationships/hyperlink" Target="http://en.wikipedia.org/wiki/Sulzer_(manufacturer)" TargetMode="External"/><Relationship Id="rId22" Type="http://schemas.openxmlformats.org/officeDocument/2006/relationships/hyperlink" Target="http://en.wikipedia.org/wiki/Zimmer,_Inc." TargetMode="External"/><Relationship Id="rId10" Type="http://schemas.openxmlformats.org/officeDocument/2006/relationships/hyperlink" Target="http://en.wikipedia.org/wiki/Gerhard_K%C3%BCntscher" TargetMode="External"/><Relationship Id="rId11" Type="http://schemas.openxmlformats.org/officeDocument/2006/relationships/hyperlink" Target="http://en.wikipedia.org/wiki/Jimma" TargetMode="External"/><Relationship Id="rId12" Type="http://schemas.openxmlformats.org/officeDocument/2006/relationships/hyperlink" Target="http://en.wikipedia.org/wiki/Ethiopia" TargetMode="External"/><Relationship Id="rId13" Type="http://schemas.openxmlformats.org/officeDocument/2006/relationships/hyperlink" Target="http://en.wikipedia.org/wiki/Liestal" TargetMode="External"/><Relationship Id="rId14" Type="http://schemas.openxmlformats.org/officeDocument/2006/relationships/hyperlink" Target="http://en.wikipedia.org/wiki/Fribourg" TargetMode="External"/><Relationship Id="rId15" Type="http://schemas.openxmlformats.org/officeDocument/2006/relationships/hyperlink" Target="http://en.wikipedia.org/wiki/Z%C3%BCrich" TargetMode="External"/><Relationship Id="rId16" Type="http://schemas.openxmlformats.org/officeDocument/2006/relationships/hyperlink" Target="http://en.wikipedia.org/wiki/Habilitation" TargetMode="External"/><Relationship Id="rId17" Type="http://schemas.openxmlformats.org/officeDocument/2006/relationships/hyperlink" Target="http://en.wikipedia.org/wiki/St._Gallen" TargetMode="External"/><Relationship Id="rId18" Type="http://schemas.openxmlformats.org/officeDocument/2006/relationships/hyperlink" Target="http://en.wikipedia.org/wiki/University_of_Bern" TargetMode="External"/><Relationship Id="rId19" Type="http://schemas.openxmlformats.org/officeDocument/2006/relationships/hyperlink" Target="http://en.wikipedia.org/wiki/Inselspital" TargetMode="External"/><Relationship Id="rId1" Type="http://schemas.openxmlformats.org/officeDocument/2006/relationships/notesMaster" Target="../notesMasters/notesMaster1.xml"/><Relationship Id="rId2" Type="http://schemas.openxmlformats.org/officeDocument/2006/relationships/slide" Target="../slides/slide14.xml"/><Relationship Id="rId3" Type="http://schemas.openxmlformats.org/officeDocument/2006/relationships/hyperlink" Target="http://en.wikipedia.org/wiki/Biel" TargetMode="External"/><Relationship Id="rId4" Type="http://schemas.openxmlformats.org/officeDocument/2006/relationships/hyperlink" Target="http://en.wikipedia.org/wiki/Medicine" TargetMode="External"/><Relationship Id="rId5" Type="http://schemas.openxmlformats.org/officeDocument/2006/relationships/hyperlink" Target="http://en.wikipedia.org/wiki/Neuch%C3%A2tel" TargetMode="External"/><Relationship Id="rId6" Type="http://schemas.openxmlformats.org/officeDocument/2006/relationships/hyperlink" Target="http://en.wikipedia.org/wiki/Berne" TargetMode="External"/><Relationship Id="rId7" Type="http://schemas.openxmlformats.org/officeDocument/2006/relationships/hyperlink" Target="http://en.wikipedia.org/wiki/Lausanne" TargetMode="External"/><Relationship Id="rId8" Type="http://schemas.openxmlformats.org/officeDocument/2006/relationships/hyperlink" Target="http://en.wikipedia.org/wiki/Doctor_of_Medicine"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Canal carpien, ménisque,</a:t>
            </a:r>
            <a:r>
              <a:rPr lang="fr-FR" baseline="0" dirty="0" smtClean="0"/>
              <a:t> PTG, Amos</a:t>
            </a:r>
            <a:endParaRPr lang="fr-FR" dirty="0"/>
          </a:p>
        </p:txBody>
      </p:sp>
      <p:sp>
        <p:nvSpPr>
          <p:cNvPr id="4" name="Espace réservé du numéro de diapositive 3"/>
          <p:cNvSpPr>
            <a:spLocks noGrp="1"/>
          </p:cNvSpPr>
          <p:nvPr>
            <p:ph type="sldNum" sz="quarter" idx="10"/>
          </p:nvPr>
        </p:nvSpPr>
        <p:spPr/>
        <p:txBody>
          <a:bodyPr/>
          <a:lstStyle/>
          <a:p>
            <a:fld id="{9C4ABA0B-84B0-2D45-8B93-1CE6C492C63F}" type="slidenum">
              <a:rPr lang="fr-FR" smtClean="0"/>
              <a:t>2</a:t>
            </a:fld>
            <a:endParaRPr lang="fr-FR"/>
          </a:p>
        </p:txBody>
      </p:sp>
    </p:spTree>
    <p:extLst>
      <p:ext uri="{BB962C8B-B14F-4D97-AF65-F5344CB8AC3E}">
        <p14:creationId xmlns:p14="http://schemas.microsoft.com/office/powerpoint/2010/main" val="3629351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0" i="0" u="none" strike="noStrike" kern="1200" baseline="0" dirty="0" smtClean="0">
                <a:solidFill>
                  <a:schemeClr val="tx1"/>
                </a:solidFill>
                <a:latin typeface="+mn-lt"/>
                <a:ea typeface="+mn-ea"/>
                <a:cs typeface="+mn-cs"/>
              </a:rPr>
              <a:t>— Ovide, </a:t>
            </a:r>
            <a:r>
              <a:rPr lang="fr-FR" sz="1200" b="0" i="1" u="none" strike="noStrike" kern="1200" baseline="0" dirty="0" smtClean="0">
                <a:solidFill>
                  <a:schemeClr val="tx1"/>
                </a:solidFill>
                <a:latin typeface="+mn-lt"/>
                <a:ea typeface="+mn-ea"/>
                <a:cs typeface="+mn-cs"/>
              </a:rPr>
              <a:t>Métamorphoses, livre VI, vers 410-415</a:t>
            </a:r>
          </a:p>
        </p:txBody>
      </p:sp>
      <p:sp>
        <p:nvSpPr>
          <p:cNvPr id="4" name="Espace réservé du numéro de diapositive 3"/>
          <p:cNvSpPr>
            <a:spLocks noGrp="1"/>
          </p:cNvSpPr>
          <p:nvPr>
            <p:ph type="sldNum" sz="quarter" idx="10"/>
          </p:nvPr>
        </p:nvSpPr>
        <p:spPr/>
        <p:txBody>
          <a:bodyPr/>
          <a:lstStyle/>
          <a:p>
            <a:fld id="{9C4ABA0B-84B0-2D45-8B93-1CE6C492C63F}" type="slidenum">
              <a:rPr lang="fr-FR" smtClean="0"/>
              <a:t>5</a:t>
            </a:fld>
            <a:endParaRPr lang="fr-FR"/>
          </a:p>
        </p:txBody>
      </p:sp>
    </p:spTree>
    <p:extLst>
      <p:ext uri="{BB962C8B-B14F-4D97-AF65-F5344CB8AC3E}">
        <p14:creationId xmlns:p14="http://schemas.microsoft.com/office/powerpoint/2010/main" val="3339955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Still</a:t>
            </a:r>
            <a:r>
              <a:rPr lang="fr-FR" dirty="0" smtClean="0"/>
              <a:t>- </a:t>
            </a:r>
            <a:r>
              <a:rPr lang="fr-FR" dirty="0" err="1" smtClean="0"/>
              <a:t>chuaffard</a:t>
            </a:r>
            <a:r>
              <a:rPr lang="fr-FR" dirty="0" smtClean="0"/>
              <a:t>: </a:t>
            </a:r>
            <a:r>
              <a:rPr lang="fr-FR" sz="1200" b="1" kern="1200" dirty="0" smtClean="0">
                <a:solidFill>
                  <a:schemeClr val="tx1"/>
                </a:solidFill>
                <a:latin typeface="+mn-lt"/>
                <a:ea typeface="+mn-ea"/>
                <a:cs typeface="+mn-cs"/>
              </a:rPr>
              <a:t> arthrite juvénile </a:t>
            </a:r>
            <a:r>
              <a:rPr lang="fr-FR" sz="1200" b="1" kern="1200" dirty="0" smtClean="0">
                <a:solidFill>
                  <a:schemeClr val="tx1"/>
                </a:solidFill>
                <a:latin typeface="+mn-lt"/>
                <a:ea typeface="+mn-ea"/>
                <a:cs typeface="+mn-cs"/>
                <a:hlinkClick r:id="rId3"/>
              </a:rPr>
              <a:t>idiopathique</a:t>
            </a:r>
            <a:endParaRPr lang="fr-FR" sz="1200" b="1" kern="1200" dirty="0" smtClean="0">
              <a:solidFill>
                <a:schemeClr val="tx1"/>
              </a:solidFill>
              <a:latin typeface="+mn-lt"/>
              <a:ea typeface="+mn-ea"/>
              <a:cs typeface="+mn-cs"/>
            </a:endParaRPr>
          </a:p>
          <a:p>
            <a:endParaRPr lang="fr-FR" sz="1200" b="1" kern="1200" dirty="0" smtClean="0">
              <a:solidFill>
                <a:schemeClr val="tx1"/>
              </a:solidFill>
              <a:latin typeface="+mn-lt"/>
              <a:ea typeface="+mn-ea"/>
              <a:cs typeface="+mn-cs"/>
            </a:endParaRPr>
          </a:p>
          <a:p>
            <a:r>
              <a:rPr lang="fr-FR" sz="1200" b="0" i="0" u="none" strike="noStrike" kern="1200" baseline="0" dirty="0" smtClean="0">
                <a:solidFill>
                  <a:schemeClr val="tx1"/>
                </a:solidFill>
                <a:latin typeface="+mn-lt"/>
                <a:ea typeface="+mn-ea"/>
                <a:cs typeface="+mn-cs"/>
              </a:rPr>
              <a:t>début du XXe siècle, les chirurgiens orthopédistes sont confrontés à deux types d’atteinte de la hanche: l’arthrose et la fracture du col du fémur. Les conséquences de l’arthrose sont connues. Avec l’usure, du cartilage disparaît, ce précieux revêtement qui permet le glissement harmonieux de la tête du fémur à l’intérieur de la cavité cotyloïdienne. Pour remplacer le cartilage perdu, de nombreux matériaux sont interposés entre la tête du fémur et le cotyle : plâtre, buis, caoutchouc, plomb, zinc, cuivre, or, argent ou fragment de vessie de porc …. Aucune de ces interfaces ne convient : trop fragile, trop mou, trop toxique.</a:t>
            </a:r>
          </a:p>
          <a:p>
            <a:r>
              <a:rPr lang="it-IT" sz="1200" b="0" i="0" u="none" strike="noStrike" kern="1200" baseline="0" dirty="0" err="1" smtClean="0">
                <a:solidFill>
                  <a:schemeClr val="tx1"/>
                </a:solidFill>
                <a:latin typeface="+mn-lt"/>
                <a:ea typeface="+mn-ea"/>
                <a:cs typeface="+mn-cs"/>
              </a:rPr>
              <a:t>Hey-Groves</a:t>
            </a:r>
            <a:r>
              <a:rPr lang="it-IT" sz="1200" b="0" i="0" u="none" strike="noStrike" kern="1200" baseline="0" dirty="0" smtClean="0">
                <a:solidFill>
                  <a:schemeClr val="tx1"/>
                </a:solidFill>
                <a:latin typeface="+mn-lt"/>
                <a:ea typeface="+mn-ea"/>
                <a:cs typeface="+mn-cs"/>
              </a:rPr>
              <a:t> (1922) </a:t>
            </a:r>
            <a:r>
              <a:rPr lang="it-IT" sz="1200" b="0" i="0" u="none" strike="noStrike" kern="1200" baseline="0" dirty="0" err="1" smtClean="0">
                <a:solidFill>
                  <a:schemeClr val="tx1"/>
                </a:solidFill>
                <a:latin typeface="+mn-lt"/>
                <a:ea typeface="+mn-ea"/>
                <a:cs typeface="+mn-cs"/>
              </a:rPr>
              <a:t>tête</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ivire</a:t>
            </a:r>
            <a:r>
              <a:rPr lang="it-IT" sz="1200" b="0" i="0" u="none" strike="noStrike" kern="1200" baseline="0" dirty="0" smtClean="0">
                <a:solidFill>
                  <a:schemeClr val="tx1"/>
                </a:solidFill>
                <a:latin typeface="+mn-lt"/>
                <a:ea typeface="+mn-ea"/>
                <a:cs typeface="+mn-cs"/>
              </a:rPr>
              <a:t> 1 </a:t>
            </a:r>
            <a:r>
              <a:rPr lang="it-IT" sz="1200" b="0" i="0" u="none" strike="noStrike" kern="1200" baseline="0" dirty="0" err="1" smtClean="0">
                <a:solidFill>
                  <a:schemeClr val="tx1"/>
                </a:solidFill>
                <a:latin typeface="+mn-lt"/>
                <a:ea typeface="+mn-ea"/>
                <a:cs typeface="+mn-cs"/>
              </a:rPr>
              <a:t>cas</a:t>
            </a:r>
            <a:endParaRPr lang="fr-FR" sz="1200" b="0" i="0" u="none" strike="noStrike" kern="1200" baseline="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9C4ABA0B-84B0-2D45-8B93-1CE6C492C63F}" type="slidenum">
              <a:rPr lang="fr-FR" smtClean="0"/>
              <a:t>6</a:t>
            </a:fld>
            <a:endParaRPr lang="fr-FR"/>
          </a:p>
        </p:txBody>
      </p:sp>
    </p:spTree>
    <p:extLst>
      <p:ext uri="{BB962C8B-B14F-4D97-AF65-F5344CB8AC3E}">
        <p14:creationId xmlns:p14="http://schemas.microsoft.com/office/powerpoint/2010/main" val="2514945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Chirurgien de l’HP de </a:t>
            </a:r>
            <a:r>
              <a:rPr lang="fr-FR" dirty="0" err="1" smtClean="0"/>
              <a:t>columbia</a:t>
            </a:r>
            <a:r>
              <a:rPr lang="fr-FR" dirty="0" smtClean="0"/>
              <a:t> 7000 lits </a:t>
            </a:r>
            <a:r>
              <a:rPr lang="fr-FR" dirty="0" err="1" smtClean="0"/>
              <a:t>patientâgés</a:t>
            </a:r>
            <a:r>
              <a:rPr lang="fr-FR" dirty="0" smtClean="0"/>
              <a:t> et en mauvais état. Fracture du col= mortelle</a:t>
            </a:r>
            <a:endParaRPr lang="fr-FR" dirty="0"/>
          </a:p>
        </p:txBody>
      </p:sp>
      <p:sp>
        <p:nvSpPr>
          <p:cNvPr id="4" name="Espace réservé du numéro de diapositive 3"/>
          <p:cNvSpPr>
            <a:spLocks noGrp="1"/>
          </p:cNvSpPr>
          <p:nvPr>
            <p:ph type="sldNum" sz="quarter" idx="10"/>
          </p:nvPr>
        </p:nvSpPr>
        <p:spPr/>
        <p:txBody>
          <a:bodyPr/>
          <a:lstStyle/>
          <a:p>
            <a:fld id="{9C4ABA0B-84B0-2D45-8B93-1CE6C492C63F}" type="slidenum">
              <a:rPr lang="fr-FR" smtClean="0"/>
              <a:t>7</a:t>
            </a:fld>
            <a:endParaRPr lang="fr-FR"/>
          </a:p>
        </p:txBody>
      </p:sp>
    </p:spTree>
    <p:extLst>
      <p:ext uri="{BB962C8B-B14F-4D97-AF65-F5344CB8AC3E}">
        <p14:creationId xmlns:p14="http://schemas.microsoft.com/office/powerpoint/2010/main" val="1470533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C4ABA0B-84B0-2D45-8B93-1CE6C492C63F}" type="slidenum">
              <a:rPr lang="fr-FR" smtClean="0"/>
              <a:t>8</a:t>
            </a:fld>
            <a:endParaRPr lang="fr-FR"/>
          </a:p>
        </p:txBody>
      </p:sp>
    </p:spTree>
    <p:extLst>
      <p:ext uri="{BB962C8B-B14F-4D97-AF65-F5344CB8AC3E}">
        <p14:creationId xmlns:p14="http://schemas.microsoft.com/office/powerpoint/2010/main" val="489479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Essais infructueux</a:t>
            </a:r>
            <a:r>
              <a:rPr lang="fr-FR" baseline="0" dirty="0" smtClean="0"/>
              <a:t> avec </a:t>
            </a:r>
            <a:r>
              <a:rPr lang="fr-FR" baseline="0" dirty="0" err="1" smtClean="0"/>
              <a:t>resurfaçage</a:t>
            </a:r>
            <a:r>
              <a:rPr lang="fr-FR" baseline="0" dirty="0" smtClean="0"/>
              <a:t> en téflon, puis PTH téflon. Luxations , </a:t>
            </a:r>
            <a:r>
              <a:rPr lang="fr-FR" baseline="0" dirty="0" err="1" smtClean="0"/>
              <a:t>trochantérotomie</a:t>
            </a:r>
            <a:r>
              <a:rPr lang="fr-FR" baseline="0" dirty="0" smtClean="0"/>
              <a:t> décharge post op 4 à </a:t>
            </a:r>
            <a:r>
              <a:rPr lang="fr-FR" baseline="0" smtClean="0"/>
              <a:t>6 sem.</a:t>
            </a:r>
            <a:endParaRPr lang="fr-FR"/>
          </a:p>
        </p:txBody>
      </p:sp>
      <p:sp>
        <p:nvSpPr>
          <p:cNvPr id="4" name="Espace réservé du numéro de diapositive 3"/>
          <p:cNvSpPr>
            <a:spLocks noGrp="1"/>
          </p:cNvSpPr>
          <p:nvPr>
            <p:ph type="sldNum" sz="quarter" idx="10"/>
          </p:nvPr>
        </p:nvSpPr>
        <p:spPr/>
        <p:txBody>
          <a:bodyPr/>
          <a:lstStyle/>
          <a:p>
            <a:fld id="{9C4ABA0B-84B0-2D45-8B93-1CE6C492C63F}" type="slidenum">
              <a:rPr lang="fr-FR" smtClean="0"/>
              <a:t>10</a:t>
            </a:fld>
            <a:endParaRPr lang="fr-FR"/>
          </a:p>
        </p:txBody>
      </p:sp>
    </p:spTree>
    <p:extLst>
      <p:ext uri="{BB962C8B-B14F-4D97-AF65-F5344CB8AC3E}">
        <p14:creationId xmlns:p14="http://schemas.microsoft.com/office/powerpoint/2010/main" val="2347535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latin typeface="+mn-lt"/>
                <a:ea typeface="+mn-ea"/>
                <a:cs typeface="+mn-cs"/>
              </a:rPr>
              <a:t>Müller </a:t>
            </a:r>
            <a:r>
              <a:rPr lang="fr-FR" sz="1200" kern="1200" dirty="0" err="1" smtClean="0">
                <a:solidFill>
                  <a:schemeClr val="tx1"/>
                </a:solidFill>
                <a:latin typeface="+mn-lt"/>
                <a:ea typeface="+mn-ea"/>
                <a:cs typeface="+mn-cs"/>
              </a:rPr>
              <a:t>was</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born</a:t>
            </a:r>
            <a:r>
              <a:rPr lang="fr-FR" sz="1200" kern="1200" dirty="0" smtClean="0">
                <a:solidFill>
                  <a:schemeClr val="tx1"/>
                </a:solidFill>
                <a:latin typeface="+mn-lt"/>
                <a:ea typeface="+mn-ea"/>
                <a:cs typeface="+mn-cs"/>
              </a:rPr>
              <a:t> in </a:t>
            </a:r>
            <a:r>
              <a:rPr lang="fr-FR" sz="1200" kern="1200" dirty="0" smtClean="0">
                <a:solidFill>
                  <a:schemeClr val="tx1"/>
                </a:solidFill>
                <a:latin typeface="+mn-lt"/>
                <a:ea typeface="+mn-ea"/>
                <a:cs typeface="+mn-cs"/>
                <a:hlinkClick r:id="rId3"/>
              </a:rPr>
              <a:t>Biel, Switzerland,</a:t>
            </a:r>
            <a:r>
              <a:rPr lang="fr-FR" sz="1200" kern="1200" baseline="30000" dirty="0" smtClean="0">
                <a:solidFill>
                  <a:schemeClr val="tx1"/>
                </a:solidFill>
                <a:latin typeface="+mn-lt"/>
                <a:ea typeface="+mn-ea"/>
                <a:cs typeface="+mn-cs"/>
                <a:hlinkClick r:id="rId3"/>
              </a:rPr>
              <a:t>[1]</a:t>
            </a:r>
            <a:r>
              <a:rPr lang="fr-FR" sz="1200" kern="1200" baseline="0" dirty="0" smtClean="0">
                <a:solidFill>
                  <a:schemeClr val="tx1"/>
                </a:solidFill>
                <a:latin typeface="+mn-lt"/>
                <a:ea typeface="+mn-ea"/>
                <a:cs typeface="+mn-cs"/>
                <a:hlinkClick r:id="rId3"/>
              </a:rPr>
              <a:t> where he also went to school.</a:t>
            </a:r>
            <a:r>
              <a:rPr lang="fr-FR" sz="1200" kern="1200" baseline="30000" dirty="0" smtClean="0">
                <a:solidFill>
                  <a:schemeClr val="tx1"/>
                </a:solidFill>
                <a:latin typeface="+mn-lt"/>
                <a:ea typeface="+mn-ea"/>
                <a:cs typeface="+mn-cs"/>
                <a:hlinkClick r:id="rId3"/>
              </a:rPr>
              <a:t>[5]</a:t>
            </a:r>
            <a:r>
              <a:rPr lang="fr-FR" sz="1200" kern="1200" baseline="0" dirty="0" smtClean="0">
                <a:solidFill>
                  <a:schemeClr val="tx1"/>
                </a:solidFill>
                <a:latin typeface="+mn-lt"/>
                <a:ea typeface="+mn-ea"/>
                <a:cs typeface="+mn-cs"/>
                <a:hlinkClick r:id="rId3"/>
              </a:rPr>
              <a:t> He studied </a:t>
            </a:r>
            <a:r>
              <a:rPr lang="fr-FR" sz="1200" kern="1200" baseline="0" dirty="0" smtClean="0">
                <a:solidFill>
                  <a:schemeClr val="tx1"/>
                </a:solidFill>
                <a:latin typeface="+mn-lt"/>
                <a:ea typeface="+mn-ea"/>
                <a:cs typeface="+mn-cs"/>
                <a:hlinkClick r:id="rId4"/>
              </a:rPr>
              <a:t>medicine at the universities of </a:t>
            </a:r>
            <a:r>
              <a:rPr lang="fr-FR" sz="1200" kern="1200" baseline="0" dirty="0" smtClean="0">
                <a:solidFill>
                  <a:schemeClr val="tx1"/>
                </a:solidFill>
                <a:latin typeface="+mn-lt"/>
                <a:ea typeface="+mn-ea"/>
                <a:cs typeface="+mn-cs"/>
                <a:hlinkClick r:id="rId5"/>
              </a:rPr>
              <a:t>Neuchâtel, </a:t>
            </a:r>
            <a:r>
              <a:rPr lang="fr-FR" sz="1200" kern="1200" baseline="0" dirty="0" smtClean="0">
                <a:solidFill>
                  <a:schemeClr val="tx1"/>
                </a:solidFill>
                <a:latin typeface="+mn-lt"/>
                <a:ea typeface="+mn-ea"/>
                <a:cs typeface="+mn-cs"/>
                <a:hlinkClick r:id="rId6"/>
              </a:rPr>
              <a:t>Berne, and </a:t>
            </a:r>
            <a:r>
              <a:rPr lang="fr-FR" sz="1200" kern="1200" baseline="0" dirty="0" smtClean="0">
                <a:solidFill>
                  <a:schemeClr val="tx1"/>
                </a:solidFill>
                <a:latin typeface="+mn-lt"/>
                <a:ea typeface="+mn-ea"/>
                <a:cs typeface="+mn-cs"/>
                <a:hlinkClick r:id="rId7"/>
              </a:rPr>
              <a:t>Lausanne and received his </a:t>
            </a:r>
            <a:r>
              <a:rPr lang="fr-FR" sz="1200" kern="1200" baseline="0" dirty="0" smtClean="0">
                <a:solidFill>
                  <a:schemeClr val="tx1"/>
                </a:solidFill>
                <a:latin typeface="+mn-lt"/>
                <a:ea typeface="+mn-ea"/>
                <a:cs typeface="+mn-cs"/>
                <a:hlinkClick r:id="rId8"/>
              </a:rPr>
              <a:t>M.D. from the </a:t>
            </a:r>
            <a:r>
              <a:rPr lang="fr-FR" sz="1200" kern="1200" baseline="0" dirty="0" smtClean="0">
                <a:solidFill>
                  <a:schemeClr val="tx1"/>
                </a:solidFill>
                <a:latin typeface="+mn-lt"/>
                <a:ea typeface="+mn-ea"/>
                <a:cs typeface="+mn-cs"/>
                <a:hlinkClick r:id="rId9"/>
              </a:rPr>
              <a:t>University of Zürich in 1946. In 1944, he was visited by a patient who had had a bone fracture treated in World War II by the German surgeon </a:t>
            </a:r>
            <a:r>
              <a:rPr lang="fr-FR" sz="1200" kern="1200" baseline="0" dirty="0" smtClean="0">
                <a:solidFill>
                  <a:schemeClr val="tx1"/>
                </a:solidFill>
                <a:latin typeface="+mn-lt"/>
                <a:ea typeface="+mn-ea"/>
                <a:cs typeface="+mn-cs"/>
                <a:hlinkClick r:id="rId10"/>
              </a:rPr>
              <a:t>Gerhard Küntscher, who had fixed the fracture using an implanted nail. This and another visit by a patient who had a hip implant made in Paris determined Müller to specialize in this area.</a:t>
            </a:r>
            <a:r>
              <a:rPr lang="fr-FR" sz="1200" kern="1200" baseline="30000" dirty="0" smtClean="0">
                <a:solidFill>
                  <a:schemeClr val="tx1"/>
                </a:solidFill>
                <a:latin typeface="+mn-lt"/>
                <a:ea typeface="+mn-ea"/>
                <a:cs typeface="+mn-cs"/>
                <a:hlinkClick r:id="rId10"/>
              </a:rPr>
              <a:t>[3]</a:t>
            </a:r>
            <a:endParaRPr lang="fr-FR" sz="1200" kern="1200" baseline="30000" dirty="0" smtClean="0">
              <a:solidFill>
                <a:schemeClr val="tx1"/>
              </a:solidFill>
              <a:latin typeface="+mn-lt"/>
              <a:ea typeface="+mn-ea"/>
              <a:cs typeface="+mn-cs"/>
            </a:endParaRPr>
          </a:p>
          <a:p>
            <a:r>
              <a:rPr lang="fr-FR" sz="1200" kern="1200" dirty="0" err="1" smtClean="0">
                <a:solidFill>
                  <a:schemeClr val="tx1"/>
                </a:solidFill>
                <a:latin typeface="+mn-lt"/>
                <a:ea typeface="+mn-ea"/>
                <a:cs typeface="+mn-cs"/>
              </a:rPr>
              <a:t>After</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having</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worked</a:t>
            </a:r>
            <a:r>
              <a:rPr lang="fr-FR" sz="1200" kern="1200" dirty="0" smtClean="0">
                <a:solidFill>
                  <a:schemeClr val="tx1"/>
                </a:solidFill>
                <a:latin typeface="+mn-lt"/>
                <a:ea typeface="+mn-ea"/>
                <a:cs typeface="+mn-cs"/>
              </a:rPr>
              <a:t> in </a:t>
            </a:r>
            <a:r>
              <a:rPr lang="fr-FR" sz="1200" kern="1200" dirty="0" smtClean="0">
                <a:solidFill>
                  <a:schemeClr val="tx1"/>
                </a:solidFill>
                <a:latin typeface="+mn-lt"/>
                <a:ea typeface="+mn-ea"/>
                <a:cs typeface="+mn-cs"/>
                <a:hlinkClick r:id="rId11"/>
              </a:rPr>
              <a:t>Jimma in </a:t>
            </a:r>
            <a:r>
              <a:rPr lang="fr-FR" sz="1200" kern="1200" dirty="0" smtClean="0">
                <a:solidFill>
                  <a:schemeClr val="tx1"/>
                </a:solidFill>
                <a:latin typeface="+mn-lt"/>
                <a:ea typeface="+mn-ea"/>
                <a:cs typeface="+mn-cs"/>
                <a:hlinkClick r:id="rId12"/>
              </a:rPr>
              <a:t>Ethiopia, in </a:t>
            </a:r>
            <a:r>
              <a:rPr lang="fr-FR" sz="1200" kern="1200" dirty="0" smtClean="0">
                <a:solidFill>
                  <a:schemeClr val="tx1"/>
                </a:solidFill>
                <a:latin typeface="+mn-lt"/>
                <a:ea typeface="+mn-ea"/>
                <a:cs typeface="+mn-cs"/>
                <a:hlinkClick r:id="rId13"/>
              </a:rPr>
              <a:t>Liestal, in </a:t>
            </a:r>
            <a:r>
              <a:rPr lang="fr-FR" sz="1200" kern="1200" dirty="0" smtClean="0">
                <a:solidFill>
                  <a:schemeClr val="tx1"/>
                </a:solidFill>
                <a:latin typeface="+mn-lt"/>
                <a:ea typeface="+mn-ea"/>
                <a:cs typeface="+mn-cs"/>
                <a:hlinkClick r:id="rId14"/>
              </a:rPr>
              <a:t>Fribourg, and in </a:t>
            </a:r>
            <a:r>
              <a:rPr lang="fr-FR" sz="1200" kern="1200" dirty="0" smtClean="0">
                <a:solidFill>
                  <a:schemeClr val="tx1"/>
                </a:solidFill>
                <a:latin typeface="+mn-lt"/>
                <a:ea typeface="+mn-ea"/>
                <a:cs typeface="+mn-cs"/>
                <a:hlinkClick r:id="rId15"/>
              </a:rPr>
              <a:t>Zürich, Müller </a:t>
            </a:r>
            <a:r>
              <a:rPr lang="fr-FR" sz="1200" kern="1200" dirty="0" smtClean="0">
                <a:solidFill>
                  <a:schemeClr val="tx1"/>
                </a:solidFill>
                <a:latin typeface="+mn-lt"/>
                <a:ea typeface="+mn-ea"/>
                <a:cs typeface="+mn-cs"/>
                <a:hlinkClick r:id="rId16"/>
              </a:rPr>
              <a:t>habilitated in orthopedic surgery in 1957.</a:t>
            </a:r>
            <a:r>
              <a:rPr lang="fr-FR" sz="1200" kern="1200" baseline="30000" dirty="0" smtClean="0">
                <a:solidFill>
                  <a:schemeClr val="tx1"/>
                </a:solidFill>
                <a:latin typeface="+mn-lt"/>
                <a:ea typeface="+mn-ea"/>
                <a:cs typeface="+mn-cs"/>
                <a:hlinkClick r:id="rId16"/>
              </a:rPr>
              <a:t>[1]</a:t>
            </a:r>
            <a:r>
              <a:rPr lang="fr-FR" sz="1200" kern="1200" baseline="0" dirty="0" smtClean="0">
                <a:solidFill>
                  <a:schemeClr val="tx1"/>
                </a:solidFill>
                <a:latin typeface="+mn-lt"/>
                <a:ea typeface="+mn-ea"/>
                <a:cs typeface="+mn-cs"/>
                <a:hlinkClick r:id="rId16"/>
              </a:rPr>
              <a:t> From 1960 on he led the department of ortopedics and traumatology at the hospital of </a:t>
            </a:r>
            <a:r>
              <a:rPr lang="fr-FR" sz="1200" kern="1200" baseline="0" dirty="0" smtClean="0">
                <a:solidFill>
                  <a:schemeClr val="tx1"/>
                </a:solidFill>
                <a:latin typeface="+mn-lt"/>
                <a:ea typeface="+mn-ea"/>
                <a:cs typeface="+mn-cs"/>
                <a:hlinkClick r:id="rId17"/>
              </a:rPr>
              <a:t>St. Gallen. From 1963 to 1980 he was professor at the </a:t>
            </a:r>
            <a:r>
              <a:rPr lang="fr-FR" sz="1200" kern="1200" baseline="0" dirty="0" smtClean="0">
                <a:solidFill>
                  <a:schemeClr val="tx1"/>
                </a:solidFill>
                <a:latin typeface="+mn-lt"/>
                <a:ea typeface="+mn-ea"/>
                <a:cs typeface="+mn-cs"/>
                <a:hlinkClick r:id="rId18"/>
              </a:rPr>
              <a:t>University of Berne and head of orthopedic surgery at the </a:t>
            </a:r>
            <a:r>
              <a:rPr lang="fr-FR" sz="1200" kern="1200" baseline="0" dirty="0" smtClean="0">
                <a:solidFill>
                  <a:schemeClr val="tx1"/>
                </a:solidFill>
                <a:latin typeface="+mn-lt"/>
                <a:ea typeface="+mn-ea"/>
                <a:cs typeface="+mn-cs"/>
                <a:hlinkClick r:id="rId19"/>
              </a:rPr>
              <a:t>Inselspital in Berne.</a:t>
            </a:r>
            <a:endParaRPr lang="fr-FR" sz="1200" kern="1200" baseline="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n 1967, Müller </a:t>
            </a:r>
            <a:r>
              <a:rPr lang="fr-FR" sz="1200" kern="1200" dirty="0" err="1" smtClean="0">
                <a:solidFill>
                  <a:schemeClr val="tx1"/>
                </a:solidFill>
                <a:latin typeface="+mn-lt"/>
                <a:ea typeface="+mn-ea"/>
                <a:cs typeface="+mn-cs"/>
              </a:rPr>
              <a:t>founded</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another</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company</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Protek</a:t>
            </a:r>
            <a:r>
              <a:rPr lang="fr-FR" sz="1200" kern="1200" dirty="0" smtClean="0">
                <a:solidFill>
                  <a:schemeClr val="tx1"/>
                </a:solidFill>
                <a:latin typeface="+mn-lt"/>
                <a:ea typeface="+mn-ea"/>
                <a:cs typeface="+mn-cs"/>
              </a:rPr>
              <a:t> AG, to </a:t>
            </a:r>
            <a:r>
              <a:rPr lang="fr-FR" sz="1200" kern="1200" dirty="0" err="1" smtClean="0">
                <a:solidFill>
                  <a:schemeClr val="tx1"/>
                </a:solidFill>
                <a:latin typeface="+mn-lt"/>
                <a:ea typeface="+mn-ea"/>
                <a:cs typeface="+mn-cs"/>
              </a:rPr>
              <a:t>market</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his</a:t>
            </a:r>
            <a:r>
              <a:rPr lang="fr-FR" sz="1200" kern="1200" dirty="0" smtClean="0">
                <a:solidFill>
                  <a:schemeClr val="tx1"/>
                </a:solidFill>
                <a:latin typeface="+mn-lt"/>
                <a:ea typeface="+mn-ea"/>
                <a:cs typeface="+mn-cs"/>
              </a:rPr>
              <a:t> hip </a:t>
            </a:r>
            <a:r>
              <a:rPr lang="fr-FR" sz="1200" kern="1200" dirty="0" err="1" smtClean="0">
                <a:solidFill>
                  <a:schemeClr val="tx1"/>
                </a:solidFill>
                <a:latin typeface="+mn-lt"/>
                <a:ea typeface="+mn-ea"/>
                <a:cs typeface="+mn-cs"/>
              </a:rPr>
              <a:t>prostheses</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which</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he</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had</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developed</a:t>
            </a:r>
            <a:r>
              <a:rPr lang="fr-FR" sz="1200" kern="1200" dirty="0" smtClean="0">
                <a:solidFill>
                  <a:schemeClr val="tx1"/>
                </a:solidFill>
                <a:latin typeface="+mn-lt"/>
                <a:ea typeface="+mn-ea"/>
                <a:cs typeface="+mn-cs"/>
              </a:rPr>
              <a:t> in the </a:t>
            </a:r>
            <a:r>
              <a:rPr lang="fr-FR" sz="1200" kern="1200" dirty="0" err="1" smtClean="0">
                <a:solidFill>
                  <a:schemeClr val="tx1"/>
                </a:solidFill>
                <a:latin typeface="+mn-lt"/>
                <a:ea typeface="+mn-ea"/>
                <a:cs typeface="+mn-cs"/>
              </a:rPr>
              <a:t>early</a:t>
            </a:r>
            <a:r>
              <a:rPr lang="fr-FR" sz="1200" kern="1200" dirty="0" smtClean="0">
                <a:solidFill>
                  <a:schemeClr val="tx1"/>
                </a:solidFill>
                <a:latin typeface="+mn-lt"/>
                <a:ea typeface="+mn-ea"/>
                <a:cs typeface="+mn-cs"/>
              </a:rPr>
              <a:t> 1960s, </a:t>
            </a:r>
            <a:r>
              <a:rPr lang="fr-FR" sz="1200" kern="1200" dirty="0" err="1" smtClean="0">
                <a:solidFill>
                  <a:schemeClr val="tx1"/>
                </a:solidFill>
                <a:latin typeface="+mn-lt"/>
                <a:ea typeface="+mn-ea"/>
                <a:cs typeface="+mn-cs"/>
              </a:rPr>
              <a:t>inspired</a:t>
            </a:r>
            <a:r>
              <a:rPr lang="fr-FR" sz="1200" kern="1200" dirty="0" smtClean="0">
                <a:solidFill>
                  <a:schemeClr val="tx1"/>
                </a:solidFill>
                <a:latin typeface="+mn-lt"/>
                <a:ea typeface="+mn-ea"/>
                <a:cs typeface="+mn-cs"/>
              </a:rPr>
              <a:t> by the </a:t>
            </a:r>
            <a:r>
              <a:rPr lang="fr-FR" sz="1200" kern="1200" dirty="0" err="1" smtClean="0">
                <a:solidFill>
                  <a:schemeClr val="tx1"/>
                </a:solidFill>
                <a:latin typeface="+mn-lt"/>
                <a:ea typeface="+mn-ea"/>
                <a:cs typeface="+mn-cs"/>
              </a:rPr>
              <a:t>work</a:t>
            </a:r>
            <a:r>
              <a:rPr lang="fr-FR" sz="1200" kern="1200" dirty="0" smtClean="0">
                <a:solidFill>
                  <a:schemeClr val="tx1"/>
                </a:solidFill>
                <a:latin typeface="+mn-lt"/>
                <a:ea typeface="+mn-ea"/>
                <a:cs typeface="+mn-cs"/>
              </a:rPr>
              <a:t> of </a:t>
            </a:r>
            <a:r>
              <a:rPr lang="fr-FR" sz="1200" kern="1200" dirty="0" smtClean="0">
                <a:solidFill>
                  <a:schemeClr val="tx1"/>
                </a:solidFill>
                <a:latin typeface="+mn-lt"/>
                <a:ea typeface="+mn-ea"/>
                <a:cs typeface="+mn-cs"/>
                <a:hlinkClick r:id="rId20"/>
              </a:rPr>
              <a:t>John Charnley. From 1974 on, profits went to the Maurice E. Müller foundation,</a:t>
            </a:r>
            <a:r>
              <a:rPr lang="fr-FR" sz="1200" kern="1200" baseline="30000" dirty="0" smtClean="0">
                <a:solidFill>
                  <a:schemeClr val="tx1"/>
                </a:solidFill>
                <a:latin typeface="+mn-lt"/>
                <a:ea typeface="+mn-ea"/>
                <a:cs typeface="+mn-cs"/>
                <a:hlinkClick r:id="rId20"/>
              </a:rPr>
              <a:t>[8]</a:t>
            </a:r>
            <a:r>
              <a:rPr lang="fr-FR" sz="1200" kern="1200" baseline="0" dirty="0" smtClean="0">
                <a:solidFill>
                  <a:schemeClr val="tx1"/>
                </a:solidFill>
                <a:latin typeface="+mn-lt"/>
                <a:ea typeface="+mn-ea"/>
                <a:cs typeface="+mn-cs"/>
                <a:hlinkClick r:id="rId20"/>
              </a:rPr>
              <a:t> the first of several foundations Müller founded to advance the education and research in orthopedic surgery. In 1990, the company was sold to </a:t>
            </a:r>
            <a:r>
              <a:rPr lang="fr-FR" sz="1200" kern="1200" baseline="0" dirty="0" smtClean="0">
                <a:solidFill>
                  <a:schemeClr val="tx1"/>
                </a:solidFill>
                <a:latin typeface="+mn-lt"/>
                <a:ea typeface="+mn-ea"/>
                <a:cs typeface="+mn-cs"/>
                <a:hlinkClick r:id="rId21"/>
              </a:rPr>
              <a:t>Sulzer Medica (which since then has become an independent spin-off from the Sulzer mother company and which later became part of </a:t>
            </a:r>
            <a:r>
              <a:rPr lang="fr-FR" sz="1200" kern="1200" baseline="0" dirty="0" smtClean="0">
                <a:solidFill>
                  <a:schemeClr val="tx1"/>
                </a:solidFill>
                <a:latin typeface="+mn-lt"/>
                <a:ea typeface="+mn-ea"/>
                <a:cs typeface="+mn-cs"/>
                <a:hlinkClick r:id="rId22"/>
              </a:rPr>
              <a:t>Zimmer, Inc.</a:t>
            </a:r>
            <a:endParaRPr lang="fr-FR" dirty="0"/>
          </a:p>
        </p:txBody>
      </p:sp>
      <p:sp>
        <p:nvSpPr>
          <p:cNvPr id="4" name="Espace réservé du numéro de diapositive 3"/>
          <p:cNvSpPr>
            <a:spLocks noGrp="1"/>
          </p:cNvSpPr>
          <p:nvPr>
            <p:ph type="sldNum" sz="quarter" idx="10"/>
          </p:nvPr>
        </p:nvSpPr>
        <p:spPr/>
        <p:txBody>
          <a:bodyPr/>
          <a:lstStyle/>
          <a:p>
            <a:fld id="{9C4ABA0B-84B0-2D45-8B93-1CE6C492C63F}" type="slidenum">
              <a:rPr lang="fr-FR" smtClean="0"/>
              <a:t>14</a:t>
            </a:fld>
            <a:endParaRPr lang="fr-FR"/>
          </a:p>
        </p:txBody>
      </p:sp>
    </p:spTree>
    <p:extLst>
      <p:ext uri="{BB962C8B-B14F-4D97-AF65-F5344CB8AC3E}">
        <p14:creationId xmlns:p14="http://schemas.microsoft.com/office/powerpoint/2010/main" val="1096418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Des progrès: Pb de</a:t>
            </a:r>
            <a:r>
              <a:rPr lang="fr-FR" baseline="0" dirty="0" smtClean="0"/>
              <a:t> cimentage poli brillant</a:t>
            </a:r>
          </a:p>
          <a:p>
            <a:r>
              <a:rPr lang="fr-FR" baseline="0" dirty="0" smtClean="0"/>
              <a:t>Multiplication des modèles sans ciment, </a:t>
            </a:r>
            <a:endParaRPr lang="fr-FR" dirty="0"/>
          </a:p>
        </p:txBody>
      </p:sp>
      <p:sp>
        <p:nvSpPr>
          <p:cNvPr id="4" name="Espace réservé du numéro de diapositive 3"/>
          <p:cNvSpPr>
            <a:spLocks noGrp="1"/>
          </p:cNvSpPr>
          <p:nvPr>
            <p:ph type="sldNum" sz="quarter" idx="10"/>
          </p:nvPr>
        </p:nvSpPr>
        <p:spPr/>
        <p:txBody>
          <a:bodyPr/>
          <a:lstStyle/>
          <a:p>
            <a:fld id="{9C4ABA0B-84B0-2D45-8B93-1CE6C492C63F}" type="slidenum">
              <a:rPr lang="fr-FR" smtClean="0"/>
              <a:t>16</a:t>
            </a:fld>
            <a:endParaRPr lang="fr-FR"/>
          </a:p>
        </p:txBody>
      </p:sp>
    </p:spTree>
    <p:extLst>
      <p:ext uri="{BB962C8B-B14F-4D97-AF65-F5344CB8AC3E}">
        <p14:creationId xmlns:p14="http://schemas.microsoft.com/office/powerpoint/2010/main" val="2486098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Metallose</a:t>
            </a:r>
            <a:r>
              <a:rPr lang="fr-FR" dirty="0" smtClean="0"/>
              <a:t>, pseudo tumeurs, zircone, rupture de céramique</a:t>
            </a:r>
            <a:endParaRPr lang="fr-FR" dirty="0"/>
          </a:p>
        </p:txBody>
      </p:sp>
      <p:sp>
        <p:nvSpPr>
          <p:cNvPr id="4" name="Espace réservé du numéro de diapositive 3"/>
          <p:cNvSpPr>
            <a:spLocks noGrp="1"/>
          </p:cNvSpPr>
          <p:nvPr>
            <p:ph type="sldNum" sz="quarter" idx="10"/>
          </p:nvPr>
        </p:nvSpPr>
        <p:spPr/>
        <p:txBody>
          <a:bodyPr/>
          <a:lstStyle/>
          <a:p>
            <a:fld id="{9C4ABA0B-84B0-2D45-8B93-1CE6C492C63F}" type="slidenum">
              <a:rPr lang="fr-FR" smtClean="0"/>
              <a:t>18</a:t>
            </a:fld>
            <a:endParaRPr lang="fr-FR"/>
          </a:p>
        </p:txBody>
      </p:sp>
    </p:spTree>
    <p:extLst>
      <p:ext uri="{BB962C8B-B14F-4D97-AF65-F5344CB8AC3E}">
        <p14:creationId xmlns:p14="http://schemas.microsoft.com/office/powerpoint/2010/main" val="1567986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4" name="Rectangle 3"/>
          <p:cNvSpPr/>
          <p:nvPr/>
        </p:nvSpPr>
        <p:spPr>
          <a:xfrm>
            <a:off x="1328738" y="1295400"/>
            <a:ext cx="6486525" cy="3152775"/>
          </a:xfrm>
          <a:prstGeom prst="rect">
            <a:avLst/>
          </a:prstGeom>
          <a:ln w="3175">
            <a:solidFill>
              <a:schemeClr val="bg1"/>
            </a:solidFill>
          </a:ln>
          <a:effectLst>
            <a:outerShdw blurRad="63500" sx="100500" sy="100500" algn="ctr" rotWithShape="0">
              <a:prstClr val="black">
                <a:alpha val="50000"/>
              </a:prstClr>
            </a:outerShdw>
          </a:effectLst>
        </p:spPr>
        <p:txBody>
          <a:bodyPr>
            <a:normAutofit/>
          </a:bodyPr>
          <a:lstStyle/>
          <a:p>
            <a:pPr defTabSz="914400">
              <a:spcBef>
                <a:spcPts val="2000"/>
              </a:spcBef>
              <a:buClr>
                <a:srgbClr val="6FB7D7"/>
              </a:buClr>
              <a:buSzPct val="110000"/>
              <a:buFont typeface="Wingdings 2" charset="0"/>
              <a:buNone/>
            </a:pPr>
            <a:endParaRPr lang="fr-FR" sz="3200">
              <a:solidFill>
                <a:srgbClr val="595959"/>
              </a:solidFill>
              <a:latin typeface="News Gothic MT" charset="0"/>
            </a:endParaRPr>
          </a:p>
        </p:txBody>
      </p:sp>
      <p:sp>
        <p:nvSpPr>
          <p:cNvPr id="2" name="Title 1"/>
          <p:cNvSpPr>
            <a:spLocks noGrp="1"/>
          </p:cNvSpPr>
          <p:nvPr>
            <p:ph type="ctrTitle"/>
          </p:nvPr>
        </p:nvSpPr>
        <p:spPr>
          <a:xfrm>
            <a:off x="1322921" y="1523999"/>
            <a:ext cx="6498158" cy="1724867"/>
          </a:xfrm>
        </p:spPr>
        <p:txBody>
          <a:bodyPr rtlCol="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fr-FR" smtClean="0"/>
              <a:t>Cliquez et modifiez le titre</a:t>
            </a:r>
            <a:endParaRPr/>
          </a:p>
        </p:txBody>
      </p:sp>
      <p:sp>
        <p:nvSpPr>
          <p:cNvPr id="3" name="Subtitle 2"/>
          <p:cNvSpPr>
            <a:spLocks noGrp="1"/>
          </p:cNvSpPr>
          <p:nvPr>
            <p:ph type="subTitle" idx="1"/>
          </p:nvPr>
        </p:nvSpPr>
        <p:spPr>
          <a:xfrm>
            <a:off x="1322921" y="3299012"/>
            <a:ext cx="6498159" cy="916641"/>
          </a:xfrm>
        </p:spPr>
        <p:txBody>
          <a:bodyPr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a:p>
        </p:txBody>
      </p:sp>
      <p:sp>
        <p:nvSpPr>
          <p:cNvPr id="5" name="Date Placeholder 3"/>
          <p:cNvSpPr>
            <a:spLocks noGrp="1"/>
          </p:cNvSpPr>
          <p:nvPr>
            <p:ph type="dt" sz="half" idx="10"/>
          </p:nvPr>
        </p:nvSpPr>
        <p:spPr/>
        <p:txBody>
          <a:bodyPr/>
          <a:lstStyle>
            <a:lvl1pPr>
              <a:defRPr/>
            </a:lvl1pPr>
          </a:lstStyle>
          <a:p>
            <a:pPr>
              <a:defRPr/>
            </a:pPr>
            <a:endParaRPr lang="de-DE"/>
          </a:p>
        </p:txBody>
      </p:sp>
      <p:sp>
        <p:nvSpPr>
          <p:cNvPr id="6" name="Footer Placeholder 4"/>
          <p:cNvSpPr>
            <a:spLocks noGrp="1"/>
          </p:cNvSpPr>
          <p:nvPr>
            <p:ph type="ftr" sz="quarter" idx="11"/>
          </p:nvPr>
        </p:nvSpPr>
        <p:spPr/>
        <p:txBody>
          <a:bodyPr/>
          <a:lstStyle>
            <a:lvl1pPr>
              <a:defRPr/>
            </a:lvl1pPr>
          </a:lstStyle>
          <a:p>
            <a:pPr>
              <a:defRPr/>
            </a:pPr>
            <a:endParaRPr lang="de-DE"/>
          </a:p>
        </p:txBody>
      </p:sp>
      <p:sp>
        <p:nvSpPr>
          <p:cNvPr id="7" name="Slide Number Placeholder 5"/>
          <p:cNvSpPr>
            <a:spLocks noGrp="1"/>
          </p:cNvSpPr>
          <p:nvPr>
            <p:ph type="sldNum" sz="quarter" idx="12"/>
          </p:nvPr>
        </p:nvSpPr>
        <p:spPr/>
        <p:txBody>
          <a:bodyPr/>
          <a:lstStyle>
            <a:lvl1pPr>
              <a:defRPr/>
            </a:lvl1pPr>
          </a:lstStyle>
          <a:p>
            <a:fld id="{2677F02D-D514-0B4B-8EBD-8FBDBCDF31D2}" type="slidenum">
              <a:rPr lang="de-DE" smtClean="0"/>
              <a:pPr/>
              <a:t>‹#›</a:t>
            </a:fld>
            <a:endParaRPr lang="de-DE"/>
          </a:p>
        </p:txBody>
      </p:sp>
    </p:spTree>
    <p:extLst>
      <p:ext uri="{BB962C8B-B14F-4D97-AF65-F5344CB8AC3E}">
        <p14:creationId xmlns:p14="http://schemas.microsoft.com/office/powerpoint/2010/main" val="3274274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lstStyle>
            <a:lvl1pPr algn="ctr">
              <a:defRPr sz="3600" b="0"/>
            </a:lvl1pPr>
          </a:lstStyle>
          <a:p>
            <a:r>
              <a:rPr lang="fr-FR" smtClean="0"/>
              <a:t>Cliquez et modifiez le titre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smtClean="0"/>
              <a:t>Faire glisser l'image vers l'espace réservé ou cliquer sur l'icône pour l'ajouter</a:t>
            </a:r>
            <a:endParaRPr noProof="0"/>
          </a:p>
        </p:txBody>
      </p:sp>
      <p:sp>
        <p:nvSpPr>
          <p:cNvPr id="5" name="Date Placeholder 3"/>
          <p:cNvSpPr>
            <a:spLocks noGrp="1"/>
          </p:cNvSpPr>
          <p:nvPr>
            <p:ph type="dt" sz="half" idx="10"/>
          </p:nvPr>
        </p:nvSpPr>
        <p:spPr/>
        <p:txBody>
          <a:bodyPr/>
          <a:lstStyle>
            <a:lvl1pPr>
              <a:defRPr/>
            </a:lvl1pPr>
          </a:lstStyle>
          <a:p>
            <a:pPr>
              <a:defRPr/>
            </a:pPr>
            <a:endParaRPr lang="fr-FR"/>
          </a:p>
        </p:txBody>
      </p:sp>
      <p:sp>
        <p:nvSpPr>
          <p:cNvPr id="6" name="Footer Placeholder 4"/>
          <p:cNvSpPr>
            <a:spLocks noGrp="1"/>
          </p:cNvSpPr>
          <p:nvPr>
            <p:ph type="ftr" sz="quarter" idx="11"/>
          </p:nvPr>
        </p:nvSpPr>
        <p:spPr/>
        <p:txBody>
          <a:bodyPr/>
          <a:lstStyle>
            <a:lvl1pPr>
              <a:defRPr/>
            </a:lvl1pPr>
          </a:lstStyle>
          <a:p>
            <a:pPr>
              <a:defRPr/>
            </a:pPr>
            <a:endParaRPr lang="fr-FR"/>
          </a:p>
        </p:txBody>
      </p:sp>
      <p:sp>
        <p:nvSpPr>
          <p:cNvPr id="7" name="Slide Number Placeholder 5"/>
          <p:cNvSpPr>
            <a:spLocks noGrp="1"/>
          </p:cNvSpPr>
          <p:nvPr>
            <p:ph type="sldNum" sz="quarter" idx="12"/>
          </p:nvPr>
        </p:nvSpPr>
        <p:spPr/>
        <p:txBody>
          <a:bodyPr/>
          <a:lstStyle>
            <a:lvl1pPr>
              <a:defRPr/>
            </a:lvl1pPr>
          </a:lstStyle>
          <a:p>
            <a:fld id="{39FEACFB-185E-3D47-803A-61A0BD486336}" type="slidenum">
              <a:rPr lang="fr-FR" smtClean="0"/>
              <a:pPr/>
              <a:t>‹#›</a:t>
            </a:fld>
            <a:endParaRPr lang="fr-FR"/>
          </a:p>
        </p:txBody>
      </p:sp>
    </p:spTree>
    <p:extLst>
      <p:ext uri="{BB962C8B-B14F-4D97-AF65-F5344CB8AC3E}">
        <p14:creationId xmlns:p14="http://schemas.microsoft.com/office/powerpoint/2010/main" val="2329175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a:p>
        </p:txBody>
      </p:sp>
      <p:sp>
        <p:nvSpPr>
          <p:cNvPr id="3" name="Vertical Text Placeholder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Date Placeholder 3"/>
          <p:cNvSpPr>
            <a:spLocks noGrp="1"/>
          </p:cNvSpPr>
          <p:nvPr>
            <p:ph type="dt" sz="half" idx="10"/>
          </p:nvPr>
        </p:nvSpPr>
        <p:spPr/>
        <p:txBody>
          <a:bodyPr/>
          <a:lstStyle>
            <a:lvl1pPr>
              <a:defRPr/>
            </a:lvl1pPr>
          </a:lstStyle>
          <a:p>
            <a:pPr>
              <a:defRPr/>
            </a:pPr>
            <a:endParaRPr lang="fr-FR"/>
          </a:p>
        </p:txBody>
      </p:sp>
      <p:sp>
        <p:nvSpPr>
          <p:cNvPr id="5" name="Footer Placeholder 4"/>
          <p:cNvSpPr>
            <a:spLocks noGrp="1"/>
          </p:cNvSpPr>
          <p:nvPr>
            <p:ph type="ftr" sz="quarter" idx="11"/>
          </p:nvPr>
        </p:nvSpPr>
        <p:spPr/>
        <p:txBody>
          <a:bodyPr/>
          <a:lstStyle>
            <a:lvl1pPr>
              <a:defRPr/>
            </a:lvl1pPr>
          </a:lstStyle>
          <a:p>
            <a:pPr>
              <a:defRPr/>
            </a:pPr>
            <a:endParaRPr lang="fr-FR"/>
          </a:p>
        </p:txBody>
      </p:sp>
      <p:sp>
        <p:nvSpPr>
          <p:cNvPr id="6" name="Slide Number Placeholder 5"/>
          <p:cNvSpPr>
            <a:spLocks noGrp="1"/>
          </p:cNvSpPr>
          <p:nvPr>
            <p:ph type="sldNum" sz="quarter" idx="12"/>
          </p:nvPr>
        </p:nvSpPr>
        <p:spPr/>
        <p:txBody>
          <a:bodyPr/>
          <a:lstStyle>
            <a:lvl1pPr>
              <a:defRPr/>
            </a:lvl1pPr>
          </a:lstStyle>
          <a:p>
            <a:fld id="{F42CF72A-F59F-994E-B34A-A196D2843A8A}" type="slidenum">
              <a:rPr lang="fr-FR" smtClean="0"/>
              <a:pPr/>
              <a:t>‹#›</a:t>
            </a:fld>
            <a:endParaRPr lang="fr-FR"/>
          </a:p>
        </p:txBody>
      </p:sp>
    </p:spTree>
    <p:extLst>
      <p:ext uri="{BB962C8B-B14F-4D97-AF65-F5344CB8AC3E}">
        <p14:creationId xmlns:p14="http://schemas.microsoft.com/office/powerpoint/2010/main" val="12189107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fr-FR" smtClean="0"/>
              <a:t>Cliquez et modifiez le titre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Date Placeholder 3"/>
          <p:cNvSpPr>
            <a:spLocks noGrp="1"/>
          </p:cNvSpPr>
          <p:nvPr>
            <p:ph type="dt" sz="half" idx="10"/>
          </p:nvPr>
        </p:nvSpPr>
        <p:spPr/>
        <p:txBody>
          <a:bodyPr/>
          <a:lstStyle>
            <a:lvl1pPr>
              <a:defRPr/>
            </a:lvl1pPr>
          </a:lstStyle>
          <a:p>
            <a:pPr>
              <a:defRPr/>
            </a:pPr>
            <a:endParaRPr lang="fr-FR"/>
          </a:p>
        </p:txBody>
      </p:sp>
      <p:sp>
        <p:nvSpPr>
          <p:cNvPr id="5" name="Footer Placeholder 4"/>
          <p:cNvSpPr>
            <a:spLocks noGrp="1"/>
          </p:cNvSpPr>
          <p:nvPr>
            <p:ph type="ftr" sz="quarter" idx="11"/>
          </p:nvPr>
        </p:nvSpPr>
        <p:spPr/>
        <p:txBody>
          <a:bodyPr/>
          <a:lstStyle>
            <a:lvl1pPr>
              <a:defRPr/>
            </a:lvl1pPr>
          </a:lstStyle>
          <a:p>
            <a:pPr>
              <a:defRPr/>
            </a:pPr>
            <a:endParaRPr lang="fr-FR"/>
          </a:p>
        </p:txBody>
      </p:sp>
      <p:sp>
        <p:nvSpPr>
          <p:cNvPr id="6" name="Slide Number Placeholder 5"/>
          <p:cNvSpPr>
            <a:spLocks noGrp="1"/>
          </p:cNvSpPr>
          <p:nvPr>
            <p:ph type="sldNum" sz="quarter" idx="12"/>
          </p:nvPr>
        </p:nvSpPr>
        <p:spPr/>
        <p:txBody>
          <a:bodyPr/>
          <a:lstStyle>
            <a:lvl1pPr>
              <a:defRPr/>
            </a:lvl1pPr>
          </a:lstStyle>
          <a:p>
            <a:fld id="{088F72D8-7850-654A-AA67-ABEA403DFA2F}" type="slidenum">
              <a:rPr lang="fr-FR" smtClean="0"/>
              <a:pPr/>
              <a:t>‹#›</a:t>
            </a:fld>
            <a:endParaRPr lang="fr-FR"/>
          </a:p>
        </p:txBody>
      </p:sp>
    </p:spTree>
    <p:extLst>
      <p:ext uri="{BB962C8B-B14F-4D97-AF65-F5344CB8AC3E}">
        <p14:creationId xmlns:p14="http://schemas.microsoft.com/office/powerpoint/2010/main" val="3949302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a:p>
        </p:txBody>
      </p:sp>
      <p:sp>
        <p:nvSpPr>
          <p:cNvPr id="3" name="Content Placeholder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Date Placeholder 3"/>
          <p:cNvSpPr>
            <a:spLocks noGrp="1"/>
          </p:cNvSpPr>
          <p:nvPr>
            <p:ph type="dt" sz="half" idx="10"/>
          </p:nvPr>
        </p:nvSpPr>
        <p:spPr/>
        <p:txBody>
          <a:bodyPr/>
          <a:lstStyle>
            <a:lvl1pPr>
              <a:defRPr/>
            </a:lvl1pPr>
          </a:lstStyle>
          <a:p>
            <a:pPr>
              <a:defRPr/>
            </a:pPr>
            <a:endParaRPr lang="fr-FR"/>
          </a:p>
        </p:txBody>
      </p:sp>
      <p:sp>
        <p:nvSpPr>
          <p:cNvPr id="5" name="Footer Placeholder 4"/>
          <p:cNvSpPr>
            <a:spLocks noGrp="1"/>
          </p:cNvSpPr>
          <p:nvPr>
            <p:ph type="ftr" sz="quarter" idx="11"/>
          </p:nvPr>
        </p:nvSpPr>
        <p:spPr/>
        <p:txBody>
          <a:bodyPr/>
          <a:lstStyle>
            <a:lvl1pPr>
              <a:defRPr/>
            </a:lvl1pPr>
          </a:lstStyle>
          <a:p>
            <a:pPr>
              <a:defRPr/>
            </a:pPr>
            <a:endParaRPr lang="fr-FR"/>
          </a:p>
        </p:txBody>
      </p:sp>
      <p:sp>
        <p:nvSpPr>
          <p:cNvPr id="6" name="Slide Number Placeholder 5"/>
          <p:cNvSpPr>
            <a:spLocks noGrp="1"/>
          </p:cNvSpPr>
          <p:nvPr>
            <p:ph type="sldNum" sz="quarter" idx="12"/>
          </p:nvPr>
        </p:nvSpPr>
        <p:spPr/>
        <p:txBody>
          <a:bodyPr/>
          <a:lstStyle>
            <a:lvl1pPr>
              <a:defRPr/>
            </a:lvl1pPr>
          </a:lstStyle>
          <a:p>
            <a:fld id="{657AAB2F-2ECD-1C45-8E67-D6FD22EAFB9B}" type="slidenum">
              <a:rPr lang="fr-FR" smtClean="0"/>
              <a:pPr/>
              <a:t>‹#›</a:t>
            </a:fld>
            <a:endParaRPr lang="fr-FR"/>
          </a:p>
        </p:txBody>
      </p:sp>
    </p:spTree>
    <p:extLst>
      <p:ext uri="{BB962C8B-B14F-4D97-AF65-F5344CB8AC3E}">
        <p14:creationId xmlns:p14="http://schemas.microsoft.com/office/powerpoint/2010/main" val="2657120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apositive de titre avec imag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fr-FR" smtClean="0"/>
              <a:t>Cliquez et modifiez le titre</a:t>
            </a:r>
            <a:endParaRPr/>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smtClean="0"/>
              <a:t>Faire glisser l'image vers l'espace réservé ou cliquer sur l'icône pour l'ajouter</a:t>
            </a:r>
            <a:endParaRPr noProof="0"/>
          </a:p>
        </p:txBody>
      </p:sp>
      <p:sp>
        <p:nvSpPr>
          <p:cNvPr id="5" name="Date Placeholder 3"/>
          <p:cNvSpPr>
            <a:spLocks noGrp="1"/>
          </p:cNvSpPr>
          <p:nvPr>
            <p:ph type="dt" sz="half" idx="14"/>
          </p:nvPr>
        </p:nvSpPr>
        <p:spPr/>
        <p:txBody>
          <a:bodyPr/>
          <a:lstStyle>
            <a:lvl1pPr>
              <a:defRPr/>
            </a:lvl1pPr>
          </a:lstStyle>
          <a:p>
            <a:pPr>
              <a:defRPr/>
            </a:pPr>
            <a:endParaRPr lang="fr-FR"/>
          </a:p>
        </p:txBody>
      </p:sp>
      <p:sp>
        <p:nvSpPr>
          <p:cNvPr id="6" name="Footer Placeholder 4"/>
          <p:cNvSpPr>
            <a:spLocks noGrp="1"/>
          </p:cNvSpPr>
          <p:nvPr>
            <p:ph type="ftr" sz="quarter" idx="15"/>
          </p:nvPr>
        </p:nvSpPr>
        <p:spPr/>
        <p:txBody>
          <a:bodyPr/>
          <a:lstStyle>
            <a:lvl1pPr>
              <a:defRPr/>
            </a:lvl1pPr>
          </a:lstStyle>
          <a:p>
            <a:pPr>
              <a:defRPr/>
            </a:pPr>
            <a:endParaRPr lang="fr-FR"/>
          </a:p>
        </p:txBody>
      </p:sp>
      <p:sp>
        <p:nvSpPr>
          <p:cNvPr id="7" name="Slide Number Placeholder 5"/>
          <p:cNvSpPr>
            <a:spLocks noGrp="1"/>
          </p:cNvSpPr>
          <p:nvPr>
            <p:ph type="sldNum" sz="quarter" idx="16"/>
          </p:nvPr>
        </p:nvSpPr>
        <p:spPr/>
        <p:txBody>
          <a:bodyPr/>
          <a:lstStyle>
            <a:lvl1pPr>
              <a:defRPr/>
            </a:lvl1pPr>
          </a:lstStyle>
          <a:p>
            <a:fld id="{FBEF5FA8-7C98-E241-813E-96CE24D5F265}" type="slidenum">
              <a:rPr lang="fr-FR" smtClean="0"/>
              <a:pPr/>
              <a:t>‹#›</a:t>
            </a:fld>
            <a:endParaRPr lang="fr-FR"/>
          </a:p>
        </p:txBody>
      </p:sp>
    </p:spTree>
    <p:extLst>
      <p:ext uri="{BB962C8B-B14F-4D97-AF65-F5344CB8AC3E}">
        <p14:creationId xmlns:p14="http://schemas.microsoft.com/office/powerpoint/2010/main" val="877168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lstStyle>
            <a:lvl1pPr algn="ctr">
              <a:defRPr sz="4600" b="0" cap="none" baseline="0"/>
            </a:lvl1pPr>
          </a:lstStyle>
          <a:p>
            <a:r>
              <a:rPr lang="fr-FR" smtClean="0"/>
              <a:t>Cliquez et modifiez le titre</a:t>
            </a:r>
            <a:endParaRPr/>
          </a:p>
        </p:txBody>
      </p:sp>
      <p:sp>
        <p:nvSpPr>
          <p:cNvPr id="3" name="Text Placeholder 2"/>
          <p:cNvSpPr>
            <a:spLocks noGrp="1"/>
          </p:cNvSpPr>
          <p:nvPr>
            <p:ph type="body" idx="1"/>
          </p:nvPr>
        </p:nvSpPr>
        <p:spPr>
          <a:xfrm>
            <a:off x="549275" y="3736005"/>
            <a:ext cx="8056563" cy="1500187"/>
          </a:xfrm>
        </p:spPr>
        <p:txBody>
          <a:bodyPr>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lvl1pPr>
              <a:defRPr/>
            </a:lvl1pPr>
          </a:lstStyle>
          <a:p>
            <a:pPr>
              <a:defRPr/>
            </a:pPr>
            <a:endParaRPr lang="fr-FR"/>
          </a:p>
        </p:txBody>
      </p:sp>
      <p:sp>
        <p:nvSpPr>
          <p:cNvPr id="5" name="Footer Placeholder 4"/>
          <p:cNvSpPr>
            <a:spLocks noGrp="1"/>
          </p:cNvSpPr>
          <p:nvPr>
            <p:ph type="ftr" sz="quarter" idx="11"/>
          </p:nvPr>
        </p:nvSpPr>
        <p:spPr/>
        <p:txBody>
          <a:bodyPr/>
          <a:lstStyle>
            <a:lvl1pPr>
              <a:defRPr/>
            </a:lvl1pPr>
          </a:lstStyle>
          <a:p>
            <a:pPr>
              <a:defRPr/>
            </a:pPr>
            <a:endParaRPr lang="fr-FR"/>
          </a:p>
        </p:txBody>
      </p:sp>
      <p:sp>
        <p:nvSpPr>
          <p:cNvPr id="6" name="Slide Number Placeholder 5"/>
          <p:cNvSpPr>
            <a:spLocks noGrp="1"/>
          </p:cNvSpPr>
          <p:nvPr>
            <p:ph type="sldNum" sz="quarter" idx="12"/>
          </p:nvPr>
        </p:nvSpPr>
        <p:spPr/>
        <p:txBody>
          <a:bodyPr/>
          <a:lstStyle>
            <a:lvl1pPr>
              <a:defRPr/>
            </a:lvl1pPr>
          </a:lstStyle>
          <a:p>
            <a:fld id="{20B16A9E-96A3-8342-BED1-2BFC7827DB11}" type="slidenum">
              <a:rPr lang="fr-FR" smtClean="0"/>
              <a:pPr/>
              <a:t>‹#›</a:t>
            </a:fld>
            <a:endParaRPr lang="fr-FR"/>
          </a:p>
        </p:txBody>
      </p:sp>
    </p:spTree>
    <p:extLst>
      <p:ext uri="{BB962C8B-B14F-4D97-AF65-F5344CB8AC3E}">
        <p14:creationId xmlns:p14="http://schemas.microsoft.com/office/powerpoint/2010/main" val="120862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fr-FR" smtClean="0"/>
              <a:t>Cliquez et modifiez le titre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5" name="Date Placeholder 3"/>
          <p:cNvSpPr>
            <a:spLocks noGrp="1"/>
          </p:cNvSpPr>
          <p:nvPr>
            <p:ph type="dt" sz="half" idx="10"/>
          </p:nvPr>
        </p:nvSpPr>
        <p:spPr/>
        <p:txBody>
          <a:bodyPr/>
          <a:lstStyle>
            <a:lvl1pPr>
              <a:defRPr/>
            </a:lvl1pPr>
          </a:lstStyle>
          <a:p>
            <a:pPr>
              <a:defRPr/>
            </a:pPr>
            <a:endParaRPr lang="fr-FR"/>
          </a:p>
        </p:txBody>
      </p:sp>
      <p:sp>
        <p:nvSpPr>
          <p:cNvPr id="6" name="Footer Placeholder 4"/>
          <p:cNvSpPr>
            <a:spLocks noGrp="1"/>
          </p:cNvSpPr>
          <p:nvPr>
            <p:ph type="ftr" sz="quarter" idx="11"/>
          </p:nvPr>
        </p:nvSpPr>
        <p:spPr/>
        <p:txBody>
          <a:bodyPr/>
          <a:lstStyle>
            <a:lvl1pPr>
              <a:defRPr/>
            </a:lvl1pPr>
          </a:lstStyle>
          <a:p>
            <a:pPr>
              <a:defRPr/>
            </a:pPr>
            <a:endParaRPr lang="fr-FR"/>
          </a:p>
        </p:txBody>
      </p:sp>
      <p:sp>
        <p:nvSpPr>
          <p:cNvPr id="7" name="Slide Number Placeholder 5"/>
          <p:cNvSpPr>
            <a:spLocks noGrp="1"/>
          </p:cNvSpPr>
          <p:nvPr>
            <p:ph type="sldNum" sz="quarter" idx="12"/>
          </p:nvPr>
        </p:nvSpPr>
        <p:spPr/>
        <p:txBody>
          <a:bodyPr/>
          <a:lstStyle>
            <a:lvl1pPr>
              <a:defRPr/>
            </a:lvl1pPr>
          </a:lstStyle>
          <a:p>
            <a:fld id="{9F0EC368-ADE1-6845-AD69-252F50E78612}" type="slidenum">
              <a:rPr lang="fr-FR" smtClean="0"/>
              <a:pPr/>
              <a:t>‹#›</a:t>
            </a:fld>
            <a:endParaRPr lang="fr-FR"/>
          </a:p>
        </p:txBody>
      </p:sp>
    </p:spTree>
    <p:extLst>
      <p:ext uri="{BB962C8B-B14F-4D97-AF65-F5344CB8AC3E}">
        <p14:creationId xmlns:p14="http://schemas.microsoft.com/office/powerpoint/2010/main" val="2134335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fr-FR" smtClean="0"/>
              <a:t>Cliquez et modifiez le titre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7" name="Date Placeholder 3"/>
          <p:cNvSpPr>
            <a:spLocks noGrp="1"/>
          </p:cNvSpPr>
          <p:nvPr>
            <p:ph type="dt" sz="half" idx="10"/>
          </p:nvPr>
        </p:nvSpPr>
        <p:spPr/>
        <p:txBody>
          <a:bodyPr/>
          <a:lstStyle>
            <a:lvl1pPr>
              <a:defRPr/>
            </a:lvl1pPr>
          </a:lstStyle>
          <a:p>
            <a:pPr>
              <a:defRPr/>
            </a:pPr>
            <a:endParaRPr lang="fr-FR"/>
          </a:p>
        </p:txBody>
      </p:sp>
      <p:sp>
        <p:nvSpPr>
          <p:cNvPr id="8" name="Footer Placeholder 4"/>
          <p:cNvSpPr>
            <a:spLocks noGrp="1"/>
          </p:cNvSpPr>
          <p:nvPr>
            <p:ph type="ftr" sz="quarter" idx="11"/>
          </p:nvPr>
        </p:nvSpPr>
        <p:spPr/>
        <p:txBody>
          <a:bodyPr/>
          <a:lstStyle>
            <a:lvl1pPr>
              <a:defRPr/>
            </a:lvl1pPr>
          </a:lstStyle>
          <a:p>
            <a:pPr>
              <a:defRPr/>
            </a:pPr>
            <a:endParaRPr lang="fr-FR"/>
          </a:p>
        </p:txBody>
      </p:sp>
      <p:sp>
        <p:nvSpPr>
          <p:cNvPr id="9" name="Slide Number Placeholder 5"/>
          <p:cNvSpPr>
            <a:spLocks noGrp="1"/>
          </p:cNvSpPr>
          <p:nvPr>
            <p:ph type="sldNum" sz="quarter" idx="12"/>
          </p:nvPr>
        </p:nvSpPr>
        <p:spPr/>
        <p:txBody>
          <a:bodyPr/>
          <a:lstStyle>
            <a:lvl1pPr>
              <a:defRPr/>
            </a:lvl1pPr>
          </a:lstStyle>
          <a:p>
            <a:fld id="{A0B9BE8C-5CC3-5743-92E5-71CDBA05F535}" type="slidenum">
              <a:rPr lang="fr-FR" smtClean="0"/>
              <a:pPr/>
              <a:t>‹#›</a:t>
            </a:fld>
            <a:endParaRPr lang="fr-FR"/>
          </a:p>
        </p:txBody>
      </p:sp>
    </p:spTree>
    <p:extLst>
      <p:ext uri="{BB962C8B-B14F-4D97-AF65-F5344CB8AC3E}">
        <p14:creationId xmlns:p14="http://schemas.microsoft.com/office/powerpoint/2010/main" val="2299367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a:p>
        </p:txBody>
      </p:sp>
      <p:sp>
        <p:nvSpPr>
          <p:cNvPr id="3" name="Date Placeholder 3"/>
          <p:cNvSpPr>
            <a:spLocks noGrp="1"/>
          </p:cNvSpPr>
          <p:nvPr>
            <p:ph type="dt" sz="half" idx="10"/>
          </p:nvPr>
        </p:nvSpPr>
        <p:spPr/>
        <p:txBody>
          <a:bodyPr/>
          <a:lstStyle>
            <a:lvl1pPr>
              <a:defRPr/>
            </a:lvl1pPr>
          </a:lstStyle>
          <a:p>
            <a:pPr>
              <a:defRPr/>
            </a:pPr>
            <a:endParaRPr lang="fr-FR"/>
          </a:p>
        </p:txBody>
      </p:sp>
      <p:sp>
        <p:nvSpPr>
          <p:cNvPr id="4" name="Footer Placeholder 4"/>
          <p:cNvSpPr>
            <a:spLocks noGrp="1"/>
          </p:cNvSpPr>
          <p:nvPr>
            <p:ph type="ftr" sz="quarter" idx="11"/>
          </p:nvPr>
        </p:nvSpPr>
        <p:spPr/>
        <p:txBody>
          <a:bodyPr/>
          <a:lstStyle>
            <a:lvl1pPr>
              <a:defRPr/>
            </a:lvl1pPr>
          </a:lstStyle>
          <a:p>
            <a:pPr>
              <a:defRPr/>
            </a:pPr>
            <a:endParaRPr lang="fr-FR"/>
          </a:p>
        </p:txBody>
      </p:sp>
      <p:sp>
        <p:nvSpPr>
          <p:cNvPr id="5" name="Slide Number Placeholder 5"/>
          <p:cNvSpPr>
            <a:spLocks noGrp="1"/>
          </p:cNvSpPr>
          <p:nvPr>
            <p:ph type="sldNum" sz="quarter" idx="12"/>
          </p:nvPr>
        </p:nvSpPr>
        <p:spPr/>
        <p:txBody>
          <a:bodyPr/>
          <a:lstStyle>
            <a:lvl1pPr>
              <a:defRPr/>
            </a:lvl1pPr>
          </a:lstStyle>
          <a:p>
            <a:fld id="{B82BE0D9-F9E6-4D48-B1B9-07AEECF45CB2}" type="slidenum">
              <a:rPr lang="fr-FR" smtClean="0"/>
              <a:pPr/>
              <a:t>‹#›</a:t>
            </a:fld>
            <a:endParaRPr lang="fr-FR"/>
          </a:p>
        </p:txBody>
      </p:sp>
    </p:spTree>
    <p:extLst>
      <p:ext uri="{BB962C8B-B14F-4D97-AF65-F5344CB8AC3E}">
        <p14:creationId xmlns:p14="http://schemas.microsoft.com/office/powerpoint/2010/main" val="293531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fr-FR"/>
          </a:p>
        </p:txBody>
      </p:sp>
      <p:sp>
        <p:nvSpPr>
          <p:cNvPr id="3" name="Footer Placeholder 4"/>
          <p:cNvSpPr>
            <a:spLocks noGrp="1"/>
          </p:cNvSpPr>
          <p:nvPr>
            <p:ph type="ftr" sz="quarter" idx="11"/>
          </p:nvPr>
        </p:nvSpPr>
        <p:spPr/>
        <p:txBody>
          <a:bodyPr/>
          <a:lstStyle>
            <a:lvl1pPr>
              <a:defRPr/>
            </a:lvl1pPr>
          </a:lstStyle>
          <a:p>
            <a:pPr>
              <a:defRPr/>
            </a:pPr>
            <a:endParaRPr lang="fr-FR"/>
          </a:p>
        </p:txBody>
      </p:sp>
      <p:sp>
        <p:nvSpPr>
          <p:cNvPr id="4" name="Slide Number Placeholder 5"/>
          <p:cNvSpPr>
            <a:spLocks noGrp="1"/>
          </p:cNvSpPr>
          <p:nvPr>
            <p:ph type="sldNum" sz="quarter" idx="12"/>
          </p:nvPr>
        </p:nvSpPr>
        <p:spPr/>
        <p:txBody>
          <a:bodyPr/>
          <a:lstStyle>
            <a:lvl1pPr>
              <a:defRPr/>
            </a:lvl1pPr>
          </a:lstStyle>
          <a:p>
            <a:fld id="{7A97015D-3C21-F54A-80F8-4DC41A444B2C}" type="slidenum">
              <a:rPr lang="fr-FR" smtClean="0"/>
              <a:pPr/>
              <a:t>‹#›</a:t>
            </a:fld>
            <a:endParaRPr lang="fr-FR"/>
          </a:p>
        </p:txBody>
      </p:sp>
    </p:spTree>
    <p:extLst>
      <p:ext uri="{BB962C8B-B14F-4D97-AF65-F5344CB8AC3E}">
        <p14:creationId xmlns:p14="http://schemas.microsoft.com/office/powerpoint/2010/main" val="3160486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lstStyle>
            <a:lvl1pPr algn="ctr">
              <a:defRPr sz="3600" b="0"/>
            </a:lvl1pPr>
          </a:lstStyle>
          <a:p>
            <a:r>
              <a:rPr lang="fr-FR" smtClean="0"/>
              <a:t>Cliquez et modifiez le titre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3"/>
          <p:cNvSpPr>
            <a:spLocks noGrp="1"/>
          </p:cNvSpPr>
          <p:nvPr>
            <p:ph type="dt" sz="half" idx="10"/>
          </p:nvPr>
        </p:nvSpPr>
        <p:spPr/>
        <p:txBody>
          <a:bodyPr/>
          <a:lstStyle>
            <a:lvl1pPr>
              <a:defRPr/>
            </a:lvl1pPr>
          </a:lstStyle>
          <a:p>
            <a:pPr>
              <a:defRPr/>
            </a:pPr>
            <a:endParaRPr lang="fr-FR"/>
          </a:p>
        </p:txBody>
      </p:sp>
      <p:sp>
        <p:nvSpPr>
          <p:cNvPr id="6" name="Footer Placeholder 4"/>
          <p:cNvSpPr>
            <a:spLocks noGrp="1"/>
          </p:cNvSpPr>
          <p:nvPr>
            <p:ph type="ftr" sz="quarter" idx="11"/>
          </p:nvPr>
        </p:nvSpPr>
        <p:spPr/>
        <p:txBody>
          <a:bodyPr/>
          <a:lstStyle>
            <a:lvl1pPr>
              <a:defRPr/>
            </a:lvl1pPr>
          </a:lstStyle>
          <a:p>
            <a:pPr>
              <a:defRPr/>
            </a:pPr>
            <a:endParaRPr lang="fr-FR"/>
          </a:p>
        </p:txBody>
      </p:sp>
      <p:sp>
        <p:nvSpPr>
          <p:cNvPr id="7" name="Slide Number Placeholder 5"/>
          <p:cNvSpPr>
            <a:spLocks noGrp="1"/>
          </p:cNvSpPr>
          <p:nvPr>
            <p:ph type="sldNum" sz="quarter" idx="12"/>
          </p:nvPr>
        </p:nvSpPr>
        <p:spPr/>
        <p:txBody>
          <a:bodyPr/>
          <a:lstStyle>
            <a:lvl1pPr>
              <a:defRPr/>
            </a:lvl1pPr>
          </a:lstStyle>
          <a:p>
            <a:fld id="{9CD0F86F-827E-254B-A7C9-5D0144A79677}" type="slidenum">
              <a:rPr lang="fr-FR" smtClean="0"/>
              <a:pPr/>
              <a:t>‹#›</a:t>
            </a:fld>
            <a:endParaRPr lang="fr-FR"/>
          </a:p>
        </p:txBody>
      </p:sp>
    </p:spTree>
    <p:extLst>
      <p:ext uri="{BB962C8B-B14F-4D97-AF65-F5344CB8AC3E}">
        <p14:creationId xmlns:p14="http://schemas.microsoft.com/office/powerpoint/2010/main" val="202999327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49275" y="107950"/>
            <a:ext cx="8042275"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fr-FR"/>
              <a:t>Cliquez et modifiez le titre</a:t>
            </a:r>
          </a:p>
        </p:txBody>
      </p:sp>
      <p:sp>
        <p:nvSpPr>
          <p:cNvPr id="1027" name="Text Placeholder 2"/>
          <p:cNvSpPr>
            <a:spLocks noGrp="1"/>
          </p:cNvSpPr>
          <p:nvPr>
            <p:ph type="body" idx="1"/>
          </p:nvPr>
        </p:nvSpPr>
        <p:spPr bwMode="auto">
          <a:xfrm>
            <a:off x="549275" y="1600200"/>
            <a:ext cx="804227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Date Placeholder 3"/>
          <p:cNvSpPr>
            <a:spLocks noGrp="1"/>
          </p:cNvSpPr>
          <p:nvPr>
            <p:ph type="dt" sz="half" idx="2"/>
          </p:nvPr>
        </p:nvSpPr>
        <p:spPr>
          <a:xfrm>
            <a:off x="5629275" y="6275388"/>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latin typeface="News Gothic MT" charset="0"/>
              </a:defRPr>
            </a:lvl1pPr>
          </a:lstStyle>
          <a:p>
            <a:pPr>
              <a:defRPr/>
            </a:pPr>
            <a:endParaRPr lang="fr-FR"/>
          </a:p>
        </p:txBody>
      </p:sp>
      <p:sp>
        <p:nvSpPr>
          <p:cNvPr id="5" name="Footer Placeholder 4"/>
          <p:cNvSpPr>
            <a:spLocks noGrp="1"/>
          </p:cNvSpPr>
          <p:nvPr>
            <p:ph type="ftr" sz="quarter" idx="3"/>
          </p:nvPr>
        </p:nvSpPr>
        <p:spPr>
          <a:xfrm>
            <a:off x="265113" y="6275388"/>
            <a:ext cx="4840287" cy="365125"/>
          </a:xfrm>
          <a:prstGeom prst="rect">
            <a:avLst/>
          </a:prstGeom>
        </p:spPr>
        <p:txBody>
          <a:bodyPr vert="horz" lIns="91440" tIns="45720" rIns="91440" bIns="45720" rtlCol="0" anchor="ctr"/>
          <a:lstStyle>
            <a:lvl1pPr algn="l" fontAlgn="auto">
              <a:spcBef>
                <a:spcPts val="0"/>
              </a:spcBef>
              <a:spcAft>
                <a:spcPts val="0"/>
              </a:spcAft>
              <a:defRPr sz="1200">
                <a:solidFill>
                  <a:schemeClr val="bg1"/>
                </a:solidFill>
                <a:latin typeface="+mn-lt"/>
                <a:ea typeface="+mn-ea"/>
                <a:cs typeface="+mn-cs"/>
              </a:defRPr>
            </a:lvl1pPr>
          </a:lstStyle>
          <a:p>
            <a:pPr>
              <a:defRPr/>
            </a:pPr>
            <a:endParaRPr lang="fr-FR"/>
          </a:p>
        </p:txBody>
      </p:sp>
      <p:sp>
        <p:nvSpPr>
          <p:cNvPr id="6" name="Slide Number Placeholder 5"/>
          <p:cNvSpPr>
            <a:spLocks noGrp="1"/>
          </p:cNvSpPr>
          <p:nvPr>
            <p:ph type="sldNum" sz="quarter" idx="4"/>
          </p:nvPr>
        </p:nvSpPr>
        <p:spPr>
          <a:xfrm>
            <a:off x="7897813" y="6275388"/>
            <a:ext cx="990600" cy="365125"/>
          </a:xfrm>
          <a:prstGeom prst="rect">
            <a:avLst/>
          </a:prstGeom>
        </p:spPr>
        <p:txBody>
          <a:bodyPr vert="horz" wrap="square" lIns="91440" tIns="45720" rIns="91440" bIns="45720" numCol="1" anchor="ctr" anchorCtr="0" compatLnSpc="1">
            <a:prstTxWarp prst="textNoShape">
              <a:avLst/>
            </a:prstTxWarp>
          </a:bodyPr>
          <a:lstStyle>
            <a:lvl1pPr algn="r">
              <a:defRPr sz="3600">
                <a:solidFill>
                  <a:schemeClr val="bg1"/>
                </a:solidFill>
                <a:latin typeface="News Gothic MT" charset="0"/>
              </a:defRPr>
            </a:lvl1pPr>
          </a:lstStyle>
          <a:p>
            <a:fld id="{FBEF5FA8-7C98-E241-813E-96CE24D5F265}" type="slidenum">
              <a:rPr lang="fr-FR" smtClean="0"/>
              <a:pPr/>
              <a:t>‹#›</a:t>
            </a:fld>
            <a:endParaRPr lang="fr-FR"/>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txStyles>
    <p:titleStyle>
      <a:lvl1pPr algn="ctr" rtl="0" eaLnBrk="1" fontAlgn="base" hangingPunct="1">
        <a:spcBef>
          <a:spcPct val="0"/>
        </a:spcBef>
        <a:spcAft>
          <a:spcPct val="0"/>
        </a:spcAft>
        <a:defRPr sz="4600" kern="1200">
          <a:solidFill>
            <a:schemeClr val="accent1"/>
          </a:solidFill>
          <a:latin typeface="+mj-lt"/>
          <a:ea typeface="ＭＳ Ｐゴシック" charset="-128"/>
          <a:cs typeface="ＭＳ Ｐゴシック" charset="-128"/>
        </a:defRPr>
      </a:lvl1pPr>
      <a:lvl2pPr algn="ctr" rtl="0" eaLnBrk="1" fontAlgn="base" hangingPunct="1">
        <a:spcBef>
          <a:spcPct val="0"/>
        </a:spcBef>
        <a:spcAft>
          <a:spcPct val="0"/>
        </a:spcAft>
        <a:defRPr sz="4600">
          <a:solidFill>
            <a:schemeClr val="accent1"/>
          </a:solidFill>
          <a:latin typeface="News Gothic MT" charset="0"/>
          <a:ea typeface="ＭＳ Ｐゴシック" charset="-128"/>
          <a:cs typeface="ＭＳ Ｐゴシック" charset="-128"/>
        </a:defRPr>
      </a:lvl2pPr>
      <a:lvl3pPr algn="ctr" rtl="0" eaLnBrk="1" fontAlgn="base" hangingPunct="1">
        <a:spcBef>
          <a:spcPct val="0"/>
        </a:spcBef>
        <a:spcAft>
          <a:spcPct val="0"/>
        </a:spcAft>
        <a:defRPr sz="4600">
          <a:solidFill>
            <a:schemeClr val="accent1"/>
          </a:solidFill>
          <a:latin typeface="News Gothic MT" charset="0"/>
          <a:ea typeface="ＭＳ Ｐゴシック" charset="-128"/>
          <a:cs typeface="ＭＳ Ｐゴシック" charset="-128"/>
        </a:defRPr>
      </a:lvl3pPr>
      <a:lvl4pPr algn="ctr" rtl="0" eaLnBrk="1" fontAlgn="base" hangingPunct="1">
        <a:spcBef>
          <a:spcPct val="0"/>
        </a:spcBef>
        <a:spcAft>
          <a:spcPct val="0"/>
        </a:spcAft>
        <a:defRPr sz="4600">
          <a:solidFill>
            <a:schemeClr val="accent1"/>
          </a:solidFill>
          <a:latin typeface="News Gothic MT" charset="0"/>
          <a:ea typeface="ＭＳ Ｐゴシック" charset="-128"/>
          <a:cs typeface="ＭＳ Ｐゴシック" charset="-128"/>
        </a:defRPr>
      </a:lvl4pPr>
      <a:lvl5pPr algn="ctr" rtl="0" eaLnBrk="1" fontAlgn="base" hangingPunct="1">
        <a:spcBef>
          <a:spcPct val="0"/>
        </a:spcBef>
        <a:spcAft>
          <a:spcPct val="0"/>
        </a:spcAft>
        <a:defRPr sz="4600">
          <a:solidFill>
            <a:schemeClr val="accent1"/>
          </a:solidFill>
          <a:latin typeface="News Gothic MT" charset="0"/>
          <a:ea typeface="ＭＳ Ｐゴシック" charset="-128"/>
          <a:cs typeface="ＭＳ Ｐゴシック" charset="-128"/>
        </a:defRPr>
      </a:lvl5pPr>
      <a:lvl6pPr marL="457200" algn="ctr" rtl="0" eaLnBrk="1" fontAlgn="base" hangingPunct="1">
        <a:spcBef>
          <a:spcPct val="0"/>
        </a:spcBef>
        <a:spcAft>
          <a:spcPct val="0"/>
        </a:spcAft>
        <a:defRPr sz="4600">
          <a:solidFill>
            <a:schemeClr val="accent1"/>
          </a:solidFill>
          <a:latin typeface="News Gothic MT" charset="0"/>
          <a:ea typeface="ＭＳ Ｐゴシック" charset="-128"/>
          <a:cs typeface="ＭＳ Ｐゴシック" charset="-128"/>
        </a:defRPr>
      </a:lvl6pPr>
      <a:lvl7pPr marL="914400" algn="ctr" rtl="0" eaLnBrk="1" fontAlgn="base" hangingPunct="1">
        <a:spcBef>
          <a:spcPct val="0"/>
        </a:spcBef>
        <a:spcAft>
          <a:spcPct val="0"/>
        </a:spcAft>
        <a:defRPr sz="4600">
          <a:solidFill>
            <a:schemeClr val="accent1"/>
          </a:solidFill>
          <a:latin typeface="News Gothic MT" charset="0"/>
          <a:ea typeface="ＭＳ Ｐゴシック" charset="-128"/>
          <a:cs typeface="ＭＳ Ｐゴシック" charset="-128"/>
        </a:defRPr>
      </a:lvl7pPr>
      <a:lvl8pPr marL="1371600" algn="ctr" rtl="0" eaLnBrk="1" fontAlgn="base" hangingPunct="1">
        <a:spcBef>
          <a:spcPct val="0"/>
        </a:spcBef>
        <a:spcAft>
          <a:spcPct val="0"/>
        </a:spcAft>
        <a:defRPr sz="4600">
          <a:solidFill>
            <a:schemeClr val="accent1"/>
          </a:solidFill>
          <a:latin typeface="News Gothic MT" charset="0"/>
          <a:ea typeface="ＭＳ Ｐゴシック" charset="-128"/>
          <a:cs typeface="ＭＳ Ｐゴシック" charset="-128"/>
        </a:defRPr>
      </a:lvl8pPr>
      <a:lvl9pPr marL="1828800" algn="ctr" rtl="0" eaLnBrk="1" fontAlgn="base" hangingPunct="1">
        <a:spcBef>
          <a:spcPct val="0"/>
        </a:spcBef>
        <a:spcAft>
          <a:spcPct val="0"/>
        </a:spcAft>
        <a:defRPr sz="4600">
          <a:solidFill>
            <a:schemeClr val="accent1"/>
          </a:solidFill>
          <a:latin typeface="News Gothic MT" charset="0"/>
          <a:ea typeface="ＭＳ Ｐゴシック" charset="-128"/>
          <a:cs typeface="ＭＳ Ｐゴシック" charset="-128"/>
        </a:defRPr>
      </a:lvl9pPr>
    </p:titleStyle>
    <p:bodyStyle>
      <a:lvl1pPr marL="349250" indent="-349250" algn="l" rtl="0" eaLnBrk="1" fontAlgn="base" hangingPunct="1">
        <a:spcBef>
          <a:spcPts val="2000"/>
        </a:spcBef>
        <a:spcAft>
          <a:spcPct val="0"/>
        </a:spcAft>
        <a:buClr>
          <a:srgbClr val="6FB7D7"/>
        </a:buClr>
        <a:buSzPct val="110000"/>
        <a:buFont typeface="Wingdings 2" charset="0"/>
        <a:buChar char=""/>
        <a:defRPr sz="2400" kern="1200">
          <a:solidFill>
            <a:srgbClr val="595959"/>
          </a:solidFill>
          <a:latin typeface="+mn-lt"/>
          <a:ea typeface="ＭＳ Ｐゴシック" charset="-128"/>
          <a:cs typeface="ＭＳ Ｐゴシック" charset="-128"/>
        </a:defRPr>
      </a:lvl1pPr>
      <a:lvl2pPr marL="685800" indent="-336550" algn="l" rtl="0" eaLnBrk="1" fontAlgn="base" hangingPunct="1">
        <a:spcBef>
          <a:spcPts val="600"/>
        </a:spcBef>
        <a:spcAft>
          <a:spcPct val="0"/>
        </a:spcAft>
        <a:buClr>
          <a:srgbClr val="215D77"/>
        </a:buClr>
        <a:buSzPct val="110000"/>
        <a:buFont typeface="Wingdings 2" charset="0"/>
        <a:buChar char=""/>
        <a:defRPr sz="2200" kern="1200">
          <a:solidFill>
            <a:srgbClr val="595959"/>
          </a:solidFill>
          <a:latin typeface="+mn-lt"/>
          <a:ea typeface="ＭＳ Ｐゴシック" charset="-128"/>
          <a:cs typeface="+mn-cs"/>
        </a:defRPr>
      </a:lvl2pPr>
      <a:lvl3pPr marL="968375" indent="-282575" algn="l" rtl="0" eaLnBrk="1" fontAlgn="base" hangingPunct="1">
        <a:spcBef>
          <a:spcPts val="600"/>
        </a:spcBef>
        <a:spcAft>
          <a:spcPct val="0"/>
        </a:spcAft>
        <a:buClr>
          <a:srgbClr val="6FB7D7"/>
        </a:buClr>
        <a:buSzPct val="110000"/>
        <a:buFont typeface="Wingdings 2" charset="0"/>
        <a:buChar char=""/>
        <a:defRPr sz="2000" kern="1200">
          <a:solidFill>
            <a:srgbClr val="595959"/>
          </a:solidFill>
          <a:latin typeface="+mn-lt"/>
          <a:ea typeface="ＭＳ Ｐゴシック" charset="-128"/>
          <a:cs typeface="+mn-cs"/>
        </a:defRPr>
      </a:lvl3pPr>
      <a:lvl4pPr marL="1263650" indent="-295275" algn="l" rtl="0" eaLnBrk="1" fontAlgn="base" hangingPunct="1">
        <a:spcBef>
          <a:spcPts val="600"/>
        </a:spcBef>
        <a:spcAft>
          <a:spcPct val="0"/>
        </a:spcAft>
        <a:buClr>
          <a:srgbClr val="215D77"/>
        </a:buClr>
        <a:buSzPct val="110000"/>
        <a:buFont typeface="Wingdings 2" charset="0"/>
        <a:buChar char=""/>
        <a:defRPr kern="1200">
          <a:solidFill>
            <a:srgbClr val="595959"/>
          </a:solidFill>
          <a:latin typeface="+mn-lt"/>
          <a:ea typeface="ＭＳ Ｐゴシック" charset="-128"/>
          <a:cs typeface="+mn-cs"/>
        </a:defRPr>
      </a:lvl4pPr>
      <a:lvl5pPr marL="1546225" indent="-282575" algn="l" rtl="0" eaLnBrk="1" fontAlgn="base" hangingPunct="1">
        <a:spcBef>
          <a:spcPts val="600"/>
        </a:spcBef>
        <a:spcAft>
          <a:spcPct val="0"/>
        </a:spcAft>
        <a:buClr>
          <a:srgbClr val="6FB7D7"/>
        </a:buClr>
        <a:buSzPct val="110000"/>
        <a:buFont typeface="Wingdings 2" charset="0"/>
        <a:buChar char=""/>
        <a:defRPr kern="1200">
          <a:solidFill>
            <a:srgbClr val="595959"/>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eg"/><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4.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8.xml"/><Relationship Id="rId2"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10.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1.png"/><Relationship Id="rId3"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image" Target="../media/image4.jpeg"/><Relationship Id="rId10" Type="http://schemas.openxmlformats.org/officeDocument/2006/relationships/image" Target="../media/image28.jpg"/><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9.png"/><Relationship Id="rId3"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1" Type="http://schemas.openxmlformats.org/officeDocument/2006/relationships/slideLayout" Target="../slideLayouts/slideLayout8.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jpeg"/><Relationship Id="rId7" Type="http://schemas.openxmlformats.org/officeDocument/2006/relationships/image" Target="../media/image34.JPG"/><Relationship Id="rId8" Type="http://schemas.openxmlformats.org/officeDocument/2006/relationships/image" Target="../media/image35.jpeg"/><Relationship Id="rId9" Type="http://schemas.openxmlformats.org/officeDocument/2006/relationships/image" Target="../media/image36.jpeg"/><Relationship Id="rId10" Type="http://schemas.openxmlformats.org/officeDocument/2006/relationships/image" Target="../media/image37.png"/><Relationship Id="rId11" Type="http://schemas.openxmlformats.org/officeDocument/2006/relationships/image" Target="../media/image38.jpg"/><Relationship Id="rId1" Type="http://schemas.openxmlformats.org/officeDocument/2006/relationships/slideLayout" Target="../slideLayouts/slideLayout8.xml"/><Relationship Id="rId2" Type="http://schemas.openxmlformats.org/officeDocument/2006/relationships/image" Target="../media/image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jpeg"/><Relationship Id="rId3"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0.png"/><Relationship Id="rId3" Type="http://schemas.openxmlformats.org/officeDocument/2006/relationships/image" Target="../media/image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4.jpeg"/><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4.jpeg"/><Relationship Id="rId5" Type="http://schemas.openxmlformats.org/officeDocument/2006/relationships/image" Target="../media/image9.png"/><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l"/>
            <a:r>
              <a:rPr lang="fr-FR" dirty="0" smtClean="0"/>
              <a:t>Historique des prothèses de hanche</a:t>
            </a:r>
            <a:endParaRPr lang="fr-FR" dirty="0"/>
          </a:p>
        </p:txBody>
      </p:sp>
      <p:sp>
        <p:nvSpPr>
          <p:cNvPr id="3" name="Sous-titre 2"/>
          <p:cNvSpPr>
            <a:spLocks noGrp="1"/>
          </p:cNvSpPr>
          <p:nvPr>
            <p:ph type="subTitle" idx="4294967295"/>
          </p:nvPr>
        </p:nvSpPr>
        <p:spPr>
          <a:xfrm>
            <a:off x="2093913" y="5359631"/>
            <a:ext cx="6497637" cy="619092"/>
          </a:xfrm>
        </p:spPr>
        <p:txBody>
          <a:bodyPr/>
          <a:lstStyle/>
          <a:p>
            <a:pPr marL="0" indent="0" algn="r">
              <a:buNone/>
            </a:pPr>
            <a:r>
              <a:rPr lang="fr-FR" dirty="0">
                <a:solidFill>
                  <a:schemeClr val="accent1"/>
                </a:solidFill>
              </a:rPr>
              <a:t>Docteur Richard Béracassat  </a:t>
            </a:r>
            <a:r>
              <a:rPr lang="fr-FR" dirty="0" smtClean="0">
                <a:solidFill>
                  <a:schemeClr val="accent1"/>
                </a:solidFill>
              </a:rPr>
              <a:t>- Alès</a:t>
            </a:r>
            <a:endParaRPr lang="fr-FR" dirty="0">
              <a:solidFill>
                <a:schemeClr val="accent1"/>
              </a:solidFill>
            </a:endParaRPr>
          </a:p>
        </p:txBody>
      </p:sp>
      <p:pic>
        <p:nvPicPr>
          <p:cNvPr id="4" name="Image 3" descr="Horu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1782" y="1769195"/>
            <a:ext cx="2254123" cy="3234176"/>
          </a:xfrm>
          <a:prstGeom prst="rect">
            <a:avLst/>
          </a:prstGeom>
          <a:ln>
            <a:solidFill>
              <a:srgbClr val="FF0000"/>
            </a:solidFill>
          </a:ln>
        </p:spPr>
      </p:pic>
      <p:pic>
        <p:nvPicPr>
          <p:cNvPr id="5" name="Image 4" descr="DV.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5209" y="1769195"/>
            <a:ext cx="2977641" cy="3234176"/>
          </a:xfrm>
          <a:prstGeom prst="rect">
            <a:avLst/>
          </a:prstGeom>
          <a:ln>
            <a:solidFill>
              <a:srgbClr val="FF0000"/>
            </a:solidFill>
          </a:ln>
        </p:spPr>
      </p:pic>
      <p:pic>
        <p:nvPicPr>
          <p:cNvPr id="7" name="Image 6" descr="aco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8369" y="6137088"/>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6107189"/>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67890"/>
            <a:ext cx="4905024" cy="1080344"/>
          </a:xfrm>
        </p:spPr>
        <p:txBody>
          <a:bodyPr/>
          <a:lstStyle/>
          <a:p>
            <a:pPr algn="l"/>
            <a:r>
              <a:rPr lang="fr-FR" sz="3200" dirty="0" smtClean="0"/>
              <a:t>1969, Une révolution: «</a:t>
            </a:r>
            <a:r>
              <a:rPr lang="fr-FR" sz="3200" dirty="0" err="1" smtClean="0"/>
              <a:t>low</a:t>
            </a:r>
            <a:r>
              <a:rPr lang="fr-FR" sz="3200" dirty="0" smtClean="0"/>
              <a:t> friction </a:t>
            </a:r>
            <a:r>
              <a:rPr lang="fr-FR" sz="3200" dirty="0" err="1" smtClean="0"/>
              <a:t>arthroplasty</a:t>
            </a:r>
            <a:r>
              <a:rPr lang="fr-FR" sz="3200" dirty="0" smtClean="0"/>
              <a:t> »</a:t>
            </a:r>
            <a:endParaRPr lang="fr-FR" sz="3200" dirty="0"/>
          </a:p>
        </p:txBody>
      </p:sp>
      <p:sp>
        <p:nvSpPr>
          <p:cNvPr id="4" name="Espace réservé du contenu 3"/>
          <p:cNvSpPr>
            <a:spLocks noGrp="1"/>
          </p:cNvSpPr>
          <p:nvPr>
            <p:ph sz="half" idx="4294967295"/>
          </p:nvPr>
        </p:nvSpPr>
        <p:spPr>
          <a:xfrm>
            <a:off x="175180" y="1635117"/>
            <a:ext cx="3840163" cy="4746461"/>
          </a:xfrm>
        </p:spPr>
        <p:txBody>
          <a:bodyPr/>
          <a:lstStyle/>
          <a:p>
            <a:r>
              <a:rPr lang="fr-FR" dirty="0" smtClean="0"/>
              <a:t>Sir John </a:t>
            </a:r>
            <a:r>
              <a:rPr lang="fr-FR" dirty="0" err="1" smtClean="0"/>
              <a:t>Charnley</a:t>
            </a:r>
            <a:r>
              <a:rPr lang="fr-FR" dirty="0" smtClean="0"/>
              <a:t> (UK)</a:t>
            </a:r>
          </a:p>
          <a:p>
            <a:r>
              <a:rPr lang="fr-FR" dirty="0" smtClean="0"/>
              <a:t>Tige droite acier inox</a:t>
            </a:r>
          </a:p>
          <a:p>
            <a:r>
              <a:rPr lang="fr-FR" dirty="0" smtClean="0"/>
              <a:t>Tête de 22,2 mm</a:t>
            </a:r>
          </a:p>
          <a:p>
            <a:pPr marL="0" indent="0">
              <a:buNone/>
            </a:pPr>
            <a:r>
              <a:rPr lang="fr-FR" sz="3200" dirty="0" smtClean="0">
                <a:solidFill>
                  <a:schemeClr val="accent1"/>
                </a:solidFill>
              </a:rPr>
              <a:t>Toujours utilisée et considérée comme le « gold standard »</a:t>
            </a:r>
            <a:endParaRPr lang="fr-FR" sz="3200" dirty="0">
              <a:solidFill>
                <a:schemeClr val="accent1"/>
              </a:solidFill>
            </a:endParaRPr>
          </a:p>
        </p:txBody>
      </p:sp>
      <p:pic>
        <p:nvPicPr>
          <p:cNvPr id="6" name="Image 5" descr="Capture d’écran 2014-10-01 à 16.54.4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5024" y="167890"/>
            <a:ext cx="4135885" cy="2739550"/>
          </a:xfrm>
          <a:prstGeom prst="rect">
            <a:avLst/>
          </a:prstGeom>
          <a:ln w="28575" cmpd="sng">
            <a:solidFill>
              <a:srgbClr val="2C7C9F"/>
            </a:solidFill>
          </a:ln>
        </p:spPr>
      </p:pic>
      <p:pic>
        <p:nvPicPr>
          <p:cNvPr id="7" name="Image 6" descr="Capture d’écran 2014-10-01 à 16.57.1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5384" y="3077966"/>
            <a:ext cx="3255417" cy="3584247"/>
          </a:xfrm>
          <a:prstGeom prst="rect">
            <a:avLst/>
          </a:prstGeom>
          <a:ln w="28575" cmpd="sng">
            <a:solidFill>
              <a:srgbClr val="2C7C9F"/>
            </a:solidFill>
          </a:ln>
        </p:spPr>
      </p:pic>
      <p:pic>
        <p:nvPicPr>
          <p:cNvPr id="8" name="Image 7" descr="aco3.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8369" y="6137088"/>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414990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pPr algn="l"/>
            <a:r>
              <a:rPr lang="fr-FR" dirty="0" smtClean="0"/>
              <a:t>1972 - 1986</a:t>
            </a:r>
            <a:endParaRPr lang="fr-FR" dirty="0"/>
          </a:p>
        </p:txBody>
      </p:sp>
      <p:sp>
        <p:nvSpPr>
          <p:cNvPr id="4" name="Espace réservé du contenu 3"/>
          <p:cNvSpPr>
            <a:spLocks noGrp="1"/>
          </p:cNvSpPr>
          <p:nvPr>
            <p:ph idx="1"/>
          </p:nvPr>
        </p:nvSpPr>
        <p:spPr>
          <a:xfrm>
            <a:off x="549275" y="1803400"/>
            <a:ext cx="8042275" cy="4343400"/>
          </a:xfrm>
        </p:spPr>
        <p:txBody>
          <a:bodyPr/>
          <a:lstStyle/>
          <a:p>
            <a:r>
              <a:rPr lang="fr-FR" sz="3200" dirty="0" smtClean="0"/>
              <a:t>Fin </a:t>
            </a:r>
            <a:r>
              <a:rPr lang="fr-FR" sz="3200" dirty="0"/>
              <a:t>temporaire des prothèses </a:t>
            </a:r>
            <a:r>
              <a:rPr lang="fr-FR" sz="3200" dirty="0" smtClean="0"/>
              <a:t>métal-métal</a:t>
            </a:r>
            <a:r>
              <a:rPr lang="fr-FR" sz="3200" dirty="0"/>
              <a:t>,</a:t>
            </a:r>
          </a:p>
          <a:p>
            <a:r>
              <a:rPr lang="fr-FR" sz="3200" dirty="0"/>
              <a:t>D</a:t>
            </a:r>
            <a:r>
              <a:rPr lang="fr-FR" sz="3200" dirty="0" smtClean="0"/>
              <a:t>ébut </a:t>
            </a:r>
            <a:r>
              <a:rPr lang="fr-FR" sz="3200" dirty="0"/>
              <a:t>de la fixation sans ciment, </a:t>
            </a:r>
            <a:endParaRPr lang="fr-FR" sz="3200" dirty="0" smtClean="0"/>
          </a:p>
          <a:p>
            <a:r>
              <a:rPr lang="fr-FR" sz="3200" dirty="0" smtClean="0"/>
              <a:t>Amélioration de </a:t>
            </a:r>
            <a:r>
              <a:rPr lang="fr-FR" sz="3200" dirty="0"/>
              <a:t>la forme des prothèses cimentées, </a:t>
            </a:r>
            <a:endParaRPr lang="fr-FR" sz="3200" dirty="0" smtClean="0"/>
          </a:p>
          <a:p>
            <a:r>
              <a:rPr lang="fr-FR" sz="3200" dirty="0" smtClean="0"/>
              <a:t>multiplication des </a:t>
            </a:r>
            <a:r>
              <a:rPr lang="fr-FR" sz="3200" dirty="0"/>
              <a:t>modèles</a:t>
            </a:r>
          </a:p>
        </p:txBody>
      </p:sp>
      <p:pic>
        <p:nvPicPr>
          <p:cNvPr id="5" name="Image 4" descr="aco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8369" y="6137088"/>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579482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l"/>
            <a:r>
              <a:rPr lang="fr-FR" dirty="0" smtClean="0"/>
              <a:t>Des sujets de plus en plus jeunes</a:t>
            </a:r>
            <a:endParaRPr lang="fr-FR" dirty="0"/>
          </a:p>
        </p:txBody>
      </p:sp>
      <p:sp>
        <p:nvSpPr>
          <p:cNvPr id="3" name="Espace réservé du contenu 2"/>
          <p:cNvSpPr>
            <a:spLocks noGrp="1"/>
          </p:cNvSpPr>
          <p:nvPr>
            <p:ph idx="1"/>
          </p:nvPr>
        </p:nvSpPr>
        <p:spPr/>
        <p:txBody>
          <a:bodyPr/>
          <a:lstStyle/>
          <a:p>
            <a:r>
              <a:rPr lang="fr-FR" dirty="0" smtClean="0"/>
              <a:t>Apparition des descellement</a:t>
            </a:r>
          </a:p>
          <a:p>
            <a:r>
              <a:rPr lang="fr-FR" dirty="0" smtClean="0"/>
              <a:t>Ciment mis en « accusation et recherche d’autres modes de fixations</a:t>
            </a:r>
          </a:p>
          <a:p>
            <a:r>
              <a:rPr lang="fr-FR" dirty="0" smtClean="0"/>
              <a:t>Pb: adapter l’anatomie à l’implant ou l’implant à l’anatomie … ou les 2</a:t>
            </a:r>
          </a:p>
          <a:p>
            <a:r>
              <a:rPr lang="fr-FR" dirty="0" smtClean="0"/>
              <a:t>Adapter les technique de cimentage</a:t>
            </a:r>
            <a:endParaRPr lang="fr-FR" dirty="0"/>
          </a:p>
        </p:txBody>
      </p:sp>
      <p:pic>
        <p:nvPicPr>
          <p:cNvPr id="5" name="Image 4" descr="aco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8369" y="6137088"/>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031880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0" y="1"/>
            <a:ext cx="9144000" cy="723900"/>
          </a:xfrm>
        </p:spPr>
        <p:txBody>
          <a:bodyPr/>
          <a:lstStyle/>
          <a:p>
            <a:pPr algn="l"/>
            <a:r>
              <a:rPr lang="fr-FR" sz="4000" dirty="0" smtClean="0"/>
              <a:t>1970 – 1980: Début du « Sans ciment »</a:t>
            </a:r>
            <a:endParaRPr lang="fr-FR" sz="4000" dirty="0"/>
          </a:p>
        </p:txBody>
      </p:sp>
      <p:sp>
        <p:nvSpPr>
          <p:cNvPr id="3" name="Espace réservé du contenu 2"/>
          <p:cNvSpPr>
            <a:spLocks noGrp="1"/>
          </p:cNvSpPr>
          <p:nvPr>
            <p:ph sz="half" idx="4294967295"/>
          </p:nvPr>
        </p:nvSpPr>
        <p:spPr>
          <a:xfrm>
            <a:off x="368300" y="901700"/>
            <a:ext cx="3840163" cy="4867088"/>
          </a:xfrm>
        </p:spPr>
        <p:txBody>
          <a:bodyPr>
            <a:noAutofit/>
          </a:bodyPr>
          <a:lstStyle/>
          <a:p>
            <a:r>
              <a:rPr lang="fr-FR" sz="1800" dirty="0" smtClean="0"/>
              <a:t>1972, Robert Judet : PTH en « </a:t>
            </a:r>
            <a:r>
              <a:rPr lang="fr-FR" sz="1800" dirty="0" err="1" smtClean="0"/>
              <a:t>poro</a:t>
            </a:r>
            <a:r>
              <a:rPr lang="fr-FR" sz="1800" dirty="0" smtClean="0"/>
              <a:t> métal »</a:t>
            </a:r>
          </a:p>
          <a:p>
            <a:r>
              <a:rPr lang="fr-FR" sz="1800" dirty="0" smtClean="0"/>
              <a:t>1974 Gérald Lord: Tige recouverte de billes de métal « madréporique », cotyle tronconique vissé</a:t>
            </a:r>
          </a:p>
          <a:p>
            <a:r>
              <a:rPr lang="fr-FR" sz="1800" dirty="0" smtClean="0"/>
              <a:t>1976 Bousquet Tige vissée, cotyle semi cylindrique impacté à double mobilité</a:t>
            </a:r>
          </a:p>
          <a:p>
            <a:r>
              <a:rPr lang="fr-FR" sz="1800" dirty="0" smtClean="0"/>
              <a:t>1977 </a:t>
            </a:r>
            <a:r>
              <a:rPr lang="fr-FR" sz="1800" dirty="0" err="1" smtClean="0"/>
              <a:t>Engh</a:t>
            </a:r>
            <a:r>
              <a:rPr lang="fr-FR" sz="1800" dirty="0" smtClean="0"/>
              <a:t> (USA) </a:t>
            </a:r>
            <a:r>
              <a:rPr lang="fr-FR" sz="1800" dirty="0" err="1" smtClean="0"/>
              <a:t>porous</a:t>
            </a:r>
            <a:r>
              <a:rPr lang="fr-FR" sz="1800" dirty="0" smtClean="0"/>
              <a:t> </a:t>
            </a:r>
            <a:r>
              <a:rPr lang="fr-FR" sz="1800" dirty="0" err="1" smtClean="0"/>
              <a:t>coated</a:t>
            </a:r>
            <a:endParaRPr lang="fr-FR" sz="1800" dirty="0" smtClean="0"/>
          </a:p>
          <a:p>
            <a:r>
              <a:rPr lang="fr-FR" sz="1800" dirty="0" smtClean="0"/>
              <a:t>1979 </a:t>
            </a:r>
            <a:r>
              <a:rPr lang="fr-FR" sz="1800" dirty="0" err="1" smtClean="0"/>
              <a:t>Zweimüller</a:t>
            </a:r>
            <a:r>
              <a:rPr lang="fr-FR" sz="1800" dirty="0" smtClean="0"/>
              <a:t> (Autriche) Tige à section quadrangulaire à blocage cortical … encore utilisée</a:t>
            </a:r>
          </a:p>
        </p:txBody>
      </p:sp>
      <p:pic>
        <p:nvPicPr>
          <p:cNvPr id="4" name="Image 3" descr="aco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8369" y="6137088"/>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9" descr="Capture d’écran 2014-10-03 à 15.32.2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1681" y="3997344"/>
            <a:ext cx="1838134" cy="2548525"/>
          </a:xfrm>
          <a:prstGeom prst="rect">
            <a:avLst/>
          </a:prstGeom>
          <a:ln w="28575" cmpd="sng">
            <a:solidFill>
              <a:schemeClr val="accent1"/>
            </a:solidFill>
          </a:ln>
        </p:spPr>
      </p:pic>
      <p:pic>
        <p:nvPicPr>
          <p:cNvPr id="11" name="Image 10" descr="Capture d’écran 2014-10-02 à 14.53.1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9450" y="901700"/>
            <a:ext cx="1758950" cy="2844800"/>
          </a:xfrm>
          <a:prstGeom prst="rect">
            <a:avLst/>
          </a:prstGeom>
          <a:ln w="28575" cmpd="sng">
            <a:solidFill>
              <a:schemeClr val="accent1"/>
            </a:solidFill>
          </a:ln>
        </p:spPr>
      </p:pic>
      <p:pic>
        <p:nvPicPr>
          <p:cNvPr id="13" name="Image 12" descr="Capture d’écran 2014-10-02 à 14.20.3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1681" y="901700"/>
            <a:ext cx="1838134" cy="2855353"/>
          </a:xfrm>
          <a:prstGeom prst="rect">
            <a:avLst/>
          </a:prstGeom>
          <a:ln w="28575" cmpd="sng">
            <a:solidFill>
              <a:schemeClr val="accent1"/>
            </a:solidFill>
          </a:ln>
        </p:spPr>
      </p:pic>
      <p:pic>
        <p:nvPicPr>
          <p:cNvPr id="14" name="Image 13" descr="Capture d’écran 2014-10-03 à 15.46.58.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9450" y="3997345"/>
            <a:ext cx="1758950" cy="2548524"/>
          </a:xfrm>
          <a:prstGeom prst="rect">
            <a:avLst/>
          </a:prstGeom>
          <a:ln w="28575" cmpd="sng">
            <a:solidFill>
              <a:srgbClr val="2C7C9F"/>
            </a:solidFill>
          </a:ln>
        </p:spPr>
      </p:pic>
    </p:spTree>
    <p:extLst>
      <p:ext uri="{BB962C8B-B14F-4D97-AF65-F5344CB8AC3E}">
        <p14:creationId xmlns:p14="http://schemas.microsoft.com/office/powerpoint/2010/main" val="19398256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aco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8369" y="6137088"/>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re 2"/>
          <p:cNvSpPr>
            <a:spLocks noGrp="1"/>
          </p:cNvSpPr>
          <p:nvPr>
            <p:ph type="title"/>
          </p:nvPr>
        </p:nvSpPr>
        <p:spPr>
          <a:xfrm>
            <a:off x="533398" y="289158"/>
            <a:ext cx="4079545" cy="645428"/>
          </a:xfrm>
        </p:spPr>
        <p:txBody>
          <a:bodyPr/>
          <a:lstStyle/>
          <a:p>
            <a:r>
              <a:rPr lang="fr-FR" dirty="0" smtClean="0"/>
              <a:t>Maurice E. Müller</a:t>
            </a:r>
            <a:endParaRPr lang="fr-FR" dirty="0"/>
          </a:p>
        </p:txBody>
      </p:sp>
      <p:pic>
        <p:nvPicPr>
          <p:cNvPr id="6" name="Espace réservé pour une image  5" descr="Capture d’écran 2014-10-04 à 10.29.01.png"/>
          <p:cNvPicPr>
            <a:picLocks noGrp="1" noChangeAspect="1"/>
          </p:cNvPicPr>
          <p:nvPr>
            <p:ph type="pic" idx="1"/>
          </p:nvPr>
        </p:nvPicPr>
        <p:blipFill>
          <a:blip r:embed="rId4">
            <a:extLst>
              <a:ext uri="{28A0092B-C50C-407E-A947-70E740481C1C}">
                <a14:useLocalDpi xmlns:a14="http://schemas.microsoft.com/office/drawing/2010/main" val="0"/>
              </a:ext>
            </a:extLst>
          </a:blip>
          <a:srcRect l="2617" r="2617"/>
          <a:stretch>
            <a:fillRect/>
          </a:stretch>
        </p:blipFill>
        <p:spPr>
          <a:xfrm>
            <a:off x="5090617" y="289158"/>
            <a:ext cx="3657600" cy="5318077"/>
          </a:xfrm>
        </p:spPr>
      </p:pic>
      <p:sp>
        <p:nvSpPr>
          <p:cNvPr id="5" name="Espace réservé du texte 4"/>
          <p:cNvSpPr>
            <a:spLocks noGrp="1"/>
          </p:cNvSpPr>
          <p:nvPr>
            <p:ph type="body" sz="half" idx="2"/>
          </p:nvPr>
        </p:nvSpPr>
        <p:spPr>
          <a:xfrm>
            <a:off x="533398" y="1168400"/>
            <a:ext cx="4079545" cy="4339608"/>
          </a:xfrm>
        </p:spPr>
        <p:txBody>
          <a:bodyPr/>
          <a:lstStyle/>
          <a:p>
            <a:pPr marL="285750" indent="-285750" algn="l">
              <a:buFont typeface="Arial"/>
              <a:buChar char="•"/>
            </a:pPr>
            <a:r>
              <a:rPr lang="fr-FR" dirty="0" smtClean="0"/>
              <a:t>1966 - 1970 Débute des essais sur l’arthroplastie de hanche </a:t>
            </a:r>
          </a:p>
          <a:p>
            <a:pPr marL="285750" indent="-285750" algn="l">
              <a:buFont typeface="Arial"/>
              <a:buChar char="•"/>
            </a:pPr>
            <a:r>
              <a:rPr lang="fr-FR" dirty="0" smtClean="0"/>
              <a:t>1976, Tige courbe cimentée Tête de 32mm</a:t>
            </a:r>
          </a:p>
          <a:p>
            <a:pPr marL="285750" indent="-285750" algn="l">
              <a:buFont typeface="Arial"/>
              <a:buChar char="•"/>
            </a:pPr>
            <a:r>
              <a:rPr lang="fr-FR" dirty="0" smtClean="0"/>
              <a:t>1979 - 1983, Tige droite Tête 28, « </a:t>
            </a:r>
            <a:r>
              <a:rPr lang="fr-FR" dirty="0" err="1" smtClean="0"/>
              <a:t>autoblocante</a:t>
            </a:r>
            <a:r>
              <a:rPr lang="fr-FR" dirty="0" smtClean="0"/>
              <a:t> », amélioration des technique de cimentage</a:t>
            </a:r>
          </a:p>
          <a:p>
            <a:pPr marL="285750" indent="-285750" algn="l">
              <a:buFont typeface="Arial"/>
              <a:buChar char="•"/>
            </a:pPr>
            <a:r>
              <a:rPr lang="fr-FR" dirty="0" smtClean="0"/>
              <a:t>Fondateur de </a:t>
            </a:r>
            <a:r>
              <a:rPr lang="fr-FR" dirty="0" err="1" smtClean="0"/>
              <a:t>Protek</a:t>
            </a:r>
            <a:r>
              <a:rPr lang="fr-FR" dirty="0" smtClean="0"/>
              <a:t> AG ®</a:t>
            </a:r>
            <a:endParaRPr lang="fr-FR" dirty="0"/>
          </a:p>
        </p:txBody>
      </p:sp>
      <p:pic>
        <p:nvPicPr>
          <p:cNvPr id="7" name="Image 6" descr="Capture d’écran 2014-10-04 à 10.48.3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4226" y="4559300"/>
            <a:ext cx="2238718" cy="2164369"/>
          </a:xfrm>
          <a:prstGeom prst="rect">
            <a:avLst/>
          </a:prstGeom>
        </p:spPr>
      </p:pic>
    </p:spTree>
    <p:extLst>
      <p:ext uri="{BB962C8B-B14F-4D97-AF65-F5344CB8AC3E}">
        <p14:creationId xmlns:p14="http://schemas.microsoft.com/office/powerpoint/2010/main" val="253407937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0" y="107951"/>
            <a:ext cx="9055100" cy="730250"/>
          </a:xfrm>
        </p:spPr>
        <p:txBody>
          <a:bodyPr/>
          <a:lstStyle/>
          <a:p>
            <a:pPr algn="l"/>
            <a:r>
              <a:rPr lang="fr-FR" dirty="0" smtClean="0"/>
              <a:t>Le couple céramique / céramique</a:t>
            </a:r>
            <a:endParaRPr lang="fr-FR" dirty="0"/>
          </a:p>
        </p:txBody>
      </p:sp>
      <p:sp>
        <p:nvSpPr>
          <p:cNvPr id="3" name="Espace réservé du contenu 2"/>
          <p:cNvSpPr>
            <a:spLocks noGrp="1"/>
          </p:cNvSpPr>
          <p:nvPr>
            <p:ph sz="half" idx="4294967295"/>
          </p:nvPr>
        </p:nvSpPr>
        <p:spPr>
          <a:xfrm>
            <a:off x="0" y="1346201"/>
            <a:ext cx="3840163" cy="5105399"/>
          </a:xfrm>
        </p:spPr>
        <p:txBody>
          <a:bodyPr/>
          <a:lstStyle/>
          <a:p>
            <a:r>
              <a:rPr lang="fr-FR" dirty="0" smtClean="0"/>
              <a:t>1970, P. Boutin (Pau)</a:t>
            </a:r>
          </a:p>
          <a:p>
            <a:r>
              <a:rPr lang="fr-FR" dirty="0" smtClean="0"/>
              <a:t>Usure quasi – nulle</a:t>
            </a:r>
          </a:p>
          <a:p>
            <a:r>
              <a:rPr lang="fr-FR" dirty="0" smtClean="0"/>
              <a:t>débuts difficiles: descellements précoces</a:t>
            </a:r>
          </a:p>
          <a:p>
            <a:r>
              <a:rPr lang="fr-FR" dirty="0" smtClean="0"/>
              <a:t>Améliorés par cotyle sans ciment et tête sur cône morse</a:t>
            </a:r>
          </a:p>
        </p:txBody>
      </p:sp>
      <p:pic>
        <p:nvPicPr>
          <p:cNvPr id="6" name="Image 5" descr="Capture d’écran 2014-10-03 à 17.08.0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9386" y="2006599"/>
            <a:ext cx="5275714" cy="2694585"/>
          </a:xfrm>
          <a:prstGeom prst="rect">
            <a:avLst/>
          </a:prstGeom>
          <a:ln w="28575" cmpd="sng">
            <a:solidFill>
              <a:srgbClr val="2C7C9F"/>
            </a:solidFill>
          </a:ln>
        </p:spPr>
      </p:pic>
      <p:pic>
        <p:nvPicPr>
          <p:cNvPr id="7" name="Image 6" descr="aco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8369" y="6137088"/>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532163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0" y="107950"/>
            <a:ext cx="8042275" cy="1336675"/>
          </a:xfrm>
        </p:spPr>
        <p:txBody>
          <a:bodyPr/>
          <a:lstStyle/>
          <a:p>
            <a:pPr algn="l"/>
            <a:r>
              <a:rPr lang="fr-FR" dirty="0" smtClean="0"/>
              <a:t>1985 -1990 Multiplication des modèles</a:t>
            </a:r>
            <a:endParaRPr lang="fr-FR" dirty="0"/>
          </a:p>
        </p:txBody>
      </p:sp>
      <p:pic>
        <p:nvPicPr>
          <p:cNvPr id="3" name="Image 2" descr="Capture d’écran 2014-10-04 à 11.04.4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7900" y="2311400"/>
            <a:ext cx="2049343" cy="3136900"/>
          </a:xfrm>
          <a:prstGeom prst="rect">
            <a:avLst/>
          </a:prstGeom>
        </p:spPr>
      </p:pic>
      <p:pic>
        <p:nvPicPr>
          <p:cNvPr id="4" name="Image 3" descr="Capture d’écran 2014-10-04 à 11.01.5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1893" y="3532247"/>
            <a:ext cx="2844800" cy="1723906"/>
          </a:xfrm>
          <a:prstGeom prst="rect">
            <a:avLst/>
          </a:prstGeom>
        </p:spPr>
      </p:pic>
      <p:pic>
        <p:nvPicPr>
          <p:cNvPr id="5" name="Image 4" descr="Capture d’écran 2014-10-04 à 11.00.0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3900" y="1652647"/>
            <a:ext cx="2463293" cy="1879600"/>
          </a:xfrm>
          <a:prstGeom prst="rect">
            <a:avLst/>
          </a:prstGeom>
        </p:spPr>
      </p:pic>
      <p:pic>
        <p:nvPicPr>
          <p:cNvPr id="6" name="Image 5" descr="Capture d’écran 2014-10-04 à 10.59.2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6659" y="792222"/>
            <a:ext cx="1774535" cy="1304805"/>
          </a:xfrm>
          <a:prstGeom prst="rect">
            <a:avLst/>
          </a:prstGeom>
        </p:spPr>
      </p:pic>
      <p:pic>
        <p:nvPicPr>
          <p:cNvPr id="7" name="Image 6" descr="Capture d’écran 2014-10-04 à 10.59.10.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24593" y="800100"/>
            <a:ext cx="1765300" cy="2832032"/>
          </a:xfrm>
          <a:prstGeom prst="rect">
            <a:avLst/>
          </a:prstGeom>
        </p:spPr>
      </p:pic>
      <p:pic>
        <p:nvPicPr>
          <p:cNvPr id="8" name="Image 7" descr="Capture d’écran 2014-10-04 à 10.56.59.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64100" y="1090553"/>
            <a:ext cx="992559" cy="2441694"/>
          </a:xfrm>
          <a:prstGeom prst="rect">
            <a:avLst/>
          </a:prstGeom>
        </p:spPr>
      </p:pic>
      <p:sp>
        <p:nvSpPr>
          <p:cNvPr id="9" name="ZoneTexte 8"/>
          <p:cNvSpPr txBox="1"/>
          <p:nvPr/>
        </p:nvSpPr>
        <p:spPr>
          <a:xfrm>
            <a:off x="215900" y="3632132"/>
            <a:ext cx="2235200" cy="2308324"/>
          </a:xfrm>
          <a:prstGeom prst="rect">
            <a:avLst/>
          </a:prstGeom>
          <a:noFill/>
        </p:spPr>
        <p:txBody>
          <a:bodyPr wrap="square" rtlCol="0">
            <a:spAutoFit/>
          </a:bodyPr>
          <a:lstStyle/>
          <a:p>
            <a:pPr marL="342900" indent="-342900">
              <a:buClr>
                <a:schemeClr val="accent1"/>
              </a:buClr>
              <a:buFont typeface="Arial"/>
              <a:buChar char="•"/>
            </a:pPr>
            <a:r>
              <a:rPr lang="fr-FR" dirty="0">
                <a:solidFill>
                  <a:srgbClr val="595959"/>
                </a:solidFill>
                <a:latin typeface="+mn-lt"/>
                <a:ea typeface="ＭＳ Ｐゴシック" charset="-128"/>
                <a:cs typeface="ＭＳ Ｐゴシック" charset="-128"/>
              </a:rPr>
              <a:t>Plus de 300 modèles</a:t>
            </a:r>
          </a:p>
          <a:p>
            <a:pPr marL="342900" indent="-342900">
              <a:buClr>
                <a:schemeClr val="accent1"/>
              </a:buClr>
              <a:buFont typeface="Arial"/>
              <a:buChar char="•"/>
            </a:pPr>
            <a:r>
              <a:rPr lang="fr-FR" dirty="0">
                <a:solidFill>
                  <a:srgbClr val="595959"/>
                </a:solidFill>
                <a:latin typeface="+mn-lt"/>
                <a:ea typeface="ＭＳ Ｐゴシック" charset="-128"/>
                <a:cs typeface="ＭＳ Ｐゴシック" charset="-128"/>
              </a:rPr>
              <a:t>chacun veut la sienne!</a:t>
            </a:r>
          </a:p>
          <a:p>
            <a:pPr marL="342900" indent="-342900">
              <a:buClr>
                <a:schemeClr val="accent1"/>
              </a:buClr>
              <a:buFont typeface="Arial"/>
              <a:buChar char="•"/>
            </a:pPr>
            <a:r>
              <a:rPr lang="fr-FR" dirty="0">
                <a:solidFill>
                  <a:srgbClr val="595959"/>
                </a:solidFill>
                <a:latin typeface="+mn-lt"/>
                <a:ea typeface="ＭＳ Ｐゴシック" charset="-128"/>
                <a:cs typeface="ＭＳ Ｐゴシック" charset="-128"/>
              </a:rPr>
              <a:t>Scandales financiers</a:t>
            </a:r>
          </a:p>
        </p:txBody>
      </p:sp>
      <p:pic>
        <p:nvPicPr>
          <p:cNvPr id="10" name="Image 9" descr="aco3.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78369" y="6137088"/>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0" descr="PTH explants.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53159" y="800100"/>
            <a:ext cx="4378035" cy="4674665"/>
          </a:xfrm>
          <a:prstGeom prst="rect">
            <a:avLst/>
          </a:prstGeom>
        </p:spPr>
      </p:pic>
    </p:spTree>
    <p:extLst>
      <p:ext uri="{BB962C8B-B14F-4D97-AF65-F5344CB8AC3E}">
        <p14:creationId xmlns:p14="http://schemas.microsoft.com/office/powerpoint/2010/main" val="31940103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par>
                          <p:cTn id="15" fill="hold">
                            <p:stCondLst>
                              <p:cond delay="1000"/>
                            </p:stCondLst>
                            <p:childTnLst>
                              <p:par>
                                <p:cTn id="16" presetID="1" presetClass="entr" presetSubtype="0" fill="hold" nodeType="afterEffect">
                                  <p:stCondLst>
                                    <p:cond delay="500"/>
                                  </p:stCondLst>
                                  <p:childTnLst>
                                    <p:set>
                                      <p:cBhvr>
                                        <p:cTn id="17" dur="1" fill="hold">
                                          <p:stCondLst>
                                            <p:cond delay="0"/>
                                          </p:stCondLst>
                                        </p:cTn>
                                        <p:tgtEl>
                                          <p:spTgt spid="7"/>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107951"/>
            <a:ext cx="8042275" cy="768350"/>
          </a:xfrm>
        </p:spPr>
        <p:txBody>
          <a:bodyPr/>
          <a:lstStyle/>
          <a:p>
            <a:pPr algn="l"/>
            <a:r>
              <a:rPr lang="fr-FR" dirty="0" smtClean="0"/>
              <a:t>1990-2000 La stabilisation</a:t>
            </a:r>
            <a:endParaRPr lang="fr-FR" dirty="0"/>
          </a:p>
        </p:txBody>
      </p:sp>
      <p:sp>
        <p:nvSpPr>
          <p:cNvPr id="3" name="Espace réservé du contenu 2"/>
          <p:cNvSpPr>
            <a:spLocks noGrp="1"/>
          </p:cNvSpPr>
          <p:nvPr>
            <p:ph idx="1"/>
          </p:nvPr>
        </p:nvSpPr>
        <p:spPr>
          <a:xfrm>
            <a:off x="549275" y="876301"/>
            <a:ext cx="8042275" cy="5067299"/>
          </a:xfrm>
        </p:spPr>
        <p:txBody>
          <a:bodyPr/>
          <a:lstStyle/>
          <a:p>
            <a:r>
              <a:rPr lang="fr-FR" dirty="0" smtClean="0"/>
              <a:t>Consensus sur les formes</a:t>
            </a:r>
          </a:p>
          <a:p>
            <a:r>
              <a:rPr lang="fr-FR" dirty="0" smtClean="0"/>
              <a:t>Coût + ou - maitrisés</a:t>
            </a:r>
          </a:p>
          <a:p>
            <a:r>
              <a:rPr lang="fr-FR" dirty="0" smtClean="0"/>
              <a:t>Homologation (insuffisance et limites)</a:t>
            </a:r>
          </a:p>
          <a:p>
            <a:r>
              <a:rPr lang="fr-FR" dirty="0" smtClean="0"/>
              <a:t>Registres et méta analyses</a:t>
            </a:r>
          </a:p>
          <a:p>
            <a:r>
              <a:rPr lang="fr-FR" dirty="0" smtClean="0"/>
              <a:t>Fiabilité du « sans ciment »: Hydroxyapatite</a:t>
            </a:r>
          </a:p>
          <a:p>
            <a:r>
              <a:rPr lang="fr-FR" dirty="0" smtClean="0"/>
              <a:t>Mais :</a:t>
            </a:r>
          </a:p>
          <a:p>
            <a:pPr lvl="1"/>
            <a:r>
              <a:rPr lang="fr-FR" dirty="0" smtClean="0"/>
              <a:t>Usure accrue du PE le parent pauvre de la recherche</a:t>
            </a:r>
          </a:p>
          <a:p>
            <a:pPr lvl="1"/>
            <a:r>
              <a:rPr lang="fr-FR" dirty="0" smtClean="0"/>
              <a:t>Diminution de la fiabilité du cimenté: surfaces mates ou granuleuses</a:t>
            </a:r>
          </a:p>
          <a:p>
            <a:pPr lvl="1"/>
            <a:r>
              <a:rPr lang="fr-FR" dirty="0" smtClean="0"/>
              <a:t>Début d’analyse </a:t>
            </a:r>
            <a:r>
              <a:rPr lang="fr-FR" dirty="0"/>
              <a:t>é</a:t>
            </a:r>
            <a:r>
              <a:rPr lang="fr-FR" dirty="0" smtClean="0"/>
              <a:t>tiologique de l’</a:t>
            </a:r>
            <a:r>
              <a:rPr lang="fr-FR" dirty="0"/>
              <a:t>o</a:t>
            </a:r>
            <a:r>
              <a:rPr lang="fr-FR" dirty="0" smtClean="0"/>
              <a:t>stéolyse</a:t>
            </a:r>
            <a:endParaRPr lang="fr-FR" dirty="0"/>
          </a:p>
        </p:txBody>
      </p:sp>
      <p:pic>
        <p:nvPicPr>
          <p:cNvPr id="4" name="Image 3" descr="aco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8369" y="6137088"/>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933113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2400" y="107951"/>
            <a:ext cx="8851899" cy="895350"/>
          </a:xfrm>
        </p:spPr>
        <p:txBody>
          <a:bodyPr/>
          <a:lstStyle/>
          <a:p>
            <a:pPr algn="l"/>
            <a:r>
              <a:rPr lang="fr-FR" sz="3600" dirty="0" smtClean="0"/>
              <a:t>2000-2014: retour vers le passé et espoirs</a:t>
            </a:r>
            <a:endParaRPr lang="fr-FR" sz="3600" dirty="0"/>
          </a:p>
        </p:txBody>
      </p:sp>
      <p:sp>
        <p:nvSpPr>
          <p:cNvPr id="3" name="Espace réservé du contenu 2"/>
          <p:cNvSpPr>
            <a:spLocks noGrp="1"/>
          </p:cNvSpPr>
          <p:nvPr>
            <p:ph idx="1"/>
          </p:nvPr>
        </p:nvSpPr>
        <p:spPr>
          <a:xfrm>
            <a:off x="241300" y="1231900"/>
            <a:ext cx="8661399" cy="4711700"/>
          </a:xfrm>
        </p:spPr>
        <p:txBody>
          <a:bodyPr/>
          <a:lstStyle/>
          <a:p>
            <a:r>
              <a:rPr lang="fr-FR" dirty="0" smtClean="0"/>
              <a:t>Regain d’intérêt pour le couple dur/dur: succès et échecs</a:t>
            </a:r>
          </a:p>
          <a:p>
            <a:r>
              <a:rPr lang="fr-FR" dirty="0" smtClean="0"/>
              <a:t>Fiabilité des techniques cimentées et sans ciment</a:t>
            </a:r>
          </a:p>
          <a:p>
            <a:r>
              <a:rPr lang="fr-FR" dirty="0" smtClean="0"/>
              <a:t>Modularité et chirurgie assistée par ordinateur: un mieux ou un danger ?</a:t>
            </a:r>
          </a:p>
          <a:p>
            <a:r>
              <a:rPr lang="fr-FR" dirty="0" err="1"/>
              <a:t>Polyethylène</a:t>
            </a:r>
            <a:r>
              <a:rPr lang="fr-FR" dirty="0"/>
              <a:t> hautement </a:t>
            </a:r>
            <a:r>
              <a:rPr lang="fr-FR" dirty="0" smtClean="0"/>
              <a:t>réticulé</a:t>
            </a:r>
          </a:p>
          <a:p>
            <a:r>
              <a:rPr lang="fr-FR" dirty="0" smtClean="0"/>
              <a:t>Double mobilité</a:t>
            </a:r>
          </a:p>
          <a:p>
            <a:r>
              <a:rPr lang="fr-FR" dirty="0" smtClean="0"/>
              <a:t>MIS</a:t>
            </a:r>
          </a:p>
          <a:p>
            <a:r>
              <a:rPr lang="fr-FR" dirty="0" smtClean="0"/>
              <a:t>Registres, méta analyses…</a:t>
            </a:r>
          </a:p>
          <a:p>
            <a:endParaRPr lang="fr-FR" dirty="0"/>
          </a:p>
        </p:txBody>
      </p:sp>
      <p:pic>
        <p:nvPicPr>
          <p:cNvPr id="4" name="Image 3" descr="aco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8369" y="6137088"/>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219764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idx="4294967295"/>
          </p:nvPr>
        </p:nvSpPr>
        <p:spPr>
          <a:xfrm>
            <a:off x="152400" y="288132"/>
            <a:ext cx="8991600" cy="646112"/>
          </a:xfrm>
        </p:spPr>
        <p:txBody>
          <a:bodyPr/>
          <a:lstStyle/>
          <a:p>
            <a:pPr algn="l"/>
            <a:r>
              <a:rPr lang="fr-FR" dirty="0" smtClean="0"/>
              <a:t>Un équilibre difficile</a:t>
            </a:r>
            <a:endParaRPr lang="fr-FR" dirty="0"/>
          </a:p>
        </p:txBody>
      </p:sp>
      <p:sp>
        <p:nvSpPr>
          <p:cNvPr id="8" name="Espace réservé du texte 7"/>
          <p:cNvSpPr>
            <a:spLocks noGrp="1"/>
          </p:cNvSpPr>
          <p:nvPr>
            <p:ph type="body" sz="half" idx="4294967295"/>
          </p:nvPr>
        </p:nvSpPr>
        <p:spPr>
          <a:xfrm>
            <a:off x="0" y="1787525"/>
            <a:ext cx="4079875" cy="3721100"/>
          </a:xfrm>
        </p:spPr>
        <p:txBody>
          <a:bodyPr/>
          <a:lstStyle/>
          <a:p>
            <a:pPr marL="285750" indent="-285750" algn="l">
              <a:buFont typeface="Arial"/>
              <a:buChar char="•"/>
            </a:pPr>
            <a:r>
              <a:rPr lang="fr-FR" dirty="0" smtClean="0"/>
              <a:t>Sécurité et fiabilité</a:t>
            </a:r>
          </a:p>
          <a:p>
            <a:pPr marL="285750" indent="-285750" algn="l">
              <a:buFont typeface="Arial"/>
              <a:buChar char="•"/>
            </a:pPr>
            <a:r>
              <a:rPr lang="fr-FR" dirty="0" smtClean="0"/>
              <a:t>Nécessité d’innovation</a:t>
            </a:r>
          </a:p>
          <a:p>
            <a:pPr marL="285750" indent="-285750" algn="l">
              <a:buFont typeface="Arial"/>
              <a:buChar char="•"/>
            </a:pPr>
            <a:r>
              <a:rPr lang="fr-FR" dirty="0" smtClean="0"/>
              <a:t>Coûts</a:t>
            </a:r>
          </a:p>
          <a:p>
            <a:pPr marL="285750" indent="-285750" algn="l">
              <a:buFont typeface="Arial"/>
              <a:buChar char="•"/>
            </a:pPr>
            <a:r>
              <a:rPr lang="fr-FR" dirty="0" smtClean="0"/>
              <a:t>Exigences des patients</a:t>
            </a:r>
          </a:p>
        </p:txBody>
      </p:sp>
      <p:pic>
        <p:nvPicPr>
          <p:cNvPr id="10" name="Image 9" descr="Capture d’écran 2014-10-05 à 18.21.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8456" y="934244"/>
            <a:ext cx="4291544" cy="4330700"/>
          </a:xfrm>
          <a:prstGeom prst="rect">
            <a:avLst/>
          </a:prstGeom>
          <a:ln>
            <a:solidFill>
              <a:srgbClr val="2C7C9F"/>
            </a:solidFill>
          </a:ln>
        </p:spPr>
      </p:pic>
      <p:pic>
        <p:nvPicPr>
          <p:cNvPr id="5" name="Image 4" descr="aco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8369" y="6137088"/>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441647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0" y="107950"/>
            <a:ext cx="8042275" cy="1336675"/>
          </a:xfrm>
        </p:spPr>
        <p:txBody>
          <a:bodyPr/>
          <a:lstStyle/>
          <a:p>
            <a:pPr algn="l"/>
            <a:r>
              <a:rPr lang="fr-FR" sz="4000" dirty="0" smtClean="0"/>
              <a:t>Une intervention de plus en plus pratiquée</a:t>
            </a:r>
            <a:endParaRPr lang="fr-FR" sz="4000" dirty="0"/>
          </a:p>
        </p:txBody>
      </p:sp>
      <p:sp>
        <p:nvSpPr>
          <p:cNvPr id="7" name="Espace réservé du contenu 6"/>
          <p:cNvSpPr>
            <a:spLocks noGrp="1"/>
          </p:cNvSpPr>
          <p:nvPr>
            <p:ph sz="half" idx="4294967295"/>
          </p:nvPr>
        </p:nvSpPr>
        <p:spPr>
          <a:xfrm>
            <a:off x="0" y="1804589"/>
            <a:ext cx="4598459" cy="4224903"/>
          </a:xfrm>
        </p:spPr>
        <p:txBody>
          <a:bodyPr/>
          <a:lstStyle/>
          <a:p>
            <a:r>
              <a:rPr lang="fr-FR" dirty="0" smtClean="0"/>
              <a:t>Top 5 des interventions en chirurgie orthopédique</a:t>
            </a:r>
          </a:p>
          <a:p>
            <a:pPr marL="0" indent="0">
              <a:buNone/>
            </a:pPr>
            <a:r>
              <a:rPr lang="fr-FR" sz="3200" dirty="0">
                <a:solidFill>
                  <a:srgbClr val="2C7C9F"/>
                </a:solidFill>
              </a:rPr>
              <a:t> </a:t>
            </a:r>
            <a:r>
              <a:rPr lang="fr-FR" sz="3200" dirty="0" smtClean="0">
                <a:solidFill>
                  <a:srgbClr val="2C7C9F"/>
                </a:solidFill>
              </a:rPr>
              <a:t>   2010 - France: </a:t>
            </a:r>
          </a:p>
          <a:p>
            <a:r>
              <a:rPr lang="fr-FR" dirty="0"/>
              <a:t>147 </a:t>
            </a:r>
            <a:r>
              <a:rPr lang="fr-FR" dirty="0" smtClean="0"/>
              <a:t>513 PTH</a:t>
            </a:r>
          </a:p>
          <a:p>
            <a:r>
              <a:rPr lang="fr-FR" dirty="0"/>
              <a:t>25 </a:t>
            </a:r>
            <a:r>
              <a:rPr lang="fr-FR" dirty="0" smtClean="0"/>
              <a:t>455 P. fémorale simples (fractures du col)</a:t>
            </a:r>
          </a:p>
          <a:p>
            <a:r>
              <a:rPr lang="fr-FR" dirty="0" smtClean="0"/>
              <a:t>12% de PTH de « reprise »</a:t>
            </a:r>
            <a:endParaRPr lang="fr-FR" dirty="0"/>
          </a:p>
        </p:txBody>
      </p:sp>
      <p:pic>
        <p:nvPicPr>
          <p:cNvPr id="10" name="Image 9" descr="aco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8369" y="6137088"/>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0" descr="Capture d’écran 2014-10-01 à 17.07.1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0026" y="1086846"/>
            <a:ext cx="4461132" cy="5636121"/>
          </a:xfrm>
          <a:prstGeom prst="rect">
            <a:avLst/>
          </a:prstGeom>
          <a:ln w="28575" cmpd="sng">
            <a:solidFill>
              <a:srgbClr val="2C7C9F"/>
            </a:solidFill>
          </a:ln>
        </p:spPr>
      </p:pic>
      <p:sp>
        <p:nvSpPr>
          <p:cNvPr id="12" name="Ellipse 11"/>
          <p:cNvSpPr/>
          <p:nvPr/>
        </p:nvSpPr>
        <p:spPr>
          <a:xfrm>
            <a:off x="5423958" y="2151722"/>
            <a:ext cx="532341" cy="125811"/>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030666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1000"/>
                                  </p:stCondLst>
                                  <p:childTnLst>
                                    <p:set>
                                      <p:cBhvr>
                                        <p:cTn id="6" dur="1" fill="hold">
                                          <p:stCondLst>
                                            <p:cond delay="0"/>
                                          </p:stCondLst>
                                        </p:cTn>
                                        <p:tgtEl>
                                          <p:spTgt spid="12"/>
                                        </p:tgtEl>
                                        <p:attrNameLst>
                                          <p:attrName>style.visibility</p:attrName>
                                        </p:attrNameLst>
                                      </p:cBhvr>
                                      <p:to>
                                        <p:strVal val="visible"/>
                                      </p:to>
                                    </p:set>
                                    <p:animScale>
                                      <p:cBhvr>
                                        <p:cTn id="7"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2"/>
                                        </p:tgtEl>
                                        <p:attrNameLst>
                                          <p:attrName>ppt_x</p:attrName>
                                          <p:attrName>ppt_y</p:attrName>
                                        </p:attrNameLst>
                                      </p:cBhvr>
                                    </p:animMotion>
                                    <p:animEffect transition="in" filter="fade">
                                      <p:cBhvr>
                                        <p:cTn id="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aco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8369" y="6137088"/>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descr="ADM-Aco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150" y="622300"/>
            <a:ext cx="3645042" cy="4762500"/>
          </a:xfrm>
          <a:prstGeom prst="rect">
            <a:avLst/>
          </a:prstGeom>
        </p:spPr>
      </p:pic>
      <p:pic>
        <p:nvPicPr>
          <p:cNvPr id="6" name="Image 5" descr="Capture d’écran 2014-10-04 à 18.49.2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5450" y="482600"/>
            <a:ext cx="2832100" cy="6146800"/>
          </a:xfrm>
          <a:prstGeom prst="rect">
            <a:avLst/>
          </a:prstGeom>
        </p:spPr>
      </p:pic>
      <p:pic>
        <p:nvPicPr>
          <p:cNvPr id="7" name="Picture 5" descr="Fract tête alumine"/>
          <p:cNvPicPr>
            <a:picLocks noGrp="1" noChangeAspect="1" noChangeArrowheads="1"/>
          </p:cNvPicPr>
          <p:nvPr/>
        </p:nvPicPr>
        <p:blipFill>
          <a:blip r:embed="rId5">
            <a:extLst>
              <a:ext uri="{28A0092B-C50C-407E-A947-70E740481C1C}">
                <a14:useLocalDpi xmlns:a14="http://schemas.microsoft.com/office/drawing/2010/main" val="0"/>
              </a:ext>
            </a:extLst>
          </a:blip>
          <a:srcRect l="-23749" r="-23749"/>
          <a:stretch>
            <a:fillRect/>
          </a:stretch>
        </p:blipFill>
        <p:spPr bwMode="auto">
          <a:xfrm>
            <a:off x="957268" y="1004094"/>
            <a:ext cx="3851265" cy="25908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 name="Image 7" descr="Flaissier 3.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71256" y="864394"/>
            <a:ext cx="3011488" cy="225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8" descr="Descellement.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5744" y="3219450"/>
            <a:ext cx="5207000" cy="3905250"/>
          </a:xfrm>
          <a:prstGeom prst="rect">
            <a:avLst/>
          </a:prstGeom>
        </p:spPr>
      </p:pic>
      <p:pic>
        <p:nvPicPr>
          <p:cNvPr id="10" name="Picture 17" descr="Walter ABG1"/>
          <p:cNvPicPr>
            <a:picLocks noChangeAspect="1" noChangeArrowheads="1"/>
          </p:cNvPicPr>
          <p:nvPr/>
        </p:nvPicPr>
        <p:blipFill>
          <a:blip r:embed="rId8">
            <a:extLst>
              <a:ext uri="{28A0092B-C50C-407E-A947-70E740481C1C}">
                <a14:useLocalDpi xmlns:a14="http://schemas.microsoft.com/office/drawing/2010/main" val="0"/>
              </a:ext>
            </a:extLst>
          </a:blip>
          <a:srcRect l="24994" t="24362" r="41911" b="34947"/>
          <a:stretch>
            <a:fillRect/>
          </a:stretch>
        </p:blipFill>
        <p:spPr bwMode="auto">
          <a:xfrm>
            <a:off x="537991" y="3342481"/>
            <a:ext cx="2755900" cy="2408238"/>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78735" y="2761406"/>
            <a:ext cx="4382465" cy="3867994"/>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1" descr="Capture d’écran 2014-10-05 à 18.19.56.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9012" y="1524000"/>
            <a:ext cx="3608087" cy="3581400"/>
          </a:xfrm>
          <a:prstGeom prst="rect">
            <a:avLst/>
          </a:prstGeom>
        </p:spPr>
      </p:pic>
      <p:pic>
        <p:nvPicPr>
          <p:cNvPr id="13" name="Image 12" descr="Shipping céramique.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47099" y="3957392"/>
            <a:ext cx="3479800" cy="1224208"/>
          </a:xfrm>
          <a:prstGeom prst="rect">
            <a:avLst/>
          </a:prstGeom>
        </p:spPr>
      </p:pic>
    </p:spTree>
    <p:extLst>
      <p:ext uri="{BB962C8B-B14F-4D97-AF65-F5344CB8AC3E}">
        <p14:creationId xmlns:p14="http://schemas.microsoft.com/office/powerpoint/2010/main" val="8032748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549275" y="107576"/>
            <a:ext cx="8042276" cy="844924"/>
          </a:xfrm>
        </p:spPr>
        <p:txBody>
          <a:bodyPr/>
          <a:lstStyle/>
          <a:p>
            <a:r>
              <a:rPr lang="fr-FR" dirty="0" smtClean="0"/>
              <a:t>Attention au péché d’orgueil !</a:t>
            </a:r>
            <a:endParaRPr lang="fr-FR" dirty="0"/>
          </a:p>
        </p:txBody>
      </p:sp>
      <p:sp>
        <p:nvSpPr>
          <p:cNvPr id="7" name="Espace réservé du contenu 6"/>
          <p:cNvSpPr>
            <a:spLocks noGrp="1"/>
          </p:cNvSpPr>
          <p:nvPr>
            <p:ph sz="half" idx="1"/>
          </p:nvPr>
        </p:nvSpPr>
        <p:spPr>
          <a:xfrm>
            <a:off x="549275" y="1117600"/>
            <a:ext cx="3840480" cy="4826001"/>
          </a:xfrm>
        </p:spPr>
        <p:txBody>
          <a:bodyPr/>
          <a:lstStyle/>
          <a:p>
            <a:r>
              <a:rPr lang="fr-FR" dirty="0" smtClean="0"/>
              <a:t>Pas de perfection mais des progrès</a:t>
            </a:r>
          </a:p>
          <a:p>
            <a:r>
              <a:rPr lang="fr-FR" dirty="0"/>
              <a:t>Ne pas promettre ce que l’on ne peut </a:t>
            </a:r>
            <a:r>
              <a:rPr lang="fr-FR" dirty="0" smtClean="0"/>
              <a:t>tenir</a:t>
            </a:r>
          </a:p>
          <a:p>
            <a:r>
              <a:rPr lang="fr-FR" dirty="0" smtClean="0"/>
              <a:t>Plusieurs façon de bien faire</a:t>
            </a:r>
          </a:p>
          <a:p>
            <a:r>
              <a:rPr lang="fr-FR" dirty="0" smtClean="0"/>
              <a:t>Pas d’histoires de chasse mais des études scientifiques</a:t>
            </a:r>
          </a:p>
          <a:p>
            <a:r>
              <a:rPr lang="fr-FR" dirty="0" smtClean="0"/>
              <a:t>Effets de mode et tentation du « spectacle »</a:t>
            </a:r>
            <a:endParaRPr lang="fr-FR" dirty="0"/>
          </a:p>
        </p:txBody>
      </p:sp>
      <p:sp>
        <p:nvSpPr>
          <p:cNvPr id="8" name="Espace réservé du contenu 7"/>
          <p:cNvSpPr>
            <a:spLocks noGrp="1"/>
          </p:cNvSpPr>
          <p:nvPr>
            <p:ph sz="half" idx="2"/>
          </p:nvPr>
        </p:nvSpPr>
        <p:spPr/>
        <p:txBody>
          <a:bodyPr/>
          <a:lstStyle/>
          <a:p>
            <a:endParaRPr lang="fr-FR"/>
          </a:p>
        </p:txBody>
      </p:sp>
      <p:pic>
        <p:nvPicPr>
          <p:cNvPr id="5" name="Image 4" descr="aco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8369" y="6137088"/>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descr="Capture d’écran 2014-10-05 à 10.51.3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1914" y="1117599"/>
            <a:ext cx="3829636" cy="4991267"/>
          </a:xfrm>
          <a:prstGeom prst="rect">
            <a:avLst/>
          </a:prstGeom>
          <a:ln>
            <a:solidFill>
              <a:schemeClr val="accent1"/>
            </a:solidFill>
          </a:ln>
        </p:spPr>
      </p:pic>
    </p:spTree>
    <p:extLst>
      <p:ext uri="{BB962C8B-B14F-4D97-AF65-F5344CB8AC3E}">
        <p14:creationId xmlns:p14="http://schemas.microsoft.com/office/powerpoint/2010/main" val="391265385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0" y="0"/>
            <a:ext cx="9144000" cy="6858000"/>
          </a:xfrm>
          <a:prstGeom prst="rect">
            <a:avLst/>
          </a:prstGeom>
        </p:spPr>
      </p:pic>
      <p:sp>
        <p:nvSpPr>
          <p:cNvPr id="6" name="ZoneTexte 5"/>
          <p:cNvSpPr txBox="1"/>
          <p:nvPr/>
        </p:nvSpPr>
        <p:spPr>
          <a:xfrm>
            <a:off x="6210300" y="558800"/>
            <a:ext cx="2489200" cy="830997"/>
          </a:xfrm>
          <a:prstGeom prst="rect">
            <a:avLst/>
          </a:prstGeom>
          <a:noFill/>
        </p:spPr>
        <p:txBody>
          <a:bodyPr wrap="square" rtlCol="0">
            <a:spAutoFit/>
          </a:bodyPr>
          <a:lstStyle/>
          <a:p>
            <a:r>
              <a:rPr lang="fr-FR" dirty="0" smtClean="0"/>
              <a:t>Merci pour votre attention</a:t>
            </a:r>
            <a:endParaRPr lang="fr-FR" dirty="0"/>
          </a:p>
        </p:txBody>
      </p:sp>
      <p:pic>
        <p:nvPicPr>
          <p:cNvPr id="4" name="Image 3" descr="aco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8369" y="6137088"/>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563507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107950"/>
            <a:ext cx="8042275" cy="820017"/>
          </a:xfrm>
        </p:spPr>
        <p:txBody>
          <a:bodyPr/>
          <a:lstStyle/>
          <a:p>
            <a:pPr algn="l"/>
            <a:r>
              <a:rPr lang="fr-FR" dirty="0" smtClean="0"/>
              <a:t>Qu’est ce qu’une prothèse ?</a:t>
            </a:r>
            <a:endParaRPr lang="fr-FR" dirty="0"/>
          </a:p>
        </p:txBody>
      </p:sp>
      <p:sp>
        <p:nvSpPr>
          <p:cNvPr id="3" name="Espace réservé du contenu 2"/>
          <p:cNvSpPr>
            <a:spLocks noGrp="1"/>
          </p:cNvSpPr>
          <p:nvPr>
            <p:ph idx="1"/>
          </p:nvPr>
        </p:nvSpPr>
        <p:spPr>
          <a:xfrm>
            <a:off x="549275" y="1307157"/>
            <a:ext cx="8042275" cy="4343400"/>
          </a:xfrm>
        </p:spPr>
        <p:txBody>
          <a:bodyPr/>
          <a:lstStyle/>
          <a:p>
            <a:r>
              <a:rPr lang="fr-FR" dirty="0" smtClean="0"/>
              <a:t>Remplacement d’une articulation par un implant le plus souvent artificiel </a:t>
            </a:r>
          </a:p>
          <a:p>
            <a:r>
              <a:rPr lang="fr-FR" dirty="0" smtClean="0"/>
              <a:t>But: restauration d’une fonction déficiente (trauma, </a:t>
            </a:r>
            <a:r>
              <a:rPr lang="fr-FR" dirty="0" err="1" smtClean="0"/>
              <a:t>dégénerescence</a:t>
            </a:r>
            <a:r>
              <a:rPr lang="fr-FR" dirty="0" smtClean="0"/>
              <a:t>…)</a:t>
            </a:r>
          </a:p>
          <a:p>
            <a:r>
              <a:rPr lang="fr-FR" dirty="0" smtClean="0"/>
              <a:t>3 objectifs:</a:t>
            </a:r>
          </a:p>
          <a:p>
            <a:pPr lvl="1">
              <a:buFont typeface="Wingdings" charset="2"/>
              <a:buChar char="Ø"/>
            </a:pPr>
            <a:r>
              <a:rPr lang="fr-FR" dirty="0" smtClean="0"/>
              <a:t>Restauration de l’indolence</a:t>
            </a:r>
          </a:p>
          <a:p>
            <a:pPr lvl="1">
              <a:buFont typeface="Wingdings" charset="2"/>
              <a:buChar char="Ø"/>
            </a:pPr>
            <a:r>
              <a:rPr lang="fr-FR" dirty="0" smtClean="0"/>
              <a:t>Restauration de la mobilité</a:t>
            </a:r>
          </a:p>
          <a:p>
            <a:pPr lvl="1">
              <a:buFont typeface="Wingdings" charset="2"/>
              <a:buChar char="Ø"/>
            </a:pPr>
            <a:r>
              <a:rPr lang="fr-FR" dirty="0" smtClean="0"/>
              <a:t>Restauration de la stabilité</a:t>
            </a:r>
            <a:endParaRPr lang="fr-FR" dirty="0"/>
          </a:p>
        </p:txBody>
      </p:sp>
      <p:pic>
        <p:nvPicPr>
          <p:cNvPr id="4" name="Image 3" descr="aco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8369" y="6137088"/>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279978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549275" y="107576"/>
            <a:ext cx="8042276" cy="738990"/>
          </a:xfrm>
        </p:spPr>
        <p:txBody>
          <a:bodyPr/>
          <a:lstStyle/>
          <a:p>
            <a:pPr algn="l"/>
            <a:r>
              <a:rPr lang="fr-FR" sz="4400" dirty="0" smtClean="0"/>
              <a:t>Indolence, mobilité, stabilité …</a:t>
            </a:r>
            <a:endParaRPr lang="fr-FR" sz="4400" dirty="0"/>
          </a:p>
        </p:txBody>
      </p:sp>
      <p:sp>
        <p:nvSpPr>
          <p:cNvPr id="3" name="Espace réservé du contenu 2"/>
          <p:cNvSpPr>
            <a:spLocks noGrp="1"/>
          </p:cNvSpPr>
          <p:nvPr>
            <p:ph sz="half" idx="1"/>
          </p:nvPr>
        </p:nvSpPr>
        <p:spPr/>
        <p:txBody>
          <a:bodyPr>
            <a:normAutofit/>
          </a:bodyPr>
          <a:lstStyle/>
          <a:p>
            <a:r>
              <a:rPr lang="fr-FR" sz="2400" dirty="0"/>
              <a:t>Ablation du cartilage </a:t>
            </a:r>
            <a:r>
              <a:rPr lang="fr-FR" sz="2400" dirty="0" smtClean="0"/>
              <a:t>dégénéré</a:t>
            </a:r>
            <a:endParaRPr lang="fr-FR" sz="2400" dirty="0"/>
          </a:p>
          <a:p>
            <a:r>
              <a:rPr lang="fr-FR" sz="2400" dirty="0"/>
              <a:t>C</a:t>
            </a:r>
            <a:r>
              <a:rPr lang="fr-FR" sz="2400" dirty="0" smtClean="0"/>
              <a:t>orrection </a:t>
            </a:r>
            <a:r>
              <a:rPr lang="fr-FR" sz="2400" dirty="0"/>
              <a:t>des </a:t>
            </a:r>
            <a:r>
              <a:rPr lang="fr-FR" sz="2400" dirty="0" smtClean="0"/>
              <a:t>déformations</a:t>
            </a:r>
            <a:endParaRPr lang="fr-FR" sz="2400" dirty="0"/>
          </a:p>
          <a:p>
            <a:r>
              <a:rPr lang="fr-FR" sz="2400" dirty="0" smtClean="0"/>
              <a:t>Mise </a:t>
            </a:r>
            <a:r>
              <a:rPr lang="fr-FR" sz="2400" dirty="0"/>
              <a:t>en place d’un implant reproduisant le </a:t>
            </a:r>
            <a:r>
              <a:rPr lang="fr-FR" sz="2400" dirty="0" smtClean="0"/>
              <a:t>mouvement</a:t>
            </a:r>
            <a:endParaRPr lang="fr-FR" sz="2400" dirty="0"/>
          </a:p>
          <a:p>
            <a:r>
              <a:rPr lang="fr-FR" sz="2400" dirty="0" smtClean="0"/>
              <a:t>Respect </a:t>
            </a:r>
            <a:r>
              <a:rPr lang="fr-FR" sz="2400" dirty="0"/>
              <a:t>des parties “molles”</a:t>
            </a:r>
          </a:p>
        </p:txBody>
      </p:sp>
      <p:sp>
        <p:nvSpPr>
          <p:cNvPr id="5" name="Espace réservé du contenu 4"/>
          <p:cNvSpPr>
            <a:spLocks noGrp="1"/>
          </p:cNvSpPr>
          <p:nvPr>
            <p:ph sz="half" idx="2"/>
          </p:nvPr>
        </p:nvSpPr>
        <p:spPr/>
        <p:txBody>
          <a:bodyPr>
            <a:noAutofit/>
          </a:bodyPr>
          <a:lstStyle/>
          <a:p>
            <a:r>
              <a:rPr lang="fr-FR" sz="2400" dirty="0"/>
              <a:t>Bon ancrage immédiat de l’implant dans </a:t>
            </a:r>
            <a:r>
              <a:rPr lang="fr-FR" sz="2400" dirty="0" smtClean="0"/>
              <a:t>l’os</a:t>
            </a:r>
            <a:endParaRPr lang="fr-FR" sz="2400" dirty="0"/>
          </a:p>
          <a:p>
            <a:r>
              <a:rPr lang="fr-FR" sz="2400" dirty="0" smtClean="0"/>
              <a:t>Ancrage  Durable</a:t>
            </a:r>
            <a:endParaRPr lang="fr-FR" sz="2400" dirty="0"/>
          </a:p>
          <a:p>
            <a:r>
              <a:rPr lang="fr-FR" sz="2400" dirty="0" smtClean="0"/>
              <a:t>Restauration </a:t>
            </a:r>
            <a:r>
              <a:rPr lang="fr-FR" sz="2400" dirty="0"/>
              <a:t>de l’équilibre ligamentaire </a:t>
            </a:r>
          </a:p>
          <a:p>
            <a:r>
              <a:rPr lang="fr-FR" sz="2400" dirty="0" smtClean="0"/>
              <a:t>Absence </a:t>
            </a:r>
            <a:r>
              <a:rPr lang="fr-FR" sz="2400" dirty="0"/>
              <a:t>de mouvements anormaux (luxations</a:t>
            </a:r>
            <a:r>
              <a:rPr lang="fr-FR" sz="2400" dirty="0" smtClean="0"/>
              <a:t>)</a:t>
            </a:r>
            <a:endParaRPr lang="fr-FR" sz="2400" dirty="0"/>
          </a:p>
          <a:p>
            <a:r>
              <a:rPr lang="fr-FR" sz="2400" dirty="0" smtClean="0"/>
              <a:t>Récupération </a:t>
            </a:r>
            <a:r>
              <a:rPr lang="fr-FR" sz="2400" dirty="0"/>
              <a:t>d’un bon capital musculaire</a:t>
            </a:r>
          </a:p>
          <a:p>
            <a:endParaRPr lang="fr-FR" sz="2400" dirty="0"/>
          </a:p>
        </p:txBody>
      </p:sp>
      <p:pic>
        <p:nvPicPr>
          <p:cNvPr id="7" name="Image 6" descr="aco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8369" y="6137088"/>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328191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l"/>
            <a:r>
              <a:rPr lang="fr-FR" dirty="0" smtClean="0"/>
              <a:t>Mythologie: </a:t>
            </a:r>
            <a:br>
              <a:rPr lang="fr-FR" dirty="0" smtClean="0"/>
            </a:br>
            <a:r>
              <a:rPr lang="fr-FR" dirty="0" smtClean="0"/>
              <a:t>1</a:t>
            </a:r>
            <a:r>
              <a:rPr lang="fr-FR" baseline="30000" dirty="0" smtClean="0"/>
              <a:t>ère</a:t>
            </a:r>
            <a:r>
              <a:rPr lang="fr-FR" dirty="0" smtClean="0"/>
              <a:t> Prothèse: l’ épaule !</a:t>
            </a:r>
            <a:endParaRPr lang="fr-FR" dirty="0"/>
          </a:p>
        </p:txBody>
      </p:sp>
      <p:sp>
        <p:nvSpPr>
          <p:cNvPr id="3" name="Espace réservé du contenu 2"/>
          <p:cNvSpPr>
            <a:spLocks noGrp="1"/>
          </p:cNvSpPr>
          <p:nvPr>
            <p:ph sz="half" idx="1"/>
          </p:nvPr>
        </p:nvSpPr>
        <p:spPr/>
        <p:txBody>
          <a:bodyPr/>
          <a:lstStyle/>
          <a:p>
            <a:r>
              <a:rPr lang="fr-FR" dirty="0" smtClean="0"/>
              <a:t>PELOPS:</a:t>
            </a:r>
          </a:p>
          <a:p>
            <a:r>
              <a:rPr lang="fr-FR" dirty="0" smtClean="0"/>
              <a:t>Servi en repas au dieux par son père Tantale</a:t>
            </a:r>
          </a:p>
          <a:p>
            <a:r>
              <a:rPr lang="fr-FR" dirty="0"/>
              <a:t>E</a:t>
            </a:r>
            <a:r>
              <a:rPr lang="fr-FR" dirty="0" smtClean="0"/>
              <a:t>paule mangée par </a:t>
            </a:r>
            <a:r>
              <a:rPr lang="fr-FR" dirty="0" err="1" smtClean="0"/>
              <a:t>Démeter</a:t>
            </a:r>
            <a:endParaRPr lang="fr-FR" dirty="0" smtClean="0"/>
          </a:p>
          <a:p>
            <a:r>
              <a:rPr lang="fr-FR" dirty="0" smtClean="0"/>
              <a:t>Ressuscité par Zeus avec une épaule en Ivoire</a:t>
            </a:r>
          </a:p>
          <a:p>
            <a:r>
              <a:rPr lang="fr-FR" dirty="0" smtClean="0"/>
              <a:t>Succès de cette arthroplastie divine  et …Supplice de Tantale</a:t>
            </a:r>
            <a:endParaRPr lang="fr-FR" dirty="0"/>
          </a:p>
        </p:txBody>
      </p:sp>
      <p:pic>
        <p:nvPicPr>
          <p:cNvPr id="5" name="Espace réservé du contenu 4" descr="Capture d’écran 2014-10-01 à 10.06.53.png"/>
          <p:cNvPicPr>
            <a:picLocks noGrp="1" noChangeAspect="1"/>
          </p:cNvPicPr>
          <p:nvPr>
            <p:ph sz="half" idx="2"/>
          </p:nvPr>
        </p:nvPicPr>
        <p:blipFill>
          <a:blip r:embed="rId3">
            <a:extLst>
              <a:ext uri="{28A0092B-C50C-407E-A947-70E740481C1C}">
                <a14:useLocalDpi xmlns:a14="http://schemas.microsoft.com/office/drawing/2010/main" val="0"/>
              </a:ext>
            </a:extLst>
          </a:blip>
          <a:srcRect l="15261" r="15261"/>
          <a:stretch>
            <a:fillRect/>
          </a:stretch>
        </p:blipFill>
        <p:spPr/>
      </p:pic>
      <p:pic>
        <p:nvPicPr>
          <p:cNvPr id="6" name="Image 5" descr="aco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8369" y="6137088"/>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178252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549275" y="107951"/>
            <a:ext cx="8042275" cy="755650"/>
          </a:xfrm>
        </p:spPr>
        <p:txBody>
          <a:bodyPr/>
          <a:lstStyle/>
          <a:p>
            <a:pPr algn="l"/>
            <a:r>
              <a:rPr lang="fr-FR" sz="4800" dirty="0" smtClean="0"/>
              <a:t>PTH: balbutiements</a:t>
            </a:r>
            <a:endParaRPr lang="fr-FR" sz="4800" dirty="0"/>
          </a:p>
        </p:txBody>
      </p:sp>
      <p:sp>
        <p:nvSpPr>
          <p:cNvPr id="6" name="Espace réservé du contenu 5"/>
          <p:cNvSpPr>
            <a:spLocks noGrp="1"/>
          </p:cNvSpPr>
          <p:nvPr>
            <p:ph idx="1"/>
          </p:nvPr>
        </p:nvSpPr>
        <p:spPr>
          <a:xfrm>
            <a:off x="549275" y="863601"/>
            <a:ext cx="8042275" cy="5079999"/>
          </a:xfrm>
        </p:spPr>
        <p:txBody>
          <a:bodyPr/>
          <a:lstStyle/>
          <a:p>
            <a:r>
              <a:rPr lang="fr-FR" dirty="0" smtClean="0"/>
              <a:t>Une tête fémorale en ivoire retrouvée sur une momie </a:t>
            </a:r>
            <a:r>
              <a:rPr lang="fr-FR" dirty="0"/>
              <a:t>é</a:t>
            </a:r>
            <a:r>
              <a:rPr lang="fr-FR" dirty="0" smtClean="0"/>
              <a:t>gyptienne (post mortem?)</a:t>
            </a:r>
          </a:p>
          <a:p>
            <a:r>
              <a:rPr lang="fr-FR" dirty="0" smtClean="0"/>
              <a:t>1890,Thomas </a:t>
            </a:r>
            <a:r>
              <a:rPr lang="fr-FR" dirty="0" err="1" smtClean="0"/>
              <a:t>Glück</a:t>
            </a:r>
            <a:r>
              <a:rPr lang="fr-FR" dirty="0" smtClean="0"/>
              <a:t>: tête fémorale et cotyle en ivoire cimentée par colophane, plâtre et pierre ponce: Echec</a:t>
            </a:r>
          </a:p>
          <a:p>
            <a:r>
              <a:rPr lang="fr-FR" dirty="0" smtClean="0"/>
              <a:t>1923, Smith Petersen: voie d’abord antérieure et cupules de verre</a:t>
            </a:r>
          </a:p>
          <a:p>
            <a:r>
              <a:rPr lang="fr-FR" dirty="0" smtClean="0"/>
              <a:t>1938, Philip Wiles Prothèse totale métal métal en acier inox: 6 patients (maladie de </a:t>
            </a:r>
            <a:r>
              <a:rPr lang="fr-FR" dirty="0" err="1" smtClean="0"/>
              <a:t>Still</a:t>
            </a:r>
            <a:r>
              <a:rPr lang="fr-FR" dirty="0" smtClean="0"/>
              <a:t>) 1 succès à 13 ans</a:t>
            </a:r>
          </a:p>
          <a:p>
            <a:r>
              <a:rPr lang="fr-FR" dirty="0" smtClean="0"/>
              <a:t>1939, E.J. </a:t>
            </a:r>
            <a:r>
              <a:rPr lang="fr-FR" dirty="0" err="1" smtClean="0"/>
              <a:t>Haboush</a:t>
            </a:r>
            <a:r>
              <a:rPr lang="fr-FR" dirty="0" smtClean="0"/>
              <a:t>: PTH en cobalt-chrome ciment acrylique</a:t>
            </a:r>
            <a:endParaRPr lang="fr-FR" dirty="0"/>
          </a:p>
        </p:txBody>
      </p:sp>
      <p:pic>
        <p:nvPicPr>
          <p:cNvPr id="7" name="Image 6" descr="aco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8369" y="6137088"/>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descr="Capture d’écran 2015-01-17 à 03.54.5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1100" y="5199085"/>
            <a:ext cx="1498600" cy="1658915"/>
          </a:xfrm>
          <a:prstGeom prst="rect">
            <a:avLst/>
          </a:prstGeom>
        </p:spPr>
      </p:pic>
    </p:spTree>
    <p:extLst>
      <p:ext uri="{BB962C8B-B14F-4D97-AF65-F5344CB8AC3E}">
        <p14:creationId xmlns:p14="http://schemas.microsoft.com/office/powerpoint/2010/main" val="288764706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6075" y="138952"/>
            <a:ext cx="8042276" cy="883024"/>
          </a:xfrm>
        </p:spPr>
        <p:txBody>
          <a:bodyPr/>
          <a:lstStyle/>
          <a:p>
            <a:pPr algn="l"/>
            <a:r>
              <a:rPr lang="fr-FR" dirty="0" smtClean="0"/>
              <a:t> 1940, Austin Moore (USA)</a:t>
            </a:r>
            <a:endParaRPr lang="fr-FR" dirty="0"/>
          </a:p>
        </p:txBody>
      </p:sp>
      <p:sp>
        <p:nvSpPr>
          <p:cNvPr id="4" name="Espace réservé du contenu 3"/>
          <p:cNvSpPr>
            <a:spLocks noGrp="1"/>
          </p:cNvSpPr>
          <p:nvPr>
            <p:ph sz="half" idx="1"/>
          </p:nvPr>
        </p:nvSpPr>
        <p:spPr>
          <a:xfrm>
            <a:off x="178369" y="1092200"/>
            <a:ext cx="3840480" cy="4851401"/>
          </a:xfrm>
        </p:spPr>
        <p:txBody>
          <a:bodyPr/>
          <a:lstStyle/>
          <a:p>
            <a:r>
              <a:rPr lang="fr-FR" dirty="0" smtClean="0"/>
              <a:t>Prothèse cervico céphalique avec tige intra </a:t>
            </a:r>
            <a:r>
              <a:rPr lang="fr-FR" dirty="0" err="1" smtClean="0"/>
              <a:t>medullaire</a:t>
            </a:r>
            <a:endParaRPr lang="fr-FR" dirty="0" smtClean="0"/>
          </a:p>
          <a:p>
            <a:r>
              <a:rPr lang="fr-FR" dirty="0" smtClean="0"/>
              <a:t>En </a:t>
            </a:r>
            <a:r>
              <a:rPr lang="fr-FR" dirty="0" err="1" smtClean="0"/>
              <a:t>Vitallium</a:t>
            </a:r>
            <a:r>
              <a:rPr lang="fr-FR" dirty="0" smtClean="0"/>
              <a:t> (</a:t>
            </a:r>
            <a:r>
              <a:rPr lang="fr-FR" dirty="0" err="1" smtClean="0"/>
              <a:t>Cr,Co,Mo</a:t>
            </a:r>
            <a:r>
              <a:rPr lang="fr-FR" dirty="0" smtClean="0"/>
              <a:t>) d’après travaux de </a:t>
            </a:r>
            <a:r>
              <a:rPr lang="fr-FR" dirty="0" err="1" smtClean="0"/>
              <a:t>Venable</a:t>
            </a:r>
            <a:r>
              <a:rPr lang="fr-FR" dirty="0" smtClean="0"/>
              <a:t> (1936)</a:t>
            </a:r>
          </a:p>
          <a:p>
            <a:r>
              <a:rPr lang="fr-FR" dirty="0" smtClean="0"/>
              <a:t>Utilise une voie d’abord Postérieure ( trop de luxation par voie antérieure !!)</a:t>
            </a:r>
          </a:p>
          <a:p>
            <a:r>
              <a:rPr lang="fr-FR" dirty="0" smtClean="0"/>
              <a:t>Pb des fracture du col solutionné mais pas la coxarthrose</a:t>
            </a:r>
            <a:endParaRPr lang="fr-FR" dirty="0"/>
          </a:p>
        </p:txBody>
      </p:sp>
      <p:pic>
        <p:nvPicPr>
          <p:cNvPr id="7" name="Espace réservé du contenu 6" descr="Capture d’écran 2014-10-07 à 09.51.19.png"/>
          <p:cNvPicPr>
            <a:picLocks noGrp="1" noChangeAspect="1"/>
          </p:cNvPicPr>
          <p:nvPr>
            <p:ph sz="half" idx="2"/>
          </p:nvPr>
        </p:nvPicPr>
        <p:blipFill>
          <a:blip r:embed="rId3">
            <a:extLst>
              <a:ext uri="{28A0092B-C50C-407E-A947-70E740481C1C}">
                <a14:useLocalDpi xmlns:a14="http://schemas.microsoft.com/office/drawing/2010/main" val="0"/>
              </a:ext>
            </a:extLst>
          </a:blip>
          <a:srcRect l="-34318" r="-34318"/>
          <a:stretch>
            <a:fillRect/>
          </a:stretch>
        </p:blipFill>
        <p:spPr>
          <a:xfrm>
            <a:off x="5881688" y="1422400"/>
            <a:ext cx="3840162" cy="4343400"/>
          </a:xfrm>
        </p:spPr>
      </p:pic>
      <p:pic>
        <p:nvPicPr>
          <p:cNvPr id="6" name="Image 5" descr="aco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8369" y="6137088"/>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descr="Capture d’écran 2014-10-07 à 10.05.4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1617" y="1376622"/>
            <a:ext cx="2359183" cy="4389177"/>
          </a:xfrm>
          <a:prstGeom prst="rect">
            <a:avLst/>
          </a:prstGeom>
        </p:spPr>
      </p:pic>
    </p:spTree>
    <p:extLst>
      <p:ext uri="{BB962C8B-B14F-4D97-AF65-F5344CB8AC3E}">
        <p14:creationId xmlns:p14="http://schemas.microsoft.com/office/powerpoint/2010/main" val="45923253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4294967295"/>
          </p:nvPr>
        </p:nvSpPr>
        <p:spPr>
          <a:xfrm>
            <a:off x="364958" y="776163"/>
            <a:ext cx="3840163" cy="5170487"/>
          </a:xfrm>
        </p:spPr>
        <p:txBody>
          <a:bodyPr/>
          <a:lstStyle/>
          <a:p>
            <a:r>
              <a:rPr lang="fr-FR" dirty="0" smtClean="0"/>
              <a:t>1946, Robert et Jean Judet: prothèse acrylique</a:t>
            </a:r>
            <a:endParaRPr lang="fr-FR" dirty="0"/>
          </a:p>
          <a:p>
            <a:r>
              <a:rPr lang="fr-FR" dirty="0" smtClean="0"/>
              <a:t>1951, </a:t>
            </a:r>
            <a:r>
              <a:rPr lang="fr-FR" dirty="0"/>
              <a:t>K. McKee et W. </a:t>
            </a:r>
            <a:r>
              <a:rPr lang="fr-FR" dirty="0" err="1" smtClean="0"/>
              <a:t>Farrar</a:t>
            </a:r>
            <a:r>
              <a:rPr lang="fr-FR" dirty="0" smtClean="0"/>
              <a:t>: PTH cobalt Chrome, cimentation au </a:t>
            </a:r>
            <a:r>
              <a:rPr lang="fr-FR" dirty="0" err="1" smtClean="0"/>
              <a:t>métacrylate</a:t>
            </a:r>
            <a:r>
              <a:rPr lang="fr-FR" dirty="0" smtClean="0"/>
              <a:t> de méthyle, </a:t>
            </a:r>
          </a:p>
          <a:p>
            <a:r>
              <a:rPr lang="fr-FR" dirty="0" smtClean="0"/>
              <a:t>1965, la PTH de Mc KEE introduite en France par Teinturier et Merle d’Aubigné</a:t>
            </a:r>
            <a:endParaRPr lang="fr-FR" dirty="0"/>
          </a:p>
        </p:txBody>
      </p:sp>
      <p:sp>
        <p:nvSpPr>
          <p:cNvPr id="2" name="Titre 1"/>
          <p:cNvSpPr>
            <a:spLocks noGrp="1"/>
          </p:cNvSpPr>
          <p:nvPr>
            <p:ph type="title" idx="4294967295"/>
          </p:nvPr>
        </p:nvSpPr>
        <p:spPr>
          <a:xfrm>
            <a:off x="0" y="107950"/>
            <a:ext cx="8042275" cy="665163"/>
          </a:xfrm>
        </p:spPr>
        <p:txBody>
          <a:bodyPr/>
          <a:lstStyle/>
          <a:p>
            <a:pPr algn="l"/>
            <a:r>
              <a:rPr lang="fr-FR" dirty="0" smtClean="0"/>
              <a:t>Grandes avancées:</a:t>
            </a:r>
            <a:endParaRPr lang="fr-FR" dirty="0"/>
          </a:p>
        </p:txBody>
      </p:sp>
      <p:pic>
        <p:nvPicPr>
          <p:cNvPr id="5" name="Image 4" descr="aco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8369" y="6137088"/>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descr="Capture d’écran 2014-10-01 à 11.56.2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5121" y="901461"/>
            <a:ext cx="4795044" cy="2157770"/>
          </a:xfrm>
          <a:prstGeom prst="rect">
            <a:avLst/>
          </a:prstGeom>
          <a:ln w="28575" cmpd="sng">
            <a:solidFill>
              <a:schemeClr val="accent1"/>
            </a:solidFill>
          </a:ln>
        </p:spPr>
      </p:pic>
      <p:pic>
        <p:nvPicPr>
          <p:cNvPr id="7" name="Image 6" descr="Capture d’écran 2014-10-01 à 11.56.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5121" y="3259509"/>
            <a:ext cx="2414158" cy="3145454"/>
          </a:xfrm>
          <a:prstGeom prst="rect">
            <a:avLst/>
          </a:prstGeom>
          <a:ln w="28575" cmpd="sng">
            <a:solidFill>
              <a:srgbClr val="2C7C9F"/>
            </a:solidFill>
          </a:ln>
        </p:spPr>
      </p:pic>
      <p:pic>
        <p:nvPicPr>
          <p:cNvPr id="8" name="Image 7" descr="Capture d’écran 2014-10-01 à 11.57.0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59005" y="4400492"/>
            <a:ext cx="2241160" cy="2004470"/>
          </a:xfrm>
          <a:prstGeom prst="rect">
            <a:avLst/>
          </a:prstGeom>
          <a:ln w="28575" cmpd="sng">
            <a:solidFill>
              <a:srgbClr val="2C7C9F"/>
            </a:solidFill>
          </a:ln>
        </p:spPr>
      </p:pic>
    </p:spTree>
    <p:extLst>
      <p:ext uri="{BB962C8B-B14F-4D97-AF65-F5344CB8AC3E}">
        <p14:creationId xmlns:p14="http://schemas.microsoft.com/office/powerpoint/2010/main" val="168888172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l"/>
            <a:r>
              <a:rPr lang="fr-FR" dirty="0"/>
              <a:t>E</a:t>
            </a:r>
            <a:r>
              <a:rPr lang="fr-FR" dirty="0" smtClean="0"/>
              <a:t>ssais et </a:t>
            </a:r>
            <a:r>
              <a:rPr lang="fr-FR" dirty="0"/>
              <a:t>é</a:t>
            </a:r>
            <a:r>
              <a:rPr lang="fr-FR" dirty="0" smtClean="0"/>
              <a:t>checs</a:t>
            </a:r>
            <a:endParaRPr lang="fr-FR" dirty="0"/>
          </a:p>
        </p:txBody>
      </p:sp>
      <p:sp>
        <p:nvSpPr>
          <p:cNvPr id="3" name="Espace réservé du contenu 2"/>
          <p:cNvSpPr>
            <a:spLocks noGrp="1"/>
          </p:cNvSpPr>
          <p:nvPr>
            <p:ph idx="1"/>
          </p:nvPr>
        </p:nvSpPr>
        <p:spPr/>
        <p:txBody>
          <a:bodyPr/>
          <a:lstStyle/>
          <a:p>
            <a:r>
              <a:rPr lang="fr-FR" dirty="0"/>
              <a:t>1963, Début de l’expérimentation de John </a:t>
            </a:r>
            <a:r>
              <a:rPr lang="fr-FR" dirty="0" err="1"/>
              <a:t>Charnley</a:t>
            </a:r>
            <a:r>
              <a:rPr lang="fr-FR" dirty="0"/>
              <a:t> (LFA</a:t>
            </a:r>
            <a:r>
              <a:rPr lang="fr-FR" dirty="0" smtClean="0"/>
              <a:t>)</a:t>
            </a:r>
          </a:p>
          <a:p>
            <a:r>
              <a:rPr lang="fr-FR" dirty="0" smtClean="0"/>
              <a:t>1966, Robert et </a:t>
            </a:r>
            <a:r>
              <a:rPr lang="fr-FR" dirty="0"/>
              <a:t>J</a:t>
            </a:r>
            <a:r>
              <a:rPr lang="fr-FR" dirty="0" smtClean="0"/>
              <a:t>ean Judet: PTH: cotyle en PE, et tige fémorale très courte « virgule » Tête de 35mm</a:t>
            </a:r>
          </a:p>
          <a:p>
            <a:r>
              <a:rPr lang="fr-FR" dirty="0" smtClean="0"/>
              <a:t>1966, Lagrange et </a:t>
            </a:r>
            <a:r>
              <a:rPr lang="fr-FR" dirty="0" err="1" smtClean="0"/>
              <a:t>Letournel</a:t>
            </a:r>
            <a:r>
              <a:rPr lang="fr-FR" dirty="0" smtClean="0"/>
              <a:t>: tige courte fine, grosse tête et cotyle </a:t>
            </a:r>
            <a:r>
              <a:rPr lang="fr-FR" dirty="0" err="1" smtClean="0"/>
              <a:t>rétentif</a:t>
            </a:r>
            <a:endParaRPr lang="fr-FR" dirty="0" smtClean="0"/>
          </a:p>
          <a:p>
            <a:r>
              <a:rPr lang="fr-FR" dirty="0" smtClean="0"/>
              <a:t>1967, Maurice E. Müller: Tige « banane » Chrome cobalt avec tête de 32 mm et cotyle PE</a:t>
            </a:r>
          </a:p>
          <a:p>
            <a:endParaRPr lang="fr-FR" dirty="0" smtClean="0"/>
          </a:p>
          <a:p>
            <a:pPr marL="0" indent="0">
              <a:buNone/>
            </a:pPr>
            <a:endParaRPr lang="fr-FR" dirty="0" smtClean="0"/>
          </a:p>
          <a:p>
            <a:pPr marL="0" indent="0">
              <a:buNone/>
            </a:pPr>
            <a:endParaRPr lang="fr-FR" dirty="0"/>
          </a:p>
        </p:txBody>
      </p:sp>
      <p:pic>
        <p:nvPicPr>
          <p:cNvPr id="4" name="Image 3" descr="aco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8369" y="6137088"/>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6473366"/>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ossier  6e JAO">
  <a:themeElements>
    <a:clrScheme name="Bris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Classique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ris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Dossier  6e JAO.thmx</Template>
  <TotalTime>2090</TotalTime>
  <Words>1088</Words>
  <Application>Microsoft Macintosh PowerPoint</Application>
  <PresentationFormat>Présentation à l'écran (4:3)</PresentationFormat>
  <Paragraphs>140</Paragraphs>
  <Slides>22</Slides>
  <Notes>9</Notes>
  <HiddenSlides>0</HiddenSlides>
  <MMClips>0</MMClips>
  <ScaleCrop>false</ScaleCrop>
  <HeadingPairs>
    <vt:vector size="4" baseType="variant">
      <vt:variant>
        <vt:lpstr>Thème</vt:lpstr>
      </vt:variant>
      <vt:variant>
        <vt:i4>1</vt:i4>
      </vt:variant>
      <vt:variant>
        <vt:lpstr>Titres des diapositives</vt:lpstr>
      </vt:variant>
      <vt:variant>
        <vt:i4>22</vt:i4>
      </vt:variant>
    </vt:vector>
  </HeadingPairs>
  <TitlesOfParts>
    <vt:vector size="23" baseType="lpstr">
      <vt:lpstr>Dossier  6e JAO</vt:lpstr>
      <vt:lpstr>Historique des prothèses de hanche</vt:lpstr>
      <vt:lpstr>Une intervention de plus en plus pratiquée</vt:lpstr>
      <vt:lpstr>Qu’est ce qu’une prothèse ?</vt:lpstr>
      <vt:lpstr>Indolence, mobilité, stabilité …</vt:lpstr>
      <vt:lpstr>Mythologie:  1ère Prothèse: l’ épaule !</vt:lpstr>
      <vt:lpstr>PTH: balbutiements</vt:lpstr>
      <vt:lpstr> 1940, Austin Moore (USA)</vt:lpstr>
      <vt:lpstr>Grandes avancées:</vt:lpstr>
      <vt:lpstr>Essais et échecs</vt:lpstr>
      <vt:lpstr>1969, Une révolution: «low friction arthroplasty »</vt:lpstr>
      <vt:lpstr>1972 - 1986</vt:lpstr>
      <vt:lpstr>Des sujets de plus en plus jeunes</vt:lpstr>
      <vt:lpstr>1970 – 1980: Début du « Sans ciment »</vt:lpstr>
      <vt:lpstr>Maurice E. Müller</vt:lpstr>
      <vt:lpstr>Le couple céramique / céramique</vt:lpstr>
      <vt:lpstr>1985 -1990 Multiplication des modèles</vt:lpstr>
      <vt:lpstr>1990-2000 La stabilisation</vt:lpstr>
      <vt:lpstr>2000-2014: retour vers le passé et espoirs</vt:lpstr>
      <vt:lpstr>Un équilibre difficile</vt:lpstr>
      <vt:lpstr>Présentation PowerPoint</vt:lpstr>
      <vt:lpstr>Attention au péché d’orgueil !</vt:lpstr>
      <vt:lpstr>Présentation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Historique des prothèses de hanche</dc:title>
  <dc:creator>Richard BERACASSAT</dc:creator>
  <cp:lastModifiedBy>Richard BERACASSAT</cp:lastModifiedBy>
  <cp:revision>88</cp:revision>
  <dcterms:created xsi:type="dcterms:W3CDTF">2014-09-09T10:34:23Z</dcterms:created>
  <dcterms:modified xsi:type="dcterms:W3CDTF">2015-01-17T03:11:07Z</dcterms:modified>
</cp:coreProperties>
</file>