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1" r:id="rId8"/>
    <p:sldId id="273" r:id="rId9"/>
    <p:sldId id="272" r:id="rId10"/>
    <p:sldId id="264" r:id="rId11"/>
    <p:sldId id="284" r:id="rId12"/>
    <p:sldId id="265" r:id="rId13"/>
    <p:sldId id="267" r:id="rId14"/>
    <p:sldId id="268" r:id="rId15"/>
    <p:sldId id="269" r:id="rId16"/>
    <p:sldId id="271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jp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jp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.jp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.jp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8689" y="1989313"/>
            <a:ext cx="7772400" cy="1470025"/>
          </a:xfrm>
        </p:spPr>
        <p:txBody>
          <a:bodyPr>
            <a:noAutofit/>
          </a:bodyPr>
          <a:lstStyle/>
          <a:p>
            <a:r>
              <a:rPr lang="fr-FR" b="1" u="sng" dirty="0" smtClean="0"/>
              <a:t>Fractures complexes: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comment s’en sortir?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253087"/>
            <a:ext cx="6400800" cy="1546579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Dr BIDAR Romain.</a:t>
            </a:r>
          </a:p>
          <a:p>
            <a:r>
              <a:rPr lang="fr-FR" sz="2100" dirty="0" smtClean="0"/>
              <a:t>Ales </a:t>
            </a:r>
            <a:r>
              <a:rPr lang="fr-FR" sz="2100" dirty="0" err="1" smtClean="0"/>
              <a:t>chirortho</a:t>
            </a:r>
            <a:r>
              <a:rPr lang="fr-FR" sz="2100" dirty="0" smtClean="0"/>
              <a:t>, Alès.</a:t>
            </a:r>
          </a:p>
          <a:p>
            <a:r>
              <a:rPr lang="fr-FR" sz="2100" dirty="0" smtClean="0"/>
              <a:t>Service Orthopédie, CHU </a:t>
            </a:r>
            <a:r>
              <a:rPr lang="fr-FR" sz="2100" dirty="0" err="1" smtClean="0"/>
              <a:t>Carémeau</a:t>
            </a:r>
            <a:r>
              <a:rPr lang="fr-FR" sz="2100" dirty="0" smtClean="0"/>
              <a:t> Nîmes.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282202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33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Fracture sur néoplasie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31334"/>
            <a:ext cx="8229600" cy="1378872"/>
          </a:xfrm>
        </p:spPr>
        <p:txBody>
          <a:bodyPr>
            <a:normAutofit fontScale="85000" lnSpcReduction="20000"/>
          </a:bodyPr>
          <a:lstStyle/>
          <a:p>
            <a:r>
              <a:rPr lang="fr-FR" sz="2200" dirty="0" smtClean="0"/>
              <a:t>Mauvaise qualité osseuse, perte osseuse segmentaire.</a:t>
            </a:r>
          </a:p>
          <a:p>
            <a:r>
              <a:rPr lang="fr-FR" sz="2200" dirty="0" smtClean="0"/>
              <a:t>Dissémination tumorale.</a:t>
            </a:r>
          </a:p>
          <a:p>
            <a:r>
              <a:rPr lang="fr-FR" sz="2200" dirty="0" smtClean="0"/>
              <a:t>contexte de la qualité de fin de vie (palliatif).</a:t>
            </a:r>
          </a:p>
          <a:p>
            <a:endParaRPr lang="fr-FR" dirty="0" smtClean="0"/>
          </a:p>
        </p:txBody>
      </p:sp>
      <p:pic>
        <p:nvPicPr>
          <p:cNvPr id="4" name="Image 3" descr="IMG_065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29632"/>
          <a:stretch/>
        </p:blipFill>
        <p:spPr>
          <a:xfrm>
            <a:off x="1121471" y="2180613"/>
            <a:ext cx="2444403" cy="4650597"/>
          </a:xfrm>
          <a:prstGeom prst="rect">
            <a:avLst/>
          </a:prstGeom>
        </p:spPr>
      </p:pic>
      <p:pic>
        <p:nvPicPr>
          <p:cNvPr id="5" name="Image 4" descr="IMG_06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8332"/>
          <a:stretch/>
        </p:blipFill>
        <p:spPr>
          <a:xfrm>
            <a:off x="3794649" y="2207403"/>
            <a:ext cx="1550654" cy="4650597"/>
          </a:xfrm>
          <a:prstGeom prst="rect">
            <a:avLst/>
          </a:prstGeom>
        </p:spPr>
      </p:pic>
      <p:pic>
        <p:nvPicPr>
          <p:cNvPr id="10" name="Image 9" descr="Log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pic>
        <p:nvPicPr>
          <p:cNvPr id="6" name="Image 5" descr="IMG_066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33657"/>
          <a:stretch/>
        </p:blipFill>
        <p:spPr>
          <a:xfrm>
            <a:off x="5626484" y="2180613"/>
            <a:ext cx="1806975" cy="46173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10628" y="2256164"/>
            <a:ext cx="197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Mr Bar. 66 ans</a:t>
            </a:r>
          </a:p>
          <a:p>
            <a:pPr algn="ctr"/>
            <a:r>
              <a:rPr lang="fr-F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Myélome</a:t>
            </a:r>
            <a:endParaRPr lang="fr-F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242655" y="4985180"/>
            <a:ext cx="837720" cy="91867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445745" y="6259591"/>
            <a:ext cx="183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D0D0D"/>
                </a:solidFill>
              </a:rPr>
              <a:t>Enclouage?</a:t>
            </a:r>
            <a:endParaRPr lang="fr-FR" b="1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644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Fracture sur néoplasie</a:t>
            </a:r>
          </a:p>
        </p:txBody>
      </p:sp>
      <p:pic>
        <p:nvPicPr>
          <p:cNvPr id="4" name="Image 3" descr="BARRY MICHEL HANCHE 4 INCIDENCES ET + 2012-11-22 09_48_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t="12600" r="9271" b="13645"/>
          <a:stretch/>
        </p:blipFill>
        <p:spPr>
          <a:xfrm>
            <a:off x="4138297" y="961546"/>
            <a:ext cx="1912883" cy="5792244"/>
          </a:xfrm>
          <a:prstGeom prst="rect">
            <a:avLst/>
          </a:prstGeom>
        </p:spPr>
      </p:pic>
      <p:pic>
        <p:nvPicPr>
          <p:cNvPr id="5" name="Image 4" descr="IMG_07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31227"/>
          <a:stretch/>
        </p:blipFill>
        <p:spPr>
          <a:xfrm>
            <a:off x="680668" y="961546"/>
            <a:ext cx="1990019" cy="5792244"/>
          </a:xfrm>
          <a:prstGeom prst="rect">
            <a:avLst/>
          </a:prstGeom>
        </p:spPr>
      </p:pic>
      <p:pic>
        <p:nvPicPr>
          <p:cNvPr id="6" name="Image 5" descr="BARRY MICHEL CUISSE_FEMUR SANS IV 2013-01-25 11_23_08 - copi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3" t="32825" r="37009" b="28223"/>
          <a:stretch/>
        </p:blipFill>
        <p:spPr>
          <a:xfrm>
            <a:off x="6204189" y="961546"/>
            <a:ext cx="2172447" cy="58218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89618" y="2640590"/>
            <a:ext cx="1580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Résection segmentaire.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</a:rPr>
              <a:t>Cimentation.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</a:rPr>
              <a:t>Prise multiples des vis.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80180" y="6079489"/>
            <a:ext cx="1361297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DC à 6 mois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553422" y="2445305"/>
            <a:ext cx="1351164" cy="12969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82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587" y="-3442"/>
            <a:ext cx="8979649" cy="1143000"/>
          </a:xfrm>
        </p:spPr>
        <p:txBody>
          <a:bodyPr>
            <a:normAutofit fontScale="90000"/>
          </a:bodyPr>
          <a:lstStyle/>
          <a:p>
            <a:r>
              <a:rPr lang="fr-FR" sz="4400" dirty="0" smtClean="0"/>
              <a:t>F</a:t>
            </a:r>
            <a:r>
              <a:rPr lang="fr-FR" sz="4400" dirty="0"/>
              <a:t>r</a:t>
            </a:r>
            <a:r>
              <a:rPr lang="fr-FR" sz="4400" dirty="0" smtClean="0"/>
              <a:t>acture infectée </a:t>
            </a:r>
            <a:r>
              <a:rPr lang="fr-FR" sz="4400" dirty="0" err="1" smtClean="0"/>
              <a:t>fistulisée</a:t>
            </a:r>
            <a:r>
              <a:rPr lang="fr-FR" sz="4400" dirty="0" smtClean="0"/>
              <a:t> non consolidée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600" y="672052"/>
            <a:ext cx="8751700" cy="636329"/>
          </a:xfrm>
        </p:spPr>
        <p:txBody>
          <a:bodyPr>
            <a:noAutofit/>
          </a:bodyPr>
          <a:lstStyle/>
          <a:p>
            <a:r>
              <a:rPr lang="fr-FR" sz="2400" dirty="0" smtClean="0"/>
              <a:t>Mme </a:t>
            </a:r>
            <a:r>
              <a:rPr lang="fr-FR" sz="2400" dirty="0" err="1" smtClean="0"/>
              <a:t>Vag</a:t>
            </a:r>
            <a:r>
              <a:rPr lang="fr-FR" sz="2400" dirty="0" smtClean="0"/>
              <a:t>.  </a:t>
            </a:r>
            <a:r>
              <a:rPr lang="fr-FR" sz="1800" dirty="0" smtClean="0"/>
              <a:t> fracture ancienne traitée </a:t>
            </a:r>
            <a:r>
              <a:rPr lang="fr-FR" sz="1800" dirty="0" err="1" smtClean="0"/>
              <a:t>orthopédiquement</a:t>
            </a:r>
            <a:r>
              <a:rPr lang="fr-FR" sz="1800" dirty="0" smtClean="0"/>
              <a:t> avec cal vicieux secondaire.</a:t>
            </a:r>
            <a:endParaRPr lang="fr-FR" sz="1800" dirty="0"/>
          </a:p>
        </p:txBody>
      </p:sp>
      <p:pic>
        <p:nvPicPr>
          <p:cNvPr id="4" name="Image 3" descr="# initial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7216"/>
          <a:stretch/>
        </p:blipFill>
        <p:spPr>
          <a:xfrm>
            <a:off x="104587" y="1686055"/>
            <a:ext cx="1832400" cy="4940173"/>
          </a:xfrm>
          <a:prstGeom prst="rect">
            <a:avLst/>
          </a:prstGeom>
        </p:spPr>
      </p:pic>
      <p:grpSp>
        <p:nvGrpSpPr>
          <p:cNvPr id="20" name="Grouper 19"/>
          <p:cNvGrpSpPr/>
          <p:nvPr/>
        </p:nvGrpSpPr>
        <p:grpSpPr>
          <a:xfrm>
            <a:off x="209600" y="2945174"/>
            <a:ext cx="1627984" cy="202650"/>
            <a:chOff x="209600" y="2945174"/>
            <a:chExt cx="1627984" cy="20265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209600" y="2945174"/>
              <a:ext cx="339987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H="1">
              <a:off x="1539712" y="3147824"/>
              <a:ext cx="297872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à coins arrondis 11"/>
          <p:cNvSpPr/>
          <p:nvPr/>
        </p:nvSpPr>
        <p:spPr>
          <a:xfrm>
            <a:off x="457200" y="3769282"/>
            <a:ext cx="1082512" cy="1013248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09600" y="6092998"/>
            <a:ext cx="162798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Enclouage?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2021978" y="1686055"/>
            <a:ext cx="3380400" cy="4940173"/>
            <a:chOff x="2021978" y="1686055"/>
            <a:chExt cx="3380400" cy="4940173"/>
          </a:xfrm>
        </p:grpSpPr>
        <p:pic>
          <p:nvPicPr>
            <p:cNvPr id="6" name="Image 5" descr="synthése plaque premiére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3" r="1031"/>
            <a:stretch/>
          </p:blipFill>
          <p:spPr>
            <a:xfrm>
              <a:off x="2021978" y="1686055"/>
              <a:ext cx="3380400" cy="4940173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834629" y="6092998"/>
              <a:ext cx="1627984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Plaque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5483450" y="1686057"/>
            <a:ext cx="3600786" cy="4940172"/>
            <a:chOff x="5483450" y="1686057"/>
            <a:chExt cx="3600786" cy="4940172"/>
          </a:xfrm>
        </p:grpSpPr>
        <p:pic>
          <p:nvPicPr>
            <p:cNvPr id="7" name="Image 6" descr="cure pseudarthose enclouage et substitut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" t="4377" r="3881" b="743"/>
            <a:stretch/>
          </p:blipFill>
          <p:spPr>
            <a:xfrm>
              <a:off x="5483450" y="1686057"/>
              <a:ext cx="3600786" cy="4940172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701912" y="6092998"/>
              <a:ext cx="314821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Enclouage / substitut osseux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7607052" y="3715242"/>
              <a:ext cx="4323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375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921" y="43028"/>
            <a:ext cx="9045162" cy="1143000"/>
          </a:xfrm>
        </p:spPr>
        <p:txBody>
          <a:bodyPr>
            <a:normAutofit fontScale="90000"/>
          </a:bodyPr>
          <a:lstStyle/>
          <a:p>
            <a:r>
              <a:rPr lang="fr-FR" sz="4400" dirty="0" smtClean="0"/>
              <a:t>Fracture infectée </a:t>
            </a:r>
            <a:r>
              <a:rPr lang="fr-FR" sz="4400" dirty="0" err="1" smtClean="0"/>
              <a:t>fistulisée</a:t>
            </a:r>
            <a:r>
              <a:rPr lang="fr-FR" sz="4400" dirty="0" smtClean="0"/>
              <a:t> non consolidée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4118" y="785647"/>
            <a:ext cx="8695764" cy="10157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sz="2400" dirty="0" smtClean="0"/>
              <a:t>Stérilisation infectieuse foyer fracture / manchonnage ciment ATB/ lambeau musculaire.</a:t>
            </a:r>
          </a:p>
          <a:p>
            <a:pPr algn="ctr"/>
            <a:r>
              <a:rPr lang="fr-FR" sz="2400" b="1" dirty="0" smtClean="0"/>
              <a:t>Greffe osseuse dans membrane induite vascularisée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656873" y="1853666"/>
            <a:ext cx="3541600" cy="4915415"/>
            <a:chOff x="656873" y="1853666"/>
            <a:chExt cx="3541600" cy="4915415"/>
          </a:xfrm>
        </p:grpSpPr>
        <p:pic>
          <p:nvPicPr>
            <p:cNvPr id="6" name="Image 5" descr="1er tps ttt pseud septiq fix ext+ciment (1)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2" r="19256"/>
            <a:stretch/>
          </p:blipFill>
          <p:spPr>
            <a:xfrm>
              <a:off x="2416004" y="1861130"/>
              <a:ext cx="1782469" cy="4907951"/>
            </a:xfrm>
            <a:prstGeom prst="rect">
              <a:avLst/>
            </a:prstGeom>
          </p:spPr>
        </p:pic>
        <p:pic>
          <p:nvPicPr>
            <p:cNvPr id="7" name="Image 6" descr="1er tps ttt pseud septiq fix ext+ciment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7" r="27634"/>
            <a:stretch/>
          </p:blipFill>
          <p:spPr>
            <a:xfrm>
              <a:off x="656873" y="1853666"/>
              <a:ext cx="1759131" cy="4915415"/>
            </a:xfrm>
            <a:prstGeom prst="rect">
              <a:avLst/>
            </a:prstGeom>
          </p:spPr>
        </p:pic>
      </p:grpSp>
      <p:grpSp>
        <p:nvGrpSpPr>
          <p:cNvPr id="12" name="Grouper 11"/>
          <p:cNvGrpSpPr/>
          <p:nvPr/>
        </p:nvGrpSpPr>
        <p:grpSpPr>
          <a:xfrm>
            <a:off x="1493416" y="3896540"/>
            <a:ext cx="1736929" cy="1149489"/>
            <a:chOff x="1502360" y="3895343"/>
            <a:chExt cx="1736929" cy="1149489"/>
          </a:xfrm>
        </p:grpSpPr>
        <p:sp>
          <p:nvSpPr>
            <p:cNvPr id="9" name="Forme libre 8"/>
            <p:cNvSpPr/>
            <p:nvPr/>
          </p:nvSpPr>
          <p:spPr>
            <a:xfrm>
              <a:off x="2843117" y="3895343"/>
              <a:ext cx="396172" cy="1126187"/>
            </a:xfrm>
            <a:custGeom>
              <a:avLst/>
              <a:gdLst>
                <a:gd name="connsiteX0" fmla="*/ 174782 w 396172"/>
                <a:gd name="connsiteY0" fmla="*/ 65957 h 1126187"/>
                <a:gd name="connsiteX1" fmla="*/ 174782 w 396172"/>
                <a:gd name="connsiteY1" fmla="*/ 65957 h 1126187"/>
                <a:gd name="connsiteX2" fmla="*/ 256347 w 396172"/>
                <a:gd name="connsiteY2" fmla="*/ 7702 h 1126187"/>
                <a:gd name="connsiteX3" fmla="*/ 361216 w 396172"/>
                <a:gd name="connsiteY3" fmla="*/ 42655 h 1126187"/>
                <a:gd name="connsiteX4" fmla="*/ 396172 w 396172"/>
                <a:gd name="connsiteY4" fmla="*/ 65957 h 1126187"/>
                <a:gd name="connsiteX5" fmla="*/ 372868 w 396172"/>
                <a:gd name="connsiteY5" fmla="*/ 217418 h 1126187"/>
                <a:gd name="connsiteX6" fmla="*/ 349563 w 396172"/>
                <a:gd name="connsiteY6" fmla="*/ 240720 h 1126187"/>
                <a:gd name="connsiteX7" fmla="*/ 326259 w 396172"/>
                <a:gd name="connsiteY7" fmla="*/ 403832 h 1126187"/>
                <a:gd name="connsiteX8" fmla="*/ 302955 w 396172"/>
                <a:gd name="connsiteY8" fmla="*/ 566945 h 1126187"/>
                <a:gd name="connsiteX9" fmla="*/ 279651 w 396172"/>
                <a:gd name="connsiteY9" fmla="*/ 718406 h 1126187"/>
                <a:gd name="connsiteX10" fmla="*/ 256347 w 396172"/>
                <a:gd name="connsiteY10" fmla="*/ 916471 h 1126187"/>
                <a:gd name="connsiteX11" fmla="*/ 244694 w 396172"/>
                <a:gd name="connsiteY11" fmla="*/ 1079583 h 1126187"/>
                <a:gd name="connsiteX12" fmla="*/ 233042 w 396172"/>
                <a:gd name="connsiteY12" fmla="*/ 1114536 h 1126187"/>
                <a:gd name="connsiteX13" fmla="*/ 198086 w 396172"/>
                <a:gd name="connsiteY13" fmla="*/ 1126187 h 1126187"/>
                <a:gd name="connsiteX14" fmla="*/ 151477 w 396172"/>
                <a:gd name="connsiteY14" fmla="*/ 1114536 h 1126187"/>
                <a:gd name="connsiteX15" fmla="*/ 128173 w 396172"/>
                <a:gd name="connsiteY15" fmla="*/ 1044631 h 1126187"/>
                <a:gd name="connsiteX16" fmla="*/ 104869 w 396172"/>
                <a:gd name="connsiteY16" fmla="*/ 1009678 h 1126187"/>
                <a:gd name="connsiteX17" fmla="*/ 93217 w 396172"/>
                <a:gd name="connsiteY17" fmla="*/ 939773 h 1126187"/>
                <a:gd name="connsiteX18" fmla="*/ 58261 w 396172"/>
                <a:gd name="connsiteY18" fmla="*/ 846566 h 1126187"/>
                <a:gd name="connsiteX19" fmla="*/ 34956 w 396172"/>
                <a:gd name="connsiteY19" fmla="*/ 776660 h 1126187"/>
                <a:gd name="connsiteX20" fmla="*/ 23304 w 396172"/>
                <a:gd name="connsiteY20" fmla="*/ 741708 h 1126187"/>
                <a:gd name="connsiteX21" fmla="*/ 0 w 396172"/>
                <a:gd name="connsiteY21" fmla="*/ 648501 h 1126187"/>
                <a:gd name="connsiteX22" fmla="*/ 11652 w 396172"/>
                <a:gd name="connsiteY22" fmla="*/ 508690 h 1126187"/>
                <a:gd name="connsiteX23" fmla="*/ 46608 w 396172"/>
                <a:gd name="connsiteY23" fmla="*/ 497039 h 1126187"/>
                <a:gd name="connsiteX24" fmla="*/ 58261 w 396172"/>
                <a:gd name="connsiteY24" fmla="*/ 462087 h 1126187"/>
                <a:gd name="connsiteX25" fmla="*/ 104869 w 396172"/>
                <a:gd name="connsiteY25" fmla="*/ 392181 h 1126187"/>
                <a:gd name="connsiteX26" fmla="*/ 116521 w 396172"/>
                <a:gd name="connsiteY26" fmla="*/ 345578 h 1126187"/>
                <a:gd name="connsiteX27" fmla="*/ 128173 w 396172"/>
                <a:gd name="connsiteY27" fmla="*/ 310625 h 1126187"/>
                <a:gd name="connsiteX28" fmla="*/ 151477 w 396172"/>
                <a:gd name="connsiteY28" fmla="*/ 217418 h 1126187"/>
                <a:gd name="connsiteX29" fmla="*/ 174782 w 396172"/>
                <a:gd name="connsiteY29" fmla="*/ 65957 h 112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172" h="1126187">
                  <a:moveTo>
                    <a:pt x="174782" y="65957"/>
                  </a:moveTo>
                  <a:lnTo>
                    <a:pt x="174782" y="65957"/>
                  </a:lnTo>
                  <a:cubicBezTo>
                    <a:pt x="201970" y="46539"/>
                    <a:pt x="224222" y="16880"/>
                    <a:pt x="256347" y="7702"/>
                  </a:cubicBezTo>
                  <a:cubicBezTo>
                    <a:pt x="331971" y="-13903"/>
                    <a:pt x="325216" y="13858"/>
                    <a:pt x="361216" y="42655"/>
                  </a:cubicBezTo>
                  <a:cubicBezTo>
                    <a:pt x="372151" y="51402"/>
                    <a:pt x="384520" y="58190"/>
                    <a:pt x="396172" y="65957"/>
                  </a:cubicBezTo>
                  <a:cubicBezTo>
                    <a:pt x="395499" y="72682"/>
                    <a:pt x="393024" y="183829"/>
                    <a:pt x="372868" y="217418"/>
                  </a:cubicBezTo>
                  <a:cubicBezTo>
                    <a:pt x="367216" y="226838"/>
                    <a:pt x="357331" y="232953"/>
                    <a:pt x="349563" y="240720"/>
                  </a:cubicBezTo>
                  <a:cubicBezTo>
                    <a:pt x="322518" y="321848"/>
                    <a:pt x="345405" y="244298"/>
                    <a:pt x="326259" y="403832"/>
                  </a:cubicBezTo>
                  <a:cubicBezTo>
                    <a:pt x="319715" y="458364"/>
                    <a:pt x="311985" y="512769"/>
                    <a:pt x="302955" y="566945"/>
                  </a:cubicBezTo>
                  <a:cubicBezTo>
                    <a:pt x="296819" y="603755"/>
                    <a:pt x="282983" y="683425"/>
                    <a:pt x="279651" y="718406"/>
                  </a:cubicBezTo>
                  <a:cubicBezTo>
                    <a:pt x="261278" y="911305"/>
                    <a:pt x="286555" y="825855"/>
                    <a:pt x="256347" y="916471"/>
                  </a:cubicBezTo>
                  <a:cubicBezTo>
                    <a:pt x="252463" y="970842"/>
                    <a:pt x="251064" y="1025447"/>
                    <a:pt x="244694" y="1079583"/>
                  </a:cubicBezTo>
                  <a:cubicBezTo>
                    <a:pt x="243259" y="1091780"/>
                    <a:pt x="241727" y="1105852"/>
                    <a:pt x="233042" y="1114536"/>
                  </a:cubicBezTo>
                  <a:cubicBezTo>
                    <a:pt x="224357" y="1123220"/>
                    <a:pt x="209738" y="1122303"/>
                    <a:pt x="198086" y="1126187"/>
                  </a:cubicBezTo>
                  <a:cubicBezTo>
                    <a:pt x="182550" y="1122303"/>
                    <a:pt x="161900" y="1126694"/>
                    <a:pt x="151477" y="1114536"/>
                  </a:cubicBezTo>
                  <a:cubicBezTo>
                    <a:pt x="135491" y="1095888"/>
                    <a:pt x="141799" y="1065068"/>
                    <a:pt x="128173" y="1044631"/>
                  </a:cubicBezTo>
                  <a:lnTo>
                    <a:pt x="104869" y="1009678"/>
                  </a:lnTo>
                  <a:cubicBezTo>
                    <a:pt x="100985" y="986376"/>
                    <a:pt x="98342" y="962834"/>
                    <a:pt x="93217" y="939773"/>
                  </a:cubicBezTo>
                  <a:cubicBezTo>
                    <a:pt x="88270" y="917512"/>
                    <a:pt x="63446" y="860823"/>
                    <a:pt x="58261" y="846566"/>
                  </a:cubicBezTo>
                  <a:cubicBezTo>
                    <a:pt x="49866" y="823482"/>
                    <a:pt x="42724" y="799962"/>
                    <a:pt x="34956" y="776660"/>
                  </a:cubicBezTo>
                  <a:cubicBezTo>
                    <a:pt x="31072" y="765009"/>
                    <a:pt x="26283" y="753622"/>
                    <a:pt x="23304" y="741708"/>
                  </a:cubicBezTo>
                  <a:lnTo>
                    <a:pt x="0" y="648501"/>
                  </a:lnTo>
                  <a:cubicBezTo>
                    <a:pt x="3884" y="601897"/>
                    <a:pt x="-2102" y="553387"/>
                    <a:pt x="11652" y="508690"/>
                  </a:cubicBezTo>
                  <a:cubicBezTo>
                    <a:pt x="15264" y="496951"/>
                    <a:pt x="37923" y="505723"/>
                    <a:pt x="46608" y="497039"/>
                  </a:cubicBezTo>
                  <a:cubicBezTo>
                    <a:pt x="55293" y="488355"/>
                    <a:pt x="52296" y="472822"/>
                    <a:pt x="58261" y="462087"/>
                  </a:cubicBezTo>
                  <a:cubicBezTo>
                    <a:pt x="71863" y="437606"/>
                    <a:pt x="104869" y="392181"/>
                    <a:pt x="104869" y="392181"/>
                  </a:cubicBezTo>
                  <a:cubicBezTo>
                    <a:pt x="108753" y="376647"/>
                    <a:pt x="112122" y="360974"/>
                    <a:pt x="116521" y="345578"/>
                  </a:cubicBezTo>
                  <a:cubicBezTo>
                    <a:pt x="119895" y="333769"/>
                    <a:pt x="124941" y="322474"/>
                    <a:pt x="128173" y="310625"/>
                  </a:cubicBezTo>
                  <a:cubicBezTo>
                    <a:pt x="136600" y="279728"/>
                    <a:pt x="151477" y="217418"/>
                    <a:pt x="151477" y="217418"/>
                  </a:cubicBezTo>
                  <a:cubicBezTo>
                    <a:pt x="163586" y="72134"/>
                    <a:pt x="170898" y="91200"/>
                    <a:pt x="174782" y="6595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1502360" y="3919995"/>
              <a:ext cx="257109" cy="1124837"/>
            </a:xfrm>
            <a:custGeom>
              <a:avLst/>
              <a:gdLst>
                <a:gd name="connsiteX0" fmla="*/ 70675 w 257109"/>
                <a:gd name="connsiteY0" fmla="*/ 52956 h 1124837"/>
                <a:gd name="connsiteX1" fmla="*/ 70675 w 257109"/>
                <a:gd name="connsiteY1" fmla="*/ 52956 h 1124837"/>
                <a:gd name="connsiteX2" fmla="*/ 210500 w 257109"/>
                <a:gd name="connsiteY2" fmla="*/ 29654 h 1124837"/>
                <a:gd name="connsiteX3" fmla="*/ 222152 w 257109"/>
                <a:gd name="connsiteY3" fmla="*/ 64606 h 1124837"/>
                <a:gd name="connsiteX4" fmla="*/ 233805 w 257109"/>
                <a:gd name="connsiteY4" fmla="*/ 204417 h 1124837"/>
                <a:gd name="connsiteX5" fmla="*/ 245457 w 257109"/>
                <a:gd name="connsiteY5" fmla="*/ 402482 h 1124837"/>
                <a:gd name="connsiteX6" fmla="*/ 257109 w 257109"/>
                <a:gd name="connsiteY6" fmla="*/ 565594 h 1124837"/>
                <a:gd name="connsiteX7" fmla="*/ 233805 w 257109"/>
                <a:gd name="connsiteY7" fmla="*/ 926772 h 1124837"/>
                <a:gd name="connsiteX8" fmla="*/ 210500 w 257109"/>
                <a:gd name="connsiteY8" fmla="*/ 1066582 h 1124837"/>
                <a:gd name="connsiteX9" fmla="*/ 198848 w 257109"/>
                <a:gd name="connsiteY9" fmla="*/ 1101535 h 1124837"/>
                <a:gd name="connsiteX10" fmla="*/ 163892 w 257109"/>
                <a:gd name="connsiteY10" fmla="*/ 1124837 h 1124837"/>
                <a:gd name="connsiteX11" fmla="*/ 47371 w 257109"/>
                <a:gd name="connsiteY11" fmla="*/ 1089884 h 1124837"/>
                <a:gd name="connsiteX12" fmla="*/ 24066 w 257109"/>
                <a:gd name="connsiteY12" fmla="*/ 1019979 h 1124837"/>
                <a:gd name="connsiteX13" fmla="*/ 12414 w 257109"/>
                <a:gd name="connsiteY13" fmla="*/ 985026 h 1124837"/>
                <a:gd name="connsiteX14" fmla="*/ 12414 w 257109"/>
                <a:gd name="connsiteY14" fmla="*/ 623849 h 1124837"/>
                <a:gd name="connsiteX15" fmla="*/ 35719 w 257109"/>
                <a:gd name="connsiteY15" fmla="*/ 553943 h 1124837"/>
                <a:gd name="connsiteX16" fmla="*/ 47371 w 257109"/>
                <a:gd name="connsiteY16" fmla="*/ 390831 h 1124837"/>
                <a:gd name="connsiteX17" fmla="*/ 59023 w 257109"/>
                <a:gd name="connsiteY17" fmla="*/ 99559 h 1124837"/>
                <a:gd name="connsiteX18" fmla="*/ 70675 w 257109"/>
                <a:gd name="connsiteY18" fmla="*/ 52956 h 112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09" h="1124837">
                  <a:moveTo>
                    <a:pt x="70675" y="52956"/>
                  </a:moveTo>
                  <a:lnTo>
                    <a:pt x="70675" y="52956"/>
                  </a:lnTo>
                  <a:cubicBezTo>
                    <a:pt x="102451" y="41041"/>
                    <a:pt x="168583" y="-3876"/>
                    <a:pt x="210500" y="29654"/>
                  </a:cubicBezTo>
                  <a:cubicBezTo>
                    <a:pt x="220090" y="37325"/>
                    <a:pt x="218268" y="52955"/>
                    <a:pt x="222152" y="64606"/>
                  </a:cubicBezTo>
                  <a:cubicBezTo>
                    <a:pt x="226036" y="111210"/>
                    <a:pt x="230587" y="157763"/>
                    <a:pt x="233805" y="204417"/>
                  </a:cubicBezTo>
                  <a:cubicBezTo>
                    <a:pt x="238356" y="270396"/>
                    <a:pt x="241199" y="336483"/>
                    <a:pt x="245457" y="402482"/>
                  </a:cubicBezTo>
                  <a:cubicBezTo>
                    <a:pt x="248967" y="456878"/>
                    <a:pt x="253225" y="511223"/>
                    <a:pt x="257109" y="565594"/>
                  </a:cubicBezTo>
                  <a:cubicBezTo>
                    <a:pt x="239432" y="1025142"/>
                    <a:pt x="266307" y="742614"/>
                    <a:pt x="233805" y="926772"/>
                  </a:cubicBezTo>
                  <a:cubicBezTo>
                    <a:pt x="225593" y="973299"/>
                    <a:pt x="225442" y="1021761"/>
                    <a:pt x="210500" y="1066582"/>
                  </a:cubicBezTo>
                  <a:cubicBezTo>
                    <a:pt x="206616" y="1078233"/>
                    <a:pt x="206520" y="1091945"/>
                    <a:pt x="198848" y="1101535"/>
                  </a:cubicBezTo>
                  <a:cubicBezTo>
                    <a:pt x="190100" y="1112470"/>
                    <a:pt x="175544" y="1117070"/>
                    <a:pt x="163892" y="1124837"/>
                  </a:cubicBezTo>
                  <a:cubicBezTo>
                    <a:pt x="141082" y="1121579"/>
                    <a:pt x="68152" y="1123131"/>
                    <a:pt x="47371" y="1089884"/>
                  </a:cubicBezTo>
                  <a:cubicBezTo>
                    <a:pt x="34352" y="1069056"/>
                    <a:pt x="31834" y="1043281"/>
                    <a:pt x="24066" y="1019979"/>
                  </a:cubicBezTo>
                  <a:lnTo>
                    <a:pt x="12414" y="985026"/>
                  </a:lnTo>
                  <a:cubicBezTo>
                    <a:pt x="1323" y="829770"/>
                    <a:pt x="-8838" y="786759"/>
                    <a:pt x="12414" y="623849"/>
                  </a:cubicBezTo>
                  <a:cubicBezTo>
                    <a:pt x="15591" y="599493"/>
                    <a:pt x="35719" y="553943"/>
                    <a:pt x="35719" y="553943"/>
                  </a:cubicBezTo>
                  <a:cubicBezTo>
                    <a:pt x="39603" y="499572"/>
                    <a:pt x="44579" y="445269"/>
                    <a:pt x="47371" y="390831"/>
                  </a:cubicBezTo>
                  <a:cubicBezTo>
                    <a:pt x="52348" y="293790"/>
                    <a:pt x="52099" y="196480"/>
                    <a:pt x="59023" y="99559"/>
                  </a:cubicBezTo>
                  <a:cubicBezTo>
                    <a:pt x="73131" y="-97939"/>
                    <a:pt x="68733" y="60723"/>
                    <a:pt x="70675" y="5295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17730" y="4112761"/>
              <a:ext cx="10253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FF0000"/>
                  </a:solidFill>
                </a:rPr>
                <a:t>Manchon</a:t>
              </a:r>
              <a:r>
                <a:rPr lang="fr-FR" sz="1600" dirty="0" smtClean="0"/>
                <a:t> </a:t>
              </a:r>
              <a:r>
                <a:rPr lang="fr-FR" sz="1600" dirty="0" smtClean="0">
                  <a:solidFill>
                    <a:srgbClr val="FF0000"/>
                  </a:solidFill>
                </a:rPr>
                <a:t>ciment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443522" y="1825800"/>
            <a:ext cx="3991182" cy="4931724"/>
            <a:chOff x="4443522" y="1825800"/>
            <a:chExt cx="3991182" cy="4931724"/>
          </a:xfrm>
        </p:grpSpPr>
        <p:grpSp>
          <p:nvGrpSpPr>
            <p:cNvPr id="14" name="Grouper 13"/>
            <p:cNvGrpSpPr/>
            <p:nvPr/>
          </p:nvGrpSpPr>
          <p:grpSpPr>
            <a:xfrm>
              <a:off x="4443522" y="1825800"/>
              <a:ext cx="3991182" cy="4931724"/>
              <a:chOff x="4443522" y="1837357"/>
              <a:chExt cx="3991182" cy="4931724"/>
            </a:xfrm>
          </p:grpSpPr>
          <p:pic>
            <p:nvPicPr>
              <p:cNvPr id="4" name="Image 3" descr="MASQUELET à 2 mois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7" r="24391"/>
              <a:stretch/>
            </p:blipFill>
            <p:spPr>
              <a:xfrm>
                <a:off x="6265920" y="1837357"/>
                <a:ext cx="2168784" cy="4931724"/>
              </a:xfrm>
              <a:prstGeom prst="rect">
                <a:avLst/>
              </a:prstGeom>
            </p:spPr>
          </p:pic>
          <p:pic>
            <p:nvPicPr>
              <p:cNvPr id="5" name="Image 4" descr="2nd tps ttt pseud septiq MASQUELET.JP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2" r="25776"/>
              <a:stretch/>
            </p:blipFill>
            <p:spPr>
              <a:xfrm>
                <a:off x="4443522" y="1861130"/>
                <a:ext cx="1822398" cy="4907951"/>
              </a:xfrm>
              <a:prstGeom prst="rect">
                <a:avLst/>
              </a:prstGeom>
            </p:spPr>
          </p:pic>
        </p:grpSp>
        <p:sp>
          <p:nvSpPr>
            <p:cNvPr id="18" name="ZoneTexte 17"/>
            <p:cNvSpPr txBox="1"/>
            <p:nvPr/>
          </p:nvSpPr>
          <p:spPr>
            <a:xfrm>
              <a:off x="6583447" y="1912493"/>
              <a:ext cx="165460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4mois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349780" y="6103757"/>
            <a:ext cx="203797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TTT: 18 mois</a:t>
            </a:r>
          </a:p>
          <a:p>
            <a:pPr algn="ctr"/>
            <a:r>
              <a:rPr lang="fr-FR" b="1" dirty="0" smtClean="0"/>
              <a:t>4 interventions. </a:t>
            </a:r>
            <a:endParaRPr lang="fr-FR" b="1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5188724" y="3565635"/>
            <a:ext cx="2621725" cy="1897897"/>
            <a:chOff x="5196845" y="3519762"/>
            <a:chExt cx="2621725" cy="1897897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196845" y="3798188"/>
              <a:ext cx="291303" cy="1526266"/>
            </a:xfrm>
            <a:prstGeom prst="roundRect">
              <a:avLst/>
            </a:prstGeom>
            <a:noFill/>
            <a:ln w="38100" cmpd="sng">
              <a:solidFill>
                <a:srgbClr val="8EB4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7149957" y="3519762"/>
              <a:ext cx="668613" cy="1897897"/>
            </a:xfrm>
            <a:prstGeom prst="roundRect">
              <a:avLst/>
            </a:prstGeom>
            <a:noFill/>
            <a:ln w="38100" cmpd="sng">
              <a:solidFill>
                <a:srgbClr val="8EB4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732842" y="4113958"/>
              <a:ext cx="1176864" cy="830997"/>
            </a:xfrm>
            <a:prstGeom prst="rect">
              <a:avLst/>
            </a:prstGeom>
            <a:noFill/>
            <a:ln>
              <a:solidFill>
                <a:srgbClr val="8EB4E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Greffe cortico</a:t>
              </a:r>
            </a:p>
            <a:p>
              <a:pPr algn="ctr"/>
              <a:r>
                <a:rPr lang="fr-FR" sz="16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spongieuse</a:t>
              </a:r>
              <a:endParaRPr lang="fr-FR" sz="1600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81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2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Fracture infectée non consolidée </a:t>
            </a:r>
            <a:br>
              <a:rPr lang="fr-FR" sz="3600" dirty="0" smtClean="0"/>
            </a:br>
            <a:r>
              <a:rPr lang="fr-FR" sz="3600" dirty="0" smtClean="0"/>
              <a:t>Perte osseuse segmentaire.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530" y="1196589"/>
            <a:ext cx="8923882" cy="90770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sz="2200" dirty="0" smtClean="0"/>
              <a:t>Ablation matériel, cimentation, stérilisation foyer.</a:t>
            </a:r>
          </a:p>
          <a:p>
            <a:pPr algn="ctr"/>
            <a:r>
              <a:rPr lang="fr-FR" sz="2200" dirty="0" smtClean="0"/>
              <a:t>Ostéotomie, </a:t>
            </a:r>
            <a:r>
              <a:rPr lang="fr-FR" sz="2200" b="1" dirty="0" smtClean="0"/>
              <a:t>allongement osseux segmentaire </a:t>
            </a:r>
            <a:r>
              <a:rPr lang="fr-FR" sz="2200" dirty="0" smtClean="0"/>
              <a:t>(1mm/j) total 5cm.</a:t>
            </a:r>
          </a:p>
        </p:txBody>
      </p:sp>
      <p:pic>
        <p:nvPicPr>
          <p:cNvPr id="4" name="Image 3" descr="P6210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9021"/>
          <a:stretch/>
        </p:blipFill>
        <p:spPr>
          <a:xfrm>
            <a:off x="451187" y="2295225"/>
            <a:ext cx="2155945" cy="4541286"/>
          </a:xfrm>
          <a:prstGeom prst="rect">
            <a:avLst/>
          </a:prstGeom>
        </p:spPr>
      </p:pic>
      <p:pic>
        <p:nvPicPr>
          <p:cNvPr id="5" name="Image 4" descr="P62100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14288" r="7624" b="14"/>
          <a:stretch/>
        </p:blipFill>
        <p:spPr>
          <a:xfrm>
            <a:off x="2734814" y="2295225"/>
            <a:ext cx="2460073" cy="4541284"/>
          </a:xfrm>
          <a:prstGeom prst="rect">
            <a:avLst/>
          </a:prstGeom>
        </p:spPr>
      </p:pic>
      <p:pic>
        <p:nvPicPr>
          <p:cNvPr id="6" name="Image 5" descr="P621001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r="23887"/>
          <a:stretch/>
        </p:blipFill>
        <p:spPr>
          <a:xfrm>
            <a:off x="5315186" y="2299272"/>
            <a:ext cx="1489650" cy="4537237"/>
          </a:xfrm>
          <a:prstGeom prst="rect">
            <a:avLst/>
          </a:prstGeom>
        </p:spPr>
      </p:pic>
      <p:pic>
        <p:nvPicPr>
          <p:cNvPr id="8" name="Image 7" descr="P621003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r="23753"/>
          <a:stretch/>
        </p:blipFill>
        <p:spPr>
          <a:xfrm>
            <a:off x="6937178" y="2299272"/>
            <a:ext cx="1650433" cy="4537237"/>
          </a:xfrm>
          <a:prstGeom prst="rect">
            <a:avLst/>
          </a:prstGeom>
        </p:spPr>
      </p:pic>
      <p:sp>
        <p:nvSpPr>
          <p:cNvPr id="7" name="Flèche droite rayée 6"/>
          <p:cNvSpPr/>
          <p:nvPr/>
        </p:nvSpPr>
        <p:spPr>
          <a:xfrm rot="5400000">
            <a:off x="5884322" y="5056497"/>
            <a:ext cx="594258" cy="186414"/>
          </a:xfrm>
          <a:prstGeom prst="striped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5907624" y="3203992"/>
            <a:ext cx="431129" cy="0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rme libre 12"/>
          <p:cNvSpPr/>
          <p:nvPr/>
        </p:nvSpPr>
        <p:spPr>
          <a:xfrm>
            <a:off x="7538921" y="2982626"/>
            <a:ext cx="757387" cy="582544"/>
          </a:xfrm>
          <a:custGeom>
            <a:avLst/>
            <a:gdLst>
              <a:gd name="connsiteX0" fmla="*/ 0 w 757387"/>
              <a:gd name="connsiteY0" fmla="*/ 0 h 582544"/>
              <a:gd name="connsiteX1" fmla="*/ 757387 w 757387"/>
              <a:gd name="connsiteY1" fmla="*/ 0 h 582544"/>
              <a:gd name="connsiteX2" fmla="*/ 745735 w 757387"/>
              <a:gd name="connsiteY2" fmla="*/ 570893 h 582544"/>
              <a:gd name="connsiteX3" fmla="*/ 69912 w 757387"/>
              <a:gd name="connsiteY3" fmla="*/ 582544 h 582544"/>
              <a:gd name="connsiteX4" fmla="*/ 0 w 757387"/>
              <a:gd name="connsiteY4" fmla="*/ 0 h 58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7387" h="582544">
                <a:moveTo>
                  <a:pt x="0" y="0"/>
                </a:moveTo>
                <a:lnTo>
                  <a:pt x="757387" y="0"/>
                </a:lnTo>
                <a:lnTo>
                  <a:pt x="745735" y="570893"/>
                </a:lnTo>
                <a:lnTo>
                  <a:pt x="69912" y="582544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847724" y="5595431"/>
            <a:ext cx="717508" cy="766826"/>
          </a:xfrm>
          <a:prstGeom prst="ellipse">
            <a:avLst/>
          </a:prstGeom>
          <a:noFill/>
          <a:ln w="190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3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Fracture infectée non </a:t>
            </a:r>
            <a:r>
              <a:rPr lang="fr-FR" sz="4000" dirty="0" smtClean="0"/>
              <a:t>consolidée </a:t>
            </a:r>
            <a:br>
              <a:rPr lang="fr-FR" sz="4000" dirty="0" smtClean="0"/>
            </a:br>
            <a:r>
              <a:rPr lang="fr-FR" sz="4000" dirty="0" smtClean="0"/>
              <a:t>Perte </a:t>
            </a:r>
            <a:r>
              <a:rPr lang="fr-FR" sz="4000" dirty="0"/>
              <a:t>osseuse segmentaire.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86028"/>
            <a:ext cx="8229600" cy="887829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fr-FR" dirty="0" smtClean="0"/>
              <a:t>Greffe osseuse iliaque pour union arthrodèse.</a:t>
            </a:r>
          </a:p>
          <a:p>
            <a:pPr algn="ctr"/>
            <a:r>
              <a:rPr lang="fr-FR" dirty="0" smtClean="0"/>
              <a:t>Ablation fixateur externe (1 an).</a:t>
            </a:r>
            <a:endParaRPr lang="fr-FR" dirty="0"/>
          </a:p>
        </p:txBody>
      </p:sp>
      <p:pic>
        <p:nvPicPr>
          <p:cNvPr id="4" name="Image 3" descr="post op arthrodése tibio talienne et pseudarthrose jambe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r="14583"/>
          <a:stretch/>
        </p:blipFill>
        <p:spPr>
          <a:xfrm>
            <a:off x="108849" y="2298492"/>
            <a:ext cx="1997861" cy="4462776"/>
          </a:xfrm>
          <a:prstGeom prst="rect">
            <a:avLst/>
          </a:prstGeom>
        </p:spPr>
      </p:pic>
      <p:pic>
        <p:nvPicPr>
          <p:cNvPr id="5" name="Image 4" descr="Mr MOREAU à 6 sem ablation FIX ext (7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r="11512"/>
          <a:stretch/>
        </p:blipFill>
        <p:spPr>
          <a:xfrm>
            <a:off x="2057671" y="2298492"/>
            <a:ext cx="1726991" cy="4462776"/>
          </a:xfrm>
          <a:prstGeom prst="rect">
            <a:avLst/>
          </a:prstGeom>
        </p:spPr>
      </p:pic>
      <p:pic>
        <p:nvPicPr>
          <p:cNvPr id="6" name="Image 5" descr="Mr MOREAU à 6 sem ablation FIX ext (6)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r="27161"/>
          <a:stretch/>
        </p:blipFill>
        <p:spPr>
          <a:xfrm>
            <a:off x="3844445" y="2298492"/>
            <a:ext cx="1579205" cy="4466472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5499944" y="2298493"/>
            <a:ext cx="3612669" cy="4462774"/>
            <a:chOff x="5499944" y="2298493"/>
            <a:chExt cx="3612669" cy="4462774"/>
          </a:xfrm>
        </p:grpSpPr>
        <p:pic>
          <p:nvPicPr>
            <p:cNvPr id="9" name="Image 8" descr="Mr MOREAU à 6 sem ablation FIX ext (5)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9" r="21216"/>
            <a:stretch/>
          </p:blipFill>
          <p:spPr>
            <a:xfrm>
              <a:off x="5499944" y="2298493"/>
              <a:ext cx="1969315" cy="4462774"/>
            </a:xfrm>
            <a:prstGeom prst="rect">
              <a:avLst/>
            </a:prstGeom>
          </p:spPr>
        </p:pic>
        <p:pic>
          <p:nvPicPr>
            <p:cNvPr id="8" name="Image 7" descr="Mr MOREAU à 6 sem ablation FIX ext (1)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455" y="2779863"/>
              <a:ext cx="1797158" cy="2396212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7522966" y="5645718"/>
            <a:ext cx="158509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 ans </a:t>
            </a:r>
          </a:p>
          <a:p>
            <a:pPr algn="ctr"/>
            <a:r>
              <a:rPr lang="fr-FR" dirty="0" smtClean="0"/>
              <a:t>7 interventions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2377032" y="3006864"/>
            <a:ext cx="2657606" cy="849575"/>
            <a:chOff x="2377032" y="3006864"/>
            <a:chExt cx="2657606" cy="849575"/>
          </a:xfrm>
        </p:grpSpPr>
        <p:sp>
          <p:nvSpPr>
            <p:cNvPr id="11" name="Forme libre 10"/>
            <p:cNvSpPr/>
            <p:nvPr/>
          </p:nvSpPr>
          <p:spPr>
            <a:xfrm>
              <a:off x="2377032" y="3006864"/>
              <a:ext cx="757387" cy="849575"/>
            </a:xfrm>
            <a:custGeom>
              <a:avLst/>
              <a:gdLst>
                <a:gd name="connsiteX0" fmla="*/ 0 w 757387"/>
                <a:gd name="connsiteY0" fmla="*/ 0 h 582544"/>
                <a:gd name="connsiteX1" fmla="*/ 757387 w 757387"/>
                <a:gd name="connsiteY1" fmla="*/ 0 h 582544"/>
                <a:gd name="connsiteX2" fmla="*/ 745735 w 757387"/>
                <a:gd name="connsiteY2" fmla="*/ 570893 h 582544"/>
                <a:gd name="connsiteX3" fmla="*/ 69912 w 757387"/>
                <a:gd name="connsiteY3" fmla="*/ 582544 h 582544"/>
                <a:gd name="connsiteX4" fmla="*/ 0 w 757387"/>
                <a:gd name="connsiteY4" fmla="*/ 0 h 58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387" h="582544">
                  <a:moveTo>
                    <a:pt x="0" y="0"/>
                  </a:moveTo>
                  <a:lnTo>
                    <a:pt x="757387" y="0"/>
                  </a:lnTo>
                  <a:lnTo>
                    <a:pt x="745735" y="570893"/>
                  </a:lnTo>
                  <a:lnTo>
                    <a:pt x="69912" y="5825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4277251" y="3006864"/>
              <a:ext cx="757387" cy="698116"/>
            </a:xfrm>
            <a:custGeom>
              <a:avLst/>
              <a:gdLst>
                <a:gd name="connsiteX0" fmla="*/ 0 w 757387"/>
                <a:gd name="connsiteY0" fmla="*/ 0 h 582544"/>
                <a:gd name="connsiteX1" fmla="*/ 757387 w 757387"/>
                <a:gd name="connsiteY1" fmla="*/ 0 h 582544"/>
                <a:gd name="connsiteX2" fmla="*/ 745735 w 757387"/>
                <a:gd name="connsiteY2" fmla="*/ 570893 h 582544"/>
                <a:gd name="connsiteX3" fmla="*/ 69912 w 757387"/>
                <a:gd name="connsiteY3" fmla="*/ 582544 h 582544"/>
                <a:gd name="connsiteX4" fmla="*/ 0 w 757387"/>
                <a:gd name="connsiteY4" fmla="*/ 0 h 58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387" h="582544">
                  <a:moveTo>
                    <a:pt x="0" y="0"/>
                  </a:moveTo>
                  <a:lnTo>
                    <a:pt x="757387" y="0"/>
                  </a:lnTo>
                  <a:lnTo>
                    <a:pt x="745735" y="570893"/>
                  </a:lnTo>
                  <a:lnTo>
                    <a:pt x="69912" y="5825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4900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02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Fracture et matériel en place.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143" y="1052068"/>
            <a:ext cx="8229600" cy="774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Indication chirurgicale a discuter.</a:t>
            </a:r>
            <a:endParaRPr lang="fr-FR" sz="2400" dirty="0"/>
          </a:p>
        </p:txBody>
      </p:sp>
      <p:pic>
        <p:nvPicPr>
          <p:cNvPr id="4" name="Image 3" descr="NEHACHE Sakina GENOU 5 INCIDENCES 2015-09-25 08_03_08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25098" r="13425" b="4027"/>
          <a:stretch/>
        </p:blipFill>
        <p:spPr>
          <a:xfrm>
            <a:off x="6816346" y="2761057"/>
            <a:ext cx="2257653" cy="3465006"/>
          </a:xfrm>
          <a:prstGeom prst="rect">
            <a:avLst/>
          </a:prstGeom>
        </p:spPr>
      </p:pic>
      <p:pic>
        <p:nvPicPr>
          <p:cNvPr id="5" name="Image 4" descr="NEHACHE Sakina GENOU 5 INCIDENCES 2015-09-25 08_03_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25527" r="20737" b="15300"/>
          <a:stretch/>
        </p:blipFill>
        <p:spPr>
          <a:xfrm>
            <a:off x="2206355" y="2701293"/>
            <a:ext cx="2290939" cy="3515406"/>
          </a:xfrm>
          <a:prstGeom prst="rect">
            <a:avLst/>
          </a:prstGeom>
        </p:spPr>
      </p:pic>
      <p:pic>
        <p:nvPicPr>
          <p:cNvPr id="6" name="Image 5" descr="NEHACHE SAKINA 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t="17334" r="22721" b="17422"/>
          <a:stretch/>
        </p:blipFill>
        <p:spPr>
          <a:xfrm>
            <a:off x="72000" y="2703106"/>
            <a:ext cx="2077200" cy="3513600"/>
          </a:xfrm>
          <a:prstGeom prst="rect">
            <a:avLst/>
          </a:prstGeom>
        </p:spPr>
      </p:pic>
      <p:pic>
        <p:nvPicPr>
          <p:cNvPr id="7" name="Image 6" descr="NEHACHE SAKINA GENOU 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12671" r="21817" b="22337"/>
          <a:stretch/>
        </p:blipFill>
        <p:spPr>
          <a:xfrm>
            <a:off x="4537943" y="2716233"/>
            <a:ext cx="2218639" cy="3499200"/>
          </a:xfrm>
          <a:prstGeom prst="rect">
            <a:avLst/>
          </a:prstGeom>
        </p:spPr>
      </p:pic>
      <p:pic>
        <p:nvPicPr>
          <p:cNvPr id="8" name="Image 7" descr="Log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1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2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Fracture et prothèse.</a:t>
            </a:r>
            <a:endParaRPr lang="fr-FR" sz="44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762456"/>
            <a:ext cx="8229600" cy="656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L’implant est il encore scellé dans l’os?</a:t>
            </a:r>
            <a:endParaRPr lang="fr-FR" sz="2400" dirty="0"/>
          </a:p>
        </p:txBody>
      </p:sp>
      <p:pic>
        <p:nvPicPr>
          <p:cNvPr id="6" name="Image 5" descr="IMG_08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9" t="11012" r="12759" b="2469"/>
          <a:stretch/>
        </p:blipFill>
        <p:spPr>
          <a:xfrm>
            <a:off x="348342" y="1655056"/>
            <a:ext cx="4082130" cy="4473308"/>
          </a:xfrm>
          <a:prstGeom prst="rect">
            <a:avLst/>
          </a:prstGeom>
        </p:spPr>
      </p:pic>
      <p:pic>
        <p:nvPicPr>
          <p:cNvPr id="8" name="Image 7" descr="IMG_088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6" t="3161" r="748" b="4151"/>
          <a:stretch/>
        </p:blipFill>
        <p:spPr>
          <a:xfrm>
            <a:off x="4858495" y="1655056"/>
            <a:ext cx="3138368" cy="4473308"/>
          </a:xfrm>
          <a:prstGeom prst="rect">
            <a:avLst/>
          </a:prstGeom>
        </p:spPr>
      </p:pic>
      <p:pic>
        <p:nvPicPr>
          <p:cNvPr id="7" name="Image 6" descr="IMG_088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56" y="4289433"/>
            <a:ext cx="3395884" cy="2536433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1317588" y="2384349"/>
            <a:ext cx="946698" cy="886643"/>
          </a:xfrm>
          <a:custGeom>
            <a:avLst/>
            <a:gdLst>
              <a:gd name="connsiteX0" fmla="*/ 838874 w 838874"/>
              <a:gd name="connsiteY0" fmla="*/ 682955 h 886643"/>
              <a:gd name="connsiteX1" fmla="*/ 838874 w 838874"/>
              <a:gd name="connsiteY1" fmla="*/ 682955 h 886643"/>
              <a:gd name="connsiteX2" fmla="*/ 814914 w 838874"/>
              <a:gd name="connsiteY2" fmla="*/ 575120 h 886643"/>
              <a:gd name="connsiteX3" fmla="*/ 778973 w 838874"/>
              <a:gd name="connsiteY3" fmla="*/ 539175 h 886643"/>
              <a:gd name="connsiteX4" fmla="*/ 766992 w 838874"/>
              <a:gd name="connsiteY4" fmla="*/ 503230 h 886643"/>
              <a:gd name="connsiteX5" fmla="*/ 731051 w 838874"/>
              <a:gd name="connsiteY5" fmla="*/ 479267 h 886643"/>
              <a:gd name="connsiteX6" fmla="*/ 707091 w 838874"/>
              <a:gd name="connsiteY6" fmla="*/ 455303 h 886643"/>
              <a:gd name="connsiteX7" fmla="*/ 671150 w 838874"/>
              <a:gd name="connsiteY7" fmla="*/ 383413 h 886643"/>
              <a:gd name="connsiteX8" fmla="*/ 587287 w 838874"/>
              <a:gd name="connsiteY8" fmla="*/ 299542 h 886643"/>
              <a:gd name="connsiteX9" fmla="*/ 479464 w 838874"/>
              <a:gd name="connsiteY9" fmla="*/ 227652 h 886643"/>
              <a:gd name="connsiteX10" fmla="*/ 443523 w 838874"/>
              <a:gd name="connsiteY10" fmla="*/ 203689 h 886643"/>
              <a:gd name="connsiteX11" fmla="*/ 383621 w 838874"/>
              <a:gd name="connsiteY11" fmla="*/ 167744 h 886643"/>
              <a:gd name="connsiteX12" fmla="*/ 287779 w 838874"/>
              <a:gd name="connsiteY12" fmla="*/ 95854 h 886643"/>
              <a:gd name="connsiteX13" fmla="*/ 215896 w 838874"/>
              <a:gd name="connsiteY13" fmla="*/ 71890 h 886643"/>
              <a:gd name="connsiteX14" fmla="*/ 203916 w 838874"/>
              <a:gd name="connsiteY14" fmla="*/ 35945 h 886643"/>
              <a:gd name="connsiteX15" fmla="*/ 120054 w 838874"/>
              <a:gd name="connsiteY15" fmla="*/ 0 h 886643"/>
              <a:gd name="connsiteX16" fmla="*/ 167975 w 838874"/>
              <a:gd name="connsiteY16" fmla="*/ 143780 h 886643"/>
              <a:gd name="connsiteX17" fmla="*/ 179955 w 838874"/>
              <a:gd name="connsiteY17" fmla="*/ 179725 h 886643"/>
              <a:gd name="connsiteX18" fmla="*/ 191936 w 838874"/>
              <a:gd name="connsiteY18" fmla="*/ 215670 h 886643"/>
              <a:gd name="connsiteX19" fmla="*/ 167975 w 838874"/>
              <a:gd name="connsiteY19" fmla="*/ 443322 h 886643"/>
              <a:gd name="connsiteX20" fmla="*/ 144014 w 838874"/>
              <a:gd name="connsiteY20" fmla="*/ 515212 h 886643"/>
              <a:gd name="connsiteX21" fmla="*/ 132034 w 838874"/>
              <a:gd name="connsiteY21" fmla="*/ 551157 h 886643"/>
              <a:gd name="connsiteX22" fmla="*/ 120054 w 838874"/>
              <a:gd name="connsiteY22" fmla="*/ 587102 h 886643"/>
              <a:gd name="connsiteX23" fmla="*/ 108073 w 838874"/>
              <a:gd name="connsiteY23" fmla="*/ 635028 h 886643"/>
              <a:gd name="connsiteX24" fmla="*/ 96093 w 838874"/>
              <a:gd name="connsiteY24" fmla="*/ 694936 h 886643"/>
              <a:gd name="connsiteX25" fmla="*/ 84113 w 838874"/>
              <a:gd name="connsiteY25" fmla="*/ 730881 h 886643"/>
              <a:gd name="connsiteX26" fmla="*/ 60152 w 838874"/>
              <a:gd name="connsiteY26" fmla="*/ 754845 h 886643"/>
              <a:gd name="connsiteX27" fmla="*/ 36191 w 838874"/>
              <a:gd name="connsiteY27" fmla="*/ 790790 h 886643"/>
              <a:gd name="connsiteX28" fmla="*/ 24211 w 838874"/>
              <a:gd name="connsiteY28" fmla="*/ 826735 h 886643"/>
              <a:gd name="connsiteX29" fmla="*/ 250 w 838874"/>
              <a:gd name="connsiteY29" fmla="*/ 886643 h 886643"/>
              <a:gd name="connsiteX30" fmla="*/ 250 w 838874"/>
              <a:gd name="connsiteY30" fmla="*/ 886643 h 8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38874" h="886643">
                <a:moveTo>
                  <a:pt x="838874" y="682955"/>
                </a:moveTo>
                <a:lnTo>
                  <a:pt x="838874" y="682955"/>
                </a:lnTo>
                <a:cubicBezTo>
                  <a:pt x="830887" y="647010"/>
                  <a:pt x="829075" y="609110"/>
                  <a:pt x="814914" y="575120"/>
                </a:cubicBezTo>
                <a:cubicBezTo>
                  <a:pt x="808398" y="559479"/>
                  <a:pt x="788371" y="553273"/>
                  <a:pt x="778973" y="539175"/>
                </a:cubicBezTo>
                <a:cubicBezTo>
                  <a:pt x="771968" y="528666"/>
                  <a:pt x="774881" y="513093"/>
                  <a:pt x="766992" y="503230"/>
                </a:cubicBezTo>
                <a:cubicBezTo>
                  <a:pt x="757998" y="491986"/>
                  <a:pt x="742294" y="488263"/>
                  <a:pt x="731051" y="479267"/>
                </a:cubicBezTo>
                <a:cubicBezTo>
                  <a:pt x="722231" y="472210"/>
                  <a:pt x="715078" y="463291"/>
                  <a:pt x="707091" y="455303"/>
                </a:cubicBezTo>
                <a:cubicBezTo>
                  <a:pt x="685883" y="370467"/>
                  <a:pt x="711203" y="436824"/>
                  <a:pt x="671150" y="383413"/>
                </a:cubicBezTo>
                <a:cubicBezTo>
                  <a:pt x="607071" y="297964"/>
                  <a:pt x="654563" y="321969"/>
                  <a:pt x="587287" y="299542"/>
                </a:cubicBezTo>
                <a:lnTo>
                  <a:pt x="479464" y="227652"/>
                </a:lnTo>
                <a:cubicBezTo>
                  <a:pt x="467484" y="219664"/>
                  <a:pt x="453704" y="213871"/>
                  <a:pt x="443523" y="203689"/>
                </a:cubicBezTo>
                <a:cubicBezTo>
                  <a:pt x="410633" y="170795"/>
                  <a:pt x="430278" y="183297"/>
                  <a:pt x="383621" y="167744"/>
                </a:cubicBezTo>
                <a:cubicBezTo>
                  <a:pt x="355238" y="139357"/>
                  <a:pt x="328424" y="109404"/>
                  <a:pt x="287779" y="95854"/>
                </a:cubicBezTo>
                <a:lnTo>
                  <a:pt x="215896" y="71890"/>
                </a:lnTo>
                <a:cubicBezTo>
                  <a:pt x="211903" y="59908"/>
                  <a:pt x="212846" y="44876"/>
                  <a:pt x="203916" y="35945"/>
                </a:cubicBezTo>
                <a:cubicBezTo>
                  <a:pt x="189113" y="21140"/>
                  <a:pt x="141533" y="7161"/>
                  <a:pt x="120054" y="0"/>
                </a:cubicBezTo>
                <a:lnTo>
                  <a:pt x="167975" y="143780"/>
                </a:lnTo>
                <a:lnTo>
                  <a:pt x="179955" y="179725"/>
                </a:lnTo>
                <a:lnTo>
                  <a:pt x="191936" y="215670"/>
                </a:lnTo>
                <a:cubicBezTo>
                  <a:pt x="186665" y="289469"/>
                  <a:pt x="187982" y="369953"/>
                  <a:pt x="167975" y="443322"/>
                </a:cubicBezTo>
                <a:cubicBezTo>
                  <a:pt x="161330" y="467691"/>
                  <a:pt x="152001" y="491249"/>
                  <a:pt x="144014" y="515212"/>
                </a:cubicBezTo>
                <a:lnTo>
                  <a:pt x="132034" y="551157"/>
                </a:lnTo>
                <a:cubicBezTo>
                  <a:pt x="128041" y="563139"/>
                  <a:pt x="123117" y="574849"/>
                  <a:pt x="120054" y="587102"/>
                </a:cubicBezTo>
                <a:cubicBezTo>
                  <a:pt x="116060" y="603077"/>
                  <a:pt x="111645" y="618953"/>
                  <a:pt x="108073" y="635028"/>
                </a:cubicBezTo>
                <a:cubicBezTo>
                  <a:pt x="103656" y="654908"/>
                  <a:pt x="101032" y="675179"/>
                  <a:pt x="96093" y="694936"/>
                </a:cubicBezTo>
                <a:cubicBezTo>
                  <a:pt x="93030" y="707189"/>
                  <a:pt x="90610" y="720051"/>
                  <a:pt x="84113" y="730881"/>
                </a:cubicBezTo>
                <a:cubicBezTo>
                  <a:pt x="78302" y="740568"/>
                  <a:pt x="67208" y="746024"/>
                  <a:pt x="60152" y="754845"/>
                </a:cubicBezTo>
                <a:cubicBezTo>
                  <a:pt x="51157" y="766090"/>
                  <a:pt x="44178" y="778808"/>
                  <a:pt x="36191" y="790790"/>
                </a:cubicBezTo>
                <a:cubicBezTo>
                  <a:pt x="32198" y="802772"/>
                  <a:pt x="29859" y="815438"/>
                  <a:pt x="24211" y="826735"/>
                </a:cubicBezTo>
                <a:cubicBezTo>
                  <a:pt x="-4180" y="883524"/>
                  <a:pt x="250" y="840405"/>
                  <a:pt x="250" y="886643"/>
                </a:cubicBezTo>
                <a:lnTo>
                  <a:pt x="250" y="886643"/>
                </a:lnTo>
              </a:path>
            </a:pathLst>
          </a:custGeom>
          <a:ln w="28575" cmpd="sng"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1916855" y="2444258"/>
            <a:ext cx="1006349" cy="706917"/>
          </a:xfrm>
          <a:custGeom>
            <a:avLst/>
            <a:gdLst>
              <a:gd name="connsiteX0" fmla="*/ 0 w 599017"/>
              <a:gd name="connsiteY0" fmla="*/ 706917 h 706917"/>
              <a:gd name="connsiteX1" fmla="*/ 0 w 599017"/>
              <a:gd name="connsiteY1" fmla="*/ 706917 h 706917"/>
              <a:gd name="connsiteX2" fmla="*/ 47921 w 599017"/>
              <a:gd name="connsiteY2" fmla="*/ 611064 h 706917"/>
              <a:gd name="connsiteX3" fmla="*/ 71882 w 599017"/>
              <a:gd name="connsiteY3" fmla="*/ 575119 h 706917"/>
              <a:gd name="connsiteX4" fmla="*/ 95842 w 599017"/>
              <a:gd name="connsiteY4" fmla="*/ 503229 h 706917"/>
              <a:gd name="connsiteX5" fmla="*/ 107823 w 599017"/>
              <a:gd name="connsiteY5" fmla="*/ 467284 h 706917"/>
              <a:gd name="connsiteX6" fmla="*/ 71882 w 599017"/>
              <a:gd name="connsiteY6" fmla="*/ 215669 h 706917"/>
              <a:gd name="connsiteX7" fmla="*/ 59901 w 599017"/>
              <a:gd name="connsiteY7" fmla="*/ 179725 h 706917"/>
              <a:gd name="connsiteX8" fmla="*/ 35941 w 599017"/>
              <a:gd name="connsiteY8" fmla="*/ 155761 h 706917"/>
              <a:gd name="connsiteX9" fmla="*/ 23960 w 599017"/>
              <a:gd name="connsiteY9" fmla="*/ 0 h 706917"/>
              <a:gd name="connsiteX10" fmla="*/ 71882 w 599017"/>
              <a:gd name="connsiteY10" fmla="*/ 71890 h 706917"/>
              <a:gd name="connsiteX11" fmla="*/ 95842 w 599017"/>
              <a:gd name="connsiteY11" fmla="*/ 107835 h 706917"/>
              <a:gd name="connsiteX12" fmla="*/ 167724 w 599017"/>
              <a:gd name="connsiteY12" fmla="*/ 155761 h 706917"/>
              <a:gd name="connsiteX13" fmla="*/ 227626 w 599017"/>
              <a:gd name="connsiteY13" fmla="*/ 203688 h 706917"/>
              <a:gd name="connsiteX14" fmla="*/ 263567 w 599017"/>
              <a:gd name="connsiteY14" fmla="*/ 215669 h 706917"/>
              <a:gd name="connsiteX15" fmla="*/ 287528 w 599017"/>
              <a:gd name="connsiteY15" fmla="*/ 239633 h 706917"/>
              <a:gd name="connsiteX16" fmla="*/ 359410 w 599017"/>
              <a:gd name="connsiteY16" fmla="*/ 287559 h 706917"/>
              <a:gd name="connsiteX17" fmla="*/ 383371 w 599017"/>
              <a:gd name="connsiteY17" fmla="*/ 311523 h 706917"/>
              <a:gd name="connsiteX18" fmla="*/ 479213 w 599017"/>
              <a:gd name="connsiteY18" fmla="*/ 383413 h 706917"/>
              <a:gd name="connsiteX19" fmla="*/ 491194 w 599017"/>
              <a:gd name="connsiteY19" fmla="*/ 419358 h 706917"/>
              <a:gd name="connsiteX20" fmla="*/ 539115 w 599017"/>
              <a:gd name="connsiteY20" fmla="*/ 491248 h 706917"/>
              <a:gd name="connsiteX21" fmla="*/ 575056 w 599017"/>
              <a:gd name="connsiteY21" fmla="*/ 599082 h 706917"/>
              <a:gd name="connsiteX22" fmla="*/ 599017 w 599017"/>
              <a:gd name="connsiteY22" fmla="*/ 647009 h 706917"/>
              <a:gd name="connsiteX23" fmla="*/ 599017 w 599017"/>
              <a:gd name="connsiteY23" fmla="*/ 647009 h 706917"/>
              <a:gd name="connsiteX24" fmla="*/ 599017 w 599017"/>
              <a:gd name="connsiteY24" fmla="*/ 647009 h 7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9017" h="706917">
                <a:moveTo>
                  <a:pt x="0" y="706917"/>
                </a:moveTo>
                <a:lnTo>
                  <a:pt x="0" y="706917"/>
                </a:lnTo>
                <a:cubicBezTo>
                  <a:pt x="15974" y="674966"/>
                  <a:pt x="30817" y="642425"/>
                  <a:pt x="47921" y="611064"/>
                </a:cubicBezTo>
                <a:cubicBezTo>
                  <a:pt x="54816" y="598422"/>
                  <a:pt x="66034" y="588278"/>
                  <a:pt x="71882" y="575119"/>
                </a:cubicBezTo>
                <a:cubicBezTo>
                  <a:pt x="82140" y="552036"/>
                  <a:pt x="87855" y="527192"/>
                  <a:pt x="95842" y="503229"/>
                </a:cubicBezTo>
                <a:lnTo>
                  <a:pt x="107823" y="467284"/>
                </a:lnTo>
                <a:cubicBezTo>
                  <a:pt x="94163" y="262370"/>
                  <a:pt x="114826" y="344514"/>
                  <a:pt x="71882" y="215669"/>
                </a:cubicBezTo>
                <a:cubicBezTo>
                  <a:pt x="67889" y="203688"/>
                  <a:pt x="68831" y="188656"/>
                  <a:pt x="59901" y="179725"/>
                </a:cubicBezTo>
                <a:lnTo>
                  <a:pt x="35941" y="155761"/>
                </a:lnTo>
                <a:cubicBezTo>
                  <a:pt x="3050" y="57079"/>
                  <a:pt x="8408" y="108877"/>
                  <a:pt x="23960" y="0"/>
                </a:cubicBezTo>
                <a:lnTo>
                  <a:pt x="71882" y="71890"/>
                </a:lnTo>
                <a:cubicBezTo>
                  <a:pt x="79869" y="83872"/>
                  <a:pt x="83861" y="99847"/>
                  <a:pt x="95842" y="107835"/>
                </a:cubicBezTo>
                <a:cubicBezTo>
                  <a:pt x="119803" y="123810"/>
                  <a:pt x="147362" y="135396"/>
                  <a:pt x="167724" y="155761"/>
                </a:cubicBezTo>
                <a:cubicBezTo>
                  <a:pt x="190010" y="178050"/>
                  <a:pt x="197399" y="188573"/>
                  <a:pt x="227626" y="203688"/>
                </a:cubicBezTo>
                <a:cubicBezTo>
                  <a:pt x="238921" y="209336"/>
                  <a:pt x="251587" y="211675"/>
                  <a:pt x="263567" y="215669"/>
                </a:cubicBezTo>
                <a:cubicBezTo>
                  <a:pt x="271554" y="223657"/>
                  <a:pt x="278492" y="232855"/>
                  <a:pt x="287528" y="239633"/>
                </a:cubicBezTo>
                <a:cubicBezTo>
                  <a:pt x="310566" y="256913"/>
                  <a:pt x="339048" y="267194"/>
                  <a:pt x="359410" y="287559"/>
                </a:cubicBezTo>
                <a:cubicBezTo>
                  <a:pt x="367397" y="295547"/>
                  <a:pt x="374335" y="304745"/>
                  <a:pt x="383371" y="311523"/>
                </a:cubicBezTo>
                <a:cubicBezTo>
                  <a:pt x="491741" y="392809"/>
                  <a:pt x="424266" y="328457"/>
                  <a:pt x="479213" y="383413"/>
                </a:cubicBezTo>
                <a:cubicBezTo>
                  <a:pt x="483207" y="395395"/>
                  <a:pt x="485061" y="408317"/>
                  <a:pt x="491194" y="419358"/>
                </a:cubicBezTo>
                <a:cubicBezTo>
                  <a:pt x="505179" y="444534"/>
                  <a:pt x="530009" y="463926"/>
                  <a:pt x="539115" y="491248"/>
                </a:cubicBezTo>
                <a:lnTo>
                  <a:pt x="575056" y="599082"/>
                </a:lnTo>
                <a:cubicBezTo>
                  <a:pt x="588822" y="640385"/>
                  <a:pt x="578107" y="626096"/>
                  <a:pt x="599017" y="647009"/>
                </a:cubicBezTo>
                <a:lnTo>
                  <a:pt x="599017" y="647009"/>
                </a:lnTo>
                <a:lnTo>
                  <a:pt x="599017" y="647009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1521504" y="2360389"/>
            <a:ext cx="431304" cy="107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rme libre 15"/>
          <p:cNvSpPr/>
          <p:nvPr/>
        </p:nvSpPr>
        <p:spPr>
          <a:xfrm>
            <a:off x="1641308" y="3508707"/>
            <a:ext cx="311489" cy="780726"/>
          </a:xfrm>
          <a:custGeom>
            <a:avLst/>
            <a:gdLst>
              <a:gd name="connsiteX0" fmla="*/ 311489 w 311489"/>
              <a:gd name="connsiteY0" fmla="*/ 780726 h 780726"/>
              <a:gd name="connsiteX1" fmla="*/ 311489 w 311489"/>
              <a:gd name="connsiteY1" fmla="*/ 780726 h 780726"/>
              <a:gd name="connsiteX2" fmla="*/ 227626 w 311489"/>
              <a:gd name="connsiteY2" fmla="*/ 708836 h 780726"/>
              <a:gd name="connsiteX3" fmla="*/ 179705 w 311489"/>
              <a:gd name="connsiteY3" fmla="*/ 648927 h 780726"/>
              <a:gd name="connsiteX4" fmla="*/ 143764 w 311489"/>
              <a:gd name="connsiteY4" fmla="*/ 636946 h 780726"/>
              <a:gd name="connsiteX5" fmla="*/ 95842 w 311489"/>
              <a:gd name="connsiteY5" fmla="*/ 577037 h 780726"/>
              <a:gd name="connsiteX6" fmla="*/ 59901 w 311489"/>
              <a:gd name="connsiteY6" fmla="*/ 517129 h 780726"/>
              <a:gd name="connsiteX7" fmla="*/ 35941 w 311489"/>
              <a:gd name="connsiteY7" fmla="*/ 421276 h 780726"/>
              <a:gd name="connsiteX8" fmla="*/ 23960 w 311489"/>
              <a:gd name="connsiteY8" fmla="*/ 385331 h 780726"/>
              <a:gd name="connsiteX9" fmla="*/ 0 w 311489"/>
              <a:gd name="connsiteY9" fmla="*/ 277496 h 780726"/>
              <a:gd name="connsiteX10" fmla="*/ 11980 w 311489"/>
              <a:gd name="connsiteY10" fmla="*/ 61826 h 780726"/>
              <a:gd name="connsiteX11" fmla="*/ 23960 w 311489"/>
              <a:gd name="connsiteY11" fmla="*/ 13900 h 780726"/>
              <a:gd name="connsiteX12" fmla="*/ 23960 w 311489"/>
              <a:gd name="connsiteY12" fmla="*/ 13900 h 78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1489" h="780726">
                <a:moveTo>
                  <a:pt x="311489" y="780726"/>
                </a:moveTo>
                <a:lnTo>
                  <a:pt x="311489" y="780726"/>
                </a:lnTo>
                <a:cubicBezTo>
                  <a:pt x="283535" y="756763"/>
                  <a:pt x="253660" y="734873"/>
                  <a:pt x="227626" y="708836"/>
                </a:cubicBezTo>
                <a:cubicBezTo>
                  <a:pt x="203146" y="684354"/>
                  <a:pt x="209339" y="666709"/>
                  <a:pt x="179705" y="648927"/>
                </a:cubicBezTo>
                <a:cubicBezTo>
                  <a:pt x="168877" y="642429"/>
                  <a:pt x="155744" y="640940"/>
                  <a:pt x="143764" y="636946"/>
                </a:cubicBezTo>
                <a:cubicBezTo>
                  <a:pt x="121478" y="614657"/>
                  <a:pt x="110955" y="607266"/>
                  <a:pt x="95842" y="577037"/>
                </a:cubicBezTo>
                <a:cubicBezTo>
                  <a:pt x="64737" y="514822"/>
                  <a:pt x="106703" y="563937"/>
                  <a:pt x="59901" y="517129"/>
                </a:cubicBezTo>
                <a:cubicBezTo>
                  <a:pt x="51914" y="485178"/>
                  <a:pt x="46355" y="452520"/>
                  <a:pt x="35941" y="421276"/>
                </a:cubicBezTo>
                <a:cubicBezTo>
                  <a:pt x="31947" y="409294"/>
                  <a:pt x="27429" y="397475"/>
                  <a:pt x="23960" y="385331"/>
                </a:cubicBezTo>
                <a:cubicBezTo>
                  <a:pt x="12682" y="345855"/>
                  <a:pt x="8233" y="318667"/>
                  <a:pt x="0" y="277496"/>
                </a:cubicBezTo>
                <a:cubicBezTo>
                  <a:pt x="3993" y="205606"/>
                  <a:pt x="5155" y="133503"/>
                  <a:pt x="11980" y="61826"/>
                </a:cubicBezTo>
                <a:cubicBezTo>
                  <a:pt x="25223" y="-77242"/>
                  <a:pt x="23960" y="69922"/>
                  <a:pt x="23960" y="13900"/>
                </a:cubicBezTo>
                <a:lnTo>
                  <a:pt x="23960" y="13900"/>
                </a:lnTo>
              </a:path>
            </a:pathLst>
          </a:custGeom>
          <a:ln>
            <a:solidFill>
              <a:srgbClr val="CCFFC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5701893" y="2635964"/>
            <a:ext cx="491947" cy="1773285"/>
          </a:xfrm>
          <a:custGeom>
            <a:avLst/>
            <a:gdLst>
              <a:gd name="connsiteX0" fmla="*/ 420064 w 491947"/>
              <a:gd name="connsiteY0" fmla="*/ 0 h 1773285"/>
              <a:gd name="connsiteX1" fmla="*/ 420064 w 491947"/>
              <a:gd name="connsiteY1" fmla="*/ 0 h 1773285"/>
              <a:gd name="connsiteX2" fmla="*/ 479966 w 491947"/>
              <a:gd name="connsiteY2" fmla="*/ 167743 h 1773285"/>
              <a:gd name="connsiteX3" fmla="*/ 491947 w 491947"/>
              <a:gd name="connsiteY3" fmla="*/ 203688 h 1773285"/>
              <a:gd name="connsiteX4" fmla="*/ 479966 w 491947"/>
              <a:gd name="connsiteY4" fmla="*/ 347468 h 1773285"/>
              <a:gd name="connsiteX5" fmla="*/ 456005 w 491947"/>
              <a:gd name="connsiteY5" fmla="*/ 419358 h 1773285"/>
              <a:gd name="connsiteX6" fmla="*/ 420064 w 491947"/>
              <a:gd name="connsiteY6" fmla="*/ 491248 h 1773285"/>
              <a:gd name="connsiteX7" fmla="*/ 408084 w 491947"/>
              <a:gd name="connsiteY7" fmla="*/ 527193 h 1773285"/>
              <a:gd name="connsiteX8" fmla="*/ 360163 w 491947"/>
              <a:gd name="connsiteY8" fmla="*/ 599083 h 1773285"/>
              <a:gd name="connsiteX9" fmla="*/ 336202 w 491947"/>
              <a:gd name="connsiteY9" fmla="*/ 670973 h 1773285"/>
              <a:gd name="connsiteX10" fmla="*/ 324222 w 491947"/>
              <a:gd name="connsiteY10" fmla="*/ 706918 h 1773285"/>
              <a:gd name="connsiteX11" fmla="*/ 300261 w 491947"/>
              <a:gd name="connsiteY11" fmla="*/ 754844 h 1773285"/>
              <a:gd name="connsiteX12" fmla="*/ 264320 w 491947"/>
              <a:gd name="connsiteY12" fmla="*/ 814753 h 1773285"/>
              <a:gd name="connsiteX13" fmla="*/ 240359 w 491947"/>
              <a:gd name="connsiteY13" fmla="*/ 886643 h 1773285"/>
              <a:gd name="connsiteX14" fmla="*/ 192438 w 491947"/>
              <a:gd name="connsiteY14" fmla="*/ 994478 h 1773285"/>
              <a:gd name="connsiteX15" fmla="*/ 168477 w 491947"/>
              <a:gd name="connsiteY15" fmla="*/ 1066368 h 1773285"/>
              <a:gd name="connsiteX16" fmla="*/ 156497 w 491947"/>
              <a:gd name="connsiteY16" fmla="*/ 1126276 h 1773285"/>
              <a:gd name="connsiteX17" fmla="*/ 132536 w 491947"/>
              <a:gd name="connsiteY17" fmla="*/ 1198166 h 1773285"/>
              <a:gd name="connsiteX18" fmla="*/ 108575 w 491947"/>
              <a:gd name="connsiteY18" fmla="*/ 1270056 h 1773285"/>
              <a:gd name="connsiteX19" fmla="*/ 84615 w 491947"/>
              <a:gd name="connsiteY19" fmla="*/ 1341946 h 1773285"/>
              <a:gd name="connsiteX20" fmla="*/ 72634 w 491947"/>
              <a:gd name="connsiteY20" fmla="*/ 1377891 h 1773285"/>
              <a:gd name="connsiteX21" fmla="*/ 48674 w 491947"/>
              <a:gd name="connsiteY21" fmla="*/ 1473744 h 1773285"/>
              <a:gd name="connsiteX22" fmla="*/ 24713 w 491947"/>
              <a:gd name="connsiteY22" fmla="*/ 1653469 h 1773285"/>
              <a:gd name="connsiteX23" fmla="*/ 752 w 491947"/>
              <a:gd name="connsiteY23" fmla="*/ 1737340 h 1773285"/>
              <a:gd name="connsiteX24" fmla="*/ 752 w 491947"/>
              <a:gd name="connsiteY24" fmla="*/ 1773285 h 1773285"/>
              <a:gd name="connsiteX25" fmla="*/ 752 w 491947"/>
              <a:gd name="connsiteY25" fmla="*/ 1773285 h 177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1947" h="1773285">
                <a:moveTo>
                  <a:pt x="420064" y="0"/>
                </a:moveTo>
                <a:lnTo>
                  <a:pt x="420064" y="0"/>
                </a:lnTo>
                <a:cubicBezTo>
                  <a:pt x="464879" y="119520"/>
                  <a:pt x="445211" y="63469"/>
                  <a:pt x="479966" y="167743"/>
                </a:cubicBezTo>
                <a:lnTo>
                  <a:pt x="491947" y="203688"/>
                </a:lnTo>
                <a:cubicBezTo>
                  <a:pt x="487953" y="251615"/>
                  <a:pt x="487872" y="300029"/>
                  <a:pt x="479966" y="347468"/>
                </a:cubicBezTo>
                <a:cubicBezTo>
                  <a:pt x="475814" y="372384"/>
                  <a:pt x="463992" y="395395"/>
                  <a:pt x="456005" y="419358"/>
                </a:cubicBezTo>
                <a:cubicBezTo>
                  <a:pt x="439471" y="468965"/>
                  <a:pt x="451031" y="444793"/>
                  <a:pt x="420064" y="491248"/>
                </a:cubicBezTo>
                <a:cubicBezTo>
                  <a:pt x="416071" y="503230"/>
                  <a:pt x="414217" y="516152"/>
                  <a:pt x="408084" y="527193"/>
                </a:cubicBezTo>
                <a:cubicBezTo>
                  <a:pt x="394099" y="552369"/>
                  <a:pt x="369269" y="571761"/>
                  <a:pt x="360163" y="599083"/>
                </a:cubicBezTo>
                <a:lnTo>
                  <a:pt x="336202" y="670973"/>
                </a:lnTo>
                <a:cubicBezTo>
                  <a:pt x="332209" y="682955"/>
                  <a:pt x="329870" y="695622"/>
                  <a:pt x="324222" y="706918"/>
                </a:cubicBezTo>
                <a:cubicBezTo>
                  <a:pt x="316235" y="722893"/>
                  <a:pt x="307296" y="738427"/>
                  <a:pt x="300261" y="754844"/>
                </a:cubicBezTo>
                <a:cubicBezTo>
                  <a:pt x="276932" y="809284"/>
                  <a:pt x="304167" y="774901"/>
                  <a:pt x="264320" y="814753"/>
                </a:cubicBezTo>
                <a:cubicBezTo>
                  <a:pt x="256333" y="838716"/>
                  <a:pt x="254369" y="865625"/>
                  <a:pt x="240359" y="886643"/>
                </a:cubicBezTo>
                <a:cubicBezTo>
                  <a:pt x="202389" y="943607"/>
                  <a:pt x="220953" y="908926"/>
                  <a:pt x="192438" y="994478"/>
                </a:cubicBezTo>
                <a:lnTo>
                  <a:pt x="168477" y="1066368"/>
                </a:lnTo>
                <a:cubicBezTo>
                  <a:pt x="164484" y="1086337"/>
                  <a:pt x="161855" y="1106629"/>
                  <a:pt x="156497" y="1126276"/>
                </a:cubicBezTo>
                <a:cubicBezTo>
                  <a:pt x="149852" y="1150645"/>
                  <a:pt x="140523" y="1174203"/>
                  <a:pt x="132536" y="1198166"/>
                </a:cubicBezTo>
                <a:lnTo>
                  <a:pt x="108575" y="1270056"/>
                </a:lnTo>
                <a:lnTo>
                  <a:pt x="84615" y="1341946"/>
                </a:lnTo>
                <a:cubicBezTo>
                  <a:pt x="80621" y="1353928"/>
                  <a:pt x="75111" y="1365506"/>
                  <a:pt x="72634" y="1377891"/>
                </a:cubicBezTo>
                <a:cubicBezTo>
                  <a:pt x="58177" y="1450183"/>
                  <a:pt x="67093" y="1418479"/>
                  <a:pt x="48674" y="1473744"/>
                </a:cubicBezTo>
                <a:cubicBezTo>
                  <a:pt x="42907" y="1525652"/>
                  <a:pt x="36662" y="1599691"/>
                  <a:pt x="24713" y="1653469"/>
                </a:cubicBezTo>
                <a:cubicBezTo>
                  <a:pt x="11060" y="1714916"/>
                  <a:pt x="11189" y="1664280"/>
                  <a:pt x="752" y="1737340"/>
                </a:cubicBezTo>
                <a:cubicBezTo>
                  <a:pt x="-942" y="1749201"/>
                  <a:pt x="752" y="1761303"/>
                  <a:pt x="752" y="1773285"/>
                </a:cubicBezTo>
                <a:lnTo>
                  <a:pt x="752" y="1773285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16"/>
            <a:ext cx="8229600" cy="1143000"/>
          </a:xfrm>
        </p:spPr>
        <p:txBody>
          <a:bodyPr/>
          <a:lstStyle/>
          <a:p>
            <a:r>
              <a:rPr lang="fr-FR" dirty="0" smtClean="0"/>
              <a:t>Fracture sur prothèse.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63779"/>
            <a:ext cx="8229600" cy="723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Descellement?  </a:t>
            </a:r>
          </a:p>
        </p:txBody>
      </p:sp>
      <p:pic>
        <p:nvPicPr>
          <p:cNvPr id="4" name="Image 3" descr="TEISSIER Maryse BASSIN 3 INCIDENCES ET + - POUMONS - RACHIS LOMBAIRE 4 INC ET + 2015-09-22 10_19_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9768" r="8224" b="20285"/>
          <a:stretch/>
        </p:blipFill>
        <p:spPr>
          <a:xfrm>
            <a:off x="277906" y="1901740"/>
            <a:ext cx="2849928" cy="4255510"/>
          </a:xfrm>
          <a:prstGeom prst="rect">
            <a:avLst/>
          </a:prstGeom>
        </p:spPr>
      </p:pic>
      <p:pic>
        <p:nvPicPr>
          <p:cNvPr id="6" name="Image 5" descr="BONHOMME Yves 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8" t="22221" r="28765" b="22202"/>
          <a:stretch/>
        </p:blipFill>
        <p:spPr>
          <a:xfrm>
            <a:off x="6519246" y="1915200"/>
            <a:ext cx="2322000" cy="4233600"/>
          </a:xfrm>
          <a:prstGeom prst="rect">
            <a:avLst/>
          </a:prstGeom>
        </p:spPr>
      </p:pic>
      <p:pic>
        <p:nvPicPr>
          <p:cNvPr id="7" name="Image 6" descr="TEISSIER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28" y="1915200"/>
            <a:ext cx="2800094" cy="425551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1353779" y="2935506"/>
            <a:ext cx="23961" cy="31152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384807" y="2564074"/>
            <a:ext cx="23961" cy="3714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188208" y="1915200"/>
            <a:ext cx="71882" cy="804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703362" y="3067295"/>
            <a:ext cx="47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fr-FR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61113" y="3462004"/>
            <a:ext cx="3114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*</a:t>
            </a:r>
            <a:endParaRPr lang="fr-FR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98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2057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Fracture sur prothèse.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48047"/>
            <a:ext cx="8229600" cy="774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Descellement?</a:t>
            </a:r>
            <a:endParaRPr lang="fr-FR" sz="2400" dirty="0"/>
          </a:p>
        </p:txBody>
      </p:sp>
      <p:pic>
        <p:nvPicPr>
          <p:cNvPr id="4" name="Image 3" descr="JALADE PIERRE rx bassin selon 1 incidence - POUMONS 2015-08-19 10_40_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4" t="6883" r="14437" b="754"/>
          <a:stretch/>
        </p:blipFill>
        <p:spPr>
          <a:xfrm>
            <a:off x="659624" y="1927751"/>
            <a:ext cx="2250901" cy="4554323"/>
          </a:xfrm>
          <a:prstGeom prst="rect">
            <a:avLst/>
          </a:prstGeom>
        </p:spPr>
      </p:pic>
      <p:pic>
        <p:nvPicPr>
          <p:cNvPr id="5" name="Image 4" descr="JALADE PIERRE rx bassin selon 1 incidence - POUMONS 2015-08-19 10_40_44 - copi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9929" r="9692" b="754"/>
          <a:stretch/>
        </p:blipFill>
        <p:spPr>
          <a:xfrm>
            <a:off x="3268032" y="1927751"/>
            <a:ext cx="2393541" cy="4554323"/>
          </a:xfrm>
          <a:prstGeom prst="rect">
            <a:avLst/>
          </a:prstGeom>
        </p:spPr>
      </p:pic>
      <p:pic>
        <p:nvPicPr>
          <p:cNvPr id="6" name="Image 5" descr="JALADE PIERRE Hanche 1 ou 2 incidences 2015-08-28 10_38_3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1558" r="10969" b="3041"/>
          <a:stretch/>
        </p:blipFill>
        <p:spPr>
          <a:xfrm>
            <a:off x="6009237" y="1688340"/>
            <a:ext cx="2521819" cy="496446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1904876" y="4493121"/>
            <a:ext cx="622977" cy="116222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4704932" y="4493121"/>
            <a:ext cx="622977" cy="116222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r 16"/>
          <p:cNvGrpSpPr/>
          <p:nvPr/>
        </p:nvGrpSpPr>
        <p:grpSpPr>
          <a:xfrm>
            <a:off x="1856955" y="2851634"/>
            <a:ext cx="443272" cy="1905083"/>
            <a:chOff x="1856955" y="2851634"/>
            <a:chExt cx="443272" cy="1905083"/>
          </a:xfrm>
        </p:grpSpPr>
        <p:sp>
          <p:nvSpPr>
            <p:cNvPr id="12" name="Forme libre 11"/>
            <p:cNvSpPr/>
            <p:nvPr/>
          </p:nvSpPr>
          <p:spPr>
            <a:xfrm>
              <a:off x="1856955" y="3558552"/>
              <a:ext cx="227626" cy="1198165"/>
            </a:xfrm>
            <a:custGeom>
              <a:avLst/>
              <a:gdLst>
                <a:gd name="connsiteX0" fmla="*/ 0 w 227626"/>
                <a:gd name="connsiteY0" fmla="*/ 0 h 1198165"/>
                <a:gd name="connsiteX1" fmla="*/ 0 w 227626"/>
                <a:gd name="connsiteY1" fmla="*/ 0 h 1198165"/>
                <a:gd name="connsiteX2" fmla="*/ 35941 w 227626"/>
                <a:gd name="connsiteY2" fmla="*/ 95853 h 1198165"/>
                <a:gd name="connsiteX3" fmla="*/ 71882 w 227626"/>
                <a:gd name="connsiteY3" fmla="*/ 119816 h 1198165"/>
                <a:gd name="connsiteX4" fmla="*/ 95842 w 227626"/>
                <a:gd name="connsiteY4" fmla="*/ 191706 h 1198165"/>
                <a:gd name="connsiteX5" fmla="*/ 107823 w 227626"/>
                <a:gd name="connsiteY5" fmla="*/ 227651 h 1198165"/>
                <a:gd name="connsiteX6" fmla="*/ 119803 w 227626"/>
                <a:gd name="connsiteY6" fmla="*/ 263596 h 1198165"/>
                <a:gd name="connsiteX7" fmla="*/ 143764 w 227626"/>
                <a:gd name="connsiteY7" fmla="*/ 563137 h 1198165"/>
                <a:gd name="connsiteX8" fmla="*/ 167724 w 227626"/>
                <a:gd name="connsiteY8" fmla="*/ 635027 h 1198165"/>
                <a:gd name="connsiteX9" fmla="*/ 179705 w 227626"/>
                <a:gd name="connsiteY9" fmla="*/ 886642 h 1198165"/>
                <a:gd name="connsiteX10" fmla="*/ 191685 w 227626"/>
                <a:gd name="connsiteY10" fmla="*/ 922587 h 1198165"/>
                <a:gd name="connsiteX11" fmla="*/ 203665 w 227626"/>
                <a:gd name="connsiteY11" fmla="*/ 994477 h 1198165"/>
                <a:gd name="connsiteX12" fmla="*/ 227626 w 227626"/>
                <a:gd name="connsiteY12" fmla="*/ 1090330 h 1198165"/>
                <a:gd name="connsiteX13" fmla="*/ 227626 w 227626"/>
                <a:gd name="connsiteY13" fmla="*/ 1198165 h 1198165"/>
                <a:gd name="connsiteX14" fmla="*/ 227626 w 227626"/>
                <a:gd name="connsiteY14" fmla="*/ 1198165 h 119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626" h="1198165">
                  <a:moveTo>
                    <a:pt x="0" y="0"/>
                  </a:moveTo>
                  <a:lnTo>
                    <a:pt x="0" y="0"/>
                  </a:lnTo>
                  <a:cubicBezTo>
                    <a:pt x="11980" y="31951"/>
                    <a:pt x="18386" y="66592"/>
                    <a:pt x="35941" y="95853"/>
                  </a:cubicBezTo>
                  <a:cubicBezTo>
                    <a:pt x="43349" y="108200"/>
                    <a:pt x="64251" y="107605"/>
                    <a:pt x="71882" y="119816"/>
                  </a:cubicBezTo>
                  <a:cubicBezTo>
                    <a:pt x="85268" y="141236"/>
                    <a:pt x="87855" y="167743"/>
                    <a:pt x="95842" y="191706"/>
                  </a:cubicBezTo>
                  <a:lnTo>
                    <a:pt x="107823" y="227651"/>
                  </a:lnTo>
                  <a:lnTo>
                    <a:pt x="119803" y="263596"/>
                  </a:lnTo>
                  <a:cubicBezTo>
                    <a:pt x="121776" y="295172"/>
                    <a:pt x="131639" y="502507"/>
                    <a:pt x="143764" y="563137"/>
                  </a:cubicBezTo>
                  <a:cubicBezTo>
                    <a:pt x="148717" y="587906"/>
                    <a:pt x="167724" y="635027"/>
                    <a:pt x="167724" y="635027"/>
                  </a:cubicBezTo>
                  <a:cubicBezTo>
                    <a:pt x="171718" y="718899"/>
                    <a:pt x="172733" y="802965"/>
                    <a:pt x="179705" y="886642"/>
                  </a:cubicBezTo>
                  <a:cubicBezTo>
                    <a:pt x="180754" y="899228"/>
                    <a:pt x="188946" y="910258"/>
                    <a:pt x="191685" y="922587"/>
                  </a:cubicBezTo>
                  <a:cubicBezTo>
                    <a:pt x="196954" y="946302"/>
                    <a:pt x="198575" y="970722"/>
                    <a:pt x="203665" y="994477"/>
                  </a:cubicBezTo>
                  <a:cubicBezTo>
                    <a:pt x="210565" y="1026680"/>
                    <a:pt x="227626" y="1057396"/>
                    <a:pt x="227626" y="1090330"/>
                  </a:cubicBezTo>
                  <a:lnTo>
                    <a:pt x="227626" y="1198165"/>
                  </a:lnTo>
                  <a:lnTo>
                    <a:pt x="227626" y="1198165"/>
                  </a:lnTo>
                </a:path>
              </a:pathLst>
            </a:custGeom>
            <a:ln>
              <a:solidFill>
                <a:srgbClr val="CCFFCC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2084580" y="2851634"/>
              <a:ext cx="215647" cy="335486"/>
            </a:xfrm>
            <a:custGeom>
              <a:avLst/>
              <a:gdLst>
                <a:gd name="connsiteX0" fmla="*/ 0 w 215647"/>
                <a:gd name="connsiteY0" fmla="*/ 0 h 335486"/>
                <a:gd name="connsiteX1" fmla="*/ 0 w 215647"/>
                <a:gd name="connsiteY1" fmla="*/ 0 h 335486"/>
                <a:gd name="connsiteX2" fmla="*/ 107824 w 215647"/>
                <a:gd name="connsiteY2" fmla="*/ 47927 h 335486"/>
                <a:gd name="connsiteX3" fmla="*/ 119804 w 215647"/>
                <a:gd name="connsiteY3" fmla="*/ 83872 h 335486"/>
                <a:gd name="connsiteX4" fmla="*/ 143765 w 215647"/>
                <a:gd name="connsiteY4" fmla="*/ 119817 h 335486"/>
                <a:gd name="connsiteX5" fmla="*/ 191686 w 215647"/>
                <a:gd name="connsiteY5" fmla="*/ 215670 h 335486"/>
                <a:gd name="connsiteX6" fmla="*/ 215647 w 215647"/>
                <a:gd name="connsiteY6" fmla="*/ 335486 h 335486"/>
                <a:gd name="connsiteX7" fmla="*/ 215647 w 215647"/>
                <a:gd name="connsiteY7" fmla="*/ 335486 h 33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47" h="335486">
                  <a:moveTo>
                    <a:pt x="0" y="0"/>
                  </a:moveTo>
                  <a:lnTo>
                    <a:pt x="0" y="0"/>
                  </a:lnTo>
                  <a:cubicBezTo>
                    <a:pt x="35941" y="15976"/>
                    <a:pt x="75603" y="25370"/>
                    <a:pt x="107824" y="47927"/>
                  </a:cubicBezTo>
                  <a:cubicBezTo>
                    <a:pt x="118170" y="55170"/>
                    <a:pt x="114156" y="72575"/>
                    <a:pt x="119804" y="83872"/>
                  </a:cubicBezTo>
                  <a:cubicBezTo>
                    <a:pt x="126243" y="96752"/>
                    <a:pt x="135778" y="107835"/>
                    <a:pt x="143765" y="119817"/>
                  </a:cubicBezTo>
                  <a:cubicBezTo>
                    <a:pt x="171297" y="202422"/>
                    <a:pt x="149865" y="173844"/>
                    <a:pt x="191686" y="215670"/>
                  </a:cubicBezTo>
                  <a:cubicBezTo>
                    <a:pt x="204290" y="329118"/>
                    <a:pt x="178093" y="297932"/>
                    <a:pt x="215647" y="335486"/>
                  </a:cubicBezTo>
                  <a:lnTo>
                    <a:pt x="215647" y="335486"/>
                  </a:lnTo>
                </a:path>
              </a:pathLst>
            </a:custGeom>
            <a:ln>
              <a:solidFill>
                <a:srgbClr val="CCFFCC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5" name="Connecteur droit 14"/>
          <p:cNvCxnSpPr/>
          <p:nvPr/>
        </p:nvCxnSpPr>
        <p:spPr>
          <a:xfrm flipH="1">
            <a:off x="7511678" y="3710952"/>
            <a:ext cx="472525" cy="913967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71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Pourquoi est ce complexe?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035471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fr-FR" b="1" u="sng" dirty="0" smtClean="0"/>
              <a:t>Type de fracture:</a:t>
            </a:r>
          </a:p>
          <a:p>
            <a:pPr lvl="1"/>
            <a:r>
              <a:rPr lang="fr-FR" dirty="0" err="1" smtClean="0"/>
              <a:t>Plurifragmentaire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Comminutive.</a:t>
            </a:r>
          </a:p>
          <a:p>
            <a:pPr lvl="1"/>
            <a:r>
              <a:rPr lang="fr-FR" dirty="0" smtClean="0"/>
              <a:t>Sur néoplasie.</a:t>
            </a:r>
          </a:p>
          <a:p>
            <a:r>
              <a:rPr lang="fr-FR" b="1" u="sng" dirty="0" smtClean="0"/>
              <a:t>Localisation:</a:t>
            </a:r>
          </a:p>
          <a:p>
            <a:pPr lvl="1"/>
            <a:r>
              <a:rPr lang="fr-FR" dirty="0" smtClean="0"/>
              <a:t>Articulaire.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5424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fr-FR" b="1" u="sng" dirty="0" smtClean="0"/>
              <a:t>Matériel </a:t>
            </a:r>
            <a:r>
              <a:rPr lang="fr-FR" b="1" u="sng" dirty="0"/>
              <a:t>en place:</a:t>
            </a:r>
          </a:p>
          <a:p>
            <a:pPr lvl="1"/>
            <a:r>
              <a:rPr lang="fr-FR" dirty="0"/>
              <a:t>Ostéosynthèse antérieure.</a:t>
            </a:r>
          </a:p>
          <a:p>
            <a:pPr lvl="1"/>
            <a:r>
              <a:rPr lang="fr-FR" dirty="0" smtClean="0"/>
              <a:t>Prothèse.</a:t>
            </a:r>
            <a:endParaRPr lang="fr-FR" dirty="0"/>
          </a:p>
          <a:p>
            <a:r>
              <a:rPr lang="fr-FR" b="1" u="sng" dirty="0"/>
              <a:t>Complications:</a:t>
            </a:r>
          </a:p>
          <a:p>
            <a:pPr lvl="1"/>
            <a:r>
              <a:rPr lang="fr-FR" dirty="0"/>
              <a:t>Non consolidation.</a:t>
            </a:r>
          </a:p>
          <a:p>
            <a:pPr lvl="1"/>
            <a:r>
              <a:rPr lang="fr-FR" dirty="0"/>
              <a:t>Infection.</a:t>
            </a:r>
          </a:p>
          <a:p>
            <a:pPr lvl="1"/>
            <a:r>
              <a:rPr lang="fr-FR" dirty="0"/>
              <a:t>Problème cutané.</a:t>
            </a:r>
          </a:p>
          <a:p>
            <a:endParaRPr lang="fr-FR" dirty="0"/>
          </a:p>
        </p:txBody>
      </p:sp>
      <p:pic>
        <p:nvPicPr>
          <p:cNvPr id="5" name="Image 4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74" y="6442323"/>
            <a:ext cx="2348148" cy="4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2057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Fracture sur prothèse.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7003"/>
            <a:ext cx="8229600" cy="6062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2400" dirty="0" err="1" smtClean="0"/>
              <a:t>Adaptater</a:t>
            </a:r>
            <a:r>
              <a:rPr lang="fr-FR" sz="2400" dirty="0" smtClean="0"/>
              <a:t> les techniques.</a:t>
            </a:r>
            <a:endParaRPr lang="fr-FR" sz="2400" dirty="0"/>
          </a:p>
        </p:txBody>
      </p:sp>
      <p:pic>
        <p:nvPicPr>
          <p:cNvPr id="4" name="Image 3" descr="JOSMAR Judith GENOU 5 INCIDENCES - CUISSE 2015-08-09 20_42_0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3354"/>
          <a:stretch/>
        </p:blipFill>
        <p:spPr>
          <a:xfrm>
            <a:off x="156112" y="2287720"/>
            <a:ext cx="2167200" cy="4396224"/>
          </a:xfrm>
          <a:prstGeom prst="rect">
            <a:avLst/>
          </a:prstGeom>
        </p:spPr>
      </p:pic>
      <p:pic>
        <p:nvPicPr>
          <p:cNvPr id="5" name="Image 4" descr="JOSMAR Judith HANCHE 4 INCIDENCES ET + 2015-08-20 08_50_4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3255" r="13795" b="2484"/>
          <a:stretch/>
        </p:blipFill>
        <p:spPr>
          <a:xfrm>
            <a:off x="2464428" y="2287719"/>
            <a:ext cx="1933450" cy="4366343"/>
          </a:xfrm>
          <a:prstGeom prst="rect">
            <a:avLst/>
          </a:prstGeom>
        </p:spPr>
      </p:pic>
      <p:pic>
        <p:nvPicPr>
          <p:cNvPr id="6" name="Image 5" descr="IMG_170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r="17183"/>
          <a:stretch/>
        </p:blipFill>
        <p:spPr>
          <a:xfrm>
            <a:off x="4757118" y="2257838"/>
            <a:ext cx="1936722" cy="4407183"/>
          </a:xfrm>
          <a:prstGeom prst="rect">
            <a:avLst/>
          </a:prstGeom>
        </p:spPr>
      </p:pic>
      <p:pic>
        <p:nvPicPr>
          <p:cNvPr id="7" name="Image 6" descr="IMG_174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t="13712" r="25869" b="16030"/>
          <a:stretch/>
        </p:blipFill>
        <p:spPr>
          <a:xfrm>
            <a:off x="6930850" y="2257838"/>
            <a:ext cx="2104950" cy="43962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6644" y="6314330"/>
            <a:ext cx="283934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Plaque  meilleure option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30982" y="6314330"/>
            <a:ext cx="259973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Enclouage rétrograde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14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02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Quand cela ne veut pas!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43528"/>
            <a:ext cx="8229600" cy="81580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Mme </a:t>
            </a:r>
            <a:r>
              <a:rPr lang="fr-FR" sz="2400" dirty="0" err="1" smtClean="0"/>
              <a:t>Felg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4" name="Image 3" descr="IMG_07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360"/>
          <a:stretch/>
        </p:blipFill>
        <p:spPr>
          <a:xfrm>
            <a:off x="356560" y="1666485"/>
            <a:ext cx="2688478" cy="4950493"/>
          </a:xfrm>
          <a:prstGeom prst="rect">
            <a:avLst/>
          </a:prstGeom>
        </p:spPr>
      </p:pic>
      <p:pic>
        <p:nvPicPr>
          <p:cNvPr id="5" name="Image 4" descr="IMG_07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75" y="958377"/>
            <a:ext cx="3756976" cy="5030002"/>
          </a:xfrm>
          <a:prstGeom prst="rect">
            <a:avLst/>
          </a:prstGeom>
        </p:spPr>
      </p:pic>
      <p:pic>
        <p:nvPicPr>
          <p:cNvPr id="6" name="Image 5" descr="IMG_074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38" y="1296519"/>
            <a:ext cx="3770194" cy="5047699"/>
          </a:xfrm>
          <a:prstGeom prst="rect">
            <a:avLst/>
          </a:prstGeom>
        </p:spPr>
      </p:pic>
      <p:pic>
        <p:nvPicPr>
          <p:cNvPr id="7" name="Image 6" descr="IMG_074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73" y="1635336"/>
            <a:ext cx="3783503" cy="50655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6560" y="1845175"/>
            <a:ext cx="649789" cy="131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34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Quand cela ne veut pas!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27910"/>
            <a:ext cx="8229600" cy="82961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Mme </a:t>
            </a:r>
            <a:r>
              <a:rPr lang="fr-FR" sz="2400" dirty="0" err="1" smtClean="0"/>
              <a:t>Felg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4" name="Image 3" descr="IMG_07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8" y="1457519"/>
            <a:ext cx="3579977" cy="4793027"/>
          </a:xfrm>
          <a:prstGeom prst="rect">
            <a:avLst/>
          </a:prstGeom>
        </p:spPr>
      </p:pic>
      <p:pic>
        <p:nvPicPr>
          <p:cNvPr id="6" name="Image 5" descr="IMG_091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29466"/>
          <a:stretch/>
        </p:blipFill>
        <p:spPr>
          <a:xfrm>
            <a:off x="6799340" y="1382213"/>
            <a:ext cx="2260800" cy="5245258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3837778" y="1382213"/>
            <a:ext cx="2844000" cy="5475787"/>
            <a:chOff x="3837778" y="1382213"/>
            <a:chExt cx="2844000" cy="5475787"/>
          </a:xfrm>
        </p:grpSpPr>
        <p:pic>
          <p:nvPicPr>
            <p:cNvPr id="5" name="Image 4" descr="IMG_0810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2" r="2946"/>
            <a:stretch/>
          </p:blipFill>
          <p:spPr>
            <a:xfrm>
              <a:off x="3837778" y="1382213"/>
              <a:ext cx="2844000" cy="4868333"/>
            </a:xfrm>
            <a:prstGeom prst="rect">
              <a:avLst/>
            </a:prstGeom>
          </p:spPr>
        </p:pic>
        <p:pic>
          <p:nvPicPr>
            <p:cNvPr id="12" name="Image 11" descr="cadeau-nol_ifcpg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617" y="5440590"/>
              <a:ext cx="2721428" cy="1417410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799340" y="1653468"/>
            <a:ext cx="568574" cy="2036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25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13" y="6425048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2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Quand cela ne veut pas!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36000"/>
            <a:ext cx="8229600" cy="80199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Mme </a:t>
            </a:r>
            <a:r>
              <a:rPr lang="fr-FR" sz="2400" dirty="0" err="1" smtClean="0"/>
              <a:t>Felg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245533" y="1655851"/>
            <a:ext cx="4113958" cy="5009586"/>
            <a:chOff x="245533" y="1655851"/>
            <a:chExt cx="4113958" cy="5009586"/>
          </a:xfrm>
        </p:grpSpPr>
        <p:pic>
          <p:nvPicPr>
            <p:cNvPr id="4" name="Image 3" descr="FELGEIROLLES pseudarthrose tibia 1 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575" r="50430" b="12500"/>
            <a:stretch/>
          </p:blipFill>
          <p:spPr>
            <a:xfrm>
              <a:off x="245533" y="1667531"/>
              <a:ext cx="2054578" cy="4997905"/>
            </a:xfrm>
            <a:prstGeom prst="rect">
              <a:avLst/>
            </a:prstGeom>
          </p:spPr>
        </p:pic>
        <p:pic>
          <p:nvPicPr>
            <p:cNvPr id="5" name="Image 4" descr="FELGEIROLLES pseudarthrose tibia 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5" t="12578" r="1240" b="12497"/>
            <a:stretch/>
          </p:blipFill>
          <p:spPr>
            <a:xfrm>
              <a:off x="2300111" y="1655851"/>
              <a:ext cx="2059380" cy="5009586"/>
            </a:xfrm>
            <a:prstGeom prst="rect">
              <a:avLst/>
            </a:prstGeom>
          </p:spPr>
        </p:pic>
      </p:grpSp>
      <p:pic>
        <p:nvPicPr>
          <p:cNvPr id="6" name="Image 5" descr="FELGEIROLLES reprise pseudarthrose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9" t="12109" r="20" b="12026"/>
          <a:stretch/>
        </p:blipFill>
        <p:spPr>
          <a:xfrm>
            <a:off x="6667911" y="1655850"/>
            <a:ext cx="2046000" cy="50095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82136" y="2765778"/>
            <a:ext cx="1792111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Greffe osseuse iliaque.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Rigidification montage ostéosynthèse.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Cierge et pénitence.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200" y="1667531"/>
            <a:ext cx="365205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Chutes à répétition / pseudarthrose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16"/>
            <a:ext cx="8229600" cy="930028"/>
          </a:xfrm>
        </p:spPr>
        <p:txBody>
          <a:bodyPr>
            <a:normAutofit/>
          </a:bodyPr>
          <a:lstStyle/>
          <a:p>
            <a:r>
              <a:rPr lang="fr-FR" sz="4400" dirty="0"/>
              <a:t>Quand cela ne veut pas!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71858"/>
            <a:ext cx="8229600" cy="857221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Mme </a:t>
            </a:r>
            <a:r>
              <a:rPr lang="fr-FR" sz="2400" dirty="0" err="1" smtClean="0"/>
              <a:t>Felg</a:t>
            </a:r>
            <a:r>
              <a:rPr lang="fr-FR" sz="2400" dirty="0" smtClean="0"/>
              <a:t>. … toujours pas!</a:t>
            </a:r>
            <a:endParaRPr lang="fr-FR" sz="2400" dirty="0"/>
          </a:p>
        </p:txBody>
      </p:sp>
      <p:pic>
        <p:nvPicPr>
          <p:cNvPr id="4" name="Image 3" descr="IMG_12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9" y="1634768"/>
            <a:ext cx="4486582" cy="3351089"/>
          </a:xfrm>
          <a:prstGeom prst="rect">
            <a:avLst/>
          </a:prstGeom>
        </p:spPr>
      </p:pic>
      <p:pic>
        <p:nvPicPr>
          <p:cNvPr id="5" name="Image 4" descr="IMG_12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3" y="1838301"/>
            <a:ext cx="4610826" cy="3443889"/>
          </a:xfrm>
          <a:prstGeom prst="rect">
            <a:avLst/>
          </a:prstGeom>
        </p:spPr>
      </p:pic>
      <p:pic>
        <p:nvPicPr>
          <p:cNvPr id="7" name="Image 6" descr="IMG_130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r="12838"/>
          <a:stretch/>
        </p:blipFill>
        <p:spPr>
          <a:xfrm>
            <a:off x="2915486" y="1835840"/>
            <a:ext cx="3009600" cy="4898625"/>
          </a:xfrm>
          <a:prstGeom prst="rect">
            <a:avLst/>
          </a:prstGeom>
        </p:spPr>
      </p:pic>
      <p:pic>
        <p:nvPicPr>
          <p:cNvPr id="9" name="Image 8" descr="IMG_13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97" y="1986410"/>
            <a:ext cx="5506703" cy="4113031"/>
          </a:xfrm>
          <a:prstGeom prst="rect">
            <a:avLst/>
          </a:prstGeom>
        </p:spPr>
      </p:pic>
      <p:pic>
        <p:nvPicPr>
          <p:cNvPr id="8" name="Image 7" descr="IMG_133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72" y="2481723"/>
            <a:ext cx="5682685" cy="42444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5158" y="5489220"/>
            <a:ext cx="2645351" cy="92333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Parage </a:t>
            </a:r>
          </a:p>
          <a:p>
            <a:pPr algn="ctr"/>
            <a:r>
              <a:rPr lang="fr-FR" dirty="0" smtClean="0"/>
              <a:t>Lambeau musculaire</a:t>
            </a:r>
          </a:p>
          <a:p>
            <a:pPr algn="ctr"/>
            <a:r>
              <a:rPr lang="fr-FR" dirty="0"/>
              <a:t>G</a:t>
            </a:r>
            <a:r>
              <a:rPr lang="fr-FR" dirty="0" smtClean="0"/>
              <a:t>reffe de peau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401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028"/>
            <a:ext cx="8229600" cy="845972"/>
          </a:xfrm>
        </p:spPr>
        <p:txBody>
          <a:bodyPr>
            <a:normAutofit/>
          </a:bodyPr>
          <a:lstStyle/>
          <a:p>
            <a:r>
              <a:rPr lang="fr-FR" sz="4400" dirty="0"/>
              <a:t>Quand cela ne veut pas!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52815"/>
            <a:ext cx="8229600" cy="66394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Mme </a:t>
            </a:r>
            <a:r>
              <a:rPr lang="fr-FR" dirty="0" err="1" smtClean="0"/>
              <a:t>Felg</a:t>
            </a:r>
            <a:r>
              <a:rPr lang="fr-FR" dirty="0"/>
              <a:t>.</a:t>
            </a:r>
          </a:p>
        </p:txBody>
      </p:sp>
      <p:pic>
        <p:nvPicPr>
          <p:cNvPr id="4" name="Image 3" descr="IMG_14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0" b="23657"/>
          <a:stretch/>
        </p:blipFill>
        <p:spPr>
          <a:xfrm>
            <a:off x="2608295" y="752815"/>
            <a:ext cx="4472778" cy="1900800"/>
          </a:xfrm>
          <a:prstGeom prst="rect">
            <a:avLst/>
          </a:prstGeom>
        </p:spPr>
      </p:pic>
      <p:pic>
        <p:nvPicPr>
          <p:cNvPr id="5" name="Image 4" descr="FELGEIROLLES fin fa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b="11759"/>
          <a:stretch/>
        </p:blipFill>
        <p:spPr>
          <a:xfrm>
            <a:off x="1209097" y="2418620"/>
            <a:ext cx="3198142" cy="3891490"/>
          </a:xfrm>
          <a:prstGeom prst="rect">
            <a:avLst/>
          </a:prstGeom>
        </p:spPr>
      </p:pic>
      <p:pic>
        <p:nvPicPr>
          <p:cNvPr id="6" name="Image 5" descr="FELGEIROLLES fin profi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 b="11768"/>
          <a:stretch/>
        </p:blipFill>
        <p:spPr>
          <a:xfrm>
            <a:off x="4844684" y="2418620"/>
            <a:ext cx="3197412" cy="38914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94001" y="6312554"/>
            <a:ext cx="3654777" cy="461665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OUF, on y est arrivé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8" name="Image 7" descr="Logo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22"/>
            <a:ext cx="8229600" cy="114300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2222"/>
            <a:ext cx="8229600" cy="534579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Reconnaître la complexité d’un cas.</a:t>
            </a:r>
          </a:p>
          <a:p>
            <a:r>
              <a:rPr lang="fr-FR" sz="2400" dirty="0" smtClean="0"/>
              <a:t>Réflexion </a:t>
            </a:r>
            <a:r>
              <a:rPr lang="fr-FR" sz="2400" dirty="0" smtClean="0"/>
              <a:t>pour</a:t>
            </a:r>
            <a:r>
              <a:rPr lang="fr-FR" sz="2400" dirty="0" smtClean="0"/>
              <a:t> </a:t>
            </a:r>
            <a:r>
              <a:rPr lang="fr-FR" sz="2400" dirty="0" smtClean="0"/>
              <a:t>planification.</a:t>
            </a:r>
          </a:p>
          <a:p>
            <a:r>
              <a:rPr lang="fr-FR" sz="2400" dirty="0" smtClean="0"/>
              <a:t>Respecter les principes d’ostéosynthèse stable.</a:t>
            </a:r>
          </a:p>
          <a:p>
            <a:r>
              <a:rPr lang="fr-FR" sz="2400" dirty="0" smtClean="0"/>
              <a:t>Adapter le matériel</a:t>
            </a:r>
            <a:r>
              <a:rPr lang="fr-FR" sz="2400" dirty="0" smtClean="0"/>
              <a:t>.</a:t>
            </a:r>
            <a:endParaRPr lang="fr-FR" sz="2400" dirty="0" smtClean="0"/>
          </a:p>
          <a:p>
            <a:r>
              <a:rPr lang="fr-FR" sz="2400" dirty="0" smtClean="0"/>
              <a:t>Discuter avec le patient et/ou sa famille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Ne pas se lancer dans un traitement long sans adhésion active du  patient.</a:t>
            </a:r>
            <a:endParaRPr lang="fr-FR" sz="2400" dirty="0" smtClean="0"/>
          </a:p>
        </p:txBody>
      </p:sp>
      <p:pic>
        <p:nvPicPr>
          <p:cNvPr id="4" name="Image 3" descr="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7182"/>
            <a:ext cx="8229600" cy="806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smtClean="0"/>
              <a:t>Merci pour votre attention.</a:t>
            </a:r>
            <a:endParaRPr lang="fr-FR" dirty="0"/>
          </a:p>
        </p:txBody>
      </p:sp>
      <p:pic>
        <p:nvPicPr>
          <p:cNvPr id="7" name="Image 6" descr="solidarite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5" y="805329"/>
            <a:ext cx="7029145" cy="2577353"/>
          </a:xfrm>
          <a:prstGeom prst="rect">
            <a:avLst/>
          </a:prstGeom>
        </p:spPr>
      </p:pic>
      <p:pic>
        <p:nvPicPr>
          <p:cNvPr id="8" name="Image 7" descr="structures_photo_general_693_6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66" y="4332943"/>
            <a:ext cx="5532712" cy="2405527"/>
          </a:xfrm>
          <a:prstGeom prst="rect">
            <a:avLst/>
          </a:prstGeom>
        </p:spPr>
      </p:pic>
      <p:pic>
        <p:nvPicPr>
          <p:cNvPr id="6" name="Image 5" descr="Log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/>
          <a:lstStyle/>
          <a:p>
            <a:r>
              <a:rPr lang="fr-FR" sz="4400" dirty="0" smtClean="0"/>
              <a:t>Contexte de la personne âgée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60778"/>
            <a:ext cx="8229600" cy="5827889"/>
          </a:xfrm>
        </p:spPr>
        <p:txBody>
          <a:bodyPr>
            <a:noAutofit/>
          </a:bodyPr>
          <a:lstStyle/>
          <a:p>
            <a:r>
              <a:rPr lang="fr-FR" sz="2400" b="1" u="sng" dirty="0" smtClean="0"/>
              <a:t>Faut il opérer?</a:t>
            </a:r>
            <a:r>
              <a:rPr lang="fr-FR" sz="2400" b="1" dirty="0" smtClean="0"/>
              <a:t>	 	</a:t>
            </a:r>
            <a:r>
              <a:rPr lang="fr-FR" sz="2400" b="1" dirty="0" smtClean="0"/>
              <a:t>	</a:t>
            </a:r>
            <a:r>
              <a:rPr lang="fr-FR" sz="2400" dirty="0" smtClean="0"/>
              <a:t>Balance </a:t>
            </a:r>
            <a:r>
              <a:rPr lang="fr-FR" sz="2400" dirty="0" smtClean="0"/>
              <a:t>bénéfices / risques</a:t>
            </a:r>
          </a:p>
          <a:p>
            <a:pPr lvl="1"/>
            <a:r>
              <a:rPr lang="fr-FR" sz="2000" dirty="0" smtClean="0"/>
              <a:t>Pathologies générales.</a:t>
            </a:r>
          </a:p>
          <a:p>
            <a:pPr lvl="2"/>
            <a:r>
              <a:rPr lang="fr-FR" sz="1600" dirty="0" smtClean="0"/>
              <a:t>Cardiaque, respiratoire.</a:t>
            </a:r>
          </a:p>
          <a:p>
            <a:pPr lvl="1"/>
            <a:r>
              <a:rPr lang="fr-FR" sz="2000" dirty="0" smtClean="0"/>
              <a:t>Adéquation à l’environnement?</a:t>
            </a:r>
          </a:p>
          <a:p>
            <a:pPr lvl="2"/>
            <a:r>
              <a:rPr lang="fr-FR" sz="1600" dirty="0" smtClean="0"/>
              <a:t>Démence.</a:t>
            </a:r>
          </a:p>
          <a:p>
            <a:pPr lvl="1"/>
            <a:r>
              <a:rPr lang="fr-FR" sz="2000" dirty="0" smtClean="0"/>
              <a:t>Antalgie?</a:t>
            </a:r>
          </a:p>
          <a:p>
            <a:pPr lvl="2"/>
            <a:r>
              <a:rPr lang="fr-FR" sz="1600" dirty="0" smtClean="0"/>
              <a:t>Nursing.</a:t>
            </a:r>
          </a:p>
          <a:p>
            <a:pPr lvl="1"/>
            <a:r>
              <a:rPr lang="fr-FR" sz="2000" dirty="0" smtClean="0"/>
              <a:t>Autonomie antérieure?</a:t>
            </a:r>
          </a:p>
          <a:p>
            <a:pPr lvl="2"/>
            <a:r>
              <a:rPr lang="fr-FR" sz="1600" dirty="0" smtClean="0"/>
              <a:t>Vie en institution ou à domicile. </a:t>
            </a:r>
          </a:p>
          <a:p>
            <a:pPr lvl="2"/>
            <a:r>
              <a:rPr lang="fr-FR" sz="1600" dirty="0" smtClean="0"/>
              <a:t>Tolérance d’une immobilisation et/ou décharge prolongée.</a:t>
            </a:r>
          </a:p>
          <a:p>
            <a:pPr lvl="2"/>
            <a:r>
              <a:rPr lang="fr-FR" sz="1600" dirty="0" smtClean="0"/>
              <a:t>Membre supérieur dominant?</a:t>
            </a:r>
          </a:p>
          <a:p>
            <a:r>
              <a:rPr lang="fr-FR" sz="2400" b="1" dirty="0" smtClean="0"/>
              <a:t>Discussion avec le patient et/ou sa famille.</a:t>
            </a:r>
          </a:p>
        </p:txBody>
      </p:sp>
      <p:pic>
        <p:nvPicPr>
          <p:cNvPr id="4" name="Image 3" descr="o-BALANCE-SCALE-facebo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78" y="1519750"/>
            <a:ext cx="4272138" cy="2136069"/>
          </a:xfrm>
          <a:prstGeom prst="rect">
            <a:avLst/>
          </a:prstGeom>
        </p:spPr>
      </p:pic>
      <p:pic>
        <p:nvPicPr>
          <p:cNvPr id="5" name="Image 4" descr="Log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32" y="6479021"/>
            <a:ext cx="2204384" cy="3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1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644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Comment s’en sortir?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478"/>
            <a:ext cx="8475132" cy="6462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«</a:t>
            </a:r>
            <a:r>
              <a:rPr lang="fr-FR" sz="2400" dirty="0" smtClean="0"/>
              <a:t> Engage</a:t>
            </a:r>
            <a:r>
              <a:rPr lang="fr-FR" sz="2400" dirty="0"/>
              <a:t>-toi sans réflexion, et </a:t>
            </a:r>
            <a:r>
              <a:rPr lang="fr-FR" sz="2400" dirty="0" smtClean="0"/>
              <a:t>de prés le </a:t>
            </a:r>
            <a:r>
              <a:rPr lang="fr-FR" sz="2400" dirty="0"/>
              <a:t>repentir </a:t>
            </a:r>
            <a:r>
              <a:rPr lang="fr-FR" sz="2400" dirty="0" smtClean="0"/>
              <a:t>suivra.</a:t>
            </a:r>
            <a:r>
              <a:rPr lang="fr-FR" sz="2400" dirty="0" smtClean="0"/>
              <a:t> </a:t>
            </a:r>
            <a:r>
              <a:rPr lang="fr-FR" sz="2400" dirty="0" smtClean="0"/>
              <a:t>»</a:t>
            </a:r>
            <a:endParaRPr lang="fr-FR" sz="1400" dirty="0" smtClean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</p:txBody>
      </p:sp>
      <p:pic>
        <p:nvPicPr>
          <p:cNvPr id="5" name="Image 4" descr="star_wars_the_empire_strikes_back_yoda_using_the_for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0" y="2261050"/>
            <a:ext cx="7023100" cy="3952038"/>
          </a:xfrm>
          <a:prstGeom prst="rect">
            <a:avLst/>
          </a:prstGeom>
        </p:spPr>
      </p:pic>
      <p:pic>
        <p:nvPicPr>
          <p:cNvPr id="6" name="Image 5" descr="Log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97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Comment s’en sortir?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30112"/>
            <a:ext cx="8229600" cy="5517444"/>
          </a:xfrm>
        </p:spPr>
        <p:txBody>
          <a:bodyPr>
            <a:noAutofit/>
          </a:bodyPr>
          <a:lstStyle/>
          <a:p>
            <a:r>
              <a:rPr lang="fr-FR" sz="2400" b="1" u="sng" dirty="0" smtClean="0"/>
              <a:t>Bien définir :</a:t>
            </a:r>
          </a:p>
          <a:p>
            <a:pPr lvl="1"/>
            <a:r>
              <a:rPr lang="fr-FR" sz="2000" dirty="0" smtClean="0"/>
              <a:t>Type de fracture et/ou de complication.</a:t>
            </a:r>
          </a:p>
          <a:p>
            <a:pPr lvl="1"/>
            <a:r>
              <a:rPr lang="fr-FR" sz="2000" dirty="0" smtClean="0"/>
              <a:t>Stock et qualité osseuse.</a:t>
            </a:r>
          </a:p>
          <a:p>
            <a:pPr lvl="1"/>
            <a:r>
              <a:rPr lang="fr-FR" sz="2000" dirty="0" smtClean="0"/>
              <a:t>Matériel péri </a:t>
            </a:r>
            <a:r>
              <a:rPr lang="fr-FR" sz="2000" dirty="0" err="1" smtClean="0"/>
              <a:t>fracturaire</a:t>
            </a:r>
            <a:r>
              <a:rPr lang="fr-FR" sz="2000" dirty="0" smtClean="0"/>
              <a:t>.</a:t>
            </a:r>
            <a:endParaRPr lang="fr-FR" sz="2400" dirty="0" smtClean="0"/>
          </a:p>
          <a:p>
            <a:r>
              <a:rPr lang="fr-FR" sz="2400" b="1" u="sng" dirty="0" smtClean="0"/>
              <a:t>Choix </a:t>
            </a:r>
            <a:r>
              <a:rPr lang="fr-FR" sz="2400" dirty="0" smtClean="0"/>
              <a:t>du matériel et de la technique chirurgicale:</a:t>
            </a:r>
          </a:p>
          <a:p>
            <a:pPr lvl="1"/>
            <a:r>
              <a:rPr lang="fr-FR" sz="2000" dirty="0" smtClean="0"/>
              <a:t>Respecter </a:t>
            </a:r>
            <a:r>
              <a:rPr lang="fr-FR" sz="2000" dirty="0"/>
              <a:t>les principes </a:t>
            </a:r>
            <a:r>
              <a:rPr lang="fr-FR" sz="2000" dirty="0" smtClean="0"/>
              <a:t>d’une ostéosynthèse </a:t>
            </a:r>
            <a:r>
              <a:rPr lang="fr-FR" sz="2000" dirty="0" smtClean="0"/>
              <a:t>stable.</a:t>
            </a:r>
          </a:p>
          <a:p>
            <a:pPr lvl="2"/>
            <a:r>
              <a:rPr lang="fr-FR" sz="1600" dirty="0" smtClean="0"/>
              <a:t>plaque: 6 corticales / enclouage centromédullaire.</a:t>
            </a:r>
          </a:p>
          <a:p>
            <a:pPr lvl="1"/>
            <a:r>
              <a:rPr lang="fr-FR" sz="2000" dirty="0" smtClean="0"/>
              <a:t>Mobilisation articulaire précoce.</a:t>
            </a:r>
          </a:p>
          <a:p>
            <a:pPr lvl="1"/>
            <a:r>
              <a:rPr lang="fr-FR" sz="2000" dirty="0" smtClean="0"/>
              <a:t>Appui à 100% le plus rapidement possible.</a:t>
            </a:r>
          </a:p>
          <a:p>
            <a:r>
              <a:rPr lang="fr-FR" sz="2400" dirty="0" smtClean="0"/>
              <a:t>Cas des fractures articulaires: ostéosynthèse &gt;&lt; prothèse.</a:t>
            </a:r>
          </a:p>
          <a:p>
            <a:r>
              <a:rPr lang="fr-FR" sz="2400" dirty="0" smtClean="0"/>
              <a:t>Perte de substance osseuse: greffe possible et recommandée.</a:t>
            </a:r>
          </a:p>
        </p:txBody>
      </p:sp>
    </p:spTree>
    <p:extLst>
      <p:ext uri="{BB962C8B-B14F-4D97-AF65-F5344CB8AC3E}">
        <p14:creationId xmlns:p14="http://schemas.microsoft.com/office/powerpoint/2010/main" val="81067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578"/>
            <a:ext cx="8229600" cy="88053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Type de fracture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933" y="620183"/>
            <a:ext cx="8833955" cy="87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Simple                	</a:t>
            </a:r>
            <a:r>
              <a:rPr lang="fr-FR" sz="2400" dirty="0" err="1"/>
              <a:t>P</a:t>
            </a:r>
            <a:r>
              <a:rPr lang="fr-FR" sz="2400" dirty="0" err="1" smtClean="0"/>
              <a:t>lurifragmentaire</a:t>
            </a:r>
            <a:r>
              <a:rPr lang="fr-FR" sz="2400" dirty="0" smtClean="0"/>
              <a:t>	                   Bifocale</a:t>
            </a:r>
            <a:endParaRPr lang="fr-FR" sz="2400" dirty="0"/>
          </a:p>
        </p:txBody>
      </p:sp>
      <p:pic>
        <p:nvPicPr>
          <p:cNvPr id="9" name="Image 8" descr="RX pré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r="22159"/>
          <a:stretch/>
        </p:blipFill>
        <p:spPr>
          <a:xfrm>
            <a:off x="6234134" y="1746251"/>
            <a:ext cx="1598400" cy="4529668"/>
          </a:xfrm>
          <a:prstGeom prst="rect">
            <a:avLst/>
          </a:prstGeom>
        </p:spPr>
      </p:pic>
      <p:pic>
        <p:nvPicPr>
          <p:cNvPr id="10" name="Image 9" descr="pré o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r="25121"/>
          <a:stretch/>
        </p:blipFill>
        <p:spPr>
          <a:xfrm>
            <a:off x="168933" y="1746251"/>
            <a:ext cx="2098800" cy="4381500"/>
          </a:xfrm>
          <a:prstGeom prst="rect">
            <a:avLst/>
          </a:prstGeom>
        </p:spPr>
      </p:pic>
      <p:pic>
        <p:nvPicPr>
          <p:cNvPr id="11" name="Image 10" descr="RX préop (1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r="10545"/>
          <a:stretch/>
        </p:blipFill>
        <p:spPr>
          <a:xfrm>
            <a:off x="3189110" y="1746250"/>
            <a:ext cx="2102400" cy="4529667"/>
          </a:xfrm>
          <a:prstGeom prst="rect">
            <a:avLst/>
          </a:prstGeom>
        </p:spPr>
      </p:pic>
      <p:pic>
        <p:nvPicPr>
          <p:cNvPr id="12" name="Image 11" descr="postop à 6 moi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r="13015"/>
          <a:stretch/>
        </p:blipFill>
        <p:spPr>
          <a:xfrm>
            <a:off x="4352733" y="2568222"/>
            <a:ext cx="1677734" cy="4181671"/>
          </a:xfrm>
          <a:prstGeom prst="rect">
            <a:avLst/>
          </a:prstGeom>
        </p:spPr>
      </p:pic>
      <p:pic>
        <p:nvPicPr>
          <p:cNvPr id="15" name="Image 14" descr="Log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pic>
        <p:nvPicPr>
          <p:cNvPr id="13" name="Image 12" descr="post op à 3,5 mois (1)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6338" r="45068" b="38"/>
          <a:stretch/>
        </p:blipFill>
        <p:spPr>
          <a:xfrm>
            <a:off x="7352467" y="2639913"/>
            <a:ext cx="1650422" cy="4109979"/>
          </a:xfrm>
          <a:prstGeom prst="rect">
            <a:avLst/>
          </a:prstGeom>
        </p:spPr>
      </p:pic>
      <p:pic>
        <p:nvPicPr>
          <p:cNvPr id="14" name="Image 13" descr="post op immédiat (1)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r="18880"/>
          <a:stretch/>
        </p:blipFill>
        <p:spPr>
          <a:xfrm>
            <a:off x="1241999" y="2568222"/>
            <a:ext cx="1947111" cy="41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Localisation articulaire</a:t>
            </a:r>
            <a:endParaRPr lang="fr-FR" sz="4400" dirty="0"/>
          </a:p>
        </p:txBody>
      </p:sp>
      <p:pic>
        <p:nvPicPr>
          <p:cNvPr id="5" name="Image 4" descr="IMG_08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30149" r="20201" b="751"/>
          <a:stretch/>
        </p:blipFill>
        <p:spPr>
          <a:xfrm>
            <a:off x="3556666" y="2977442"/>
            <a:ext cx="2750999" cy="3761067"/>
          </a:xfrm>
          <a:prstGeom prst="rect">
            <a:avLst/>
          </a:prstGeom>
        </p:spPr>
      </p:pic>
      <p:pic>
        <p:nvPicPr>
          <p:cNvPr id="6" name="Image 5" descr="IMG_08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20381" r="24295" b="711"/>
          <a:stretch/>
        </p:blipFill>
        <p:spPr>
          <a:xfrm>
            <a:off x="6545967" y="2972909"/>
            <a:ext cx="2196000" cy="3765600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798739"/>
            <a:ext cx="8284767" cy="2328333"/>
          </a:xfrm>
        </p:spPr>
        <p:txBody>
          <a:bodyPr>
            <a:normAutofit fontScale="40000" lnSpcReduction="20000"/>
          </a:bodyPr>
          <a:lstStyle/>
          <a:p>
            <a:r>
              <a:rPr lang="fr-FR" sz="6000" dirty="0" smtClean="0"/>
              <a:t>Réduction anatomique avec montage stable = mobilisation articulaire précoce.</a:t>
            </a:r>
          </a:p>
          <a:p>
            <a:r>
              <a:rPr lang="fr-FR" sz="6000" dirty="0"/>
              <a:t>O</a:t>
            </a:r>
            <a:r>
              <a:rPr lang="fr-FR" sz="6000" dirty="0" smtClean="0"/>
              <a:t>s spongieux métaphysaire = enfoncement secondaire.</a:t>
            </a:r>
          </a:p>
          <a:p>
            <a:r>
              <a:rPr lang="fr-FR" sz="6000" dirty="0"/>
              <a:t>N</a:t>
            </a:r>
            <a:r>
              <a:rPr lang="fr-FR" sz="6000" dirty="0" smtClean="0"/>
              <a:t>ouvelles techniques d’ostéosynthèse (plaque verrouillée)</a:t>
            </a:r>
          </a:p>
          <a:p>
            <a:endParaRPr lang="fr-FR" dirty="0" smtClean="0"/>
          </a:p>
        </p:txBody>
      </p:sp>
      <p:pic>
        <p:nvPicPr>
          <p:cNvPr id="11" name="Image 10" descr="IMG_08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2909"/>
            <a:ext cx="2809047" cy="376106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4121048" y="4147562"/>
            <a:ext cx="702605" cy="1742786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155731" y="3932930"/>
            <a:ext cx="1297117" cy="2472325"/>
          </a:xfrm>
          <a:custGeom>
            <a:avLst/>
            <a:gdLst>
              <a:gd name="connsiteX0" fmla="*/ 0 w 1297117"/>
              <a:gd name="connsiteY0" fmla="*/ 0 h 2472325"/>
              <a:gd name="connsiteX1" fmla="*/ 1297117 w 1297117"/>
              <a:gd name="connsiteY1" fmla="*/ 27020 h 2472325"/>
              <a:gd name="connsiteX2" fmla="*/ 1067419 w 1297117"/>
              <a:gd name="connsiteY2" fmla="*/ 2472325 h 2472325"/>
              <a:gd name="connsiteX3" fmla="*/ 1067419 w 1297117"/>
              <a:gd name="connsiteY3" fmla="*/ 2472325 h 247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117" h="2472325">
                <a:moveTo>
                  <a:pt x="0" y="0"/>
                </a:moveTo>
                <a:lnTo>
                  <a:pt x="1297117" y="27020"/>
                </a:lnTo>
                <a:lnTo>
                  <a:pt x="1067419" y="2472325"/>
                </a:lnTo>
                <a:lnTo>
                  <a:pt x="1067419" y="2472325"/>
                </a:lnTo>
              </a:path>
            </a:pathLst>
          </a:cu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48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848078"/>
          </a:xfrm>
        </p:spPr>
        <p:txBody>
          <a:bodyPr>
            <a:normAutofit/>
          </a:bodyPr>
          <a:lstStyle/>
          <a:p>
            <a:r>
              <a:rPr lang="fr-FR" sz="4400" dirty="0"/>
              <a:t>Localisation articulaire</a:t>
            </a:r>
          </a:p>
        </p:txBody>
      </p:sp>
      <p:pic>
        <p:nvPicPr>
          <p:cNvPr id="5" name="Image 4" descr="IMG_11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" y="1788451"/>
            <a:ext cx="3564467" cy="4772262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730251"/>
            <a:ext cx="8229600" cy="634565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M</a:t>
            </a:r>
            <a:r>
              <a:rPr lang="fr-FR" sz="2400" dirty="0" smtClean="0"/>
              <a:t>ontage inadapté, déplacement secondaire et cal vicieux.</a:t>
            </a:r>
            <a:endParaRPr lang="fr-FR" sz="2400" dirty="0"/>
          </a:p>
        </p:txBody>
      </p:sp>
      <p:pic>
        <p:nvPicPr>
          <p:cNvPr id="11" name="Image 10" descr="IMG_118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3" r="31741"/>
          <a:stretch/>
        </p:blipFill>
        <p:spPr>
          <a:xfrm>
            <a:off x="3629488" y="1749777"/>
            <a:ext cx="1547847" cy="4772262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490000" y="1910819"/>
            <a:ext cx="3654000" cy="4173776"/>
            <a:chOff x="5390155" y="1910819"/>
            <a:chExt cx="3654000" cy="4173776"/>
          </a:xfrm>
        </p:grpSpPr>
        <p:pic>
          <p:nvPicPr>
            <p:cNvPr id="6" name="Image 5" descr="IMG_1180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32" b="-1562"/>
            <a:stretch/>
          </p:blipFill>
          <p:spPr>
            <a:xfrm>
              <a:off x="5390155" y="1910819"/>
              <a:ext cx="3100673" cy="1584817"/>
            </a:xfrm>
            <a:prstGeom prst="rect">
              <a:avLst/>
            </a:prstGeom>
          </p:spPr>
        </p:pic>
        <p:pic>
          <p:nvPicPr>
            <p:cNvPr id="4" name="Image 3" descr="IMG_1178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4" t="20547" r="4832" b="5501"/>
            <a:stretch/>
          </p:blipFill>
          <p:spPr>
            <a:xfrm>
              <a:off x="5390155" y="3629395"/>
              <a:ext cx="3654000" cy="2455200"/>
            </a:xfrm>
            <a:prstGeom prst="rect">
              <a:avLst/>
            </a:prstGeom>
          </p:spPr>
        </p:pic>
      </p:grpSp>
      <p:grpSp>
        <p:nvGrpSpPr>
          <p:cNvPr id="14" name="Grouper 13"/>
          <p:cNvGrpSpPr/>
          <p:nvPr/>
        </p:nvGrpSpPr>
        <p:grpSpPr>
          <a:xfrm>
            <a:off x="667728" y="3228884"/>
            <a:ext cx="2961760" cy="2229145"/>
            <a:chOff x="667728" y="3228884"/>
            <a:chExt cx="2961760" cy="2229145"/>
          </a:xfrm>
        </p:grpSpPr>
        <p:sp>
          <p:nvSpPr>
            <p:cNvPr id="3" name="Ellipse 2"/>
            <p:cNvSpPr/>
            <p:nvPr/>
          </p:nvSpPr>
          <p:spPr>
            <a:xfrm>
              <a:off x="2567211" y="3228884"/>
              <a:ext cx="1062277" cy="945698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667728" y="4174582"/>
              <a:ext cx="421056" cy="128344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7475707" y="1454150"/>
            <a:ext cx="823242" cy="2929769"/>
            <a:chOff x="7475707" y="1454150"/>
            <a:chExt cx="823242" cy="2929769"/>
          </a:xfrm>
        </p:grpSpPr>
        <p:sp>
          <p:nvSpPr>
            <p:cNvPr id="16" name="Flèche vers le bas 15"/>
            <p:cNvSpPr/>
            <p:nvPr/>
          </p:nvSpPr>
          <p:spPr>
            <a:xfrm rot="1447210">
              <a:off x="7934135" y="3667891"/>
              <a:ext cx="364814" cy="716028"/>
            </a:xfrm>
            <a:prstGeom prst="downArrow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 vers le bas 16"/>
            <p:cNvSpPr/>
            <p:nvPr/>
          </p:nvSpPr>
          <p:spPr>
            <a:xfrm>
              <a:off x="7475707" y="1454150"/>
              <a:ext cx="364814" cy="659827"/>
            </a:xfrm>
            <a:prstGeom prst="downArrow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 descr="Log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pic>
        <p:nvPicPr>
          <p:cNvPr id="12" name="Image 11" descr="IMG_124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 r="22960" b="3370"/>
          <a:stretch/>
        </p:blipFill>
        <p:spPr>
          <a:xfrm>
            <a:off x="6456020" y="1364816"/>
            <a:ext cx="2134653" cy="53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756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Localisation articulaire</a:t>
            </a:r>
          </a:p>
        </p:txBody>
      </p:sp>
      <p:pic>
        <p:nvPicPr>
          <p:cNvPr id="4" name="Image 3" descr="IMG_07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5255" r="6329" b="12121"/>
          <a:stretch/>
        </p:blipFill>
        <p:spPr>
          <a:xfrm rot="19337206">
            <a:off x="608293" y="2521286"/>
            <a:ext cx="3088055" cy="2908872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51855" y="435973"/>
            <a:ext cx="8424364" cy="10922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Arthroplastie.</a:t>
            </a:r>
            <a:endParaRPr lang="fr-FR" sz="2400" dirty="0"/>
          </a:p>
        </p:txBody>
      </p:sp>
      <p:pic>
        <p:nvPicPr>
          <p:cNvPr id="7" name="Image 6" descr="IMG_07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t="21567" r="11928" b="8877"/>
          <a:stretch/>
        </p:blipFill>
        <p:spPr>
          <a:xfrm>
            <a:off x="2170390" y="1528173"/>
            <a:ext cx="3430800" cy="4770000"/>
          </a:xfrm>
          <a:prstGeom prst="rect">
            <a:avLst/>
          </a:prstGeom>
        </p:spPr>
      </p:pic>
      <p:pic>
        <p:nvPicPr>
          <p:cNvPr id="20" name="Image 19" descr="Log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3" y="6437030"/>
            <a:ext cx="2448633" cy="420969"/>
          </a:xfrm>
          <a:prstGeom prst="rect">
            <a:avLst/>
          </a:prstGeom>
        </p:spPr>
      </p:pic>
      <p:pic>
        <p:nvPicPr>
          <p:cNvPr id="10" name="Image 9" descr="IMG_072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2" t="5885" r="15691" b="-7"/>
          <a:stretch/>
        </p:blipFill>
        <p:spPr>
          <a:xfrm>
            <a:off x="7696663" y="929815"/>
            <a:ext cx="1250447" cy="5738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632" y="4597311"/>
            <a:ext cx="1504731" cy="14734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IMG_07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19941" r="18228" b="7893"/>
          <a:stretch/>
        </p:blipFill>
        <p:spPr>
          <a:xfrm>
            <a:off x="3468180" y="1528174"/>
            <a:ext cx="3410116" cy="4770000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4969753" y="2567867"/>
            <a:ext cx="631437" cy="3730307"/>
            <a:chOff x="4969753" y="2567867"/>
            <a:chExt cx="631437" cy="3730307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969753" y="2567867"/>
              <a:ext cx="631437" cy="269211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5256068" y="5259986"/>
              <a:ext cx="341535" cy="103818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2"/>
          <p:cNvGrpSpPr/>
          <p:nvPr/>
        </p:nvGrpSpPr>
        <p:grpSpPr>
          <a:xfrm>
            <a:off x="3642241" y="1162756"/>
            <a:ext cx="4013007" cy="5505718"/>
            <a:chOff x="3673476" y="1162756"/>
            <a:chExt cx="4013007" cy="5505718"/>
          </a:xfrm>
        </p:grpSpPr>
        <p:pic>
          <p:nvPicPr>
            <p:cNvPr id="9" name="Image 8" descr="IMG_0718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7907" r="78219" b="8892"/>
            <a:stretch/>
          </p:blipFill>
          <p:spPr>
            <a:xfrm>
              <a:off x="3673476" y="1162756"/>
              <a:ext cx="1927714" cy="5505718"/>
            </a:xfrm>
            <a:prstGeom prst="rect">
              <a:avLst/>
            </a:prstGeom>
          </p:spPr>
        </p:pic>
        <p:pic>
          <p:nvPicPr>
            <p:cNvPr id="11" name="Image 10" descr="IMG_0718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3" t="7907" r="555" b="8892"/>
            <a:stretch/>
          </p:blipFill>
          <p:spPr>
            <a:xfrm>
              <a:off x="5601190" y="1162756"/>
              <a:ext cx="2085293" cy="5505718"/>
            </a:xfrm>
            <a:prstGeom prst="rect">
              <a:avLst/>
            </a:prstGeom>
          </p:spPr>
        </p:pic>
      </p:grpSp>
      <p:grpSp>
        <p:nvGrpSpPr>
          <p:cNvPr id="25" name="Grouper 24"/>
          <p:cNvGrpSpPr/>
          <p:nvPr/>
        </p:nvGrpSpPr>
        <p:grpSpPr>
          <a:xfrm>
            <a:off x="3468180" y="3092485"/>
            <a:ext cx="2964889" cy="3575989"/>
            <a:chOff x="3468180" y="3092485"/>
            <a:chExt cx="2964889" cy="3575989"/>
          </a:xfrm>
        </p:grpSpPr>
        <p:sp>
          <p:nvSpPr>
            <p:cNvPr id="19" name="Flèche vers la droite 18"/>
            <p:cNvSpPr/>
            <p:nvPr/>
          </p:nvSpPr>
          <p:spPr>
            <a:xfrm>
              <a:off x="3468180" y="4210750"/>
              <a:ext cx="549037" cy="248503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 flipH="1">
              <a:off x="4431364" y="3092485"/>
              <a:ext cx="110438" cy="320568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/>
            <p:cNvSpPr/>
            <p:nvPr/>
          </p:nvSpPr>
          <p:spPr>
            <a:xfrm>
              <a:off x="5894679" y="6070798"/>
              <a:ext cx="538390" cy="597676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151855" y="1297341"/>
            <a:ext cx="222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Mr </a:t>
            </a:r>
            <a:r>
              <a:rPr lang="fr-FR" sz="2400" dirty="0" err="1" smtClean="0"/>
              <a:t>Alm</a:t>
            </a:r>
            <a:r>
              <a:rPr lang="fr-FR" sz="2400" dirty="0" smtClean="0"/>
              <a:t>. 85 ans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8588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wiligh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3094</TotalTime>
  <Words>544</Words>
  <Application>Microsoft Macintosh PowerPoint</Application>
  <PresentationFormat>Présentation à l'écran (4:3)</PresentationFormat>
  <Paragraphs>136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Twilight</vt:lpstr>
      <vt:lpstr>Fractures complexes: comment s’en sortir?</vt:lpstr>
      <vt:lpstr>Pourquoi est ce complexe?</vt:lpstr>
      <vt:lpstr>Contexte de la personne âgée.</vt:lpstr>
      <vt:lpstr>Comment s’en sortir?</vt:lpstr>
      <vt:lpstr>Comment s’en sortir?</vt:lpstr>
      <vt:lpstr>Type de fracture</vt:lpstr>
      <vt:lpstr>Localisation articulaire</vt:lpstr>
      <vt:lpstr>Localisation articulaire</vt:lpstr>
      <vt:lpstr>Localisation articulaire</vt:lpstr>
      <vt:lpstr>Fracture sur néoplasie</vt:lpstr>
      <vt:lpstr>Fracture sur néoplasie</vt:lpstr>
      <vt:lpstr>Fracture infectée fistulisée non consolidée</vt:lpstr>
      <vt:lpstr>Fracture infectée fistulisée non consolidée</vt:lpstr>
      <vt:lpstr>Fracture infectée non consolidée  Perte osseuse segmentaire.</vt:lpstr>
      <vt:lpstr>Fracture infectée non consolidée  Perte osseuse segmentaire.</vt:lpstr>
      <vt:lpstr>Fracture et matériel en place.</vt:lpstr>
      <vt:lpstr>Fracture et prothèse.</vt:lpstr>
      <vt:lpstr>Fracture sur prothèse.</vt:lpstr>
      <vt:lpstr>Fracture sur prothèse.</vt:lpstr>
      <vt:lpstr>Fracture sur prothèse.</vt:lpstr>
      <vt:lpstr>Quand cela ne veut pas!</vt:lpstr>
      <vt:lpstr>Quand cela ne veut pas!</vt:lpstr>
      <vt:lpstr>Quand cela ne veut pas!</vt:lpstr>
      <vt:lpstr>Quand cela ne veut pas!</vt:lpstr>
      <vt:lpstr>Quand cela ne veut pas!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Fractures complexes: comment s’en sortir?</dc:title>
  <dc:creator>Admin</dc:creator>
  <cp:lastModifiedBy>Admin</cp:lastModifiedBy>
  <cp:revision>135</cp:revision>
  <cp:lastPrinted>2015-10-04T21:23:50Z</cp:lastPrinted>
  <dcterms:created xsi:type="dcterms:W3CDTF">2015-10-03T08:32:21Z</dcterms:created>
  <dcterms:modified xsi:type="dcterms:W3CDTF">2015-10-09T20:25:53Z</dcterms:modified>
</cp:coreProperties>
</file>