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088B-8E25-7941-93D4-C678CC0A3EFA}" type="datetimeFigureOut">
              <a:rPr lang="fr-FR" smtClean="0"/>
              <a:pPr/>
              <a:t>8/10/11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574C1-C508-3E42-B30E-2346C511DDF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Documents/EPU,communications,pre%CC%81sentations/EPU%20Genou%20ligamentaire/genouLachmann+jerk+LLI/lach.mp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Documents/EPU,communications,pre%CC%81sentations/EPU%20Genou%20ligamentaire/jerk%20test%20+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Desktop/Film%20Genou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Documents/EPU,communications,pre%CC%81sentations/EPU%20Genou%20ligamentaire/genouLachmann+jerk+LLI/laxite%CC%81%20LLI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97146"/>
            <a:ext cx="7772400" cy="2088757"/>
          </a:xfrm>
        </p:spPr>
        <p:txBody>
          <a:bodyPr>
            <a:normAutofit/>
          </a:bodyPr>
          <a:lstStyle/>
          <a:p>
            <a:r>
              <a:rPr lang="fr-FR" sz="6600" dirty="0" smtClean="0"/>
              <a:t>LE  GENOU</a:t>
            </a:r>
            <a:endParaRPr lang="fr-FR" sz="6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306325"/>
            <a:ext cx="9870616" cy="2332475"/>
          </a:xfrm>
        </p:spPr>
        <p:txBody>
          <a:bodyPr/>
          <a:lstStyle/>
          <a:p>
            <a:pPr algn="l"/>
            <a:endParaRPr lang="fr-FR" dirty="0" smtClean="0"/>
          </a:p>
          <a:p>
            <a:pPr algn="l"/>
            <a:r>
              <a:rPr lang="fr-FR" dirty="0" smtClean="0"/>
              <a:t>    EXAMEN CLINIQUE, ORIENTATION DIAGNOSTIQUE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034778" y="5934057"/>
            <a:ext cx="278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X.NICOLAY   Alès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RECHERCHE DES LAXITÉS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44363" y="1417638"/>
            <a:ext cx="6475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antéro-postérieure</a:t>
            </a:r>
            <a:r>
              <a:rPr lang="fr-FR" sz="2800" dirty="0" smtClean="0"/>
              <a:t>: </a:t>
            </a:r>
            <a:r>
              <a:rPr lang="fr-FR" sz="2800" dirty="0" err="1" smtClean="0"/>
              <a:t>Lachmann</a:t>
            </a:r>
            <a:endParaRPr lang="fr-FR" sz="2800" dirty="0"/>
          </a:p>
        </p:txBody>
      </p:sp>
      <p:pic>
        <p:nvPicPr>
          <p:cNvPr id="9" name="lach.mp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4363" y="1940858"/>
            <a:ext cx="6260889" cy="469566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7054"/>
          </a:xfrm>
        </p:spPr>
        <p:txBody>
          <a:bodyPr/>
          <a:lstStyle/>
          <a:p>
            <a:r>
              <a:rPr lang="fr-FR" dirty="0" smtClean="0"/>
              <a:t>RECHERCHE DES LAXITÉS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44363" y="1013914"/>
            <a:ext cx="647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antéro-postérieure</a:t>
            </a:r>
            <a:r>
              <a:rPr lang="fr-FR" sz="2400" dirty="0" smtClean="0"/>
              <a:t>: </a:t>
            </a:r>
            <a:r>
              <a:rPr lang="fr-FR" sz="2400" dirty="0" err="1" smtClean="0"/>
              <a:t>Lachmann</a:t>
            </a:r>
            <a:r>
              <a:rPr lang="fr-FR" sz="2400" dirty="0" smtClean="0"/>
              <a:t> </a:t>
            </a:r>
          </a:p>
          <a:p>
            <a:r>
              <a:rPr lang="fr-FR" sz="2000" dirty="0" smtClean="0"/>
              <a:t>(</a:t>
            </a:r>
            <a:r>
              <a:rPr lang="fr-FR" sz="2000" dirty="0" err="1" smtClean="0"/>
              <a:t>flexion,valgus,rotation</a:t>
            </a:r>
            <a:r>
              <a:rPr lang="fr-FR" sz="2000" dirty="0" smtClean="0"/>
              <a:t> interne) </a:t>
            </a:r>
            <a:endParaRPr lang="fr-FR" sz="2000" dirty="0"/>
          </a:p>
        </p:txBody>
      </p:sp>
      <p:pic>
        <p:nvPicPr>
          <p:cNvPr id="8" name="jerk test +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3391" y="1957730"/>
            <a:ext cx="6183773" cy="463783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</a:t>
            </a:r>
          </a:p>
          <a:p>
            <a:pPr lvl="1"/>
            <a:r>
              <a:rPr lang="fr-FR" dirty="0" smtClean="0"/>
              <a:t>Ménisque interne:</a:t>
            </a:r>
            <a:endParaRPr lang="fr-FR" dirty="0"/>
          </a:p>
        </p:txBody>
      </p:sp>
      <p:pic>
        <p:nvPicPr>
          <p:cNvPr id="4" name="Image 3" descr="g1.JPG"/>
          <p:cNvPicPr>
            <a:picLocks noChangeAspect="1"/>
          </p:cNvPicPr>
          <p:nvPr/>
        </p:nvPicPr>
        <p:blipFill>
          <a:blip r:embed="rId2"/>
          <a:srcRect r="11651"/>
          <a:stretch>
            <a:fillRect/>
          </a:stretch>
        </p:blipFill>
        <p:spPr>
          <a:xfrm>
            <a:off x="216929" y="3299228"/>
            <a:ext cx="2854060" cy="242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</a:t>
            </a:r>
          </a:p>
          <a:p>
            <a:pPr lvl="1"/>
            <a:r>
              <a:rPr lang="fr-FR" dirty="0" smtClean="0"/>
              <a:t>Ménisque interne:</a:t>
            </a:r>
            <a:endParaRPr lang="fr-FR" dirty="0"/>
          </a:p>
        </p:txBody>
      </p:sp>
      <p:pic>
        <p:nvPicPr>
          <p:cNvPr id="4" name="Image 3" descr="g1.JPG"/>
          <p:cNvPicPr>
            <a:picLocks noChangeAspect="1"/>
          </p:cNvPicPr>
          <p:nvPr/>
        </p:nvPicPr>
        <p:blipFill>
          <a:blip r:embed="rId2"/>
          <a:srcRect r="11651"/>
          <a:stretch>
            <a:fillRect/>
          </a:stretch>
        </p:blipFill>
        <p:spPr>
          <a:xfrm>
            <a:off x="216929" y="3299228"/>
            <a:ext cx="2854060" cy="2422162"/>
          </a:xfrm>
          <a:prstGeom prst="rect">
            <a:avLst/>
          </a:prstGeom>
        </p:spPr>
      </p:pic>
      <p:pic>
        <p:nvPicPr>
          <p:cNvPr id="5" name="Image 4" descr="g2.JPG"/>
          <p:cNvPicPr>
            <a:picLocks noChangeAspect="1"/>
          </p:cNvPicPr>
          <p:nvPr/>
        </p:nvPicPr>
        <p:blipFill>
          <a:blip r:embed="rId3"/>
          <a:srcRect r="15525"/>
          <a:stretch>
            <a:fillRect/>
          </a:stretch>
        </p:blipFill>
        <p:spPr>
          <a:xfrm>
            <a:off x="3195911" y="3299228"/>
            <a:ext cx="2728888" cy="242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</a:t>
            </a:r>
          </a:p>
          <a:p>
            <a:pPr lvl="1"/>
            <a:r>
              <a:rPr lang="fr-FR" dirty="0" smtClean="0"/>
              <a:t>Ménisque interne:</a:t>
            </a:r>
            <a:endParaRPr lang="fr-FR" dirty="0"/>
          </a:p>
        </p:txBody>
      </p:sp>
      <p:pic>
        <p:nvPicPr>
          <p:cNvPr id="4" name="Image 3" descr="g1.JPG"/>
          <p:cNvPicPr>
            <a:picLocks noChangeAspect="1"/>
          </p:cNvPicPr>
          <p:nvPr/>
        </p:nvPicPr>
        <p:blipFill>
          <a:blip r:embed="rId2"/>
          <a:srcRect r="11651"/>
          <a:stretch>
            <a:fillRect/>
          </a:stretch>
        </p:blipFill>
        <p:spPr>
          <a:xfrm>
            <a:off x="216929" y="3299228"/>
            <a:ext cx="2854060" cy="2422162"/>
          </a:xfrm>
          <a:prstGeom prst="rect">
            <a:avLst/>
          </a:prstGeom>
        </p:spPr>
      </p:pic>
      <p:pic>
        <p:nvPicPr>
          <p:cNvPr id="5" name="Image 4" descr="g2.JPG"/>
          <p:cNvPicPr>
            <a:picLocks noChangeAspect="1"/>
          </p:cNvPicPr>
          <p:nvPr/>
        </p:nvPicPr>
        <p:blipFill>
          <a:blip r:embed="rId3"/>
          <a:srcRect r="15525"/>
          <a:stretch>
            <a:fillRect/>
          </a:stretch>
        </p:blipFill>
        <p:spPr>
          <a:xfrm>
            <a:off x="3195911" y="3299228"/>
            <a:ext cx="2728888" cy="2422162"/>
          </a:xfrm>
          <a:prstGeom prst="rect">
            <a:avLst/>
          </a:prstGeom>
        </p:spPr>
      </p:pic>
      <p:pic>
        <p:nvPicPr>
          <p:cNvPr id="6" name="Image 5" descr="g3.JPG"/>
          <p:cNvPicPr>
            <a:picLocks noChangeAspect="1"/>
          </p:cNvPicPr>
          <p:nvPr/>
        </p:nvPicPr>
        <p:blipFill>
          <a:blip r:embed="rId4"/>
          <a:srcRect r="14881"/>
          <a:stretch>
            <a:fillRect/>
          </a:stretch>
        </p:blipFill>
        <p:spPr>
          <a:xfrm>
            <a:off x="6078098" y="3299228"/>
            <a:ext cx="2749694" cy="242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 </a:t>
            </a:r>
          </a:p>
          <a:p>
            <a:pPr lvl="1"/>
            <a:r>
              <a:rPr lang="fr-FR" dirty="0" smtClean="0"/>
              <a:t>Ménisque externe:</a:t>
            </a:r>
            <a:endParaRPr lang="fr-FR" dirty="0"/>
          </a:p>
        </p:txBody>
      </p:sp>
      <p:pic>
        <p:nvPicPr>
          <p:cNvPr id="7" name="Image 6" descr="g5.JPG"/>
          <p:cNvPicPr>
            <a:picLocks noChangeAspect="1"/>
          </p:cNvPicPr>
          <p:nvPr/>
        </p:nvPicPr>
        <p:blipFill>
          <a:blip r:embed="rId2"/>
          <a:srcRect l="-1085" r="8071" b="5737"/>
          <a:stretch>
            <a:fillRect/>
          </a:stretch>
        </p:blipFill>
        <p:spPr>
          <a:xfrm>
            <a:off x="135332" y="3718512"/>
            <a:ext cx="2982048" cy="226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 </a:t>
            </a:r>
          </a:p>
          <a:p>
            <a:pPr lvl="1"/>
            <a:r>
              <a:rPr lang="fr-FR" dirty="0" smtClean="0"/>
              <a:t>Ménisque externe:</a:t>
            </a:r>
            <a:endParaRPr lang="fr-FR" dirty="0"/>
          </a:p>
        </p:txBody>
      </p:sp>
      <p:pic>
        <p:nvPicPr>
          <p:cNvPr id="4" name="Image 3" descr="g4.JPG"/>
          <p:cNvPicPr>
            <a:picLocks noChangeAspect="1"/>
          </p:cNvPicPr>
          <p:nvPr/>
        </p:nvPicPr>
        <p:blipFill>
          <a:blip r:embed="rId2"/>
          <a:srcRect r="13779"/>
          <a:stretch>
            <a:fillRect/>
          </a:stretch>
        </p:blipFill>
        <p:spPr>
          <a:xfrm>
            <a:off x="3320833" y="3718512"/>
            <a:ext cx="2789916" cy="2265960"/>
          </a:xfrm>
          <a:prstGeom prst="rect">
            <a:avLst/>
          </a:prstGeom>
        </p:spPr>
      </p:pic>
      <p:pic>
        <p:nvPicPr>
          <p:cNvPr id="7" name="Image 6" descr="g5.JPG"/>
          <p:cNvPicPr>
            <a:picLocks noChangeAspect="1"/>
          </p:cNvPicPr>
          <p:nvPr/>
        </p:nvPicPr>
        <p:blipFill>
          <a:blip r:embed="rId3"/>
          <a:srcRect l="-1085" r="8071" b="5737"/>
          <a:stretch>
            <a:fillRect/>
          </a:stretch>
        </p:blipFill>
        <p:spPr>
          <a:xfrm>
            <a:off x="135332" y="3718512"/>
            <a:ext cx="2982048" cy="226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PALPATION DE L’INTERLIGNE: </a:t>
            </a:r>
          </a:p>
          <a:p>
            <a:pPr lvl="1"/>
            <a:r>
              <a:rPr lang="fr-FR" dirty="0" smtClean="0"/>
              <a:t>Ménisque externe:</a:t>
            </a:r>
            <a:endParaRPr lang="fr-FR" dirty="0"/>
          </a:p>
        </p:txBody>
      </p:sp>
      <p:pic>
        <p:nvPicPr>
          <p:cNvPr id="4" name="Image 3" descr="g4.JPG"/>
          <p:cNvPicPr>
            <a:picLocks noChangeAspect="1"/>
          </p:cNvPicPr>
          <p:nvPr/>
        </p:nvPicPr>
        <p:blipFill>
          <a:blip r:embed="rId2"/>
          <a:srcRect r="13779"/>
          <a:stretch>
            <a:fillRect/>
          </a:stretch>
        </p:blipFill>
        <p:spPr>
          <a:xfrm>
            <a:off x="3320833" y="3718512"/>
            <a:ext cx="2789916" cy="2265960"/>
          </a:xfrm>
          <a:prstGeom prst="rect">
            <a:avLst/>
          </a:prstGeom>
        </p:spPr>
      </p:pic>
      <p:pic>
        <p:nvPicPr>
          <p:cNvPr id="6" name="Image 5" descr="g6.JPG"/>
          <p:cNvPicPr>
            <a:picLocks noChangeAspect="1"/>
          </p:cNvPicPr>
          <p:nvPr/>
        </p:nvPicPr>
        <p:blipFill>
          <a:blip r:embed="rId3"/>
          <a:srcRect l="15986" t="7492" r="3853" b="5860"/>
          <a:stretch>
            <a:fillRect/>
          </a:stretch>
        </p:blipFill>
        <p:spPr>
          <a:xfrm>
            <a:off x="6276129" y="3718512"/>
            <a:ext cx="2739046" cy="2219934"/>
          </a:xfrm>
          <a:prstGeom prst="rect">
            <a:avLst/>
          </a:prstGeom>
        </p:spPr>
      </p:pic>
      <p:pic>
        <p:nvPicPr>
          <p:cNvPr id="7" name="Image 6" descr="g5.JPG"/>
          <p:cNvPicPr>
            <a:picLocks noChangeAspect="1"/>
          </p:cNvPicPr>
          <p:nvPr/>
        </p:nvPicPr>
        <p:blipFill>
          <a:blip r:embed="rId4"/>
          <a:srcRect l="-1085" r="8071" b="5737"/>
          <a:stretch>
            <a:fillRect/>
          </a:stretch>
        </p:blipFill>
        <p:spPr>
          <a:xfrm>
            <a:off x="135332" y="3718512"/>
            <a:ext cx="2982048" cy="226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MÉNISCAUX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6790" y="1812755"/>
            <a:ext cx="9279714" cy="4313408"/>
          </a:xfrm>
        </p:spPr>
        <p:txBody>
          <a:bodyPr/>
          <a:lstStyle/>
          <a:p>
            <a:r>
              <a:rPr lang="fr-FR" dirty="0" smtClean="0"/>
              <a:t>Le  </a:t>
            </a:r>
            <a:r>
              <a:rPr lang="fr-FR" dirty="0" err="1" smtClean="0"/>
              <a:t>Grinding</a:t>
            </a:r>
            <a:r>
              <a:rPr lang="fr-FR" dirty="0" smtClean="0"/>
              <a:t> Test</a:t>
            </a:r>
          </a:p>
          <a:p>
            <a:endParaRPr lang="fr-FR" dirty="0" smtClean="0"/>
          </a:p>
          <a:p>
            <a:r>
              <a:rPr lang="fr-FR" dirty="0" smtClean="0"/>
              <a:t>L’</a:t>
            </a:r>
            <a:r>
              <a:rPr lang="fr-FR" dirty="0" err="1" smtClean="0"/>
              <a:t>hyperextension</a:t>
            </a:r>
            <a:r>
              <a:rPr lang="fr-FR" dirty="0" smtClean="0"/>
              <a:t>  douloureuse</a:t>
            </a:r>
          </a:p>
          <a:p>
            <a:endParaRPr lang="fr-FR" dirty="0" smtClean="0"/>
          </a:p>
          <a:p>
            <a:r>
              <a:rPr lang="fr-FR" dirty="0" smtClean="0"/>
              <a:t>L’</a:t>
            </a:r>
            <a:r>
              <a:rPr lang="fr-FR" dirty="0" err="1" smtClean="0"/>
              <a:t>hyperflexion</a:t>
            </a:r>
            <a:r>
              <a:rPr lang="fr-FR" smtClean="0"/>
              <a:t>  douloureuse</a:t>
            </a:r>
          </a:p>
          <a:p>
            <a:pPr>
              <a:buNone/>
            </a:pPr>
            <a:endParaRPr lang="fr-FR" smtClean="0"/>
          </a:p>
          <a:p>
            <a:r>
              <a:rPr lang="fr-FR" dirty="0" smtClean="0"/>
              <a:t>La rotation externe en légère flexion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 Genou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020" y="201794"/>
            <a:ext cx="8642267" cy="6481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5314"/>
            <a:ext cx="8229600" cy="175130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889" dirty="0" smtClean="0"/>
              <a:t>INSPECTION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87539"/>
            <a:ext cx="8229600" cy="4149542"/>
          </a:xfrm>
        </p:spPr>
        <p:txBody>
          <a:bodyPr/>
          <a:lstStyle/>
          <a:p>
            <a:r>
              <a:rPr lang="fr-FR" dirty="0" smtClean="0"/>
              <a:t>Aspect général</a:t>
            </a:r>
          </a:p>
          <a:p>
            <a:r>
              <a:rPr lang="fr-FR" dirty="0" smtClean="0"/>
              <a:t>Recherche d’anomalie</a:t>
            </a:r>
          </a:p>
          <a:p>
            <a:r>
              <a:rPr lang="fr-FR" dirty="0" smtClean="0"/>
              <a:t>Observation </a:t>
            </a:r>
            <a:endParaRPr lang="fr-FR" dirty="0"/>
          </a:p>
        </p:txBody>
      </p:sp>
      <p:pic>
        <p:nvPicPr>
          <p:cNvPr id="5" name="Image 4" descr="inspe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7" y="1976620"/>
            <a:ext cx="3378306" cy="4504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11644"/>
          </a:xfrm>
        </p:spPr>
        <p:txBody>
          <a:bodyPr>
            <a:normAutofit/>
          </a:bodyPr>
          <a:lstStyle/>
          <a:p>
            <a:r>
              <a:rPr lang="fr-FR" dirty="0" smtClean="0"/>
              <a:t>INSPECTION </a:t>
            </a:r>
            <a:br>
              <a:rPr lang="fr-FR" dirty="0" smtClean="0"/>
            </a:b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>ANALYSE DE LA MARCHE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36910"/>
            <a:ext cx="8229600" cy="3707442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Asymétrie du pas</a:t>
            </a:r>
          </a:p>
          <a:p>
            <a:r>
              <a:rPr lang="fr-FR" dirty="0" err="1" smtClean="0"/>
              <a:t>Boîterie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Déformation:</a:t>
            </a:r>
          </a:p>
          <a:p>
            <a:pPr lvl="1"/>
            <a:r>
              <a:rPr lang="fr-FR" dirty="0" smtClean="0"/>
              <a:t> varus, valgus, </a:t>
            </a:r>
            <a:r>
              <a:rPr lang="fr-FR" dirty="0" err="1" smtClean="0"/>
              <a:t>flexum</a:t>
            </a:r>
            <a:endParaRPr lang="fr-FR" dirty="0"/>
          </a:p>
        </p:txBody>
      </p:sp>
      <p:pic>
        <p:nvPicPr>
          <p:cNvPr id="4" name="Image 3" descr="DSCN0012.JPG"/>
          <p:cNvPicPr>
            <a:picLocks noChangeAspect="1"/>
          </p:cNvPicPr>
          <p:nvPr/>
        </p:nvPicPr>
        <p:blipFill>
          <a:blip r:embed="rId2"/>
          <a:srcRect l="30725" r="21254" b="6124"/>
          <a:stretch>
            <a:fillRect/>
          </a:stretch>
        </p:blipFill>
        <p:spPr>
          <a:xfrm>
            <a:off x="5339513" y="2644299"/>
            <a:ext cx="2769979" cy="406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PALPATION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760" y="1689856"/>
            <a:ext cx="8359040" cy="4782806"/>
          </a:xfrm>
        </p:spPr>
        <p:txBody>
          <a:bodyPr/>
          <a:lstStyle/>
          <a:p>
            <a:r>
              <a:rPr lang="fr-FR" dirty="0" smtClean="0"/>
              <a:t>Recherche des points douloureux</a:t>
            </a:r>
          </a:p>
          <a:p>
            <a:pPr lvl="1"/>
            <a:r>
              <a:rPr lang="fr-FR" dirty="0" smtClean="0"/>
              <a:t>Osseux</a:t>
            </a:r>
          </a:p>
          <a:p>
            <a:pPr lvl="2"/>
            <a:r>
              <a:rPr lang="fr-FR" dirty="0" smtClean="0"/>
              <a:t>Rotule</a:t>
            </a:r>
          </a:p>
          <a:p>
            <a:pPr lvl="2"/>
            <a:r>
              <a:rPr lang="fr-FR" dirty="0" smtClean="0"/>
              <a:t>Condyles fémoraux</a:t>
            </a:r>
          </a:p>
          <a:p>
            <a:pPr lvl="2"/>
            <a:r>
              <a:rPr lang="fr-FR" dirty="0" smtClean="0"/>
              <a:t>Métaphyse tibiale</a:t>
            </a:r>
          </a:p>
          <a:p>
            <a:pPr lvl="2">
              <a:buNone/>
            </a:pPr>
            <a:endParaRPr lang="fr-FR" dirty="0" smtClean="0"/>
          </a:p>
          <a:p>
            <a:pPr lvl="1"/>
            <a:r>
              <a:rPr lang="fr-FR" dirty="0" smtClean="0"/>
              <a:t>Ligamentaires </a:t>
            </a:r>
          </a:p>
          <a:p>
            <a:pPr lvl="2"/>
            <a:r>
              <a:rPr lang="fr-FR" dirty="0" smtClean="0"/>
              <a:t>Zones d’insertion et trajet (LLI)</a:t>
            </a:r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Méniscaux  interne et externe</a:t>
            </a:r>
          </a:p>
          <a:p>
            <a:pPr lvl="1"/>
            <a:endParaRPr lang="fr-FR" dirty="0"/>
          </a:p>
        </p:txBody>
      </p:sp>
      <p:pic>
        <p:nvPicPr>
          <p:cNvPr id="4" name="Image 3" descr="Capture d’écran 2011-10-04 à 21.43.07.png"/>
          <p:cNvPicPr>
            <a:picLocks noChangeAspect="1"/>
          </p:cNvPicPr>
          <p:nvPr/>
        </p:nvPicPr>
        <p:blipFill>
          <a:blip r:embed="rId2"/>
          <a:srcRect l="16915"/>
          <a:stretch>
            <a:fillRect/>
          </a:stretch>
        </p:blipFill>
        <p:spPr>
          <a:xfrm>
            <a:off x="5582167" y="2598142"/>
            <a:ext cx="3423945" cy="313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EXAMEN DES MOBILITÉS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MOBILITÉ PASSIVE</a:t>
            </a:r>
          </a:p>
          <a:p>
            <a:pPr lvl="1"/>
            <a:r>
              <a:rPr lang="fr-FR" dirty="0" smtClean="0"/>
              <a:t>Recherche d’une</a:t>
            </a:r>
          </a:p>
          <a:p>
            <a:pPr lvl="1">
              <a:buNone/>
            </a:pPr>
            <a:r>
              <a:rPr lang="fr-FR" dirty="0" smtClean="0"/>
              <a:t>                  </a:t>
            </a:r>
            <a:r>
              <a:rPr lang="fr-FR" dirty="0" err="1" smtClean="0"/>
              <a:t>hyperlaxité</a:t>
            </a:r>
            <a:endParaRPr lang="fr-FR" dirty="0" smtClean="0"/>
          </a:p>
          <a:p>
            <a:pPr lvl="1"/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/>
            <a:r>
              <a:rPr lang="fr-FR" dirty="0" smtClean="0"/>
              <a:t>Douleur en flexion ou en extension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MOBILITÉ ACTIVE</a:t>
            </a:r>
          </a:p>
          <a:p>
            <a:pPr lvl="1"/>
            <a:r>
              <a:rPr lang="fr-FR" dirty="0" smtClean="0"/>
              <a:t>Complète</a:t>
            </a:r>
          </a:p>
          <a:p>
            <a:pPr lvl="1"/>
            <a:r>
              <a:rPr lang="fr-FR" dirty="0" smtClean="0"/>
              <a:t>Cinétique </a:t>
            </a:r>
            <a:r>
              <a:rPr lang="fr-FR" dirty="0" err="1" smtClean="0"/>
              <a:t>fémoro</a:t>
            </a:r>
            <a:r>
              <a:rPr lang="fr-FR" dirty="0" err="1"/>
              <a:t>-</a:t>
            </a:r>
            <a:r>
              <a:rPr lang="fr-FR" dirty="0" err="1" smtClean="0"/>
              <a:t>patellaire</a:t>
            </a: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 b="17733"/>
          <a:stretch>
            <a:fillRect/>
          </a:stretch>
        </p:blipFill>
        <p:spPr>
          <a:xfrm>
            <a:off x="4578834" y="1417638"/>
            <a:ext cx="3830266" cy="2363282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27473" t="5567" r="6223"/>
          <a:stretch>
            <a:fillRect/>
          </a:stretch>
        </p:blipFill>
        <p:spPr bwMode="auto">
          <a:xfrm>
            <a:off x="5819264" y="4414438"/>
            <a:ext cx="2131790" cy="227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RECHERCHE D’UN ÉPANCHEMENT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2030"/>
            <a:ext cx="8229600" cy="5075969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Compression du cul de sac </a:t>
            </a:r>
            <a:r>
              <a:rPr lang="fr-FR" dirty="0" err="1" smtClean="0"/>
              <a:t>ss/quadricipital</a:t>
            </a:r>
            <a:endParaRPr lang="fr-FR" dirty="0" smtClean="0"/>
          </a:p>
          <a:p>
            <a:r>
              <a:rPr lang="fr-FR" dirty="0" smtClean="0"/>
              <a:t>Montée et descente de la rotule </a:t>
            </a:r>
          </a:p>
          <a:p>
            <a:r>
              <a:rPr lang="fr-FR" dirty="0" smtClean="0"/>
              <a:t>= Signe du glaçon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itrin, Purulent, Hématique</a:t>
            </a:r>
          </a:p>
          <a:p>
            <a:r>
              <a:rPr lang="fr-FR" dirty="0" smtClean="0"/>
              <a:t>Inflammatoire, Infectieux, Traumatique</a:t>
            </a:r>
          </a:p>
          <a:p>
            <a:pPr>
              <a:buNone/>
            </a:pPr>
            <a:r>
              <a:rPr lang="fr-FR" dirty="0" smtClean="0"/>
              <a:t>                                 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9183" y="2859804"/>
            <a:ext cx="231775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APPAREIL FÉMORO-PATELLAIRE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20001"/>
            <a:ext cx="8229600" cy="4496042"/>
          </a:xfrm>
        </p:spPr>
        <p:txBody>
          <a:bodyPr/>
          <a:lstStyle/>
          <a:p>
            <a:r>
              <a:rPr lang="fr-FR" dirty="0" smtClean="0"/>
              <a:t>Cinétique en </a:t>
            </a:r>
            <a:r>
              <a:rPr lang="fr-FR" dirty="0" err="1" smtClean="0"/>
              <a:t>flexion-extension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Accrochage, ressaut, </a:t>
            </a:r>
            <a:r>
              <a:rPr lang="fr-FR" dirty="0" err="1" smtClean="0"/>
              <a:t>sub</a:t>
            </a:r>
            <a:r>
              <a:rPr lang="fr-FR" dirty="0" smtClean="0"/>
              <a:t> luxation</a:t>
            </a:r>
          </a:p>
          <a:p>
            <a:r>
              <a:rPr lang="fr-FR" dirty="0" smtClean="0"/>
              <a:t>Rabot rotulien vertical et horizontal</a:t>
            </a:r>
          </a:p>
          <a:p>
            <a:r>
              <a:rPr lang="fr-FR" dirty="0" smtClean="0"/>
              <a:t>Douleur externe et </a:t>
            </a:r>
            <a:r>
              <a:rPr lang="fr-FR" dirty="0" err="1" smtClean="0"/>
              <a:t>supéro-externe</a:t>
            </a:r>
            <a:r>
              <a:rPr lang="fr-FR" dirty="0" smtClean="0"/>
              <a:t> de la rotule</a:t>
            </a:r>
          </a:p>
          <a:p>
            <a:pPr lvl="1"/>
            <a:r>
              <a:rPr lang="fr-FR" dirty="0" smtClean="0"/>
              <a:t>Syndrome </a:t>
            </a:r>
            <a:r>
              <a:rPr lang="fr-FR" dirty="0" err="1" smtClean="0"/>
              <a:t>fémoro-patellaire</a:t>
            </a:r>
            <a:r>
              <a:rPr lang="fr-FR" dirty="0" smtClean="0"/>
              <a:t> de la jeune fille</a:t>
            </a:r>
          </a:p>
          <a:p>
            <a:r>
              <a:rPr lang="fr-FR" dirty="0" smtClean="0"/>
              <a:t>Verrouillage et qualité </a:t>
            </a:r>
            <a:r>
              <a:rPr lang="fr-FR" dirty="0" err="1" smtClean="0"/>
              <a:t>quadricipital</a:t>
            </a:r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RECHERCHE DES LAXITÉS</a:t>
            </a:r>
            <a:endParaRPr lang="fr-FR" dirty="0"/>
          </a:p>
        </p:txBody>
      </p:sp>
      <p:pic>
        <p:nvPicPr>
          <p:cNvPr id="4" name="laxité LLI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7515" y="2290267"/>
            <a:ext cx="5885479" cy="4414109"/>
          </a:xfrm>
        </p:spPr>
      </p:pic>
      <p:sp>
        <p:nvSpPr>
          <p:cNvPr id="5" name="ZoneTexte 4"/>
          <p:cNvSpPr txBox="1"/>
          <p:nvPr/>
        </p:nvSpPr>
        <p:spPr>
          <a:xfrm>
            <a:off x="1544363" y="1546475"/>
            <a:ext cx="6475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Frontale en varus et en valgus, en légère flexion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RECHERCHE DES LAXITÉS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03766" y="1546475"/>
            <a:ext cx="7683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antéro-postérieure</a:t>
            </a:r>
            <a:r>
              <a:rPr lang="fr-FR" sz="2800" dirty="0" smtClean="0"/>
              <a:t>: tiroir antérieur</a:t>
            </a:r>
          </a:p>
          <a:p>
            <a:r>
              <a:rPr lang="fr-FR" sz="2800" dirty="0" smtClean="0"/>
              <a:t>                                    et postérieur: LCP</a:t>
            </a:r>
            <a:endParaRPr lang="fr-FR" sz="28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2836910"/>
            <a:ext cx="8229600" cy="3289253"/>
          </a:xfrm>
        </p:spPr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804476" y="2836910"/>
            <a:ext cx="5232128" cy="39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287</Words>
  <Application>Microsoft Macintosh PowerPoint</Application>
  <PresentationFormat>Présentation à l'écran (4:3)</PresentationFormat>
  <Paragraphs>89</Paragraphs>
  <Slides>19</Slides>
  <Notes>0</Notes>
  <HiddenSlides>0</HiddenSlides>
  <MMClips>4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LE  GENOU</vt:lpstr>
      <vt:lpstr>  INSPECTION    </vt:lpstr>
      <vt:lpstr>INSPECTION  ET  ANALYSE DE LA MARCHE</vt:lpstr>
      <vt:lpstr>PALPATION</vt:lpstr>
      <vt:lpstr>EXAMEN DES MOBILITÉS</vt:lpstr>
      <vt:lpstr>RECHERCHE D’UN ÉPANCHEMENT</vt:lpstr>
      <vt:lpstr>APPAREIL FÉMORO-PATELLAIRE</vt:lpstr>
      <vt:lpstr>RECHERCHE DES LAXITÉS</vt:lpstr>
      <vt:lpstr>RECHERCHE DES LAXITÉS</vt:lpstr>
      <vt:lpstr>RECHERCHE DES LAXITÉS</vt:lpstr>
      <vt:lpstr>RECHERCHE DES LAXITÉS</vt:lpstr>
      <vt:lpstr>LES SIGNES MÉNISCAUX</vt:lpstr>
      <vt:lpstr>LES SIGNES MÉNISCAUX</vt:lpstr>
      <vt:lpstr>LES SIGNES MÉNISCAUX</vt:lpstr>
      <vt:lpstr>LES SIGNES MÉNISCAUX</vt:lpstr>
      <vt:lpstr>LES SIGNES MÉNISCAUX</vt:lpstr>
      <vt:lpstr>LES SIGNES MÉNISCAUX</vt:lpstr>
      <vt:lpstr>LES SIGNES MÉNISCAUX</vt:lpstr>
      <vt:lpstr>Diapositive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 GENOU</dc:title>
  <dc:creator>Admin</dc:creator>
  <cp:lastModifiedBy>Admin</cp:lastModifiedBy>
  <cp:revision>7</cp:revision>
  <dcterms:created xsi:type="dcterms:W3CDTF">2011-10-08T16:31:59Z</dcterms:created>
  <dcterms:modified xsi:type="dcterms:W3CDTF">2011-10-08T16:37:48Z</dcterms:modified>
</cp:coreProperties>
</file>