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notesSlides/notesSlide1.xml" ContentType="application/vnd.openxmlformats-officedocument.presentationml.notesSlide+xml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notesSlides/notesSlide2.xml" ContentType="application/vnd.openxmlformats-officedocument.presentationml.notesSlide+xml"/>
  <Override PartName="/ppt/media/image60.jpeg" ContentType="image/jpeg"/>
  <Override PartName="/ppt/media/image6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</p:sldIdLst>
  <p:sldSz cx="9144000" cy="6858000"/>
  <p:notesSz cx="6858000" cy="9144000"/>
  <p:defaultTextStyle>
    <a:lvl1pPr>
      <a:defRPr sz="2400">
        <a:solidFill>
          <a:srgbClr val="000066"/>
        </a:solidFill>
        <a:latin typeface="Arial"/>
        <a:ea typeface="Arial"/>
        <a:cs typeface="Arial"/>
        <a:sym typeface="Arial"/>
      </a:defRPr>
    </a:lvl1pPr>
    <a:lvl2pPr indent="457200">
      <a:defRPr sz="2400">
        <a:solidFill>
          <a:srgbClr val="000066"/>
        </a:solidFill>
        <a:latin typeface="Arial"/>
        <a:ea typeface="Arial"/>
        <a:cs typeface="Arial"/>
        <a:sym typeface="Arial"/>
      </a:defRPr>
    </a:lvl2pPr>
    <a:lvl3pPr indent="914400">
      <a:defRPr sz="2400">
        <a:solidFill>
          <a:srgbClr val="000066"/>
        </a:solidFill>
        <a:latin typeface="Arial"/>
        <a:ea typeface="Arial"/>
        <a:cs typeface="Arial"/>
        <a:sym typeface="Arial"/>
      </a:defRPr>
    </a:lvl3pPr>
    <a:lvl4pPr indent="1371600">
      <a:defRPr sz="2400">
        <a:solidFill>
          <a:srgbClr val="000066"/>
        </a:solidFill>
        <a:latin typeface="Arial"/>
        <a:ea typeface="Arial"/>
        <a:cs typeface="Arial"/>
        <a:sym typeface="Arial"/>
      </a:defRPr>
    </a:lvl4pPr>
    <a:lvl5pPr indent="1828800">
      <a:defRPr sz="2400">
        <a:solidFill>
          <a:srgbClr val="000066"/>
        </a:solidFill>
        <a:latin typeface="Arial"/>
        <a:ea typeface="Arial"/>
        <a:cs typeface="Arial"/>
        <a:sym typeface="Arial"/>
      </a:defRPr>
    </a:lvl5pPr>
    <a:lvl6pPr>
      <a:defRPr sz="2400">
        <a:solidFill>
          <a:srgbClr val="000066"/>
        </a:solidFill>
        <a:latin typeface="Arial"/>
        <a:ea typeface="Arial"/>
        <a:cs typeface="Arial"/>
        <a:sym typeface="Arial"/>
      </a:defRPr>
    </a:lvl6pPr>
    <a:lvl7pPr>
      <a:defRPr sz="2400">
        <a:solidFill>
          <a:srgbClr val="000066"/>
        </a:solidFill>
        <a:latin typeface="Arial"/>
        <a:ea typeface="Arial"/>
        <a:cs typeface="Arial"/>
        <a:sym typeface="Arial"/>
      </a:defRPr>
    </a:lvl7pPr>
    <a:lvl8pPr>
      <a:defRPr sz="2400">
        <a:solidFill>
          <a:srgbClr val="000066"/>
        </a:solidFill>
        <a:latin typeface="Arial"/>
        <a:ea typeface="Arial"/>
        <a:cs typeface="Arial"/>
        <a:sym typeface="Arial"/>
      </a:defRPr>
    </a:lvl8pPr>
    <a:lvl9pPr>
      <a:defRPr sz="2400">
        <a:solidFill>
          <a:srgbClr val="000066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66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FCCCA"/>
          </a:solidFill>
        </a:fill>
      </a:tcStyle>
    </a:wholeTbl>
    <a:band2H>
      <a:tcTxStyle b="def" i="def"/>
      <a:tcStyle>
        <a:tcBdr/>
        <a:fill>
          <a:solidFill>
            <a:srgbClr val="F0E7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03900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03900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0390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66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2E2E6"/>
          </a:solidFill>
        </a:fill>
      </a:tcStyle>
    </a:wholeTbl>
    <a:band2H>
      <a:tcTxStyle b="def" i="def"/>
      <a:tcStyle>
        <a:tcBdr/>
        <a:fill>
          <a:solidFill>
            <a:srgbClr val="F1F1F3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AAAB8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AAAB8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AAAB8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66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CD0CB"/>
          </a:solidFill>
        </a:fill>
      </a:tcStyle>
    </a:wholeTbl>
    <a:band2H>
      <a:tcTxStyle b="def" i="def"/>
      <a:tcStyle>
        <a:tcBdr/>
        <a:fill>
          <a:solidFill>
            <a:srgbClr val="F5E9E7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5818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5818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5818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A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3900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66"/>
              </a:solidFill>
              <a:prstDash val="solid"/>
              <a:bevel/>
            </a:ln>
          </a:top>
          <a:bottom>
            <a:ln w="25400" cap="flat">
              <a:solidFill>
                <a:srgbClr val="000066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66"/>
              </a:solidFill>
              <a:prstDash val="solid"/>
              <a:bevel/>
            </a:ln>
          </a:top>
          <a:bottom>
            <a:ln w="25400" cap="flat">
              <a:solidFill>
                <a:srgbClr val="000066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390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66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D2"/>
          </a:solidFill>
        </a:fill>
      </a:tcStyle>
    </a:wholeTbl>
    <a:band2H>
      <a:tcTxStyle b="def" i="def"/>
      <a:tcStyle>
        <a:tcBdr/>
        <a:fill>
          <a:solidFill>
            <a:srgbClr val="E6E6EA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6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6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66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508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1" name="Shape 1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14" name="Shape 1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200"/>
              <a:t>En fonction du contexte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74" name="Shape 2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synovite villo nodulaire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sldNum" sz="quarter" idx="2"/>
          </p:nvPr>
        </p:nvSpPr>
        <p:spPr>
          <a:xfrm>
            <a:off x="6553200" y="6416776"/>
            <a:ext cx="1905000" cy="288825"/>
          </a:xfrm>
          <a:prstGeom prst="rect">
            <a:avLst/>
          </a:prstGeom>
          <a:ln w="12700">
            <a:miter lim="400000"/>
          </a:ln>
        </p:spPr>
        <p:txBody>
          <a:bodyPr lIns="45719" rIns="45719" anchor="b">
            <a:spAutoFit/>
          </a:bodyPr>
          <a:lstStyle>
            <a:lvl1pPr algn="r" defTabSz="457200">
              <a:defRPr sz="1400"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</p:sldLayoutIdLst>
  <p:transition spd="med" advClick="1"/>
  <p:txStyles>
    <p:titleStyle>
      <a:lvl1pPr algn="r">
        <a:lnSpc>
          <a:spcPct val="90000"/>
        </a:lnSpc>
        <a:defRPr i="1" sz="4400">
          <a:solidFill>
            <a:srgbClr val="FF985F"/>
          </a:solidFill>
          <a:latin typeface="Arial"/>
          <a:ea typeface="Arial"/>
          <a:cs typeface="Arial"/>
          <a:sym typeface="Arial"/>
        </a:defRPr>
      </a:lvl1pPr>
      <a:lvl2pPr algn="r">
        <a:lnSpc>
          <a:spcPct val="90000"/>
        </a:lnSpc>
        <a:defRPr i="1" sz="4400">
          <a:solidFill>
            <a:srgbClr val="FF985F"/>
          </a:solidFill>
          <a:latin typeface="Arial"/>
          <a:ea typeface="Arial"/>
          <a:cs typeface="Arial"/>
          <a:sym typeface="Arial"/>
        </a:defRPr>
      </a:lvl2pPr>
      <a:lvl3pPr algn="r">
        <a:lnSpc>
          <a:spcPct val="90000"/>
        </a:lnSpc>
        <a:defRPr i="1" sz="4400">
          <a:solidFill>
            <a:srgbClr val="FF985F"/>
          </a:solidFill>
          <a:latin typeface="Arial"/>
          <a:ea typeface="Arial"/>
          <a:cs typeface="Arial"/>
          <a:sym typeface="Arial"/>
        </a:defRPr>
      </a:lvl3pPr>
      <a:lvl4pPr algn="r">
        <a:lnSpc>
          <a:spcPct val="90000"/>
        </a:lnSpc>
        <a:defRPr i="1" sz="4400">
          <a:solidFill>
            <a:srgbClr val="FF985F"/>
          </a:solidFill>
          <a:latin typeface="Arial"/>
          <a:ea typeface="Arial"/>
          <a:cs typeface="Arial"/>
          <a:sym typeface="Arial"/>
        </a:defRPr>
      </a:lvl4pPr>
      <a:lvl5pPr algn="r">
        <a:lnSpc>
          <a:spcPct val="90000"/>
        </a:lnSpc>
        <a:defRPr i="1" sz="4400">
          <a:solidFill>
            <a:srgbClr val="FF985F"/>
          </a:solidFill>
          <a:latin typeface="Arial"/>
          <a:ea typeface="Arial"/>
          <a:cs typeface="Arial"/>
          <a:sym typeface="Arial"/>
        </a:defRPr>
      </a:lvl5pPr>
      <a:lvl6pPr indent="457200" algn="r">
        <a:lnSpc>
          <a:spcPct val="90000"/>
        </a:lnSpc>
        <a:defRPr i="1" sz="4400">
          <a:solidFill>
            <a:srgbClr val="FF985F"/>
          </a:solidFill>
          <a:latin typeface="Arial"/>
          <a:ea typeface="Arial"/>
          <a:cs typeface="Arial"/>
          <a:sym typeface="Arial"/>
        </a:defRPr>
      </a:lvl6pPr>
      <a:lvl7pPr indent="914400" algn="r">
        <a:lnSpc>
          <a:spcPct val="90000"/>
        </a:lnSpc>
        <a:defRPr i="1" sz="4400">
          <a:solidFill>
            <a:srgbClr val="FF985F"/>
          </a:solidFill>
          <a:latin typeface="Arial"/>
          <a:ea typeface="Arial"/>
          <a:cs typeface="Arial"/>
          <a:sym typeface="Arial"/>
        </a:defRPr>
      </a:lvl7pPr>
      <a:lvl8pPr indent="1371600" algn="r">
        <a:lnSpc>
          <a:spcPct val="90000"/>
        </a:lnSpc>
        <a:defRPr i="1" sz="4400">
          <a:solidFill>
            <a:srgbClr val="FF985F"/>
          </a:solidFill>
          <a:latin typeface="Arial"/>
          <a:ea typeface="Arial"/>
          <a:cs typeface="Arial"/>
          <a:sym typeface="Arial"/>
        </a:defRPr>
      </a:lvl8pPr>
      <a:lvl9pPr indent="1828800" algn="r">
        <a:lnSpc>
          <a:spcPct val="90000"/>
        </a:lnSpc>
        <a:defRPr i="1" sz="4400">
          <a:solidFill>
            <a:srgbClr val="FF985F"/>
          </a:solidFill>
          <a:latin typeface="Arial"/>
          <a:ea typeface="Arial"/>
          <a:cs typeface="Arial"/>
          <a:sym typeface="Arial"/>
        </a:defRPr>
      </a:lvl9pPr>
    </p:titleStyle>
    <p:bodyStyle>
      <a:lvl1pPr marL="342900" indent="-342900">
        <a:lnSpc>
          <a:spcPct val="90000"/>
        </a:lnSpc>
        <a:spcBef>
          <a:spcPts val="700"/>
        </a:spcBef>
        <a:buSzPct val="80000"/>
        <a:buFont typeface="Wingdings"/>
        <a:buChar char="●"/>
        <a:defRPr sz="3200">
          <a:solidFill>
            <a:srgbClr val="FFFFFF"/>
          </a:solidFill>
          <a:latin typeface="Arial"/>
          <a:ea typeface="Arial"/>
          <a:cs typeface="Arial"/>
          <a:sym typeface="Arial"/>
        </a:defRPr>
      </a:lvl1pPr>
      <a:lvl2pPr marL="783771" indent="-326571">
        <a:lnSpc>
          <a:spcPct val="90000"/>
        </a:lnSpc>
        <a:spcBef>
          <a:spcPts val="700"/>
        </a:spcBef>
        <a:buSzPct val="80000"/>
        <a:buFont typeface="Wingdings"/>
        <a:buChar char="■"/>
        <a:defRPr sz="3200">
          <a:solidFill>
            <a:srgbClr val="FFFFFF"/>
          </a:solidFill>
          <a:latin typeface="Arial"/>
          <a:ea typeface="Arial"/>
          <a:cs typeface="Arial"/>
          <a:sym typeface="Arial"/>
        </a:defRPr>
      </a:lvl2pPr>
      <a:lvl3pPr marL="1219200" indent="-304800">
        <a:lnSpc>
          <a:spcPct val="90000"/>
        </a:lnSpc>
        <a:spcBef>
          <a:spcPts val="700"/>
        </a:spcBef>
        <a:buSzPct val="80000"/>
        <a:buFont typeface="Wingdings"/>
        <a:buChar char="●"/>
        <a:defRPr sz="3200">
          <a:solidFill>
            <a:srgbClr val="FFFFFF"/>
          </a:solidFill>
          <a:latin typeface="Arial"/>
          <a:ea typeface="Arial"/>
          <a:cs typeface="Arial"/>
          <a:sym typeface="Arial"/>
        </a:defRPr>
      </a:lvl3pPr>
      <a:lvl4pPr marL="1737360" indent="-365760">
        <a:lnSpc>
          <a:spcPct val="90000"/>
        </a:lnSpc>
        <a:spcBef>
          <a:spcPts val="700"/>
        </a:spcBef>
        <a:buSzPct val="80000"/>
        <a:buFont typeface="Wingdings"/>
        <a:buChar char="■"/>
        <a:defRPr sz="3200">
          <a:solidFill>
            <a:srgbClr val="FFFFFF"/>
          </a:solidFill>
          <a:latin typeface="Arial"/>
          <a:ea typeface="Arial"/>
          <a:cs typeface="Arial"/>
          <a:sym typeface="Arial"/>
        </a:defRPr>
      </a:lvl4pPr>
      <a:lvl5pPr marL="2235200" indent="-406400">
        <a:lnSpc>
          <a:spcPct val="90000"/>
        </a:lnSpc>
        <a:spcBef>
          <a:spcPts val="700"/>
        </a:spcBef>
        <a:buSzPct val="80000"/>
        <a:buFont typeface="Wingdings"/>
        <a:buChar char="●"/>
        <a:defRPr sz="3200">
          <a:solidFill>
            <a:srgbClr val="FFFFFF"/>
          </a:solidFill>
          <a:latin typeface="Arial"/>
          <a:ea typeface="Arial"/>
          <a:cs typeface="Arial"/>
          <a:sym typeface="Arial"/>
        </a:defRPr>
      </a:lvl5pPr>
      <a:lvl6pPr marL="2692400" indent="-406400">
        <a:lnSpc>
          <a:spcPct val="90000"/>
        </a:lnSpc>
        <a:spcBef>
          <a:spcPts val="700"/>
        </a:spcBef>
        <a:buSzPct val="80000"/>
        <a:buFont typeface="Wingdings"/>
        <a:buChar char="•"/>
        <a:defRPr sz="3200">
          <a:solidFill>
            <a:srgbClr val="FFFFFF"/>
          </a:solidFill>
          <a:latin typeface="Arial"/>
          <a:ea typeface="Arial"/>
          <a:cs typeface="Arial"/>
          <a:sym typeface="Arial"/>
        </a:defRPr>
      </a:lvl6pPr>
      <a:lvl7pPr marL="3149600" indent="-406400">
        <a:lnSpc>
          <a:spcPct val="90000"/>
        </a:lnSpc>
        <a:spcBef>
          <a:spcPts val="700"/>
        </a:spcBef>
        <a:buSzPct val="80000"/>
        <a:buFont typeface="Wingdings"/>
        <a:buChar char="•"/>
        <a:defRPr sz="3200">
          <a:solidFill>
            <a:srgbClr val="FFFFFF"/>
          </a:solidFill>
          <a:latin typeface="Arial"/>
          <a:ea typeface="Arial"/>
          <a:cs typeface="Arial"/>
          <a:sym typeface="Arial"/>
        </a:defRPr>
      </a:lvl7pPr>
      <a:lvl8pPr marL="3606800" indent="-406400">
        <a:lnSpc>
          <a:spcPct val="90000"/>
        </a:lnSpc>
        <a:spcBef>
          <a:spcPts val="700"/>
        </a:spcBef>
        <a:buSzPct val="80000"/>
        <a:buFont typeface="Wingdings"/>
        <a:buChar char="•"/>
        <a:defRPr sz="3200">
          <a:solidFill>
            <a:srgbClr val="FFFFFF"/>
          </a:solidFill>
          <a:latin typeface="Arial"/>
          <a:ea typeface="Arial"/>
          <a:cs typeface="Arial"/>
          <a:sym typeface="Arial"/>
        </a:defRPr>
      </a:lvl8pPr>
      <a:lvl9pPr marL="4064000" indent="-406400">
        <a:lnSpc>
          <a:spcPct val="90000"/>
        </a:lnSpc>
        <a:spcBef>
          <a:spcPts val="700"/>
        </a:spcBef>
        <a:buSzPct val="80000"/>
        <a:buFont typeface="Wingdings"/>
        <a:buChar char="•"/>
        <a:defRPr sz="3200">
          <a:solidFill>
            <a:srgbClr val="FFFFFF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4.jpeg"/><Relationship Id="rId4" Type="http://schemas.openxmlformats.org/officeDocument/2006/relationships/image" Target="../media/image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4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4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4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4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4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4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4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4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4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4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4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Relationship Id="rId3" Type="http://schemas.openxmlformats.org/officeDocument/2006/relationships/image" Target="../media/image4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Relationship Id="rId3" Type="http://schemas.openxmlformats.org/officeDocument/2006/relationships/image" Target="../media/image4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4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Relationship Id="rId3" Type="http://schemas.openxmlformats.org/officeDocument/2006/relationships/image" Target="../media/image4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4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4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4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Relationship Id="rId4" Type="http://schemas.openxmlformats.org/officeDocument/2006/relationships/image" Target="../media/image4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eg"/><Relationship Id="rId3" Type="http://schemas.openxmlformats.org/officeDocument/2006/relationships/image" Target="../media/image4.png"/><Relationship Id="rId4" Type="http://schemas.openxmlformats.org/officeDocument/2006/relationships/image" Target="../media/image4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4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eg"/><Relationship Id="rId3" Type="http://schemas.openxmlformats.org/officeDocument/2006/relationships/image" Target="../media/image4.jpe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7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8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9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 idx="4294967295"/>
          </p:nvPr>
        </p:nvSpPr>
        <p:spPr>
          <a:xfrm>
            <a:off x="503237" y="476250"/>
            <a:ext cx="8640763" cy="1223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42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Examen d</a:t>
            </a:r>
            <a:r>
              <a:rPr i="1" sz="42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i="1" sz="42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un genou douloureux</a:t>
            </a:r>
          </a:p>
        </p:txBody>
      </p:sp>
      <p:sp>
        <p:nvSpPr>
          <p:cNvPr id="14" name="Shape 14"/>
          <p:cNvSpPr/>
          <p:nvPr>
            <p:ph type="body" idx="4294967295"/>
          </p:nvPr>
        </p:nvSpPr>
        <p:spPr>
          <a:xfrm>
            <a:off x="4142903" y="4853083"/>
            <a:ext cx="4810971" cy="1499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 marL="0" indent="0" algn="r" defTabSz="457200">
              <a:lnSpc>
                <a:spcPct val="80000"/>
              </a:lnSpc>
              <a:spcBef>
                <a:spcPts val="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2100">
              <a:solidFill>
                <a:srgbClr val="FFFFFF"/>
              </a:solidFill>
              <a:effectLst>
                <a:outerShdw sx="100000" sy="100000" kx="0" ky="0" algn="b" rotWithShape="0" blurRad="6350" dist="12700" dir="2700000">
                  <a:srgbClr val="000000"/>
                </a:outerShdw>
              </a:effectLst>
            </a:endParaRPr>
          </a:p>
          <a:p>
            <a:pPr lvl="0" marL="0" indent="0" algn="r" defTabSz="457200">
              <a:lnSpc>
                <a:spcPct val="80000"/>
              </a:lnSpc>
              <a:spcBef>
                <a:spcPts val="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  <a:effectLst>
                  <a:outerShdw sx="100000" sy="100000" kx="0" ky="0" algn="b" rotWithShape="0" blurRad="6350" dist="12700" dir="2700000">
                    <a:srgbClr val="000000"/>
                  </a:outerShdw>
                </a:effectLst>
              </a:rPr>
              <a:t>Docteur Richard Béracassat</a:t>
            </a:r>
            <a:endParaRPr sz="2100">
              <a:solidFill>
                <a:srgbClr val="FFFFFF"/>
              </a:solidFill>
              <a:effectLst>
                <a:outerShdw sx="100000" sy="100000" kx="0" ky="0" algn="b" rotWithShape="0" blurRad="6350" dist="12700" dir="2700000">
                  <a:srgbClr val="000000"/>
                </a:outerShdw>
              </a:effectLst>
            </a:endParaRPr>
          </a:p>
          <a:p>
            <a:pPr lvl="0" marL="0" indent="0" algn="r" defTabSz="457200">
              <a:lnSpc>
                <a:spcPct val="80000"/>
              </a:lnSpc>
              <a:spcBef>
                <a:spcPts val="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2100">
              <a:solidFill>
                <a:srgbClr val="FFFFFF"/>
              </a:solidFill>
              <a:effectLst>
                <a:outerShdw sx="100000" sy="100000" kx="0" ky="0" algn="b" rotWithShape="0" blurRad="6350" dist="12700" dir="2700000">
                  <a:srgbClr val="000000"/>
                </a:outerShdw>
              </a:effectLst>
            </a:endParaRPr>
          </a:p>
          <a:p>
            <a:pPr lvl="0" marL="0" indent="0" algn="r" defTabSz="457200">
              <a:lnSpc>
                <a:spcPct val="80000"/>
              </a:lnSpc>
              <a:spcBef>
                <a:spcPts val="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  <a:effectLst>
                  <a:outerShdw sx="100000" sy="100000" kx="0" ky="0" algn="b" rotWithShape="0" blurRad="6350" dist="12700" dir="2700000">
                    <a:srgbClr val="000000"/>
                  </a:outerShdw>
                </a:effectLst>
              </a:rPr>
              <a:t>« Le Liner » 30 Juin 2015 </a:t>
            </a:r>
            <a:endParaRPr sz="2100">
              <a:solidFill>
                <a:srgbClr val="FFFFFF"/>
              </a:solidFill>
              <a:effectLst>
                <a:outerShdw sx="100000" sy="100000" kx="0" ky="0" algn="b" rotWithShape="0" blurRad="6350" dist="12700" dir="2700000">
                  <a:srgbClr val="000000"/>
                </a:outerShdw>
              </a:effectLst>
            </a:endParaRPr>
          </a:p>
        </p:txBody>
      </p:sp>
      <p:pic>
        <p:nvPicPr>
          <p:cNvPr id="15" name="DSCN9905.jpg" descr="DSCN9905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257" y="1980712"/>
            <a:ext cx="3170239" cy="4151313"/>
          </a:xfrm>
          <a:prstGeom prst="rect">
            <a:avLst/>
          </a:prstGeom>
          <a:ln w="12700">
            <a:solidFill>
              <a:srgbClr val="FFAB63"/>
            </a:solidFill>
            <a:round/>
          </a:ln>
        </p:spPr>
      </p:pic>
      <p:pic>
        <p:nvPicPr>
          <p:cNvPr id="16" name="Logo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04356" y="6383363"/>
            <a:ext cx="1908769" cy="275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RBFreeSnap010-300x215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61496" y="2077092"/>
            <a:ext cx="4050981" cy="2903203"/>
          </a:xfrm>
          <a:prstGeom prst="rect">
            <a:avLst/>
          </a:prstGeom>
          <a:ln w="12700">
            <a:solidFill>
              <a:srgbClr val="FFAB63"/>
            </a:solidFill>
            <a:round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Signes accompagnateurs.</a:t>
            </a:r>
          </a:p>
        </p:txBody>
      </p:sp>
      <p:sp>
        <p:nvSpPr>
          <p:cNvPr id="55" name="Shape 55"/>
          <p:cNvSpPr/>
          <p:nvPr>
            <p:ph type="body" idx="4294967295"/>
          </p:nvPr>
        </p:nvSpPr>
        <p:spPr>
          <a:xfrm>
            <a:off x="395287" y="2133600"/>
            <a:ext cx="8353426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marL="300037" indent="-300037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Blocages: 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- vrai(ménisque,corps étranger)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- pseudo-blocage (accrochage.cartilage rotulien).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00037" indent="-300037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 -épanchement ++.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00037" indent="-300037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 -Dérangement interne: (souris).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00037" indent="-300037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 -instabilité : dérobement, déboitement.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00037" indent="-300037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 -s.extra art.; fièvre, AEG…..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0" indent="0">
              <a:spcBef>
                <a:spcPts val="6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Scores d’évaluation (KSS, OXFORD)</a:t>
            </a:r>
          </a:p>
        </p:txBody>
      </p:sp>
      <p:pic>
        <p:nvPicPr>
          <p:cNvPr id="56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 idx="4294967295"/>
          </p:nvPr>
        </p:nvSpPr>
        <p:spPr>
          <a:xfrm>
            <a:off x="685800" y="609600"/>
            <a:ext cx="8207375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EXAMEN CLINIQUE: inspection</a:t>
            </a:r>
          </a:p>
        </p:txBody>
      </p:sp>
      <p:sp>
        <p:nvSpPr>
          <p:cNvPr id="59" name="Shape 59"/>
          <p:cNvSpPr/>
          <p:nvPr>
            <p:ph type="body" idx="4294967295"/>
          </p:nvPr>
        </p:nvSpPr>
        <p:spPr>
          <a:xfrm>
            <a:off x="684212" y="2276475"/>
            <a:ext cx="7772401" cy="4032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Debout dévêtu: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Marche: boiterie, bascule 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Morphotype: surcharge, varus, valgus, trouble de rotation (strabisme rotulien)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Amyotrophie 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Epanchement (cul de sac supra patellaire, creux poplité, pré rotulien)</a:t>
            </a:r>
          </a:p>
        </p:txBody>
      </p:sp>
      <p:pic>
        <p:nvPicPr>
          <p:cNvPr id="60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title" idx="4294967295"/>
          </p:nvPr>
        </p:nvSpPr>
        <p:spPr>
          <a:xfrm>
            <a:off x="-155575" y="404812"/>
            <a:ext cx="9299575" cy="1425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sz="32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32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INSPECTION ET ANALYSE DE LA MARCHE</a:t>
            </a:r>
          </a:p>
        </p:txBody>
      </p:sp>
      <p:sp>
        <p:nvSpPr>
          <p:cNvPr id="63" name="Shape 63"/>
          <p:cNvSpPr/>
          <p:nvPr>
            <p:ph type="body" idx="4294967295"/>
          </p:nvPr>
        </p:nvSpPr>
        <p:spPr>
          <a:xfrm>
            <a:off x="457200" y="2836862"/>
            <a:ext cx="8229600" cy="370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Asymétrie du pas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Boîterie 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Déformation: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42950" indent="-28575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varus, valgus, flexum</a:t>
            </a:r>
          </a:p>
        </p:txBody>
      </p:sp>
      <p:pic>
        <p:nvPicPr>
          <p:cNvPr id="64" name="DSCN0012.jpeg" descr="DSCN0012.JPG"/>
          <p:cNvPicPr/>
          <p:nvPr/>
        </p:nvPicPr>
        <p:blipFill>
          <a:blip r:embed="rId2">
            <a:extLst/>
          </a:blip>
          <a:srcRect l="30725" t="0" r="21253" b="6123"/>
          <a:stretch>
            <a:fillRect/>
          </a:stretch>
        </p:blipFill>
        <p:spPr>
          <a:xfrm>
            <a:off x="12500573" y="1214369"/>
            <a:ext cx="2770189" cy="4059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Logo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97258" y="2137351"/>
            <a:ext cx="3813615" cy="2849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title" idx="4294967295"/>
          </p:nvPr>
        </p:nvSpPr>
        <p:spPr>
          <a:xfrm>
            <a:off x="468312" y="620712"/>
            <a:ext cx="8675688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36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RECHERCHE D</a:t>
            </a:r>
            <a:r>
              <a:rPr i="1" sz="36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i="1" sz="36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UN ÉPANCHEMENT</a:t>
            </a:r>
          </a:p>
        </p:txBody>
      </p:sp>
      <p:sp>
        <p:nvSpPr>
          <p:cNvPr id="69" name="Shape 69"/>
          <p:cNvSpPr/>
          <p:nvPr>
            <p:ph type="body" idx="4294967295"/>
          </p:nvPr>
        </p:nvSpPr>
        <p:spPr>
          <a:xfrm>
            <a:off x="457200" y="1782762"/>
            <a:ext cx="8229600" cy="5075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Compression du cul de sac ss/quadricipital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Montée et descente de la rotule 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= Signe du glaçon 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Citrin, Purulent, Hématique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Inflammatoire, Infectieux, Traumatique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                                </a:t>
            </a:r>
          </a:p>
        </p:txBody>
      </p:sp>
      <p:pic>
        <p:nvPicPr>
          <p:cNvPr id="70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8837" y="2859087"/>
            <a:ext cx="2317751" cy="251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Logo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title" idx="4294967295"/>
          </p:nvPr>
        </p:nvSpPr>
        <p:spPr>
          <a:xfrm>
            <a:off x="1116012" y="620712"/>
            <a:ext cx="77724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822959">
              <a:defRPr sz="3239">
                <a:effectLst>
                  <a:outerShdw sx="100000" sy="100000" kx="0" ky="0" algn="b" rotWithShape="0" blurRad="11430" dist="2286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3239">
                <a:solidFill>
                  <a:srgbClr val="FF985F"/>
                </a:solidFill>
                <a:effectLst>
                  <a:outerShdw sx="100000" sy="100000" kx="0" ky="0" algn="b" rotWithShape="0" blurRad="11430" dist="22860" dir="2700000">
                    <a:srgbClr val="000000"/>
                  </a:outerShdw>
                </a:effectLst>
              </a:rPr>
              <a:t>Le morphotype explique souvent une pathologie dégénérative</a:t>
            </a:r>
          </a:p>
        </p:txBody>
      </p:sp>
      <p:pic>
        <p:nvPicPr>
          <p:cNvPr id="74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387" y="2060575"/>
            <a:ext cx="5486401" cy="3663950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/>
        </p:nvSpPr>
        <p:spPr>
          <a:xfrm>
            <a:off x="3844925" y="5943600"/>
            <a:ext cx="1463797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762000">
              <a:defRPr sz="1800"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Genu valgum</a:t>
            </a:r>
          </a:p>
        </p:txBody>
      </p:sp>
      <p:sp>
        <p:nvSpPr>
          <p:cNvPr id="76" name="Shape 76"/>
          <p:cNvSpPr/>
          <p:nvPr/>
        </p:nvSpPr>
        <p:spPr>
          <a:xfrm>
            <a:off x="284162" y="5943600"/>
            <a:ext cx="122213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762000">
              <a:defRPr sz="1800"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Normo axé</a:t>
            </a:r>
          </a:p>
        </p:txBody>
      </p:sp>
      <p:sp>
        <p:nvSpPr>
          <p:cNvPr id="77" name="Shape 77"/>
          <p:cNvSpPr/>
          <p:nvPr/>
        </p:nvSpPr>
        <p:spPr>
          <a:xfrm>
            <a:off x="2093912" y="5943600"/>
            <a:ext cx="136199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762000">
              <a:defRPr sz="1800">
                <a:solidFill>
                  <a:srgbClr val="FFFFFF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Genu varum</a:t>
            </a:r>
          </a:p>
        </p:txBody>
      </p:sp>
      <p:sp>
        <p:nvSpPr>
          <p:cNvPr id="78" name="Shape 78"/>
          <p:cNvSpPr/>
          <p:nvPr/>
        </p:nvSpPr>
        <p:spPr>
          <a:xfrm>
            <a:off x="5867400" y="2997200"/>
            <a:ext cx="3097213" cy="1705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Ecart</a:t>
            </a:r>
            <a:endParaRPr sz="2800">
              <a:solidFill>
                <a:srgbClr val="FFFFFF"/>
              </a:solidFill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endParaRPr sz="2800">
              <a:solidFill>
                <a:srgbClr val="FFFFFF"/>
              </a:solidFill>
            </a:endParaRPr>
          </a:p>
          <a:p>
            <a:pPr lvl="0" defTabSz="457200"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Inter malléolaire</a:t>
            </a:r>
            <a:endParaRPr sz="2800">
              <a:solidFill>
                <a:srgbClr val="FFFFFF"/>
              </a:solidFill>
            </a:endParaRPr>
          </a:p>
          <a:p>
            <a:pPr lvl="0" defTabSz="457200"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intercondylienne</a:t>
            </a:r>
          </a:p>
        </p:txBody>
      </p:sp>
      <p:pic>
        <p:nvPicPr>
          <p:cNvPr id="79" name="Logo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Siège</a:t>
            </a:r>
          </a:p>
        </p:txBody>
      </p:sp>
      <p:pic>
        <p:nvPicPr>
          <p:cNvPr id="82" name="ph10.jpg" descr="ph10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275" y="2276475"/>
            <a:ext cx="4133850" cy="3384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ph11.jpg" descr="ph11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9337" y="2276475"/>
            <a:ext cx="3917951" cy="3384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Logo3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Siège</a:t>
            </a:r>
          </a:p>
        </p:txBody>
      </p:sp>
      <p:pic>
        <p:nvPicPr>
          <p:cNvPr id="87" name="ph1.jpg" descr="ph1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514" y="1704975"/>
            <a:ext cx="4030664" cy="4402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ph2.jpg" descr="ph2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1027" y="1776412"/>
            <a:ext cx="3850459" cy="4402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Logo3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Siège</a:t>
            </a:r>
          </a:p>
        </p:txBody>
      </p:sp>
      <p:pic>
        <p:nvPicPr>
          <p:cNvPr id="92" name="ph3.jpg" descr="ph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287" y="2130425"/>
            <a:ext cx="3960813" cy="4090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ph4.jpg" descr="ph4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26025" y="2133600"/>
            <a:ext cx="3794125" cy="4103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Logo3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Siège</a:t>
            </a:r>
          </a:p>
        </p:txBody>
      </p:sp>
      <p:pic>
        <p:nvPicPr>
          <p:cNvPr id="97" name="ph5.jpg" descr="ph5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850" y="1844675"/>
            <a:ext cx="3911600" cy="4110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h6.jpg" descr="ph6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6462" y="1912937"/>
            <a:ext cx="4144963" cy="4037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Logo3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Siège</a:t>
            </a:r>
          </a:p>
        </p:txBody>
      </p:sp>
      <p:pic>
        <p:nvPicPr>
          <p:cNvPr id="102" name="ph8.jpg" descr="ph8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850" y="2133600"/>
            <a:ext cx="4184650" cy="3959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h9.jpg" descr="ph9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3800" y="2133600"/>
            <a:ext cx="3960813" cy="3981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Logo3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 idx="4294967295"/>
          </p:nvPr>
        </p:nvSpPr>
        <p:spPr>
          <a:xfrm>
            <a:off x="1192811" y="609600"/>
            <a:ext cx="7772401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Articulation du genou</a:t>
            </a:r>
          </a:p>
        </p:txBody>
      </p:sp>
      <p:sp>
        <p:nvSpPr>
          <p:cNvPr id="20" name="Shape 20"/>
          <p:cNvSpPr/>
          <p:nvPr>
            <p:ph type="body" idx="4294967295"/>
          </p:nvPr>
        </p:nvSpPr>
        <p:spPr>
          <a:xfrm>
            <a:off x="499006" y="1728140"/>
            <a:ext cx="7772401" cy="4672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numCol="2" spcCol="388620">
            <a:normAutofit fontScale="100000" lnSpcReduction="0"/>
          </a:bodyPr>
          <a:lstStyle/>
          <a:p>
            <a:pPr lvl="0" marL="342899" indent="-342899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1 consultation sur 4 en chirurgie orthopédique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42899" indent="-342899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2ème site de la pathologie dégénérative.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42899" indent="-342899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Fréquence des séquelles traumatiques (sujet jeune +++) 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00037" indent="-300037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Articulation superficielle portante.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00037" indent="-300037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Exposé à l</a:t>
            </a: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infection et au traumatisme.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00037" indent="-300037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Examen clinique facile 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00037" indent="-300037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Le diagnostic d</a:t>
            </a: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une douleur du genou, pas souvent évident   : etiologies +++.   </a:t>
            </a:r>
          </a:p>
        </p:txBody>
      </p:sp>
      <p:pic>
        <p:nvPicPr>
          <p:cNvPr id="21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383" y="205826"/>
            <a:ext cx="1908769" cy="275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after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EXAMEN CLINIQUE</a:t>
            </a:r>
          </a:p>
        </p:txBody>
      </p:sp>
      <p:sp>
        <p:nvSpPr>
          <p:cNvPr id="107" name="Shape 107"/>
          <p:cNvSpPr/>
          <p:nvPr>
            <p:ph type="body" idx="4294967295"/>
          </p:nvPr>
        </p:nvSpPr>
        <p:spPr>
          <a:xfrm>
            <a:off x="685800" y="1828800"/>
            <a:ext cx="7772400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Patient couché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Epanchement; ponction  analyse et  culture ++   sauf hémophile.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Signes inflammatoires,porte d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entrée cut.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Kyste poplité.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Flexum, Recurvatum 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Mesures genou et cuisse.</a:t>
            </a:r>
          </a:p>
        </p:txBody>
      </p:sp>
      <p:pic>
        <p:nvPicPr>
          <p:cNvPr id="108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EXAMEN CLINIQUE</a:t>
            </a:r>
          </a:p>
        </p:txBody>
      </p:sp>
      <p:sp>
        <p:nvSpPr>
          <p:cNvPr id="111" name="Shape 111"/>
          <p:cNvSpPr/>
          <p:nvPr>
            <p:ph type="body" idx="4294967295"/>
          </p:nvPr>
        </p:nvSpPr>
        <p:spPr>
          <a:xfrm>
            <a:off x="684212" y="1700212"/>
            <a:ext cx="7772401" cy="476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marL="300037" indent="-300037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Mobilité active et passive( 140°, 0°)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00037" indent="-300037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Points douloureux électifs.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00037" indent="-300037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Laxité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00037" indent="-300037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Souffrance fémoro-patellaire(palper rotulien, rabot, Zohlen, Smillie).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00037" indent="-300037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Tests méniscaux : 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	cri méniscal  Grinding test…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00037" indent="-300037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Hanche +++.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00037" indent="-300037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Examen général:Signes extra-articulaires.</a:t>
            </a:r>
          </a:p>
        </p:txBody>
      </p:sp>
      <p:pic>
        <p:nvPicPr>
          <p:cNvPr id="112" name="Logo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title" idx="4294967295"/>
          </p:nvPr>
        </p:nvSpPr>
        <p:spPr>
          <a:xfrm>
            <a:off x="684212" y="5492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32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La rotule est souvent hypermobile</a:t>
            </a:r>
            <a:br>
              <a:rPr i="1" sz="32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</a:br>
            <a:r>
              <a:rPr i="1" sz="32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Palpation possible des 2 facettes</a:t>
            </a:r>
          </a:p>
        </p:txBody>
      </p:sp>
      <p:pic>
        <p:nvPicPr>
          <p:cNvPr id="117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5237" y="1981200"/>
            <a:ext cx="2649538" cy="1981200"/>
          </a:xfrm>
          <a:prstGeom prst="rect">
            <a:avLst/>
          </a:prstGeom>
          <a:ln w="28575">
            <a:solidFill>
              <a:srgbClr val="FFFFFF"/>
            </a:solidFill>
            <a:miter/>
          </a:ln>
        </p:spPr>
      </p:pic>
      <p:pic>
        <p:nvPicPr>
          <p:cNvPr id="118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8887" y="4292600"/>
            <a:ext cx="2759076" cy="1981200"/>
          </a:xfrm>
          <a:prstGeom prst="rect">
            <a:avLst/>
          </a:prstGeom>
          <a:ln w="28575">
            <a:solidFill>
              <a:srgbClr val="FFFFFF"/>
            </a:solidFill>
            <a:miter/>
          </a:ln>
        </p:spPr>
      </p:pic>
      <p:pic>
        <p:nvPicPr>
          <p:cNvPr id="119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19600" y="1981200"/>
            <a:ext cx="3640138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Logo3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 idx="4294967295"/>
          </p:nvPr>
        </p:nvSpPr>
        <p:spPr>
          <a:xfrm>
            <a:off x="134937" y="620712"/>
            <a:ext cx="8991601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sz="38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38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Un signe CAPITAL : le signe de Smillie</a:t>
            </a:r>
          </a:p>
        </p:txBody>
      </p:sp>
      <p:sp>
        <p:nvSpPr>
          <p:cNvPr id="123" name="Shape 123"/>
          <p:cNvSpPr/>
          <p:nvPr>
            <p:ph type="body" idx="4294967295"/>
          </p:nvPr>
        </p:nvSpPr>
        <p:spPr>
          <a:xfrm>
            <a:off x="186183" y="1743571"/>
            <a:ext cx="5244903" cy="1684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spcBef>
                <a:spcPts val="8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Signe de l</a:t>
            </a: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appréhension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Chercher à luxer la rotule avec une main</a:t>
            </a:r>
            <a:endParaRPr sz="20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en fléchissant le genou avec l</a:t>
            </a:r>
            <a:r>
              <a:rPr sz="2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sz="2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autre main</a:t>
            </a:r>
            <a:endParaRPr sz="20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on part de l</a:t>
            </a:r>
            <a:r>
              <a:rPr sz="2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sz="2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extension en allant vers 30°</a:t>
            </a:r>
          </a:p>
        </p:txBody>
      </p:sp>
      <p:pic>
        <p:nvPicPr>
          <p:cNvPr id="124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3445491"/>
            <a:ext cx="4013352" cy="2706072"/>
          </a:xfrm>
          <a:prstGeom prst="rect">
            <a:avLst/>
          </a:prstGeom>
          <a:ln w="28575">
            <a:solidFill>
              <a:srgbClr val="FF9300"/>
            </a:solidFill>
            <a:miter/>
          </a:ln>
        </p:spPr>
      </p:pic>
      <p:pic>
        <p:nvPicPr>
          <p:cNvPr id="125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8362" y="3418195"/>
            <a:ext cx="4094120" cy="2706072"/>
          </a:xfrm>
          <a:prstGeom prst="rect">
            <a:avLst/>
          </a:prstGeom>
          <a:ln w="28575">
            <a:solidFill>
              <a:srgbClr val="FF9300"/>
            </a:solidFill>
            <a:round/>
          </a:ln>
        </p:spPr>
      </p:pic>
      <p:pic>
        <p:nvPicPr>
          <p:cNvPr id="126" name="Logo3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 idx="4294967295"/>
          </p:nvPr>
        </p:nvSpPr>
        <p:spPr>
          <a:xfrm>
            <a:off x="468312" y="3175"/>
            <a:ext cx="8135938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sz="40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0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Hyperlaxité - Recurvatum</a:t>
            </a:r>
          </a:p>
        </p:txBody>
      </p:sp>
      <p:pic>
        <p:nvPicPr>
          <p:cNvPr id="12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6300" y="977900"/>
            <a:ext cx="3098800" cy="2736850"/>
          </a:xfrm>
          <a:prstGeom prst="rect">
            <a:avLst/>
          </a:prstGeom>
          <a:ln w="25400">
            <a:solidFill>
              <a:srgbClr val="FFFFFF"/>
            </a:solidFill>
            <a:miter/>
          </a:ln>
        </p:spPr>
      </p:pic>
      <p:sp>
        <p:nvSpPr>
          <p:cNvPr id="130" name="Shape 130"/>
          <p:cNvSpPr/>
          <p:nvPr/>
        </p:nvSpPr>
        <p:spPr>
          <a:xfrm>
            <a:off x="5481637" y="2662237"/>
            <a:ext cx="3590926" cy="693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450" tIns="44450" rIns="44450" bIns="44450">
            <a:spAutoFit/>
          </a:bodyPr>
          <a:lstStyle/>
          <a:p>
            <a:pPr lvl="0" defTabSz="457200">
              <a:spcBef>
                <a:spcPts val="900"/>
              </a:spcBef>
              <a:defRPr sz="1800">
                <a:solidFill>
                  <a:srgbClr val="000000"/>
                </a:solidFill>
              </a:defRPr>
            </a:pPr>
            <a:r>
              <a:rPr b="1" sz="1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    Rotule haute en</a:t>
            </a:r>
            <a:endParaRPr b="1" sz="16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defTabSz="457200">
              <a:spcBef>
                <a:spcPts val="900"/>
              </a:spcBef>
              <a:defRPr sz="1800">
                <a:solidFill>
                  <a:srgbClr val="000000"/>
                </a:solidFill>
              </a:defRPr>
            </a:pPr>
            <a:r>
              <a:rPr b="1" sz="1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    extension</a:t>
            </a:r>
          </a:p>
        </p:txBody>
      </p:sp>
      <p:sp>
        <p:nvSpPr>
          <p:cNvPr id="131" name="Shape 131"/>
          <p:cNvSpPr/>
          <p:nvPr/>
        </p:nvSpPr>
        <p:spPr>
          <a:xfrm>
            <a:off x="223837" y="5929471"/>
            <a:ext cx="869632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450" tIns="44450" rIns="44450" bIns="44450">
            <a:spAutoFit/>
          </a:bodyPr>
          <a:lstStyle>
            <a:lvl1pPr defTabSz="457200">
              <a:spcBef>
                <a:spcPts val="1000"/>
              </a:spcBef>
              <a:defRPr sz="2100">
                <a:solidFill>
                  <a:srgbClr val="FAFD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AFD00"/>
                </a:solidFill>
              </a:rPr>
              <a:t>     Recuvatum normal	   ou	     Recurvatum anormal     ?</a:t>
            </a:r>
          </a:p>
        </p:txBody>
      </p:sp>
      <p:pic>
        <p:nvPicPr>
          <p:cNvPr id="132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4556" y="3881437"/>
            <a:ext cx="3062288" cy="1981201"/>
          </a:xfrm>
          <a:prstGeom prst="rect">
            <a:avLst/>
          </a:prstGeom>
          <a:ln w="28575">
            <a:solidFill>
              <a:srgbClr val="FFFFFF"/>
            </a:solidFill>
            <a:round/>
          </a:ln>
        </p:spPr>
      </p:pic>
      <p:pic>
        <p:nvPicPr>
          <p:cNvPr id="133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0400" y="1143000"/>
            <a:ext cx="1895475" cy="4648200"/>
          </a:xfrm>
          <a:prstGeom prst="rect">
            <a:avLst/>
          </a:prstGeom>
          <a:ln w="28575">
            <a:solidFill>
              <a:srgbClr val="FFFFFF"/>
            </a:solidFill>
            <a:miter/>
          </a:ln>
        </p:spPr>
      </p:pic>
      <p:pic>
        <p:nvPicPr>
          <p:cNvPr id="134" name="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8600" y="1066800"/>
            <a:ext cx="1443038" cy="472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38600" y="990600"/>
            <a:ext cx="1676400" cy="292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Logo3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68429" y="6388417"/>
            <a:ext cx="1908770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title" idx="4294967295"/>
          </p:nvPr>
        </p:nvSpPr>
        <p:spPr>
          <a:xfrm>
            <a:off x="395287" y="620712"/>
            <a:ext cx="853440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sz="40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0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Hyperlaxité constitutionnelle</a:t>
            </a:r>
          </a:p>
        </p:txBody>
      </p:sp>
      <p:sp>
        <p:nvSpPr>
          <p:cNvPr id="139" name="Shape 139"/>
          <p:cNvSpPr/>
          <p:nvPr/>
        </p:nvSpPr>
        <p:spPr>
          <a:xfrm>
            <a:off x="300037" y="4157662"/>
            <a:ext cx="5419726" cy="372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450" tIns="44450" rIns="44450" bIns="44450">
            <a:spAutoFit/>
          </a:bodyPr>
          <a:lstStyle>
            <a:lvl1pPr defTabSz="457200">
              <a:spcBef>
                <a:spcPts val="120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Hypermobilité de la rotule, surtout en dehors</a:t>
            </a:r>
          </a:p>
        </p:txBody>
      </p:sp>
      <p:pic>
        <p:nvPicPr>
          <p:cNvPr id="140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387" y="2003425"/>
            <a:ext cx="1803401" cy="1981200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</p:pic>
      <p:pic>
        <p:nvPicPr>
          <p:cNvPr id="141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825" y="5013325"/>
            <a:ext cx="3810000" cy="1187450"/>
          </a:xfrm>
          <a:prstGeom prst="rect">
            <a:avLst/>
          </a:prstGeom>
          <a:ln w="28575">
            <a:solidFill>
              <a:srgbClr val="FFFFFF"/>
            </a:solidFill>
            <a:miter/>
          </a:ln>
        </p:spPr>
      </p:pic>
      <p:pic>
        <p:nvPicPr>
          <p:cNvPr id="142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68537" y="1989137"/>
            <a:ext cx="1784351" cy="198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40425" y="3429000"/>
            <a:ext cx="2971800" cy="218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Logo3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Ménisques</a:t>
            </a:r>
          </a:p>
        </p:txBody>
      </p:sp>
      <p:pic>
        <p:nvPicPr>
          <p:cNvPr id="147" name="men 2.jpg" descr="men 2.jpg"/>
          <p:cNvPicPr/>
          <p:nvPr/>
        </p:nvPicPr>
        <p:blipFill>
          <a:blip r:embed="rId2">
            <a:extLst/>
          </a:blip>
          <a:srcRect l="20043" t="0" r="20043" b="0"/>
          <a:stretch>
            <a:fillRect/>
          </a:stretch>
        </p:blipFill>
        <p:spPr>
          <a:xfrm>
            <a:off x="323849" y="2492375"/>
            <a:ext cx="2333627" cy="2520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ménisques.jpg" descr="ménisques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2137" y="2420937"/>
            <a:ext cx="5616576" cy="2598738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684212" y="5373687"/>
            <a:ext cx="2016126" cy="424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23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Interligne</a:t>
            </a:r>
          </a:p>
        </p:txBody>
      </p:sp>
      <p:sp>
        <p:nvSpPr>
          <p:cNvPr id="150" name="Shape 150"/>
          <p:cNvSpPr/>
          <p:nvPr/>
        </p:nvSpPr>
        <p:spPr>
          <a:xfrm>
            <a:off x="3215233" y="5373687"/>
            <a:ext cx="1861592" cy="424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23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Mac Murray</a:t>
            </a:r>
          </a:p>
        </p:txBody>
      </p:sp>
      <p:sp>
        <p:nvSpPr>
          <p:cNvPr id="151" name="Shape 151"/>
          <p:cNvSpPr/>
          <p:nvPr/>
        </p:nvSpPr>
        <p:spPr>
          <a:xfrm>
            <a:off x="5591720" y="5373687"/>
            <a:ext cx="3083968" cy="41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Grinding – test d</a:t>
            </a:r>
            <a:r>
              <a:rPr sz="2200">
                <a:solidFill>
                  <a:srgbClr val="FFFFFF"/>
                </a:solidFill>
              </a:rPr>
              <a:t>’Apley</a:t>
            </a:r>
          </a:p>
        </p:txBody>
      </p:sp>
      <p:pic>
        <p:nvPicPr>
          <p:cNvPr id="152" name="Logo3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title" idx="4294967295"/>
          </p:nvPr>
        </p:nvSpPr>
        <p:spPr>
          <a:xfrm>
            <a:off x="685800" y="609600"/>
            <a:ext cx="8062913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sz="40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0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Blocages: méniscal ou rotulien ?</a:t>
            </a:r>
          </a:p>
        </p:txBody>
      </p:sp>
      <p:pic>
        <p:nvPicPr>
          <p:cNvPr id="155" name="Blocage.jpg" descr="Bloc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8175" y="1844675"/>
            <a:ext cx="5918200" cy="302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1908175" y="5373687"/>
            <a:ext cx="6624638" cy="959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381000" indent="-381000" defTabSz="457200"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Méniscal: blocage mécanique vrai = obstacle</a:t>
            </a:r>
            <a:endParaRPr sz="2000">
              <a:solidFill>
                <a:srgbClr val="FFFFFF"/>
              </a:solidFill>
            </a:endParaRPr>
          </a:p>
          <a:p>
            <a:pPr lvl="0" marL="342900" indent="-342900" defTabSz="457200"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endParaRPr sz="2000">
              <a:solidFill>
                <a:srgbClr val="FFFFFF"/>
              </a:solidFill>
            </a:endParaRPr>
          </a:p>
          <a:p>
            <a:pPr lvl="0" marL="381000" indent="-381000" defTabSz="457200">
              <a:buSzPct val="100000"/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Rotulien : pseudo – blocage fonctionnel</a:t>
            </a:r>
          </a:p>
        </p:txBody>
      </p:sp>
      <p:pic>
        <p:nvPicPr>
          <p:cNvPr id="157" name="Logo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Laxité</a:t>
            </a:r>
          </a:p>
        </p:txBody>
      </p:sp>
      <p:pic>
        <p:nvPicPr>
          <p:cNvPr id="160" name="Lachmann.jpg" descr="Lachman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991" y="3365869"/>
            <a:ext cx="2888759" cy="2159001"/>
          </a:xfrm>
          <a:prstGeom prst="rect">
            <a:avLst/>
          </a:prstGeom>
          <a:ln w="28575">
            <a:solidFill>
              <a:srgbClr val="FF9300"/>
            </a:solidFill>
            <a:round/>
          </a:ln>
        </p:spPr>
      </p:pic>
      <p:pic>
        <p:nvPicPr>
          <p:cNvPr id="161" name="Pivot Shift.jpg" descr="Pivot Shift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2258" y="3428039"/>
            <a:ext cx="2617788" cy="2159001"/>
          </a:xfrm>
          <a:prstGeom prst="rect">
            <a:avLst/>
          </a:prstGeom>
          <a:ln w="28575">
            <a:solidFill>
              <a:srgbClr val="FF9300"/>
            </a:solidFill>
            <a:round/>
          </a:ln>
        </p:spPr>
      </p:pic>
      <p:pic>
        <p:nvPicPr>
          <p:cNvPr id="162" name="lax.jpg" descr="lax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34290" y="1710531"/>
            <a:ext cx="3265427" cy="2159001"/>
          </a:xfrm>
          <a:prstGeom prst="rect">
            <a:avLst/>
          </a:prstGeom>
          <a:ln w="28575">
            <a:solidFill>
              <a:srgbClr val="FF9300"/>
            </a:solidFill>
            <a:round/>
          </a:ln>
        </p:spPr>
      </p:pic>
      <p:sp>
        <p:nvSpPr>
          <p:cNvPr id="163" name="Shape 163"/>
          <p:cNvSpPr/>
          <p:nvPr/>
        </p:nvSpPr>
        <p:spPr>
          <a:xfrm>
            <a:off x="1571625" y="1641475"/>
            <a:ext cx="1439863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457200"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Frontale</a:t>
            </a:r>
          </a:p>
        </p:txBody>
      </p:sp>
      <p:sp>
        <p:nvSpPr>
          <p:cNvPr id="164" name="Shape 164"/>
          <p:cNvSpPr/>
          <p:nvPr/>
        </p:nvSpPr>
        <p:spPr>
          <a:xfrm>
            <a:off x="80045" y="5699752"/>
            <a:ext cx="273685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Trillat - Lachmann</a:t>
            </a:r>
          </a:p>
        </p:txBody>
      </p:sp>
      <p:sp>
        <p:nvSpPr>
          <p:cNvPr id="165" name="Shape 165"/>
          <p:cNvSpPr/>
          <p:nvPr/>
        </p:nvSpPr>
        <p:spPr>
          <a:xfrm>
            <a:off x="6257008" y="5699752"/>
            <a:ext cx="2808288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Jerk test (ou pivot shift)</a:t>
            </a:r>
          </a:p>
        </p:txBody>
      </p:sp>
      <p:pic>
        <p:nvPicPr>
          <p:cNvPr id="166" name="Logo3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IMAGERIE</a:t>
            </a:r>
          </a:p>
        </p:txBody>
      </p:sp>
      <p:sp>
        <p:nvSpPr>
          <p:cNvPr id="169" name="Shape 169"/>
          <p:cNvSpPr/>
          <p:nvPr>
            <p:ph type="body" idx="4294967295"/>
          </p:nvPr>
        </p:nvSpPr>
        <p:spPr>
          <a:xfrm>
            <a:off x="685800" y="1828800"/>
            <a:ext cx="3810000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Bilan Rx standard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Arthrographie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Scanner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Arthroscanner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IRM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Arthro-IRM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Echographie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Scintigraphie</a:t>
            </a:r>
          </a:p>
        </p:txBody>
      </p:sp>
      <p:pic>
        <p:nvPicPr>
          <p:cNvPr id="170" name="???.jpg" descr="???.jpg"/>
          <p:cNvPicPr/>
          <p:nvPr/>
        </p:nvPicPr>
        <p:blipFill>
          <a:blip r:embed="rId2">
            <a:extLst/>
          </a:blip>
          <a:srcRect l="0" t="12980" r="0" b="12980"/>
          <a:stretch>
            <a:fillRect/>
          </a:stretch>
        </p:blipFill>
        <p:spPr>
          <a:xfrm>
            <a:off x="4648200" y="1828799"/>
            <a:ext cx="3810000" cy="411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179387" y="6179165"/>
            <a:ext cx="8713788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 defTabSz="45720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i="1" sz="28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L</a:t>
            </a:r>
            <a:r>
              <a:rPr i="1" sz="28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i="1" sz="28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arthroscopie</a:t>
            </a:r>
            <a:r>
              <a:rPr i="1" sz="32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n</a:t>
            </a:r>
            <a:r>
              <a:rPr i="1" sz="32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i="1" sz="32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est pas un moyen diagnostique </a:t>
            </a:r>
          </a:p>
        </p:txBody>
      </p:sp>
      <p:pic>
        <p:nvPicPr>
          <p:cNvPr id="172" name="Logo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941" y="105166"/>
            <a:ext cx="1908770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>
            <p:ph type="title" idx="4294967295"/>
          </p:nvPr>
        </p:nvSpPr>
        <p:spPr>
          <a:xfrm>
            <a:off x="1116012" y="620712"/>
            <a:ext cx="77724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Rappel anatomique</a:t>
            </a:r>
          </a:p>
        </p:txBody>
      </p:sp>
      <p:sp>
        <p:nvSpPr>
          <p:cNvPr id="24" name="Shape 24"/>
          <p:cNvSpPr/>
          <p:nvPr>
            <p:ph type="body" idx="4294967295"/>
          </p:nvPr>
        </p:nvSpPr>
        <p:spPr>
          <a:xfrm>
            <a:off x="0" y="1828800"/>
            <a:ext cx="3810000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marL="391885" indent="-391885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3 compartiments: FT médial, FT latéral, FP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91885" indent="-391885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Eléments ligamentaires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91885" indent="-391885">
              <a:buClr>
                <a:srgbClr val="FFFFFF"/>
              </a:buClr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Eléments musculo tendineux</a:t>
            </a:r>
          </a:p>
        </p:txBody>
      </p:sp>
      <p:pic>
        <p:nvPicPr>
          <p:cNvPr id="25" name="screenshot_13.jpg" descr="screenshot_1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3800" y="2349500"/>
            <a:ext cx="3763963" cy="3865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Logo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IMAGERIE</a:t>
            </a:r>
          </a:p>
        </p:txBody>
      </p:sp>
      <p:sp>
        <p:nvSpPr>
          <p:cNvPr id="175" name="Shape 175"/>
          <p:cNvSpPr/>
          <p:nvPr>
            <p:ph type="body" idx="4294967295"/>
          </p:nvPr>
        </p:nvSpPr>
        <p:spPr>
          <a:xfrm>
            <a:off x="684212" y="1844675"/>
            <a:ext cx="7772401" cy="4752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FF00"/>
              </a:buClr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ATTENTION !</a:t>
            </a:r>
            <a:endParaRPr sz="3200">
              <a:solidFill>
                <a:srgbClr val="FFFF00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Il faut hiérarchiser ++ et faire des choix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Pas d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examen miraculeux qui dispensera d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une clinique rigoureuse ou d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un raisonnement cohérent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En fonction du contexte…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Analyser soi même les examens: attention aux examens opérateur-dépendants (Logiciels de lecture)</a:t>
            </a:r>
          </a:p>
        </p:txBody>
      </p:sp>
      <p:pic>
        <p:nvPicPr>
          <p:cNvPr id="176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IMAGERIE</a:t>
            </a:r>
          </a:p>
        </p:txBody>
      </p:sp>
      <p:sp>
        <p:nvSpPr>
          <p:cNvPr id="179" name="Shape 179"/>
          <p:cNvSpPr/>
          <p:nvPr>
            <p:ph type="body" idx="4294967295"/>
          </p:nvPr>
        </p:nvSpPr>
        <p:spPr>
          <a:xfrm>
            <a:off x="685800" y="1828800"/>
            <a:ext cx="7772400" cy="484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Toujours commencer par les « radiographies simples »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</a:t>
            </a:r>
            <a:endParaRPr sz="3200">
              <a:solidFill>
                <a:srgbClr val="FFFF00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IRM:</a:t>
            </a:r>
            <a:endParaRPr sz="3200">
              <a:solidFill>
                <a:srgbClr val="FFFF00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Parfois inadaptée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Parfois inutile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Parfois trompeuse: égare le diagnostic </a:t>
            </a:r>
            <a:r>
              <a:rPr sz="3200" u="sng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ou le raisonnement</a:t>
            </a:r>
            <a:endParaRPr sz="3200" u="sng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…Parfois indispensable</a:t>
            </a:r>
          </a:p>
        </p:txBody>
      </p:sp>
      <p:pic>
        <p:nvPicPr>
          <p:cNvPr id="180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IMAGERIE</a:t>
            </a:r>
          </a:p>
        </p:txBody>
      </p:sp>
      <p:sp>
        <p:nvSpPr>
          <p:cNvPr id="183" name="Shape 183"/>
          <p:cNvSpPr/>
          <p:nvPr>
            <p:ph type="body" idx="4294967295"/>
          </p:nvPr>
        </p:nvSpPr>
        <p:spPr>
          <a:xfrm>
            <a:off x="552450" y="1851121"/>
            <a:ext cx="6201966" cy="4080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Radiographies: </a:t>
            </a:r>
            <a:r>
              <a:rPr sz="3200" u="sng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indispensables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Arthrographie: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661307" indent="-204107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Rarement seule - ménisques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Scanner osseux: 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661307" indent="-204107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pathologie rotulienne (TA-GT) </a:t>
            </a:r>
            <a:endParaRPr sz="20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661307" indent="-204107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Pathologie tumorale</a:t>
            </a:r>
            <a:endParaRPr sz="20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661307" indent="-204107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Pathologie traumatique (Fracture de fatigue)</a:t>
            </a:r>
            <a:endParaRPr sz="20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Arthroscanner: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661307" indent="-204107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Cartilage+++</a:t>
            </a:r>
            <a:endParaRPr sz="20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661307" indent="-204107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ménisques</a:t>
            </a:r>
          </a:p>
        </p:txBody>
      </p:sp>
      <p:sp>
        <p:nvSpPr>
          <p:cNvPr id="184" name="Shape 184"/>
          <p:cNvSpPr/>
          <p:nvPr/>
        </p:nvSpPr>
        <p:spPr>
          <a:xfrm>
            <a:off x="5368820" y="5041900"/>
            <a:ext cx="3823207" cy="792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B00"/>
                </a:solidFill>
              </a:rPr>
              <a:t>Attention au scanner chez l’enfant : irradiation ++</a:t>
            </a:r>
          </a:p>
        </p:txBody>
      </p:sp>
      <p:pic>
        <p:nvPicPr>
          <p:cNvPr id="185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IMAGERIE</a:t>
            </a:r>
          </a:p>
        </p:txBody>
      </p:sp>
      <p:sp>
        <p:nvSpPr>
          <p:cNvPr id="188" name="Shape 188"/>
          <p:cNvSpPr/>
          <p:nvPr>
            <p:ph type="body" idx="4294967295"/>
          </p:nvPr>
        </p:nvSpPr>
        <p:spPr>
          <a:xfrm>
            <a:off x="755650" y="1484312"/>
            <a:ext cx="7772400" cy="5340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Scintigraphie: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42950" indent="-285750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Ostéonécrose</a:t>
            </a:r>
            <a:endParaRPr sz="21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42950" indent="-285750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Pathologie tumorale</a:t>
            </a:r>
            <a:endParaRPr sz="21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42950" indent="-285750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Algo – Dystrophie</a:t>
            </a:r>
            <a:endParaRPr sz="21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42950" indent="-285750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Sepsis (couplée au leucoscan)</a:t>
            </a:r>
            <a:endParaRPr sz="21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IRM: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42950" indent="-285750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Ménisques</a:t>
            </a:r>
            <a:endParaRPr sz="21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42950" indent="-285750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Ligaments</a:t>
            </a:r>
            <a:endParaRPr sz="21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42950" indent="-285750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Tendons</a:t>
            </a:r>
            <a:endParaRPr sz="21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42950" indent="-285750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Nécrose</a:t>
            </a:r>
            <a:endParaRPr sz="21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42950" indent="-285750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Cartilage (logiciels de lecture ++)</a:t>
            </a:r>
            <a:endParaRPr sz="21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Echographie: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42950" indent="-285750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Pathologie tendineuse</a:t>
            </a:r>
          </a:p>
        </p:txBody>
      </p:sp>
      <p:pic>
        <p:nvPicPr>
          <p:cNvPr id="189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title" idx="4294967295"/>
          </p:nvPr>
        </p:nvSpPr>
        <p:spPr>
          <a:xfrm>
            <a:off x="468312" y="620712"/>
            <a:ext cx="84582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Radiographies</a:t>
            </a:r>
          </a:p>
        </p:txBody>
      </p:sp>
      <p:sp>
        <p:nvSpPr>
          <p:cNvPr id="192" name="Shape 192"/>
          <p:cNvSpPr/>
          <p:nvPr>
            <p:ph type="body" idx="4294967295"/>
          </p:nvPr>
        </p:nvSpPr>
        <p:spPr>
          <a:xfrm>
            <a:off x="684212" y="2060575"/>
            <a:ext cx="7772401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Face et profil stricts (profil à 30°)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Décubitus et en appui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« Schuss »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Défilé femoro pat. (30 et 60°)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En fonction du contexte:</a:t>
            </a:r>
            <a:endParaRPr sz="3200">
              <a:solidFill>
                <a:srgbClr val="FFFF00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Pangonogramme et mesure d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axes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Clichés « dynamiques »</a:t>
            </a:r>
          </a:p>
        </p:txBody>
      </p:sp>
      <p:pic>
        <p:nvPicPr>
          <p:cNvPr id="193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9606" y="1764268"/>
            <a:ext cx="3608388" cy="1957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812" y="4420631"/>
            <a:ext cx="4119563" cy="1760539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Démasquer une usure</a:t>
            </a:r>
          </a:p>
        </p:txBody>
      </p:sp>
      <p:sp>
        <p:nvSpPr>
          <p:cNvPr id="198" name="Shape 198"/>
          <p:cNvSpPr/>
          <p:nvPr/>
        </p:nvSpPr>
        <p:spPr>
          <a:xfrm>
            <a:off x="4155673" y="3210465"/>
            <a:ext cx="832654" cy="43707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lvl="0"/>
          </a:p>
        </p:txBody>
      </p:sp>
      <p:sp>
        <p:nvSpPr>
          <p:cNvPr id="199" name="Shape 199"/>
          <p:cNvSpPr/>
          <p:nvPr/>
        </p:nvSpPr>
        <p:spPr>
          <a:xfrm>
            <a:off x="616893" y="3678554"/>
            <a:ext cx="2275829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762000">
              <a:spcBef>
                <a:spcPts val="1000"/>
              </a:spcBef>
              <a:defRPr sz="2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Appui bipodal</a:t>
            </a:r>
          </a:p>
        </p:txBody>
      </p:sp>
      <p:sp>
        <p:nvSpPr>
          <p:cNvPr id="200" name="Shape 200"/>
          <p:cNvSpPr/>
          <p:nvPr/>
        </p:nvSpPr>
        <p:spPr>
          <a:xfrm>
            <a:off x="592256" y="6078534"/>
            <a:ext cx="275248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762000">
              <a:spcBef>
                <a:spcPts val="1900"/>
              </a:spcBef>
              <a:defRPr sz="3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Schuss +++</a:t>
            </a:r>
            <a:endParaRPr>
              <a:solidFill>
                <a:srgbClr val="DC0081"/>
              </a:solidFill>
            </a:endParaRPr>
          </a:p>
        </p:txBody>
      </p:sp>
      <p:pic>
        <p:nvPicPr>
          <p:cNvPr id="201" name="Capture d’écran 2015-05-19 à 09.55.0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86312" y="3426271"/>
            <a:ext cx="3733801" cy="275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Logo3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Classifier une usure</a:t>
            </a:r>
          </a:p>
        </p:txBody>
      </p:sp>
      <p:pic>
        <p:nvPicPr>
          <p:cNvPr id="205" name="Alback.jpg" descr="Alback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387" y="2565400"/>
            <a:ext cx="8839201" cy="2679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Logo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body" idx="4294967295"/>
          </p:nvPr>
        </p:nvSpPr>
        <p:spPr>
          <a:xfrm>
            <a:off x="3657600" y="1752600"/>
            <a:ext cx="5181600" cy="449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450" tIns="44450" rIns="44450" bIns="44450">
            <a:normAutofit fontScale="100000" lnSpcReduction="0"/>
          </a:bodyPr>
          <a:lstStyle/>
          <a:p>
            <a:pPr lvl="0">
              <a:spcBef>
                <a:spcPts val="5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AFD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“</a:t>
            </a:r>
            <a:r>
              <a:rPr sz="2300">
                <a:solidFill>
                  <a:srgbClr val="FAFD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laxité d</a:t>
            </a:r>
            <a:r>
              <a:rPr sz="2300">
                <a:solidFill>
                  <a:srgbClr val="FAFD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sz="2300">
                <a:solidFill>
                  <a:srgbClr val="FAFD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usure</a:t>
            </a:r>
            <a:r>
              <a:rPr sz="2300">
                <a:solidFill>
                  <a:srgbClr val="FAFD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”</a:t>
            </a:r>
            <a:r>
              <a:rPr sz="2300">
                <a:solidFill>
                  <a:srgbClr val="FAFD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:perte de substance cartilagineuse</a:t>
            </a:r>
            <a:endParaRPr b="1" sz="2300">
              <a:solidFill>
                <a:srgbClr val="FAFD00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5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b="1" sz="24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M</a:t>
            </a:r>
            <a:r>
              <a:rPr sz="23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ise en évidence par un</a:t>
            </a:r>
            <a:endParaRPr sz="23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cliché en valgus forcé</a:t>
            </a:r>
          </a:p>
        </p:txBody>
      </p:sp>
      <p:pic>
        <p:nvPicPr>
          <p:cNvPr id="209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3000" y="3733800"/>
            <a:ext cx="3810000" cy="2476500"/>
          </a:xfrm>
          <a:prstGeom prst="rect">
            <a:avLst/>
          </a:prstGeom>
          <a:ln w="12700">
            <a:solidFill>
              <a:srgbClr val="FF2600"/>
            </a:solidFill>
            <a:miter/>
          </a:ln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</p:spPr>
      </p:pic>
      <p:pic>
        <p:nvPicPr>
          <p:cNvPr id="210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9300" y="152400"/>
            <a:ext cx="2265363" cy="3028950"/>
          </a:xfrm>
          <a:prstGeom prst="rect">
            <a:avLst/>
          </a:prstGeom>
          <a:ln w="12700">
            <a:solidFill>
              <a:srgbClr val="FF2600"/>
            </a:solidFill>
            <a:round/>
          </a:ln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</p:spPr>
      </p:pic>
      <p:sp>
        <p:nvSpPr>
          <p:cNvPr id="211" name="Shape 211"/>
          <p:cNvSpPr/>
          <p:nvPr/>
        </p:nvSpPr>
        <p:spPr>
          <a:xfrm flipV="1">
            <a:off x="2438400" y="381000"/>
            <a:ext cx="0" cy="838200"/>
          </a:xfrm>
          <a:prstGeom prst="line">
            <a:avLst/>
          </a:prstGeom>
          <a:ln w="76200">
            <a:solidFill>
              <a:srgbClr val="FF0000"/>
            </a:solidFill>
            <a:round/>
            <a:headEnd type="triangle"/>
          </a:ln>
        </p:spPr>
        <p:txBody>
          <a:bodyPr lIns="0" tIns="0" rIns="0" bIns="0"/>
          <a:lstStyle/>
          <a:p>
            <a:pPr lvl="0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212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1362" y="3505200"/>
            <a:ext cx="2235201" cy="3200400"/>
          </a:xfrm>
          <a:prstGeom prst="rect">
            <a:avLst/>
          </a:prstGeom>
          <a:ln w="25400">
            <a:solidFill>
              <a:srgbClr val="FF2600"/>
            </a:solidFill>
            <a:round/>
          </a:ln>
          <a:effectLst>
            <a:outerShdw sx="100000" sy="100000" kx="0" ky="0" algn="b" rotWithShape="0" blurRad="101600" dist="25400" dir="5400000">
              <a:srgbClr val="000000">
                <a:alpha val="75000"/>
              </a:srgbClr>
            </a:outerShdw>
          </a:effectLst>
        </p:spPr>
      </p:pic>
      <p:sp>
        <p:nvSpPr>
          <p:cNvPr id="213" name="Shape 213"/>
          <p:cNvSpPr/>
          <p:nvPr/>
        </p:nvSpPr>
        <p:spPr>
          <a:xfrm flipH="1">
            <a:off x="2133599" y="5334000"/>
            <a:ext cx="504826" cy="71438"/>
          </a:xfrm>
          <a:prstGeom prst="line">
            <a:avLst/>
          </a:prstGeom>
          <a:ln w="12700">
            <a:solidFill>
              <a:srgbClr val="FF000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14" name="Shape 214"/>
          <p:cNvSpPr/>
          <p:nvPr/>
        </p:nvSpPr>
        <p:spPr>
          <a:xfrm flipH="1">
            <a:off x="7848600" y="5943600"/>
            <a:ext cx="504826" cy="71438"/>
          </a:xfrm>
          <a:prstGeom prst="line">
            <a:avLst/>
          </a:prstGeom>
          <a:ln w="76200">
            <a:solidFill>
              <a:srgbClr val="FF000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15" name="Shape 215"/>
          <p:cNvSpPr/>
          <p:nvPr/>
        </p:nvSpPr>
        <p:spPr>
          <a:xfrm flipV="1">
            <a:off x="7238999" y="5486399"/>
            <a:ext cx="1295401" cy="73027"/>
          </a:xfrm>
          <a:prstGeom prst="line">
            <a:avLst/>
          </a:prstGeom>
          <a:ln w="19050">
            <a:solidFill>
              <a:srgbClr val="FF00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16" name="Shape 216"/>
          <p:cNvSpPr/>
          <p:nvPr/>
        </p:nvSpPr>
        <p:spPr>
          <a:xfrm flipH="1" flipV="1">
            <a:off x="7315200" y="5562600"/>
            <a:ext cx="1152526" cy="144463"/>
          </a:xfrm>
          <a:prstGeom prst="line">
            <a:avLst/>
          </a:prstGeom>
          <a:ln w="19050">
            <a:solidFill>
              <a:srgbClr val="FF00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17" name="Shape 217"/>
          <p:cNvSpPr/>
          <p:nvPr/>
        </p:nvSpPr>
        <p:spPr>
          <a:xfrm>
            <a:off x="3886200" y="762000"/>
            <a:ext cx="5111750" cy="76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457200">
              <a:spcBef>
                <a:spcPts val="2800"/>
              </a:spcBef>
              <a:defRPr i="1" sz="4800">
                <a:solidFill>
                  <a:srgbClr val="FF985F"/>
                </a:solid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4800">
                <a:solidFill>
                  <a:srgbClr val="FF985F"/>
                </a:solidFill>
              </a:rPr>
              <a:t>Analyser la laxité</a:t>
            </a:r>
          </a:p>
        </p:txBody>
      </p:sp>
      <p:pic>
        <p:nvPicPr>
          <p:cNvPr id="218" name="Logo3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body" idx="4294967295"/>
          </p:nvPr>
        </p:nvSpPr>
        <p:spPr>
          <a:xfrm>
            <a:off x="147190" y="4302421"/>
            <a:ext cx="4370835" cy="2255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450" tIns="44450" rIns="44450" bIns="44450">
            <a:normAutofit fontScale="100000" lnSpcReduction="0"/>
          </a:bodyPr>
          <a:lstStyle/>
          <a:p>
            <a:pPr lvl="0" marL="0" indent="0">
              <a:spcBef>
                <a:spcPts val="4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Cette laxité est visible à la marche, lors de l</a:t>
            </a:r>
            <a:r>
              <a:rPr sz="26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sz="26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appui monopodal   : </a:t>
            </a:r>
            <a:endParaRPr sz="26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4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AFD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          </a:t>
            </a:r>
            <a:r>
              <a:rPr sz="2600" u="sng">
                <a:solidFill>
                  <a:srgbClr val="FAFD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décompensation</a:t>
            </a:r>
          </a:p>
        </p:txBody>
      </p:sp>
      <p:sp>
        <p:nvSpPr>
          <p:cNvPr id="221" name="Shape 221"/>
          <p:cNvSpPr/>
          <p:nvPr/>
        </p:nvSpPr>
        <p:spPr>
          <a:xfrm>
            <a:off x="198437" y="1785937"/>
            <a:ext cx="5572126" cy="2000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450" tIns="44450" rIns="44450" bIns="44450">
            <a:spAutoFit/>
          </a:bodyPr>
          <a:lstStyle/>
          <a:p>
            <a:pPr lvl="0" defTabSz="762000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Quand la déformation s</a:t>
            </a:r>
            <a:r>
              <a:rPr sz="2400">
                <a:solidFill>
                  <a:srgbClr val="FFFFFF"/>
                </a:solidFill>
              </a:rPr>
              <a:t>’</a:t>
            </a:r>
            <a:r>
              <a:rPr sz="2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accentue, il apparaît une laxité dans la convexité</a:t>
            </a:r>
            <a:endParaRPr sz="24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defTabSz="76200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       = </a:t>
            </a:r>
            <a:r>
              <a:rPr sz="2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laxité de distension</a:t>
            </a:r>
            <a:endParaRPr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2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1000" y="3875977"/>
            <a:ext cx="1692275" cy="2438401"/>
          </a:xfrm>
          <a:prstGeom prst="rect">
            <a:avLst/>
          </a:prstGeom>
          <a:ln w="28575">
            <a:solidFill>
              <a:srgbClr val="FFFFFF"/>
            </a:solidFill>
            <a:round/>
          </a:ln>
        </p:spPr>
      </p:pic>
      <p:pic>
        <p:nvPicPr>
          <p:cNvPr id="223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7312" y="3875977"/>
            <a:ext cx="1597213" cy="2438401"/>
          </a:xfrm>
          <a:prstGeom prst="rect">
            <a:avLst/>
          </a:prstGeom>
          <a:ln w="28575">
            <a:solidFill>
              <a:srgbClr val="FFFFFF"/>
            </a:solidFill>
            <a:round/>
          </a:ln>
        </p:spPr>
      </p:pic>
      <p:pic>
        <p:nvPicPr>
          <p:cNvPr id="224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6150" y="457200"/>
            <a:ext cx="2390775" cy="3276600"/>
          </a:xfrm>
          <a:prstGeom prst="rect">
            <a:avLst/>
          </a:prstGeom>
          <a:ln w="28575">
            <a:solidFill>
              <a:srgbClr val="FFFFFF"/>
            </a:solidFill>
            <a:miter/>
          </a:ln>
        </p:spPr>
      </p:pic>
      <p:sp>
        <p:nvSpPr>
          <p:cNvPr id="225" name="Shape 225"/>
          <p:cNvSpPr/>
          <p:nvPr/>
        </p:nvSpPr>
        <p:spPr>
          <a:xfrm>
            <a:off x="6095999" y="1752600"/>
            <a:ext cx="127001" cy="660400"/>
          </a:xfrm>
          <a:prstGeom prst="line">
            <a:avLst/>
          </a:prstGeom>
          <a:ln w="57150">
            <a:solidFill>
              <a:srgbClr val="FF2311"/>
            </a:solidFill>
            <a:round/>
            <a:headEnd type="triangle"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26" name="Shape 226"/>
          <p:cNvSpPr/>
          <p:nvPr/>
        </p:nvSpPr>
        <p:spPr>
          <a:xfrm>
            <a:off x="5168900" y="5613400"/>
            <a:ext cx="3455988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defTabSz="457200">
              <a:spcBef>
                <a:spcPts val="800"/>
              </a:spcBef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AFD00"/>
                </a:solidFill>
              </a:rPr>
              <a:t>Baîllement</a:t>
            </a:r>
            <a:r>
              <a:rPr sz="1600">
                <a:solidFill>
                  <a:srgbClr val="FFFFFF"/>
                </a:solidFill>
              </a:rPr>
              <a:t>                      </a:t>
            </a:r>
            <a:r>
              <a:rPr sz="1600">
                <a:solidFill>
                  <a:srgbClr val="FAFD00"/>
                </a:solidFill>
              </a:rPr>
              <a:t>Subluxation</a:t>
            </a:r>
          </a:p>
        </p:txBody>
      </p:sp>
      <p:pic>
        <p:nvPicPr>
          <p:cNvPr id="227" name="Logo3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62103" y="6442268"/>
            <a:ext cx="1908770" cy="275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axe MInf.jpg" descr="Saxe MIn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5400" y="1744662"/>
            <a:ext cx="1430338" cy="5113338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/>
          <p:nvPr/>
        </p:nvSpPr>
        <p:spPr>
          <a:xfrm>
            <a:off x="2597894" y="2590800"/>
            <a:ext cx="2232869" cy="2213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450" tIns="44450" rIns="44450" bIns="44450">
            <a:spAutoFit/>
          </a:bodyPr>
          <a:lstStyle/>
          <a:p>
            <a:pPr lvl="0" marL="210552" indent="-210552" defTabSz="457200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</a:rPr>
              <a:t>Telégoniométrie debout  </a:t>
            </a:r>
            <a:endParaRPr sz="2100">
              <a:solidFill>
                <a:srgbClr val="FFFFFF"/>
              </a:solidFill>
            </a:endParaRPr>
          </a:p>
          <a:p>
            <a:pPr lvl="0" marL="210552" indent="-210552" defTabSz="457200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</a:rPr>
              <a:t>Angle HKA</a:t>
            </a:r>
            <a:endParaRPr sz="2100">
              <a:solidFill>
                <a:srgbClr val="FFFFFF"/>
              </a:solidFill>
            </a:endParaRPr>
          </a:p>
          <a:p>
            <a:pPr lvl="0" marL="210552" indent="-210552" defTabSz="457200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</a:rPr>
              <a:t>Valgus fémoral</a:t>
            </a:r>
            <a:endParaRPr sz="2100">
              <a:solidFill>
                <a:srgbClr val="FFFFFF"/>
              </a:solidFill>
            </a:endParaRPr>
          </a:p>
          <a:p>
            <a:pPr lvl="0" marL="210552" indent="-210552" defTabSz="457200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</a:rPr>
              <a:t>Angle F</a:t>
            </a:r>
            <a:endParaRPr sz="2100">
              <a:solidFill>
                <a:srgbClr val="FFFFFF"/>
              </a:solidFill>
            </a:endParaRPr>
          </a:p>
          <a:p>
            <a:pPr lvl="0" marL="210552" indent="-210552" defTabSz="457200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</a:rPr>
              <a:t>Angle T</a:t>
            </a:r>
            <a:endParaRPr sz="2100">
              <a:solidFill>
                <a:srgbClr val="FFFFFF"/>
              </a:solidFill>
            </a:endParaRPr>
          </a:p>
          <a:p>
            <a:pPr lvl="0" marL="210552" indent="-210552" defTabSz="457200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</a:rPr>
              <a:t>Bâillement </a:t>
            </a:r>
          </a:p>
        </p:txBody>
      </p:sp>
      <p:sp>
        <p:nvSpPr>
          <p:cNvPr id="231" name="Shape 231"/>
          <p:cNvSpPr/>
          <p:nvPr/>
        </p:nvSpPr>
        <p:spPr>
          <a:xfrm>
            <a:off x="533400" y="702364"/>
            <a:ext cx="8458200" cy="646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 defTabSz="457200">
              <a:defRPr i="1" sz="4000">
                <a:solidFill>
                  <a:srgbClr val="FF985F"/>
                </a:solid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4000">
                <a:solidFill>
                  <a:srgbClr val="FF985F"/>
                </a:solidFill>
              </a:rPr>
              <a:t>Pangonogramme:</a:t>
            </a:r>
          </a:p>
        </p:txBody>
      </p:sp>
      <p:pic>
        <p:nvPicPr>
          <p:cNvPr id="232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447800"/>
            <a:ext cx="2514600" cy="5043488"/>
          </a:xfrm>
          <a:prstGeom prst="rect">
            <a:avLst/>
          </a:prstGeom>
          <a:ln w="12700">
            <a:solidFill>
              <a:srgbClr val="FF2600"/>
            </a:solidFill>
            <a:round/>
          </a:ln>
        </p:spPr>
      </p:pic>
      <p:sp>
        <p:nvSpPr>
          <p:cNvPr id="233" name="Shape 233"/>
          <p:cNvSpPr/>
          <p:nvPr/>
        </p:nvSpPr>
        <p:spPr>
          <a:xfrm>
            <a:off x="265112" y="2057400"/>
            <a:ext cx="990601" cy="3810000"/>
          </a:xfrm>
          <a:prstGeom prst="line">
            <a:avLst/>
          </a:prstGeom>
          <a:ln w="38100">
            <a:solidFill>
              <a:srgbClr val="FF26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34" name="Shape 234"/>
          <p:cNvSpPr/>
          <p:nvPr/>
        </p:nvSpPr>
        <p:spPr>
          <a:xfrm flipH="1">
            <a:off x="874712" y="2286000"/>
            <a:ext cx="1" cy="2133600"/>
          </a:xfrm>
          <a:prstGeom prst="line">
            <a:avLst/>
          </a:prstGeom>
          <a:ln w="38100">
            <a:solidFill>
              <a:srgbClr val="FF26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35" name="Shape 235"/>
          <p:cNvSpPr/>
          <p:nvPr/>
        </p:nvSpPr>
        <p:spPr>
          <a:xfrm>
            <a:off x="5562600" y="2133599"/>
            <a:ext cx="304800" cy="2286002"/>
          </a:xfrm>
          <a:prstGeom prst="line">
            <a:avLst/>
          </a:prstGeom>
          <a:ln w="28575">
            <a:solidFill>
              <a:srgbClr val="FF2311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36" name="Shape 236"/>
          <p:cNvSpPr/>
          <p:nvPr/>
        </p:nvSpPr>
        <p:spPr>
          <a:xfrm>
            <a:off x="914400" y="2438400"/>
            <a:ext cx="228600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762000">
              <a:spcBef>
                <a:spcPts val="120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237" name="Shape 237"/>
          <p:cNvSpPr/>
          <p:nvPr/>
        </p:nvSpPr>
        <p:spPr>
          <a:xfrm>
            <a:off x="1066800" y="4267200"/>
            <a:ext cx="304800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762000">
              <a:spcBef>
                <a:spcPts val="1200"/>
              </a:spcBef>
              <a:defRPr sz="2000">
                <a:solidFill>
                  <a:srgbClr val="3F0C0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F0C03"/>
                </a:solidFill>
              </a:rPr>
              <a:t>K</a:t>
            </a:r>
          </a:p>
        </p:txBody>
      </p:sp>
      <p:sp>
        <p:nvSpPr>
          <p:cNvPr id="238" name="Shape 238"/>
          <p:cNvSpPr/>
          <p:nvPr/>
        </p:nvSpPr>
        <p:spPr>
          <a:xfrm>
            <a:off x="1066800" y="5257800"/>
            <a:ext cx="457200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762000">
              <a:spcBef>
                <a:spcPts val="1200"/>
              </a:spcBef>
              <a:defRPr sz="2000">
                <a:solidFill>
                  <a:srgbClr val="3F0C0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3F0C03"/>
                </a:solidFill>
              </a:rPr>
              <a:t>A</a:t>
            </a:r>
          </a:p>
        </p:txBody>
      </p:sp>
      <p:pic>
        <p:nvPicPr>
          <p:cNvPr id="239" name="Pangono.jpg" descr="Pangono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59562" y="1773237"/>
            <a:ext cx="2160588" cy="4895851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hape 240"/>
          <p:cNvSpPr/>
          <p:nvPr/>
        </p:nvSpPr>
        <p:spPr>
          <a:xfrm flipH="1">
            <a:off x="7956550" y="2133599"/>
            <a:ext cx="431800" cy="4464052"/>
          </a:xfrm>
          <a:prstGeom prst="line">
            <a:avLst/>
          </a:prstGeom>
          <a:ln w="12700">
            <a:solidFill>
              <a:srgbClr val="FF0000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241" name="Logo3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315" y="185416"/>
            <a:ext cx="1908770" cy="275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Le problème</a:t>
            </a:r>
          </a:p>
        </p:txBody>
      </p:sp>
      <p:sp>
        <p:nvSpPr>
          <p:cNvPr id="29" name="Shape 29"/>
          <p:cNvSpPr/>
          <p:nvPr>
            <p:ph type="body" idx="4294967295"/>
          </p:nvPr>
        </p:nvSpPr>
        <p:spPr>
          <a:xfrm>
            <a:off x="684212" y="1989137"/>
            <a:ext cx="3810001" cy="411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La douleur vient - elle du genou ?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Signes inflammatoires ?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Douleur péri - articulaire ?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Douleur d</a:t>
            </a: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origine osseuse ?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Douleur articulaire ?</a:t>
            </a:r>
          </a:p>
        </p:txBody>
      </p:sp>
      <p:sp>
        <p:nvSpPr>
          <p:cNvPr id="30" name="Shape 30"/>
          <p:cNvSpPr/>
          <p:nvPr/>
        </p:nvSpPr>
        <p:spPr>
          <a:xfrm>
            <a:off x="4640516" y="1834820"/>
            <a:ext cx="4452246" cy="4300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marL="342900" indent="-342900">
              <a:lnSpc>
                <a:spcPct val="90000"/>
              </a:lnSpc>
              <a:spcBef>
                <a:spcPts val="600"/>
              </a:spcBef>
              <a:buSzPct val="80000"/>
              <a:buFont typeface="Wingdings"/>
              <a:buChar char="➢"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Hanche,Rachis…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42900" indent="-342900">
              <a:lnSpc>
                <a:spcPct val="90000"/>
              </a:lnSpc>
              <a:spcBef>
                <a:spcPts val="600"/>
              </a:spcBef>
              <a:buSzPct val="80000"/>
              <a:buFont typeface="Wingdings"/>
              <a:buChar char="➢"/>
              <a:defRPr sz="1800">
                <a:solidFill>
                  <a:srgbClr val="000000"/>
                </a:solidFill>
              </a:defRPr>
            </a:pP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42900" indent="-342900">
              <a:lnSpc>
                <a:spcPct val="90000"/>
              </a:lnSpc>
              <a:spcBef>
                <a:spcPts val="600"/>
              </a:spcBef>
              <a:buSzPct val="80000"/>
              <a:buFont typeface="Wingdings"/>
              <a:buChar char="➢"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Arthrite, AlgoD…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42900" indent="-342900">
              <a:lnSpc>
                <a:spcPct val="90000"/>
              </a:lnSpc>
              <a:spcBef>
                <a:spcPts val="600"/>
              </a:spcBef>
              <a:buSzPct val="80000"/>
              <a:buFont typeface="Wingdings"/>
              <a:buChar char="➢"/>
              <a:defRPr sz="1800">
                <a:solidFill>
                  <a:srgbClr val="000000"/>
                </a:solidFill>
              </a:defRPr>
            </a:pP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42900" indent="-342900">
              <a:lnSpc>
                <a:spcPct val="90000"/>
              </a:lnSpc>
              <a:spcBef>
                <a:spcPts val="600"/>
              </a:spcBef>
              <a:buSzPct val="80000"/>
              <a:buFont typeface="Wingdings"/>
              <a:buChar char="➢"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Tendinopathies, </a:t>
            </a: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O.Schlatter, bursites</a:t>
            </a: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…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42900" indent="-342900">
              <a:lnSpc>
                <a:spcPct val="90000"/>
              </a:lnSpc>
              <a:spcBef>
                <a:spcPts val="600"/>
              </a:spcBef>
              <a:buSzPct val="80000"/>
              <a:buFont typeface="Wingdings"/>
              <a:buChar char="➢"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ON, Tumeur, Frac de fatigue 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42900" indent="-342900">
              <a:lnSpc>
                <a:spcPct val="90000"/>
              </a:lnSpc>
              <a:spcBef>
                <a:spcPts val="600"/>
              </a:spcBef>
              <a:buSzPct val="80000"/>
              <a:buFont typeface="Wingdings"/>
              <a:buChar char="➢"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Arthrose, Syndrome F.P…</a:t>
            </a:r>
          </a:p>
        </p:txBody>
      </p:sp>
      <p:pic>
        <p:nvPicPr>
          <p:cNvPr id="31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after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0" grpId="2"/>
      <p:bldP build="p" bldLvl="1" animBg="1" rev="0" advAuto="0" spid="2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ERCHERANCIER0002.jpg" descr="PERCHERANCIER0002"/>
          <p:cNvPicPr/>
          <p:nvPr/>
        </p:nvPicPr>
        <p:blipFill>
          <a:blip r:embed="rId2">
            <a:extLst/>
          </a:blip>
          <a:srcRect l="21351" t="20347" r="15333" b="28378"/>
          <a:stretch>
            <a:fillRect/>
          </a:stretch>
        </p:blipFill>
        <p:spPr>
          <a:xfrm>
            <a:off x="3797299" y="3835400"/>
            <a:ext cx="2359026" cy="2359025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sp>
        <p:nvSpPr>
          <p:cNvPr id="244" name="Shape 244"/>
          <p:cNvSpPr/>
          <p:nvPr/>
        </p:nvSpPr>
        <p:spPr>
          <a:xfrm>
            <a:off x="485775" y="6156325"/>
            <a:ext cx="8351838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1200"/>
              </a:spcBef>
              <a:defRPr sz="2000">
                <a:solidFill>
                  <a:srgbClr val="FAFD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AFD00"/>
                </a:solidFill>
              </a:rPr>
              <a:t>Lésions méniscales                   Œdème                     Epanchement</a:t>
            </a:r>
          </a:p>
        </p:txBody>
      </p:sp>
      <p:pic>
        <p:nvPicPr>
          <p:cNvPr id="245" name="epan.jpg" descr="epan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96050" y="3933825"/>
            <a:ext cx="2468563" cy="226060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46" name="KOUZNETZOFF0004.jpg" descr="KOUZNETZOFF0004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9750" y="4268787"/>
            <a:ext cx="3040063" cy="1925638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</p:pic>
      <p:sp>
        <p:nvSpPr>
          <p:cNvPr id="247" name="Shape 247"/>
          <p:cNvSpPr/>
          <p:nvPr/>
        </p:nvSpPr>
        <p:spPr>
          <a:xfrm>
            <a:off x="1346200" y="555229"/>
            <a:ext cx="7772400" cy="14005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5921" dir="2700000">
              <a:srgbClr val="000000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450" tIns="44450" rIns="44450" bIns="44450" anchor="b">
            <a:spAutoFit/>
          </a:bodyPr>
          <a:lstStyle/>
          <a:p>
            <a:pPr lvl="0" algn="r" defTabSz="45720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endParaRPr>
              <a:solidFill>
                <a:srgbClr val="FFFFFF"/>
              </a:solidFill>
            </a:endParaRPr>
          </a:p>
          <a:p>
            <a:pPr lvl="0" algn="r" defTabSz="45720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i="1" sz="40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l</a:t>
            </a:r>
            <a:r>
              <a:rPr i="1" sz="40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i="1" sz="40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IRM:    </a:t>
            </a:r>
            <a:br>
              <a:rPr i="1" sz="40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</a:br>
          </a:p>
        </p:txBody>
      </p:sp>
      <p:sp>
        <p:nvSpPr>
          <p:cNvPr id="248" name="Shape 248"/>
          <p:cNvSpPr/>
          <p:nvPr/>
        </p:nvSpPr>
        <p:spPr>
          <a:xfrm>
            <a:off x="7881629" y="6568673"/>
            <a:ext cx="1082984" cy="20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r" defTabSz="457200">
              <a:defRPr sz="8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">
                <a:solidFill>
                  <a:srgbClr val="FFFFFF"/>
                </a:solidFill>
              </a:rPr>
              <a:t>Documents Y Carillon</a:t>
            </a:r>
          </a:p>
        </p:txBody>
      </p:sp>
      <p:pic>
        <p:nvPicPr>
          <p:cNvPr id="249" name="MR1.jpg" descr="MR1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3850" y="1557337"/>
            <a:ext cx="2303463" cy="2303463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sp>
        <p:nvSpPr>
          <p:cNvPr id="250" name="Shape 250"/>
          <p:cNvSpPr/>
          <p:nvPr/>
        </p:nvSpPr>
        <p:spPr>
          <a:xfrm flipH="1" flipV="1">
            <a:off x="1042987" y="5157787"/>
            <a:ext cx="144463" cy="358776"/>
          </a:xfrm>
          <a:prstGeom prst="line">
            <a:avLst/>
          </a:prstGeom>
          <a:ln w="28575">
            <a:solidFill>
              <a:srgbClr val="FAFD0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51" name="Shape 251"/>
          <p:cNvSpPr/>
          <p:nvPr/>
        </p:nvSpPr>
        <p:spPr>
          <a:xfrm flipV="1">
            <a:off x="3851274" y="4508499"/>
            <a:ext cx="360364" cy="144464"/>
          </a:xfrm>
          <a:prstGeom prst="line">
            <a:avLst/>
          </a:prstGeom>
          <a:ln w="28575">
            <a:solidFill>
              <a:srgbClr val="FAFD0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52" name="Shape 252"/>
          <p:cNvSpPr/>
          <p:nvPr/>
        </p:nvSpPr>
        <p:spPr>
          <a:xfrm>
            <a:off x="6659562" y="3429000"/>
            <a:ext cx="433389" cy="504825"/>
          </a:xfrm>
          <a:prstGeom prst="line">
            <a:avLst/>
          </a:prstGeom>
          <a:ln w="28575">
            <a:solidFill>
              <a:srgbClr val="FAFD0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53" name="Shape 253"/>
          <p:cNvSpPr/>
          <p:nvPr/>
        </p:nvSpPr>
        <p:spPr>
          <a:xfrm flipH="1" flipV="1">
            <a:off x="1979612" y="3213100"/>
            <a:ext cx="360363" cy="71438"/>
          </a:xfrm>
          <a:prstGeom prst="line">
            <a:avLst/>
          </a:prstGeom>
          <a:ln w="28575">
            <a:solidFill>
              <a:srgbClr val="FAFD00"/>
            </a:solidFill>
            <a:round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pic>
        <p:nvPicPr>
          <p:cNvPr id="254" name="LCA.jpg" descr="LCA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43662" y="1773237"/>
            <a:ext cx="2557463" cy="2038351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/>
          <p:nvPr/>
        </p:nvSpPr>
        <p:spPr>
          <a:xfrm>
            <a:off x="5435600" y="2276475"/>
            <a:ext cx="1081088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1200"/>
              </a:spcBef>
              <a:defRPr sz="2000">
                <a:solidFill>
                  <a:srgbClr val="FAFD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AFD00"/>
                </a:solidFill>
              </a:rPr>
              <a:t>LCA</a:t>
            </a:r>
          </a:p>
        </p:txBody>
      </p:sp>
      <p:pic>
        <p:nvPicPr>
          <p:cNvPr id="256" name="Logo3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09750" y="6531964"/>
            <a:ext cx="1908770" cy="275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type="title" idx="4294967295"/>
          </p:nvPr>
        </p:nvSpPr>
        <p:spPr>
          <a:xfrm>
            <a:off x="12192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lnSpc>
                <a:spcPct val="110000"/>
              </a:lnSpc>
              <a:defRPr i="0" sz="1800">
                <a:solidFill>
                  <a:srgbClr val="000000"/>
                </a:solidFill>
              </a:defRPr>
            </a:pPr>
            <a:r>
              <a:rPr i="1" sz="28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L</a:t>
            </a:r>
            <a:r>
              <a:rPr i="1" sz="28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i="1" sz="28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IRM permet de déterminer précisément la topographie de l'arthrose fémoro-tibiale</a:t>
            </a:r>
          </a:p>
        </p:txBody>
      </p:sp>
      <p:pic>
        <p:nvPicPr>
          <p:cNvPr id="259" name="roy0001.jpg" descr="roy0001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387" y="2781300"/>
            <a:ext cx="4105276" cy="3079750"/>
          </a:xfrm>
          <a:prstGeom prst="rect">
            <a:avLst/>
          </a:prstGeom>
          <a:ln>
            <a:solidFill>
              <a:srgbClr val="FFFFFF"/>
            </a:solidFill>
            <a:miter/>
          </a:ln>
        </p:spPr>
      </p:pic>
      <p:pic>
        <p:nvPicPr>
          <p:cNvPr id="260" name="roy0002.jpg" descr="roy0002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6100" y="3284537"/>
            <a:ext cx="4787900" cy="2251076"/>
          </a:xfrm>
          <a:prstGeom prst="rect">
            <a:avLst/>
          </a:prstGeom>
          <a:ln>
            <a:solidFill>
              <a:srgbClr val="FFFFFF"/>
            </a:solidFill>
            <a:miter/>
          </a:ln>
        </p:spPr>
      </p:pic>
      <p:sp>
        <p:nvSpPr>
          <p:cNvPr id="261" name="Shape 261"/>
          <p:cNvSpPr/>
          <p:nvPr/>
        </p:nvSpPr>
        <p:spPr>
          <a:xfrm flipV="1">
            <a:off x="1763712" y="3789362"/>
            <a:ext cx="1439863" cy="503238"/>
          </a:xfrm>
          <a:prstGeom prst="line">
            <a:avLst/>
          </a:prstGeom>
          <a:ln w="28575">
            <a:solidFill>
              <a:srgbClr val="FF0000"/>
            </a:solidFill>
            <a:round/>
            <a:headEnd type="triangle"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62" name="Shape 262"/>
          <p:cNvSpPr/>
          <p:nvPr/>
        </p:nvSpPr>
        <p:spPr>
          <a:xfrm flipV="1">
            <a:off x="5292724" y="4365625"/>
            <a:ext cx="720726" cy="215900"/>
          </a:xfrm>
          <a:prstGeom prst="line">
            <a:avLst/>
          </a:prstGeom>
          <a:ln w="28575">
            <a:solidFill>
              <a:srgbClr val="FF0000"/>
            </a:solidFill>
            <a:round/>
            <a:headEnd type="triangle"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</p:txBody>
      </p:sp>
      <p:sp>
        <p:nvSpPr>
          <p:cNvPr id="263" name="Shape 263"/>
          <p:cNvSpPr/>
          <p:nvPr/>
        </p:nvSpPr>
        <p:spPr>
          <a:xfrm>
            <a:off x="5003800" y="1916112"/>
            <a:ext cx="4032250" cy="892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Logiciels de traitement de l</a:t>
            </a:r>
            <a:r>
              <a:rPr sz="2800">
                <a:solidFill>
                  <a:srgbClr val="FFFFFF"/>
                </a:solidFill>
              </a:rPr>
              <a:t>’</a:t>
            </a:r>
            <a:r>
              <a:rPr sz="2800">
                <a:solidFill>
                  <a:srgbClr val="FFFFFF"/>
                </a:solidFill>
              </a:rPr>
              <a:t>image (Osirix®)</a:t>
            </a:r>
          </a:p>
        </p:txBody>
      </p:sp>
      <p:pic>
        <p:nvPicPr>
          <p:cNvPr id="264" name="Logo3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2103" y="6377351"/>
            <a:ext cx="1908770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title" idx="4294967295"/>
          </p:nvPr>
        </p:nvSpPr>
        <p:spPr>
          <a:xfrm>
            <a:off x="1258887" y="620712"/>
            <a:ext cx="77724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sz="40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0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DIAGNOSTIC DIFFERENTIEL</a:t>
            </a:r>
          </a:p>
        </p:txBody>
      </p:sp>
      <p:sp>
        <p:nvSpPr>
          <p:cNvPr id="267" name="Shape 267"/>
          <p:cNvSpPr/>
          <p:nvPr>
            <p:ph type="body" idx="4294967295"/>
          </p:nvPr>
        </p:nvSpPr>
        <p:spPr>
          <a:xfrm>
            <a:off x="1039812" y="2878137"/>
            <a:ext cx="7772401" cy="2399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marL="342899" indent="-342899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Coxopathie: Rx du bassin ++</a:t>
            </a:r>
            <a:endParaRPr sz="35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42899" indent="-342899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Cruralgie.</a:t>
            </a:r>
            <a:endParaRPr sz="35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42899" indent="-342899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Phlébite, atteinte osseuse.</a:t>
            </a:r>
          </a:p>
        </p:txBody>
      </p:sp>
      <p:pic>
        <p:nvPicPr>
          <p:cNvPr id="268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Pathologie d</a:t>
            </a: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origine articulaire</a:t>
            </a:r>
          </a:p>
        </p:txBody>
      </p:sp>
      <p:sp>
        <p:nvSpPr>
          <p:cNvPr id="271" name="Shape 271"/>
          <p:cNvSpPr/>
          <p:nvPr>
            <p:ph type="body" idx="4294967295"/>
          </p:nvPr>
        </p:nvSpPr>
        <p:spPr>
          <a:xfrm>
            <a:off x="685800" y="1828800"/>
            <a:ext cx="7772400" cy="4768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marL="300037" indent="-300037">
              <a:spcBef>
                <a:spcPts val="600"/>
              </a:spcBef>
              <a:buClr>
                <a:srgbClr val="FFFF00"/>
              </a:buClr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Cartilage</a:t>
            </a:r>
            <a:endParaRPr sz="2800">
              <a:solidFill>
                <a:srgbClr val="FFFF00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02128" indent="-244928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Gonarthrose: Radiographies,Pangonogramme souvent suffisants, doute: arthroscanner plutôt qu</a:t>
            </a: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IRM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02128" indent="-244928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Syndrome rotulien: Radiographies, pangonogramme scanner osseux (TAGT</a:t>
            </a: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)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00037" indent="-300037">
              <a:spcBef>
                <a:spcPts val="600"/>
              </a:spcBef>
              <a:buClr>
                <a:srgbClr val="FFFF00"/>
              </a:buClr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Synoviale:</a:t>
            </a:r>
            <a:endParaRPr sz="2800">
              <a:solidFill>
                <a:srgbClr val="FFFF00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02128" indent="-244928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Arthrite: RX, Scinti, Biologie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02128" indent="-244928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SVN: Rx, IRM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02128" indent="-244928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Osteochondromatose: Rx, IRM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00037" indent="-300037">
              <a:spcBef>
                <a:spcPts val="600"/>
              </a:spcBef>
              <a:buClr>
                <a:srgbClr val="FFFF00"/>
              </a:buClr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Ménisque: IRM </a:t>
            </a:r>
          </a:p>
        </p:txBody>
      </p:sp>
      <p:pic>
        <p:nvPicPr>
          <p:cNvPr id="272" name="Logo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Pathologie osseuse</a:t>
            </a:r>
          </a:p>
        </p:txBody>
      </p:sp>
      <p:sp>
        <p:nvSpPr>
          <p:cNvPr id="277" name="Shape 277"/>
          <p:cNvSpPr/>
          <p:nvPr>
            <p:ph type="body" idx="4294967295"/>
          </p:nvPr>
        </p:nvSpPr>
        <p:spPr>
          <a:xfrm>
            <a:off x="685800" y="1828800"/>
            <a:ext cx="7772400" cy="484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marL="257175" indent="-257175">
              <a:spcBef>
                <a:spcPts val="500"/>
              </a:spcBef>
              <a:buClr>
                <a:srgbClr val="FFFF00"/>
              </a:buClr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Osteonécrose: </a:t>
            </a:r>
            <a:endParaRPr sz="2400">
              <a:solidFill>
                <a:srgbClr val="FFFF00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02128" indent="-244928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RX, IRM, Scintigraphie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257175" indent="-257175">
              <a:spcBef>
                <a:spcPts val="500"/>
              </a:spcBef>
              <a:buClr>
                <a:srgbClr val="FFFF00"/>
              </a:buClr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Fractures de fatigue, Fissures: </a:t>
            </a:r>
            <a:endParaRPr sz="2400">
              <a:solidFill>
                <a:srgbClr val="FFFF00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02128" indent="-244928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RX, Scanner, éventuellement scintigraphie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257175" indent="-257175">
              <a:spcBef>
                <a:spcPts val="500"/>
              </a:spcBef>
              <a:buClr>
                <a:srgbClr val="FFFF00"/>
              </a:buClr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Tumeurs:</a:t>
            </a: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02128" indent="-244928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RX, Scanner, Scintigraphie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257175" indent="-257175">
              <a:spcBef>
                <a:spcPts val="500"/>
              </a:spcBef>
              <a:buClr>
                <a:srgbClr val="FFFF00"/>
              </a:buClr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Ostéites</a:t>
            </a: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(OMAH = 1</a:t>
            </a:r>
            <a:r>
              <a:rPr baseline="30000" sz="2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er</a:t>
            </a: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Diag. Chez l</a:t>
            </a: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enfant): 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02128" indent="-244928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Rx, Scintigraphie (leucoscan), Scanner, biologie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257175" indent="-257175">
              <a:spcBef>
                <a:spcPts val="500"/>
              </a:spcBef>
              <a:buClr>
                <a:srgbClr val="FFFF00"/>
              </a:buClr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Algo dystrophie</a:t>
            </a: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:</a:t>
            </a:r>
            <a:endParaRPr sz="24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02128" indent="-244928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Rx, Scintigraphie</a:t>
            </a:r>
          </a:p>
        </p:txBody>
      </p:sp>
      <p:pic>
        <p:nvPicPr>
          <p:cNvPr id="278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Pathologie péri articulaire</a:t>
            </a:r>
          </a:p>
        </p:txBody>
      </p:sp>
      <p:sp>
        <p:nvSpPr>
          <p:cNvPr id="281" name="Shape 281"/>
          <p:cNvSpPr/>
          <p:nvPr>
            <p:ph type="body" idx="4294967295"/>
          </p:nvPr>
        </p:nvSpPr>
        <p:spPr>
          <a:xfrm>
            <a:off x="684212" y="2133600"/>
            <a:ext cx="7772401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Clr>
                <a:srgbClr val="FFFF00"/>
              </a:buClr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Tendinopathies</a:t>
            </a:r>
            <a:endParaRPr sz="3200">
              <a:solidFill>
                <a:srgbClr val="FFFF00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42950" indent="-28575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Patte d</a:t>
            </a: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oie, facia lata, T. rotulien, Jumeaux, Insertion (Osgood - Schlatter): RX, Echographie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buClr>
                <a:srgbClr val="FFFF00"/>
              </a:buClr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Bursites</a:t>
            </a:r>
            <a:endParaRPr sz="3200">
              <a:solidFill>
                <a:srgbClr val="FFFF00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42950" indent="-28575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Hygroma: Rx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742950" indent="-28575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Kyste poplité: Rx Echographie, IRM</a:t>
            </a:r>
          </a:p>
        </p:txBody>
      </p:sp>
      <p:pic>
        <p:nvPicPr>
          <p:cNvPr id="282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FFFFFF"/>
                </a:solidFill>
              </a:rPr>
            </a:fld>
          </a:p>
        </p:txBody>
      </p:sp>
      <p:pic>
        <p:nvPicPr>
          <p:cNvPr id="285" name="raisonnemen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67436" y="2097797"/>
            <a:ext cx="3729807" cy="3729807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Shape 286"/>
          <p:cNvSpPr/>
          <p:nvPr/>
        </p:nvSpPr>
        <p:spPr>
          <a:xfrm>
            <a:off x="561573" y="873665"/>
            <a:ext cx="8489378" cy="609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 sz="3700">
                <a:solidFill>
                  <a:srgbClr val="FF9300"/>
                </a:solid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3700">
                <a:solidFill>
                  <a:srgbClr val="FF9300"/>
                </a:solidFill>
              </a:rPr>
              <a:t>Conduite à tenir: Raisonnement logique!</a:t>
            </a:r>
          </a:p>
        </p:txBody>
      </p:sp>
      <p:pic>
        <p:nvPicPr>
          <p:cNvPr id="287" name="Capture d’écran 2015-05-19 à 10.22.0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384" y="2097797"/>
            <a:ext cx="3118119" cy="3729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Logo3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Que faire ?</a:t>
            </a:r>
          </a:p>
        </p:txBody>
      </p:sp>
      <p:sp>
        <p:nvSpPr>
          <p:cNvPr id="291" name="Shape 291"/>
          <p:cNvSpPr/>
          <p:nvPr>
            <p:ph type="body" idx="4294967295"/>
          </p:nvPr>
        </p:nvSpPr>
        <p:spPr>
          <a:xfrm>
            <a:off x="685800" y="2133600"/>
            <a:ext cx="7772400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Traitement médical 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Rééducation &amp; physiothérapie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Infiltrations de cortico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ïdes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Visco supplémentation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Hygiène de vie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Chirurgie</a:t>
            </a:r>
          </a:p>
        </p:txBody>
      </p:sp>
      <p:pic>
        <p:nvPicPr>
          <p:cNvPr id="292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Chirurgie</a:t>
            </a:r>
          </a:p>
        </p:txBody>
      </p:sp>
      <p:sp>
        <p:nvSpPr>
          <p:cNvPr id="295" name="Shape 295"/>
          <p:cNvSpPr/>
          <p:nvPr>
            <p:ph type="body" idx="4294967295"/>
          </p:nvPr>
        </p:nvSpPr>
        <p:spPr>
          <a:xfrm>
            <a:off x="685800" y="1828800"/>
            <a:ext cx="7772400" cy="4552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i="1" sz="36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Arthroscopie </a:t>
            </a:r>
            <a:endParaRPr i="1" sz="36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i="1" sz="36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Chirurgie tendineuse (Peignage)</a:t>
            </a:r>
            <a:endParaRPr i="1" sz="36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i="1" sz="36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Chirurgie méniscale et ligamentaire</a:t>
            </a:r>
            <a:endParaRPr i="1" sz="36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i="1" sz="36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Ostéotomies</a:t>
            </a:r>
            <a:endParaRPr i="1" sz="36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i="1" sz="36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Prothèses uni compartimentales</a:t>
            </a:r>
            <a:endParaRPr i="1" sz="36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i="1" sz="36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Prothèses tri compartimentales</a:t>
            </a:r>
          </a:p>
        </p:txBody>
      </p:sp>
      <p:pic>
        <p:nvPicPr>
          <p:cNvPr id="296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type="title" idx="4294967295"/>
          </p:nvPr>
        </p:nvSpPr>
        <p:spPr>
          <a:xfrm>
            <a:off x="1066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Chirurgie arthroscopique</a:t>
            </a:r>
          </a:p>
        </p:txBody>
      </p:sp>
      <p:sp>
        <p:nvSpPr>
          <p:cNvPr id="299" name="Shape 299"/>
          <p:cNvSpPr/>
          <p:nvPr>
            <p:ph type="body" idx="4294967295"/>
          </p:nvPr>
        </p:nvSpPr>
        <p:spPr>
          <a:xfrm>
            <a:off x="233660" y="2057400"/>
            <a:ext cx="8676680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marL="147447" indent="-147447" defTabSz="393192">
              <a:lnSpc>
                <a:spcPct val="80000"/>
              </a:lnSpc>
              <a:spcBef>
                <a:spcPts val="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666">
                <a:solidFill>
                  <a:srgbClr val="FFFFFF"/>
                </a:solidFill>
              </a:rPr>
              <a:t>Meniscectomies</a:t>
            </a:r>
            <a:endParaRPr sz="2666">
              <a:solidFill>
                <a:srgbClr val="FFFFFF"/>
              </a:solidFill>
            </a:endParaRPr>
          </a:p>
          <a:p>
            <a:pPr lvl="0" marL="147447" indent="-147447" defTabSz="393192">
              <a:lnSpc>
                <a:spcPct val="80000"/>
              </a:lnSpc>
              <a:spcBef>
                <a:spcPts val="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2666">
              <a:solidFill>
                <a:srgbClr val="FFFFFF"/>
              </a:solidFill>
            </a:endParaRPr>
          </a:p>
          <a:p>
            <a:pPr lvl="0" marL="147447" indent="-147447" defTabSz="393192">
              <a:lnSpc>
                <a:spcPct val="80000"/>
              </a:lnSpc>
              <a:spcBef>
                <a:spcPts val="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666">
                <a:solidFill>
                  <a:srgbClr val="FFFFFF"/>
                </a:solidFill>
              </a:rPr>
              <a:t>Sutures méniscales</a:t>
            </a:r>
            <a:endParaRPr sz="2666">
              <a:solidFill>
                <a:srgbClr val="FFFFFF"/>
              </a:solidFill>
            </a:endParaRPr>
          </a:p>
          <a:p>
            <a:pPr lvl="0" marL="147447" indent="-147447" defTabSz="393192">
              <a:lnSpc>
                <a:spcPct val="80000"/>
              </a:lnSpc>
              <a:spcBef>
                <a:spcPts val="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2666">
              <a:solidFill>
                <a:srgbClr val="FFFFFF"/>
              </a:solidFill>
            </a:endParaRPr>
          </a:p>
          <a:p>
            <a:pPr lvl="0" marL="147447" indent="-147447" defTabSz="393192">
              <a:lnSpc>
                <a:spcPct val="80000"/>
              </a:lnSpc>
              <a:spcBef>
                <a:spcPts val="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666">
                <a:solidFill>
                  <a:srgbClr val="FFFFFF"/>
                </a:solidFill>
              </a:rPr>
              <a:t>Ligamentoplasties</a:t>
            </a:r>
            <a:endParaRPr sz="2666">
              <a:solidFill>
                <a:srgbClr val="FFFFFF"/>
              </a:solidFill>
            </a:endParaRPr>
          </a:p>
          <a:p>
            <a:pPr lvl="0" marL="147447" indent="-147447" defTabSz="393192">
              <a:lnSpc>
                <a:spcPct val="80000"/>
              </a:lnSpc>
              <a:spcBef>
                <a:spcPts val="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2666">
              <a:solidFill>
                <a:srgbClr val="FFFFFF"/>
              </a:solidFill>
            </a:endParaRPr>
          </a:p>
          <a:p>
            <a:pPr lvl="0" marL="147447" indent="-147447" defTabSz="393192">
              <a:lnSpc>
                <a:spcPct val="80000"/>
              </a:lnSpc>
              <a:spcBef>
                <a:spcPts val="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666">
                <a:solidFill>
                  <a:srgbClr val="FFFFFF"/>
                </a:solidFill>
              </a:rPr>
              <a:t>Corps étrangers</a:t>
            </a:r>
            <a:endParaRPr sz="2666">
              <a:solidFill>
                <a:srgbClr val="FFFFFF"/>
              </a:solidFill>
            </a:endParaRPr>
          </a:p>
          <a:p>
            <a:pPr lvl="0" marL="147447" indent="-147447" defTabSz="393192">
              <a:lnSpc>
                <a:spcPct val="80000"/>
              </a:lnSpc>
              <a:spcBef>
                <a:spcPts val="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2666">
              <a:solidFill>
                <a:srgbClr val="FFFFFF"/>
              </a:solidFill>
            </a:endParaRPr>
          </a:p>
          <a:p>
            <a:pPr lvl="0" marL="147447" indent="-147447" defTabSz="393192">
              <a:lnSpc>
                <a:spcPct val="80000"/>
              </a:lnSpc>
              <a:spcBef>
                <a:spcPts val="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666">
                <a:solidFill>
                  <a:srgbClr val="FFFFFF"/>
                </a:solidFill>
              </a:rPr>
              <a:t>Synovectomies</a:t>
            </a:r>
            <a:endParaRPr sz="2666">
              <a:solidFill>
                <a:srgbClr val="FFFFFF"/>
              </a:solidFill>
            </a:endParaRPr>
          </a:p>
          <a:p>
            <a:pPr lvl="0" marL="147447" indent="-147447" defTabSz="393192">
              <a:lnSpc>
                <a:spcPct val="80000"/>
              </a:lnSpc>
              <a:spcBef>
                <a:spcPts val="2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2666">
              <a:solidFill>
                <a:srgbClr val="FFFFFF"/>
              </a:solidFill>
              <a:effectLst>
                <a:outerShdw sx="100000" sy="100000" kx="0" ky="0" algn="b" rotWithShape="0" blurRad="5461" dist="10922" dir="2700000">
                  <a:srgbClr val="000000"/>
                </a:outerShdw>
              </a:effectLst>
            </a:endParaRPr>
          </a:p>
          <a:p>
            <a:pPr lvl="0" marL="147447" indent="-147447" defTabSz="393192">
              <a:lnSpc>
                <a:spcPct val="80000"/>
              </a:lnSpc>
              <a:spcBef>
                <a:spcPts val="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1204">
              <a:solidFill>
                <a:srgbClr val="FFFFFF"/>
              </a:solidFill>
              <a:effectLst>
                <a:outerShdw sx="100000" sy="100000" kx="0" ky="0" algn="b" rotWithShape="0" blurRad="5461" dist="10922" dir="2700000">
                  <a:srgbClr val="000000"/>
                </a:outerShdw>
              </a:effectLst>
            </a:endParaRPr>
          </a:p>
          <a:p>
            <a:pPr lvl="0" marL="147447" indent="-147447" defTabSz="393192">
              <a:lnSpc>
                <a:spcPct val="80000"/>
              </a:lnSpc>
              <a:spcBef>
                <a:spcPts val="3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1376">
                <a:solidFill>
                  <a:srgbClr val="FAFD00"/>
                </a:solidFill>
                <a:effectLst>
                  <a:outerShdw sx="100000" sy="100000" kx="0" ky="0" algn="b" rotWithShape="0" blurRad="5461" dist="10922" dir="2700000">
                    <a:srgbClr val="000000"/>
                  </a:outerShdw>
                </a:effectLst>
              </a:rPr>
              <a:t>	</a:t>
            </a:r>
          </a:p>
        </p:txBody>
      </p:sp>
      <p:pic>
        <p:nvPicPr>
          <p:cNvPr id="300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Capture d’écran 2015-06-30 à 00.44.0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82876" y="1733036"/>
            <a:ext cx="2191454" cy="4763528"/>
          </a:xfrm>
          <a:prstGeom prst="rect">
            <a:avLst/>
          </a:prstGeom>
          <a:ln w="28575">
            <a:solidFill>
              <a:srgbClr val="FF9300"/>
            </a:solidFill>
            <a:round/>
          </a:ln>
        </p:spPr>
      </p:pic>
      <p:pic>
        <p:nvPicPr>
          <p:cNvPr id="302" name="Capture d’écran 2015-06-30 à 00.45.39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13429" y="2721051"/>
            <a:ext cx="3042222" cy="2528118"/>
          </a:xfrm>
          <a:prstGeom prst="rect">
            <a:avLst/>
          </a:prstGeom>
          <a:ln w="28575">
            <a:solidFill>
              <a:srgbClr val="FF9300"/>
            </a:solidFill>
            <a:round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Situations cliniques</a:t>
            </a:r>
          </a:p>
        </p:txBody>
      </p:sp>
      <p:sp>
        <p:nvSpPr>
          <p:cNvPr id="34" name="Shape 34"/>
          <p:cNvSpPr/>
          <p:nvPr>
            <p:ph type="body" idx="4294967295"/>
          </p:nvPr>
        </p:nvSpPr>
        <p:spPr>
          <a:xfrm>
            <a:off x="374550" y="1828800"/>
            <a:ext cx="4121250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Sans épanchement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Avec épanchement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	</a:t>
            </a:r>
            <a:r>
              <a:rPr sz="28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Ponction avec analyse du liquide </a:t>
            </a: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	(cytologique,bactériologique,cristaux)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	Ponction / voie supéro ext</a:t>
            </a:r>
          </a:p>
        </p:txBody>
      </p:sp>
      <p:pic>
        <p:nvPicPr>
          <p:cNvPr id="35" name="ponction.jpg" descr="ponction.jpg"/>
          <p:cNvPicPr/>
          <p:nvPr/>
        </p:nvPicPr>
        <p:blipFill>
          <a:blip r:embed="rId2">
            <a:extLst/>
          </a:blip>
          <a:srcRect l="20492" t="0" r="20492" b="0"/>
          <a:stretch>
            <a:fillRect/>
          </a:stretch>
        </p:blipFill>
        <p:spPr>
          <a:xfrm>
            <a:off x="4787900" y="2060575"/>
            <a:ext cx="3810000" cy="411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Logo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type="title" idx="4294967295"/>
          </p:nvPr>
        </p:nvSpPr>
        <p:spPr>
          <a:xfrm>
            <a:off x="1066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Chirurgie arthroscopique</a:t>
            </a:r>
          </a:p>
        </p:txBody>
      </p:sp>
      <p:sp>
        <p:nvSpPr>
          <p:cNvPr id="305" name="Shape 305"/>
          <p:cNvSpPr/>
          <p:nvPr>
            <p:ph type="body" idx="4294967295"/>
          </p:nvPr>
        </p:nvSpPr>
        <p:spPr>
          <a:xfrm>
            <a:off x="233660" y="2057400"/>
            <a:ext cx="8676680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lnSpc>
                <a:spcPct val="80000"/>
              </a:lnSpc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Gonarthrose: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lnSpc>
                <a:spcPct val="80000"/>
              </a:lnSpc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Si syndr</a:t>
            </a: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ome méniscal prédominant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lnSpc>
                <a:spcPct val="80000"/>
              </a:lnSpc>
              <a:buSzTx/>
              <a:buNone/>
              <a:defRPr sz="1800">
                <a:solidFill>
                  <a:srgbClr val="000000"/>
                </a:solidFill>
              </a:defRPr>
            </a:pP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lnSpc>
                <a:spcPct val="80000"/>
              </a:lnSpc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AFD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	</a:t>
            </a:r>
            <a:r>
              <a:rPr sz="3700">
                <a:solidFill>
                  <a:srgbClr val="FAFD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Les résultats des nettoyages articulaires par arthroscopie sont variables et ne font que repousser de quelques mois ou années l</a:t>
            </a:r>
            <a:r>
              <a:rPr sz="3700">
                <a:solidFill>
                  <a:srgbClr val="FAFD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sz="3700">
                <a:solidFill>
                  <a:srgbClr val="FAFD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échéance de l</a:t>
            </a:r>
            <a:r>
              <a:rPr sz="3700">
                <a:solidFill>
                  <a:srgbClr val="FAFD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sz="3700">
                <a:solidFill>
                  <a:srgbClr val="FAFD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arthroplastie</a:t>
            </a:r>
          </a:p>
        </p:txBody>
      </p:sp>
      <p:pic>
        <p:nvPicPr>
          <p:cNvPr id="306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5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type="title" idx="4294967295"/>
          </p:nvPr>
        </p:nvSpPr>
        <p:spPr>
          <a:xfrm>
            <a:off x="533400" y="685800"/>
            <a:ext cx="8424863" cy="7985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38098" dir="2700000">
              <a:srgbClr val="000000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sz="40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0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Classification arthroscopique:</a:t>
            </a:r>
          </a:p>
        </p:txBody>
      </p:sp>
      <p:pic>
        <p:nvPicPr>
          <p:cNvPr id="309" name="Jackson arthro  32755 - copie.jpg" descr="Jackson arthro  32755 - copi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" y="914400"/>
            <a:ext cx="1905000" cy="5472113"/>
          </a:xfrm>
          <a:prstGeom prst="rect">
            <a:avLst/>
          </a:prstGeom>
          <a:ln>
            <a:solidFill>
              <a:srgbClr val="FFFFFF"/>
            </a:solidFill>
            <a:miter/>
          </a:ln>
        </p:spPr>
      </p:pic>
      <p:sp>
        <p:nvSpPr>
          <p:cNvPr id="310" name="Shape 310"/>
          <p:cNvSpPr/>
          <p:nvPr/>
        </p:nvSpPr>
        <p:spPr>
          <a:xfrm>
            <a:off x="2396728" y="2393773"/>
            <a:ext cx="6371035" cy="3079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450" tIns="44450" rIns="44450" bIns="44450">
            <a:spAutoFit/>
          </a:bodyPr>
          <a:lstStyle/>
          <a:p>
            <a:pPr lvl="1" marL="561473" indent="-180473" defTabSz="457200">
              <a:lnSpc>
                <a:spcPct val="130000"/>
              </a:lnSpc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Cartilage ramolli (dépressible au palpateur)</a:t>
            </a:r>
            <a:endParaRPr sz="2300">
              <a:solidFill>
                <a:srgbClr val="FFFFFF"/>
              </a:solidFill>
            </a:endParaRPr>
          </a:p>
          <a:p>
            <a:pPr lvl="1" marL="561473" indent="-180473" defTabSz="457200">
              <a:lnSpc>
                <a:spcPct val="130000"/>
              </a:lnSpc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Fissures linéaires</a:t>
            </a:r>
            <a:endParaRPr sz="2300">
              <a:solidFill>
                <a:srgbClr val="FFFFFF"/>
              </a:solidFill>
            </a:endParaRPr>
          </a:p>
          <a:p>
            <a:pPr lvl="1" marL="561473" indent="-180473" defTabSz="457200">
              <a:lnSpc>
                <a:spcPct val="130000"/>
              </a:lnSpc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Fissures en étoile</a:t>
            </a:r>
            <a:endParaRPr sz="2300">
              <a:solidFill>
                <a:srgbClr val="FFFFFF"/>
              </a:solidFill>
            </a:endParaRPr>
          </a:p>
          <a:p>
            <a:pPr lvl="1" marL="561473" indent="-180473" defTabSz="457200">
              <a:lnSpc>
                <a:spcPct val="130000"/>
              </a:lnSpc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Lambeaux, clapets (aspect chair de crabe)</a:t>
            </a:r>
            <a:endParaRPr sz="2300">
              <a:solidFill>
                <a:srgbClr val="FFFFFF"/>
              </a:solidFill>
            </a:endParaRPr>
          </a:p>
          <a:p>
            <a:pPr lvl="1" marL="561473" indent="-180473" defTabSz="457200">
              <a:lnSpc>
                <a:spcPct val="130000"/>
              </a:lnSpc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Ulcérations profondes</a:t>
            </a:r>
            <a:endParaRPr sz="2300">
              <a:solidFill>
                <a:srgbClr val="FFFFFF"/>
              </a:solidFill>
            </a:endParaRPr>
          </a:p>
          <a:p>
            <a:pPr lvl="1" marL="561473" indent="-180473" defTabSz="457200">
              <a:lnSpc>
                <a:spcPct val="130000"/>
              </a:lnSpc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Os sous-chondral à nu sur une large surface</a:t>
            </a:r>
          </a:p>
        </p:txBody>
      </p:sp>
      <p:pic>
        <p:nvPicPr>
          <p:cNvPr id="311" name="Logo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Ostéotomies</a:t>
            </a:r>
          </a:p>
        </p:txBody>
      </p:sp>
      <p:sp>
        <p:nvSpPr>
          <p:cNvPr id="314" name="Shape 314"/>
          <p:cNvSpPr/>
          <p:nvPr>
            <p:ph type="body" idx="4294967295"/>
          </p:nvPr>
        </p:nvSpPr>
        <p:spPr>
          <a:xfrm>
            <a:off x="72049" y="1828800"/>
            <a:ext cx="7772401" cy="4624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Sujet de moins de 65 ans</a:t>
            </a:r>
            <a:endParaRPr sz="30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Gonarthrose uni latérale</a:t>
            </a:r>
            <a:endParaRPr sz="30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Permet de rétablir un équilibre bio – mécanique</a:t>
            </a:r>
            <a:endParaRPr sz="30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Résultats durables  (&gt; 10 ans)</a:t>
            </a:r>
          </a:p>
        </p:txBody>
      </p:sp>
      <p:pic>
        <p:nvPicPr>
          <p:cNvPr id="315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Capture d’écran 2015-06-30 à 12.09.5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8201" y="1941074"/>
            <a:ext cx="2407600" cy="2975852"/>
          </a:xfrm>
          <a:prstGeom prst="rect">
            <a:avLst/>
          </a:prstGeom>
          <a:ln w="12700">
            <a:solidFill>
              <a:srgbClr val="FF9300"/>
            </a:solidFill>
            <a:miter lim="400000"/>
          </a:ln>
        </p:spPr>
      </p:pic>
    </p:spTree>
  </p:cSld>
  <p:clrMapOvr>
    <a:masterClrMapping/>
  </p:clrMapOvr>
  <p:transition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>
            <p:ph type="title" idx="4294967295"/>
          </p:nvPr>
        </p:nvSpPr>
        <p:spPr>
          <a:xfrm>
            <a:off x="381000" y="609600"/>
            <a:ext cx="86106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sz="36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36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Les prothèses uni - compartimentales:</a:t>
            </a:r>
          </a:p>
        </p:txBody>
      </p:sp>
      <p:sp>
        <p:nvSpPr>
          <p:cNvPr id="319" name="Shape 319"/>
          <p:cNvSpPr/>
          <p:nvPr>
            <p:ph type="body" idx="4294967295"/>
          </p:nvPr>
        </p:nvSpPr>
        <p:spPr>
          <a:xfrm>
            <a:off x="50359" y="1927710"/>
            <a:ext cx="7772401" cy="411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buSzTx/>
              <a:buNone/>
              <a:defRPr sz="1800">
                <a:solidFill>
                  <a:srgbClr val="000000"/>
                </a:solidFill>
              </a:defRPr>
            </a:pP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buFont typeface="Times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Récupération plus rapide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buFont typeface="Times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Meilleure mobilité / PTG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buFont typeface="Times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Abord mini - invasif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buFont typeface="Times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Arthrose d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’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un seul compartiment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buFont typeface="Times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LCA intact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buFont typeface="Times"/>
              <a:buChar char="•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Danger chez les grand obèses</a:t>
            </a:r>
          </a:p>
        </p:txBody>
      </p:sp>
      <p:pic>
        <p:nvPicPr>
          <p:cNvPr id="320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Capture d’écran 2015-06-30 à 00.50.1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2693" y="2206184"/>
            <a:ext cx="2471772" cy="3557853"/>
          </a:xfrm>
          <a:prstGeom prst="rect">
            <a:avLst/>
          </a:prstGeom>
          <a:ln w="12700">
            <a:solidFill>
              <a:srgbClr val="FF9300"/>
            </a:solidFill>
            <a:miter lim="400000"/>
          </a:ln>
        </p:spPr>
      </p:pic>
    </p:spTree>
  </p:cSld>
  <p:clrMapOvr>
    <a:masterClrMapping/>
  </p:clrMapOvr>
  <p:transition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>
            <p:ph type="title" idx="4294967295"/>
          </p:nvPr>
        </p:nvSpPr>
        <p:spPr>
          <a:xfrm>
            <a:off x="1143000" y="6858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 sz="3600"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36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Les prothèses tri - compartimentales:</a:t>
            </a:r>
          </a:p>
        </p:txBody>
      </p:sp>
      <p:sp>
        <p:nvSpPr>
          <p:cNvPr id="324" name="Shape 324"/>
          <p:cNvSpPr/>
          <p:nvPr>
            <p:ph type="body" idx="4294967295"/>
          </p:nvPr>
        </p:nvSpPr>
        <p:spPr>
          <a:xfrm>
            <a:off x="81358" y="2210210"/>
            <a:ext cx="7772401" cy="411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 marL="300037" indent="-300037">
              <a:lnSpc>
                <a:spcPct val="80000"/>
              </a:lnSpc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Lésions étendues des 3 compartiments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00037" indent="-300037">
              <a:lnSpc>
                <a:spcPct val="80000"/>
              </a:lnSpc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Permet un rééquilibrage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lnSpc>
                <a:spcPct val="80000"/>
              </a:lnSpc>
              <a:buSzTx/>
              <a:buNone/>
              <a:defRPr sz="1800">
                <a:solidFill>
                  <a:srgbClr val="000000"/>
                </a:solidFill>
              </a:defRPr>
            </a:pP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00037" indent="-300037">
              <a:lnSpc>
                <a:spcPct val="80000"/>
              </a:lnSpc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Mobilité moyenne en flexion 115 °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 marL="300037" indent="-300037">
              <a:lnSpc>
                <a:spcPct val="80000"/>
              </a:lnSpc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Prothèse « charnières » 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0" indent="228600">
              <a:lnSpc>
                <a:spcPct val="80000"/>
              </a:lnSpc>
              <a:spcBef>
                <a:spcPts val="6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si destructions majeures </a:t>
            </a:r>
            <a:endParaRPr sz="21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0" indent="228600">
              <a:lnSpc>
                <a:spcPct val="80000"/>
              </a:lnSpc>
              <a:spcBef>
                <a:spcPts val="60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(faillites ligamentaires, reprise)</a:t>
            </a:r>
          </a:p>
        </p:txBody>
      </p:sp>
      <p:pic>
        <p:nvPicPr>
          <p:cNvPr id="325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Capture d’écran 2015-06-30 à 00.51.58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52233" y="3043337"/>
            <a:ext cx="3186331" cy="2220440"/>
          </a:xfrm>
          <a:prstGeom prst="rect">
            <a:avLst/>
          </a:prstGeom>
          <a:ln w="25400">
            <a:solidFill>
              <a:srgbClr val="DC8431"/>
            </a:solidFill>
            <a:miter lim="400000"/>
          </a:ln>
        </p:spPr>
      </p:pic>
    </p:spTree>
  </p:cSld>
  <p:clrMapOvr>
    <a:masterClrMapping/>
  </p:clrMapOvr>
  <p:transition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0849" y="1707633"/>
            <a:ext cx="7522302" cy="4997306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hape 329"/>
          <p:cNvSpPr/>
          <p:nvPr>
            <p:ph type="title" idx="4294967295"/>
          </p:nvPr>
        </p:nvSpPr>
        <p:spPr>
          <a:xfrm>
            <a:off x="1258887" y="620712"/>
            <a:ext cx="77724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Merci pour votre attention</a:t>
            </a:r>
          </a:p>
        </p:txBody>
      </p:sp>
      <p:pic>
        <p:nvPicPr>
          <p:cNvPr id="330" name="Logo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104" y="248558"/>
            <a:ext cx="1908769" cy="275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 idx="4294967295"/>
          </p:nvPr>
        </p:nvSpPr>
        <p:spPr>
          <a:xfrm>
            <a:off x="1116012" y="620712"/>
            <a:ext cx="77724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Elèments du diagnostic </a:t>
            </a:r>
          </a:p>
        </p:txBody>
      </p:sp>
      <p:sp>
        <p:nvSpPr>
          <p:cNvPr id="39" name="Shape 39"/>
          <p:cNvSpPr/>
          <p:nvPr>
            <p:ph type="body" idx="4294967295"/>
          </p:nvPr>
        </p:nvSpPr>
        <p:spPr>
          <a:xfrm>
            <a:off x="685800" y="1828800"/>
            <a:ext cx="7772400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Interrogatoire+++.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Examen clinique+++.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VERITABLE ARTHROSCOPIE CLINIQUE</a:t>
            </a:r>
            <a:endParaRPr sz="2800">
              <a:solidFill>
                <a:srgbClr val="FFFF00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Examens paracliniques.</a:t>
            </a:r>
          </a:p>
        </p:txBody>
      </p:sp>
      <p:pic>
        <p:nvPicPr>
          <p:cNvPr id="40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interrogatoire</a:t>
            </a:r>
          </a:p>
        </p:txBody>
      </p:sp>
      <p:sp>
        <p:nvSpPr>
          <p:cNvPr id="43" name="Shape 43"/>
          <p:cNvSpPr/>
          <p:nvPr>
            <p:ph type="body" idx="4294967295"/>
          </p:nvPr>
        </p:nvSpPr>
        <p:spPr>
          <a:xfrm>
            <a:off x="685800" y="1828800"/>
            <a:ext cx="7772400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Age: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1" marL="0" indent="457200">
              <a:spcBef>
                <a:spcPts val="6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 Enfant , adulte sportif, sujet agé.</a:t>
            </a:r>
            <a:endParaRPr sz="28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Activité professionnelle.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Antécédents : tares, traumatismes, chirurgie …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Ancienneté des troubles, souvent rapportés à traumatisme récent …ou très ancien (AT)</a:t>
            </a:r>
          </a:p>
        </p:txBody>
      </p:sp>
      <p:pic>
        <p:nvPicPr>
          <p:cNvPr id="44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interrogatoire</a:t>
            </a:r>
          </a:p>
        </p:txBody>
      </p:sp>
      <p:sp>
        <p:nvSpPr>
          <p:cNvPr id="47" name="Shape 47"/>
          <p:cNvSpPr/>
          <p:nvPr>
            <p:ph type="body" idx="4294967295"/>
          </p:nvPr>
        </p:nvSpPr>
        <p:spPr>
          <a:xfrm>
            <a:off x="685800" y="1828800"/>
            <a:ext cx="7772400" cy="4624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début précis: accident initial : mécanique.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début imprécis :dégénérative,inflamm.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Horaire?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 -mécanique.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  -inflammatoire. 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Comment ?  Surmenage articulaire, pratique sportive.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Mouvement déclenchant</a:t>
            </a:r>
          </a:p>
        </p:txBody>
      </p:sp>
      <p:pic>
        <p:nvPicPr>
          <p:cNvPr id="48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title" idx="4294967295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FF985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interrogatoire</a:t>
            </a:r>
          </a:p>
        </p:txBody>
      </p:sp>
      <p:sp>
        <p:nvSpPr>
          <p:cNvPr id="51" name="Shape 51"/>
          <p:cNvSpPr/>
          <p:nvPr>
            <p:ph type="body" idx="4294967295"/>
          </p:nvPr>
        </p:nvSpPr>
        <p:spPr>
          <a:xfrm>
            <a:off x="685800" y="1828800"/>
            <a:ext cx="7772400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Intensité: antalgiques, A.I.N.S ,infiltration.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Impotence fonctionnelle: indice algo-fonctionnel.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Taille, poids, BMI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2700" dist="25400" dir="2700000">
                  <a:srgbClr val="000000"/>
                </a:outerShdw>
              </a:effectLst>
            </a:endParaRPr>
          </a:p>
          <a:p>
            <a:pPr lvl="0">
              <a:buClr>
                <a:srgbClr val="FFFF00"/>
              </a:buClr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rPr>
              <a:t>Siège+++: précisé par le doigt du patient.</a:t>
            </a:r>
          </a:p>
        </p:txBody>
      </p:sp>
      <p:pic>
        <p:nvPicPr>
          <p:cNvPr id="52" name="Logo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4383" y="6370020"/>
            <a:ext cx="1908769" cy="275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66"/>
      </a:dk1>
      <a:lt1>
        <a:srgbClr val="666666"/>
      </a:lt1>
      <a:dk2>
        <a:srgbClr val="A7A7A7"/>
      </a:dk2>
      <a:lt2>
        <a:srgbClr val="535353"/>
      </a:lt2>
      <a:accent1>
        <a:srgbClr val="A03900"/>
      </a:accent1>
      <a:accent2>
        <a:srgbClr val="DF611B"/>
      </a:accent2>
      <a:accent3>
        <a:srgbClr val="AAAAB8"/>
      </a:accent3>
      <a:accent4>
        <a:srgbClr val="DADADA"/>
      </a:accent4>
      <a:accent5>
        <a:srgbClr val="CBAEAA"/>
      </a:accent5>
      <a:accent6>
        <a:srgbClr val="CA5818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A039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66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A03900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66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03900"/>
      </a:accent1>
      <a:accent2>
        <a:srgbClr val="DF611B"/>
      </a:accent2>
      <a:accent3>
        <a:srgbClr val="AAAAB8"/>
      </a:accent3>
      <a:accent4>
        <a:srgbClr val="DADADA"/>
      </a:accent4>
      <a:accent5>
        <a:srgbClr val="CBAEAA"/>
      </a:accent5>
      <a:accent6>
        <a:srgbClr val="CA5818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A039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66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A03900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66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