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4688" autoAdjust="0"/>
  </p:normalViewPr>
  <p:slideViewPr>
    <p:cSldViewPr snapToGrid="0" snapToObjects="1">
      <p:cViewPr varScale="1">
        <p:scale>
          <a:sx n="112" d="100"/>
          <a:sy n="112" d="100"/>
        </p:scale>
        <p:origin x="-7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ADE0-E0D5-4F48-8849-1AC1CC95839D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A9F8-52B4-A04D-8F87-CB2EC52812D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E0654-AAD2-0A47-A490-7C8A6866B81E}" type="slidenum">
              <a:rPr lang="fr-FR"/>
              <a:pPr/>
              <a:t>16</a:t>
            </a:fld>
            <a:endParaRPr lang="fr-FR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A0C927F1-D635-3048-A11D-1B1C89A13F6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871AE-D099-B84E-B363-7F32EF2D7B65}" type="datetimeFigureOut">
              <a:rPr lang="fr-FR" smtClean="0"/>
              <a:pPr/>
              <a:t>7/10/11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D57DA-A1C3-D045-A00D-BC22D34C498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Pictures/iPhoto%20Library/Originals/2011/tests%20de%20conflits/IMG_0268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dmin/Desktop/Film%20Epaule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79637"/>
            <a:ext cx="6934200" cy="1817099"/>
          </a:xfrm>
          <a:ln>
            <a:solidFill>
              <a:srgbClr val="1C3A82"/>
            </a:solidFill>
          </a:ln>
        </p:spPr>
        <p:txBody>
          <a:bodyPr>
            <a:normAutofit/>
          </a:bodyPr>
          <a:lstStyle/>
          <a:p>
            <a:r>
              <a:rPr lang="fr-FR" sz="6600" dirty="0" smtClean="0"/>
              <a:t>L’EPAULE</a:t>
            </a:r>
            <a:endParaRPr lang="fr-FR" sz="6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92900"/>
            <a:ext cx="8610600" cy="2122100"/>
          </a:xfrm>
        </p:spPr>
        <p:txBody>
          <a:bodyPr>
            <a:normAutofit/>
          </a:bodyPr>
          <a:lstStyle/>
          <a:p>
            <a:r>
              <a:rPr lang="fr-FR" dirty="0"/>
              <a:t>EXAMEN CLINIQUE, ORIENTATION DIAGNOSTIQUE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019800" y="5762625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latin typeface="Arial" charset="0"/>
              </a:rPr>
              <a:t>X.NICOLAY </a:t>
            </a:r>
            <a:r>
              <a:rPr lang="fr-FR" sz="2400" dirty="0" smtClean="0">
                <a:latin typeface="Arial" charset="0"/>
              </a:rPr>
              <a:t>   Alès</a:t>
            </a:r>
            <a:endParaRPr lang="fr-FR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95325" y="0"/>
            <a:ext cx="78200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5400" dirty="0" err="1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Testing</a:t>
            </a:r>
            <a:r>
              <a:rPr lang="fr-FR" sz="5400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fr-FR" sz="54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tendino-musculaire</a:t>
            </a:r>
            <a:endParaRPr lang="fr-FR" sz="4400" dirty="0">
              <a:solidFill>
                <a:schemeClr val="tx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03200" y="1066800"/>
            <a:ext cx="64341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40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Muscle </a:t>
            </a:r>
            <a:r>
              <a:rPr lang="fr-FR" sz="4000" dirty="0" err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subscapulaire</a:t>
            </a:r>
            <a:endParaRPr lang="fr-FR" sz="4000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 typeface="Monotype Sorts" charset="2"/>
              <a:buChar char="Ú"/>
            </a:pP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Re1 passive</a:t>
            </a: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Lift off test de GERBER</a:t>
            </a:r>
            <a:endParaRPr lang="fr-FR" sz="2400" b="1" dirty="0" smtClean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sz="2400" i="1" dirty="0" smtClean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fr-FR" sz="2400" i="1" dirty="0" smtClean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2400" b="1" dirty="0" err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Belly</a:t>
            </a: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press</a:t>
            </a: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 test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57226" y="6127750"/>
            <a:ext cx="3513138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 = 60%	</a:t>
            </a:r>
            <a:r>
              <a:rPr lang="fr-FR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</a:t>
            </a:r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85%</a:t>
            </a:r>
          </a:p>
        </p:txBody>
      </p:sp>
      <p:pic>
        <p:nvPicPr>
          <p:cNvPr id="30725" name="Picture 5" descr="Liff of - c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5087" y="1066800"/>
            <a:ext cx="2100263" cy="2052638"/>
          </a:xfrm>
          <a:prstGeom prst="rect">
            <a:avLst/>
          </a:prstGeom>
          <a:noFill/>
        </p:spPr>
      </p:pic>
      <p:pic>
        <p:nvPicPr>
          <p:cNvPr id="30726" name="Picture 6" descr="lift off 2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94" y="3192296"/>
            <a:ext cx="3174636" cy="2675104"/>
          </a:xfrm>
          <a:prstGeom prst="rect">
            <a:avLst/>
          </a:prstGeom>
          <a:noFill/>
        </p:spPr>
      </p:pic>
      <p:pic>
        <p:nvPicPr>
          <p:cNvPr id="30727" name="Picture 7" descr="press bel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1504" y="4134426"/>
            <a:ext cx="2298592" cy="2450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95325" y="0"/>
            <a:ext cx="78200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5400" dirty="0" err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Testing</a:t>
            </a:r>
            <a:r>
              <a:rPr lang="fr-FR" sz="5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fr-FR" sz="5400" dirty="0" err="1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tendino-musculaire</a:t>
            </a:r>
            <a:endParaRPr lang="fr-FR" sz="4400" dirty="0">
              <a:ln>
                <a:solidFill>
                  <a:schemeClr val="tx1"/>
                </a:solidFill>
              </a:ln>
              <a:solidFill>
                <a:schemeClr val="tx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03200" y="1371600"/>
            <a:ext cx="64341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40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Muscle biceps brachial</a:t>
            </a: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Test de YERGASON</a:t>
            </a: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sz="28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Supination contrariée</a:t>
            </a:r>
            <a:endParaRPr lang="fr-FR" sz="2800" dirty="0" smtClean="0">
              <a:ln>
                <a:solidFill>
                  <a:schemeClr val="tx1"/>
                </a:solidFill>
              </a:ln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fr-FR" sz="2800" dirty="0" smtClean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fr-FR" sz="2800" dirty="0" smtClean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Palm up test  (Speed test)</a:t>
            </a: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sz="28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Douleur / gouttière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484241" y="6264275"/>
            <a:ext cx="3513138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 = 87%	</a:t>
            </a:r>
            <a:r>
              <a:rPr lang="fr-FR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</a:t>
            </a:r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47%</a:t>
            </a:r>
          </a:p>
        </p:txBody>
      </p:sp>
      <p:pic>
        <p:nvPicPr>
          <p:cNvPr id="27653" name="Picture 5" descr="palm 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241" y="2795076"/>
            <a:ext cx="3513138" cy="330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Tests de conflit</a:t>
            </a:r>
            <a:endParaRPr lang="fr-FR" dirty="0"/>
          </a:p>
        </p:txBody>
      </p:sp>
      <p:pic>
        <p:nvPicPr>
          <p:cNvPr id="4" name="IMG_0268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8785" y="1143000"/>
            <a:ext cx="4149327" cy="5532438"/>
          </a:xfrm>
        </p:spPr>
      </p:pic>
      <p:sp>
        <p:nvSpPr>
          <p:cNvPr id="5" name="ZoneTexte 4"/>
          <p:cNvSpPr txBox="1"/>
          <p:nvPr/>
        </p:nvSpPr>
        <p:spPr>
          <a:xfrm>
            <a:off x="560596" y="2299826"/>
            <a:ext cx="15953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NEER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YOCUM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HAWKINS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8745"/>
            <a:ext cx="8229600" cy="1143000"/>
          </a:xfrm>
        </p:spPr>
        <p:txBody>
          <a:bodyPr>
            <a:normAutofit fontScale="90000"/>
          </a:bodyPr>
          <a:lstStyle/>
          <a:p>
            <a:pPr marL="838200" indent="-838200" algn="ctr"/>
            <a:r>
              <a:rPr lang="fr-FR" dirty="0"/>
              <a:t>L’EXAMEN  CLINIQUE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86982"/>
            <a:ext cx="8458200" cy="5634493"/>
          </a:xfrm>
          <a:noFill/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/>
              <a:t> </a:t>
            </a:r>
            <a:r>
              <a:rPr lang="fr-FR" dirty="0" smtClean="0"/>
              <a:t> 5. RECHERCHE D’UNE INSTABILITÉ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</a:t>
            </a:r>
            <a:r>
              <a:rPr lang="fr-FR" sz="2800" dirty="0" smtClean="0"/>
              <a:t>	- L’appréhension: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 smtClean="0"/>
              <a:t>			</a:t>
            </a:r>
            <a:r>
              <a:rPr lang="fr-FR" sz="2400" dirty="0" smtClean="0"/>
              <a:t>	en élévation antérieure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	en abduction rotation externe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</a:t>
            </a:r>
            <a:r>
              <a:rPr lang="fr-FR" sz="2800" dirty="0" smtClean="0"/>
              <a:t>	- L’hyper abduction passive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 smtClean="0"/>
              <a:t>		   </a:t>
            </a:r>
            <a:r>
              <a:rPr lang="fr-FR" sz="2800" dirty="0" err="1" smtClean="0"/>
              <a:t>gléno-humérale</a:t>
            </a:r>
            <a:r>
              <a:rPr lang="fr-FR" sz="2800" dirty="0" smtClean="0"/>
              <a:t> </a:t>
            </a:r>
            <a:r>
              <a:rPr lang="fr-FR" sz="2400" dirty="0" smtClean="0"/>
              <a:t>(Signe de </a:t>
            </a:r>
            <a:r>
              <a:rPr lang="fr-FR" sz="2400" dirty="0" err="1" smtClean="0"/>
              <a:t>Gagey</a:t>
            </a:r>
            <a:r>
              <a:rPr lang="fr-FR" sz="2400" dirty="0" smtClean="0"/>
              <a:t>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- </a:t>
            </a:r>
            <a:r>
              <a:rPr lang="fr-FR" sz="2800" dirty="0" smtClean="0"/>
              <a:t>Le recentrage de la tête humérale (relocation test)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8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</a:t>
            </a:r>
            <a:r>
              <a:rPr lang="fr-FR" sz="2800" dirty="0" smtClean="0"/>
              <a:t>	</a:t>
            </a:r>
            <a:r>
              <a:rPr lang="fr-FR" sz="2800" dirty="0" err="1" smtClean="0"/>
              <a:t>-Le</a:t>
            </a:r>
            <a:r>
              <a:rPr lang="fr-FR" sz="2800" dirty="0" smtClean="0"/>
              <a:t> test  « perso »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     </a:t>
            </a:r>
            <a:endParaRPr lang="fr-FR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</p:txBody>
      </p:sp>
      <p:pic>
        <p:nvPicPr>
          <p:cNvPr id="6" name="Picture 7" descr="C:\Documents and Settings\n103198\Mes documents\epaule\Inst post\dossiers inst post\françois\109_09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9411" y="2986341"/>
            <a:ext cx="2192829" cy="2180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9025"/>
            <a:ext cx="8229600" cy="1143000"/>
          </a:xfrm>
        </p:spPr>
        <p:txBody>
          <a:bodyPr>
            <a:normAutofit fontScale="90000"/>
          </a:bodyPr>
          <a:lstStyle/>
          <a:p>
            <a:pPr marL="838200" indent="-838200" algn="ctr"/>
            <a:r>
              <a:rPr lang="fr-FR" dirty="0"/>
              <a:t>L’EXAMEN  CLINIQUE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3507"/>
            <a:ext cx="8458200" cy="5634493"/>
          </a:xfrm>
          <a:noFill/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/>
              <a:t> </a:t>
            </a:r>
            <a:r>
              <a:rPr lang="fr-FR" dirty="0" smtClean="0"/>
              <a:t> 6. RECHERCHE D’UNE HYPERLAXITE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	- </a:t>
            </a:r>
            <a:r>
              <a:rPr lang="fr-FR" dirty="0" err="1" smtClean="0"/>
              <a:t>sulcus</a:t>
            </a:r>
            <a:r>
              <a:rPr lang="fr-FR" dirty="0" smtClean="0"/>
              <a:t> test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	- tiroir </a:t>
            </a:r>
            <a:r>
              <a:rPr lang="fr-FR" dirty="0" err="1" smtClean="0"/>
              <a:t>antéro-postérieur</a:t>
            </a: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	- hyper rotation externe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8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8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 smtClean="0"/>
              <a:t>		</a:t>
            </a: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     </a:t>
            </a:r>
            <a:endParaRPr lang="fr-FR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</p:txBody>
      </p:sp>
      <p:pic>
        <p:nvPicPr>
          <p:cNvPr id="6" name="Picture 8" descr="C:\Documents and Settings\n103198\Mes documents\epaule\clinique ep\clinique photo\sulcus-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150" y="1813872"/>
            <a:ext cx="2227650" cy="171955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451056" y="3533431"/>
            <a:ext cx="56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Wingdings"/>
                <a:ea typeface="Wingdings"/>
                <a:cs typeface="Wingdings"/>
              </a:rPr>
              <a:t></a:t>
            </a:r>
            <a:endParaRPr lang="fr-FR" dirty="0"/>
          </a:p>
        </p:txBody>
      </p:sp>
      <p:pic>
        <p:nvPicPr>
          <p:cNvPr id="8" name="Picture 6" descr="C:\Documents and Settings\F.SIRVEAUX\Mes documents\epaule\clinique ep\clinique SCHE\rodine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9428" y="5465762"/>
            <a:ext cx="54008" cy="4571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 descr="C:\Documents and Settings\F.SIRVEAUX\Mes documents\epaule\clinique ep\clinique SCHE\rodine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70" y="3259878"/>
            <a:ext cx="1847061" cy="156358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Image 9" descr="Capture d’écran 2011-09-25 à 20.46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402" y="4988725"/>
            <a:ext cx="2423158" cy="17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5970" y="286048"/>
            <a:ext cx="7772400" cy="1470025"/>
          </a:xfrm>
        </p:spPr>
        <p:txBody>
          <a:bodyPr/>
          <a:lstStyle/>
          <a:p>
            <a:r>
              <a:rPr lang="fr-FR" dirty="0" smtClean="0"/>
              <a:t>EXAMEN CLINIQUE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025220"/>
            <a:ext cx="6400800" cy="1752600"/>
          </a:xfrm>
        </p:spPr>
        <p:txBody>
          <a:bodyPr>
            <a:noAutofit/>
          </a:bodyPr>
          <a:lstStyle/>
          <a:p>
            <a:r>
              <a:rPr lang="fr-FR" dirty="0" smtClean="0"/>
              <a:t>MESURE DE LA FORCE à bout de bras</a:t>
            </a:r>
          </a:p>
          <a:p>
            <a:pPr algn="l"/>
            <a:r>
              <a:rPr lang="fr-FR" sz="2400" dirty="0" smtClean="0"/>
              <a:t>2 mesures: on prend la moyenne</a:t>
            </a:r>
          </a:p>
          <a:p>
            <a:pPr algn="l"/>
            <a:endParaRPr lang="fr-FR" sz="2400" dirty="0" smtClean="0"/>
          </a:p>
          <a:p>
            <a:pPr algn="l"/>
            <a:endParaRPr lang="fr-FR" sz="2400" dirty="0" smtClean="0"/>
          </a:p>
          <a:p>
            <a:pPr algn="l"/>
            <a:endParaRPr lang="fr-FR" sz="2400" dirty="0" smtClean="0"/>
          </a:p>
          <a:p>
            <a:pPr algn="l"/>
            <a:r>
              <a:rPr lang="fr-FR" dirty="0" smtClean="0"/>
              <a:t>Evaluation fonctionnelle objective:</a:t>
            </a:r>
          </a:p>
          <a:p>
            <a:pPr algn="l"/>
            <a:r>
              <a:rPr lang="fr-FR" sz="4000" dirty="0" smtClean="0"/>
              <a:t>LE SCORE DE CONSTANT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/>
              <a:t>EVALUATION OBJECTIVE:</a:t>
            </a:r>
            <a:br>
              <a:rPr lang="fr-FR"/>
            </a:br>
            <a:r>
              <a:rPr lang="fr-FR"/>
              <a:t>LE SCORE DE CONSTANT</a:t>
            </a:r>
          </a:p>
        </p:txBody>
      </p:sp>
      <p:graphicFrame>
        <p:nvGraphicFramePr>
          <p:cNvPr id="45116" name="Group 6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12436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Douleur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/15 pts</a:t>
                      </a:r>
                    </a:p>
                  </a:txBody>
                  <a:tcPr marL="96819" marR="968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Activité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/20 pts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Mobilité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/40 pts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Force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/25 pts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Aucune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  = 15</a:t>
                      </a:r>
                    </a:p>
                  </a:txBody>
                  <a:tcPr marL="96819" marR="968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G</a:t>
                      </a:r>
                      <a:r>
                        <a:rPr kumimoji="0" lang="fr-FR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êne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Prof.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de 4 à 1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                    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Élévation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10 à 0</a:t>
                      </a: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rgbClr val="030303"/>
                        </a:solidFill>
                        <a:effectLst/>
                        <a:latin typeface="Century Gothic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Dynamo-mètre</a:t>
                      </a: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rgbClr val="030303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entury Gothic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Legère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  =10</a:t>
                      </a:r>
                    </a:p>
                  </a:txBody>
                  <a:tcPr marL="96819" marR="968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Loisir/sport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de 4 à 1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Abduction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10 à 0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Position 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Jobe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Moderée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   =5</a:t>
                      </a:r>
                    </a:p>
                  </a:txBody>
                  <a:tcPr marL="96819" marR="968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Sommeil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de 4 à 1  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Rot. Ext.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10 à 2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2</a:t>
                      </a: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mesures: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en kilos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Sevère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  = 0</a:t>
                      </a:r>
                    </a:p>
                  </a:txBody>
                  <a:tcPr marL="96819" marR="968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Norm. =10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Ceinture=2</a:t>
                      </a: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Rot. Int.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  10 à 2</a:t>
                      </a:r>
                      <a:endParaRPr kumimoji="0" lang="fr-FR" sz="2800" b="0" i="0" u="none" strike="noStrike" cap="none" normalizeH="0" baseline="0">
                        <a:ln>
                          <a:noFill/>
                        </a:ln>
                        <a:solidFill>
                          <a:srgbClr val="030303"/>
                        </a:solidFill>
                        <a:effectLst/>
                        <a:latin typeface="Century Gothic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Moyennex2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30303"/>
                          </a:solidFill>
                          <a:effectLst/>
                          <a:latin typeface="Century Gothic" charset="0"/>
                          <a:ea typeface="ヒラギノ角ゴ Pro W3" charset="-128"/>
                          <a:cs typeface="ヒラギノ角ゴ Pro W3" charset="-128"/>
                        </a:rPr>
                        <a:t>  max  25</a:t>
                      </a:r>
                    </a:p>
                  </a:txBody>
                  <a:tcPr marL="96819" marR="968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Film Epaule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898" y="251958"/>
            <a:ext cx="8570038" cy="642752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0673" y="660400"/>
            <a:ext cx="7772400" cy="1470025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ORIENTATIONS</a:t>
            </a:r>
            <a:endParaRPr lang="fr-FR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632729"/>
            <a:ext cx="6268836" cy="3190247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 smtClean="0"/>
              <a:t>L’épaule raide</a:t>
            </a:r>
          </a:p>
          <a:p>
            <a:pPr algn="l"/>
            <a:r>
              <a:rPr lang="fr-FR" dirty="0" smtClean="0"/>
              <a:t>L’épaule « tendineuse »</a:t>
            </a:r>
          </a:p>
          <a:p>
            <a:pPr lvl="1" algn="l">
              <a:buFontTx/>
              <a:buChar char="-"/>
            </a:pPr>
            <a:r>
              <a:rPr lang="fr-FR" sz="2400" dirty="0" err="1" smtClean="0"/>
              <a:t>Tendinopathies</a:t>
            </a:r>
            <a:endParaRPr lang="fr-FR" sz="2400" dirty="0" smtClean="0"/>
          </a:p>
          <a:p>
            <a:pPr lvl="1" algn="l">
              <a:buFontTx/>
              <a:buChar char="-"/>
            </a:pPr>
            <a:r>
              <a:rPr lang="fr-FR" sz="2400" dirty="0" smtClean="0"/>
              <a:t>Ruptures de coiffe</a:t>
            </a:r>
          </a:p>
          <a:p>
            <a:pPr algn="l"/>
            <a:r>
              <a:rPr lang="fr-FR" dirty="0" smtClean="0"/>
              <a:t>L’épaule instable</a:t>
            </a:r>
          </a:p>
          <a:p>
            <a:pPr algn="l"/>
            <a:r>
              <a:rPr lang="fr-FR" dirty="0" smtClean="0"/>
              <a:t>L’épaule </a:t>
            </a:r>
            <a:r>
              <a:rPr lang="fr-FR" dirty="0" err="1" smtClean="0"/>
              <a:t>dégenérative</a:t>
            </a:r>
            <a:r>
              <a:rPr lang="fr-FR" dirty="0" smtClean="0"/>
              <a:t> (</a:t>
            </a:r>
            <a:r>
              <a:rPr lang="fr-FR" dirty="0" err="1" smtClean="0"/>
              <a:t>omarthrose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marL="838200" indent="-838200"/>
            <a:r>
              <a:rPr lang="fr-FR" dirty="0" smtClean="0"/>
              <a:t>     L’EXAMEN  CLINIQUE</a:t>
            </a:r>
            <a:br>
              <a:rPr lang="fr-FR" dirty="0" smtClean="0"/>
            </a:br>
            <a:r>
              <a:rPr lang="fr-FR" dirty="0" smtClean="0"/>
              <a:t>(BILATERAL et COMPARATIF)        </a:t>
            </a: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2750" y="2286000"/>
            <a:ext cx="8731250" cy="4435475"/>
          </a:xfrm>
          <a:noFill/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/>
              <a:t>   PRÉCÉDÉ  D’UN  INTERROGATOIRE</a:t>
            </a:r>
            <a:r>
              <a:rPr lang="fr-FR" sz="2800" dirty="0" smtClean="0"/>
              <a:t> ORIENTÉ MINUTIEUX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800" dirty="0" smtClean="0"/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fr-FR" sz="3027" dirty="0" smtClean="0"/>
              <a:t>INSPECTION</a:t>
            </a:r>
            <a:r>
              <a:rPr lang="fr-FR" sz="2800" dirty="0" smtClean="0"/>
              <a:t>: le patient enlève seul ses vêtements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       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/>
              <a:t> apprécier objectivement la gêne et la douleur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			face, dos, profil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           - articulation </a:t>
            </a:r>
            <a:r>
              <a:rPr lang="fr-FR" sz="2400" dirty="0" err="1" smtClean="0"/>
              <a:t>acromio-claviculaire</a:t>
            </a:r>
            <a:endParaRPr lang="fr-FR" sz="2400" dirty="0" smtClean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           - symétrie des épaules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	   - le rachis cervical (pathologie intriquée +++)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	   - amyotrophie des loges </a:t>
            </a:r>
            <a:r>
              <a:rPr lang="fr-FR" sz="2400" dirty="0" err="1" smtClean="0"/>
              <a:t>sus-</a:t>
            </a:r>
            <a:r>
              <a:rPr lang="fr-FR" sz="2400" dirty="0" smtClean="0"/>
              <a:t> et sous épineuses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	   - décollement de l’omoplate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 smtClean="0"/>
              <a:t>    </a:t>
            </a:r>
            <a:endParaRPr lang="fr-FR" sz="2400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0001"/>
          <p:cNvPicPr>
            <a:picLocks noChangeAspect="1" noChangeArrowheads="1"/>
          </p:cNvPicPr>
          <p:nvPr/>
        </p:nvPicPr>
        <p:blipFill>
          <a:blip r:embed="rId2"/>
          <a:srcRect l="4494" b="-4495"/>
          <a:stretch>
            <a:fillRect/>
          </a:stretch>
        </p:blipFill>
        <p:spPr bwMode="auto">
          <a:xfrm>
            <a:off x="366103" y="415087"/>
            <a:ext cx="3161358" cy="25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89999"/>
              </a:srgbClr>
            </a:outerShdw>
          </a:effectLst>
        </p:spPr>
      </p:pic>
      <p:pic>
        <p:nvPicPr>
          <p:cNvPr id="4" name="Image 3" descr="IMG_0216.jpg"/>
          <p:cNvPicPr>
            <a:picLocks noChangeAspect="1"/>
          </p:cNvPicPr>
          <p:nvPr/>
        </p:nvPicPr>
        <p:blipFill>
          <a:blip r:embed="rId3"/>
          <a:srcRect l="5068" b="13958"/>
          <a:stretch>
            <a:fillRect/>
          </a:stretch>
        </p:blipFill>
        <p:spPr>
          <a:xfrm>
            <a:off x="5342819" y="600646"/>
            <a:ext cx="2674786" cy="32323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6103" y="3009224"/>
            <a:ext cx="354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Luxation </a:t>
            </a:r>
            <a:r>
              <a:rPr lang="fr-FR" dirty="0" err="1" smtClean="0"/>
              <a:t>acromio-claviculaire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136887" y="209132"/>
            <a:ext cx="41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Paralysie du nerf de Charles Bell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562" y="3459594"/>
            <a:ext cx="2311027" cy="173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 l="22592" t="3277" r="9419" b="33267"/>
          <a:stretch>
            <a:fillRect/>
          </a:stretch>
        </p:blipFill>
        <p:spPr bwMode="auto">
          <a:xfrm>
            <a:off x="4622054" y="4328235"/>
            <a:ext cx="3395551" cy="237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974589" y="5617983"/>
            <a:ext cx="170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Amyotrophie du</a:t>
            </a:r>
          </a:p>
          <a:p>
            <a:r>
              <a:rPr lang="fr-FR" dirty="0" smtClean="0"/>
              <a:t>Sous épineux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EXAMEN CLINIQUE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03816" y="2242615"/>
            <a:ext cx="7939865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fr-FR" sz="2800" dirty="0" smtClean="0"/>
              <a:t>2.   PALPATION: Recherche des points douloureux</a:t>
            </a:r>
          </a:p>
          <a:p>
            <a:pPr marL="514350" indent="-514350">
              <a:buFont typeface="+mj-lt"/>
              <a:buAutoNum type="arabicPeriod"/>
            </a:pPr>
            <a:endParaRPr lang="fr-FR" sz="2800" dirty="0" smtClean="0"/>
          </a:p>
          <a:p>
            <a:pPr marL="1428750" lvl="2" indent="-514350">
              <a:buFont typeface="+mj-lt"/>
              <a:buAutoNum type="arabicPeriod"/>
            </a:pPr>
            <a:r>
              <a:rPr lang="fr-FR" sz="2800" dirty="0" smtClean="0"/>
              <a:t>Rachis</a:t>
            </a:r>
          </a:p>
          <a:p>
            <a:pPr marL="1428750" lvl="2" indent="-514350">
              <a:buFont typeface="+mj-lt"/>
              <a:buAutoNum type="arabicPeriod"/>
            </a:pPr>
            <a:r>
              <a:rPr lang="fr-FR" sz="2800" dirty="0" smtClean="0"/>
              <a:t>Clavicule</a:t>
            </a:r>
          </a:p>
          <a:p>
            <a:pPr marL="1428750" lvl="2" indent="-514350">
              <a:buFont typeface="+mj-lt"/>
              <a:buAutoNum type="arabicPeriod"/>
            </a:pPr>
            <a:r>
              <a:rPr lang="fr-FR" sz="2800" dirty="0" err="1" smtClean="0"/>
              <a:t>Acromio-claviculaire</a:t>
            </a:r>
            <a:endParaRPr lang="fr-FR" sz="2800" dirty="0" smtClean="0"/>
          </a:p>
          <a:p>
            <a:pPr marL="1428750" lvl="2" indent="-514350">
              <a:buFont typeface="+mj-lt"/>
              <a:buAutoNum type="arabicPeriod"/>
            </a:pPr>
            <a:r>
              <a:rPr lang="fr-FR" sz="2800" dirty="0" smtClean="0"/>
              <a:t>Acromion antérieur et externe</a:t>
            </a:r>
          </a:p>
          <a:p>
            <a:pPr marL="1428750" lvl="2" indent="-514350">
              <a:buFont typeface="+mj-lt"/>
              <a:buAutoNum type="arabicPeriod"/>
            </a:pPr>
            <a:r>
              <a:rPr lang="fr-FR" sz="2800" dirty="0" smtClean="0"/>
              <a:t>Gouttière bicipitale (TLB)</a:t>
            </a:r>
          </a:p>
          <a:p>
            <a:pPr marL="514350" indent="-514350"/>
            <a:r>
              <a:rPr lang="fr-FR" sz="2800" dirty="0" smtClean="0"/>
              <a:t> 	                 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algn="ctr"/>
            <a:r>
              <a:rPr lang="fr-FR" dirty="0"/>
              <a:t>L’EXAMEN  CLINIQUE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8424"/>
            <a:ext cx="8615510" cy="5759576"/>
          </a:xfrm>
          <a:noFill/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800" dirty="0" smtClean="0"/>
              <a:t> 3.   MOBILITES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fr-FR" sz="2800" dirty="0" smtClean="0"/>
              <a:t>	a.  Mobilité passive:  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800" dirty="0" smtClean="0"/>
              <a:t> </a:t>
            </a:r>
            <a:r>
              <a:rPr lang="fr-FR" sz="2800" b="1" u="sng" dirty="0" smtClean="0"/>
              <a:t>Diagnostic de </a:t>
            </a:r>
            <a:r>
              <a:rPr lang="fr-FR" sz="2800" b="1" u="sng" dirty="0" err="1" smtClean="0"/>
              <a:t>capsulite</a:t>
            </a:r>
            <a:endParaRPr lang="fr-FR" sz="2800" b="1" u="sng" dirty="0" smtClean="0"/>
          </a:p>
          <a:p>
            <a:pPr marL="609600" indent="-609600">
              <a:lnSpc>
                <a:spcPct val="90000"/>
              </a:lnSpc>
              <a:buNone/>
            </a:pPr>
            <a:r>
              <a:rPr lang="fr-FR" sz="2400" dirty="0" smtClean="0"/>
              <a:t>	   - </a:t>
            </a:r>
            <a:r>
              <a:rPr lang="fr-FR" sz="2400" dirty="0"/>
              <a:t>élévation antérieure (</a:t>
            </a:r>
            <a:r>
              <a:rPr lang="fr-FR" sz="2400" dirty="0" err="1" smtClean="0"/>
              <a:t>antépulsion</a:t>
            </a:r>
            <a:r>
              <a:rPr lang="fr-FR" sz="2400" dirty="0" smtClean="0"/>
              <a:t> ou flexion)</a:t>
            </a:r>
            <a:endParaRPr lang="fr-FR" sz="2400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- élévation latérale (abduction)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- rotation externe, coude au corps (RE1)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- rotation </a:t>
            </a:r>
            <a:r>
              <a:rPr lang="fr-FR" sz="2400" dirty="0" err="1"/>
              <a:t>externe-abduction</a:t>
            </a:r>
            <a:r>
              <a:rPr lang="fr-FR" sz="2400" dirty="0"/>
              <a:t> (RE2)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- rotation </a:t>
            </a:r>
            <a:r>
              <a:rPr lang="fr-FR" sz="2400" dirty="0" smtClean="0"/>
              <a:t>interne, main dans le dos (</a:t>
            </a:r>
            <a:r>
              <a:rPr lang="fr-FR" sz="2400" dirty="0"/>
              <a:t>pouce sur </a:t>
            </a:r>
            <a:r>
              <a:rPr lang="fr-FR" sz="2400" dirty="0" smtClean="0"/>
              <a:t>épineuses)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endParaRPr lang="fr-FR" sz="2400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endParaRPr lang="fr-FR" sz="2400" dirty="0" smtClean="0"/>
          </a:p>
          <a:p>
            <a:pPr marL="590550" indent="-533400">
              <a:lnSpc>
                <a:spcPct val="90000"/>
              </a:lnSpc>
              <a:buNone/>
            </a:pPr>
            <a:r>
              <a:rPr lang="fr-FR" sz="2800" dirty="0" smtClean="0"/>
              <a:t>	b.   Mobilité active: 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800" dirty="0" smtClean="0"/>
              <a:t> limitation douloureuse</a:t>
            </a:r>
          </a:p>
          <a:p>
            <a:pPr marL="590550" indent="-533400">
              <a:lnSpc>
                <a:spcPct val="90000"/>
              </a:lnSpc>
              <a:buNone/>
            </a:pPr>
            <a:r>
              <a:rPr lang="fr-FR" sz="2800" dirty="0" smtClean="0"/>
              <a:t>						  </a:t>
            </a:r>
            <a:r>
              <a:rPr lang="fr-FR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800" dirty="0" smtClean="0"/>
              <a:t> épaule </a:t>
            </a:r>
            <a:r>
              <a:rPr lang="fr-FR" sz="2800" dirty="0" err="1" smtClean="0"/>
              <a:t>pseudo-paralytique</a:t>
            </a:r>
            <a:endParaRPr lang="fr-FR" sz="2800" dirty="0" smtClean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8745"/>
            <a:ext cx="8229600" cy="1143000"/>
          </a:xfrm>
        </p:spPr>
        <p:txBody>
          <a:bodyPr>
            <a:normAutofit fontScale="90000"/>
          </a:bodyPr>
          <a:lstStyle/>
          <a:p>
            <a:pPr marL="838200" indent="-838200" algn="ctr"/>
            <a:r>
              <a:rPr lang="fr-FR" dirty="0"/>
              <a:t>L’EXAMEN  CLINIQUE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86982"/>
            <a:ext cx="8458200" cy="5634493"/>
          </a:xfrm>
          <a:noFill/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/>
              <a:t> </a:t>
            </a:r>
            <a:r>
              <a:rPr lang="fr-FR" dirty="0" smtClean="0"/>
              <a:t> 4.  LES MANŒUVRES DYNAMIQUES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</a:t>
            </a:r>
            <a:r>
              <a:rPr lang="fr-FR" u="sng" dirty="0" smtClean="0"/>
              <a:t>Le </a:t>
            </a:r>
            <a:r>
              <a:rPr lang="fr-FR" u="sng" dirty="0" err="1" smtClean="0"/>
              <a:t>testing</a:t>
            </a:r>
            <a:r>
              <a:rPr lang="fr-FR" u="sng" dirty="0" smtClean="0"/>
              <a:t> tendineux: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	ATTENTION: </a:t>
            </a:r>
            <a:r>
              <a:rPr lang="fr-FR" sz="2400" dirty="0" smtClean="0"/>
              <a:t>Doit apprécier la résistance pas la douleur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sus épineux: JOBE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sous épineux +/- petit rond: PATTE; Retour auto.; </a:t>
            </a:r>
            <a:r>
              <a:rPr lang="fr-FR" sz="2400" dirty="0"/>
              <a:t>C</a:t>
            </a:r>
            <a:r>
              <a:rPr lang="fr-FR" sz="2400" dirty="0" smtClean="0"/>
              <a:t>lairon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sous scapulaire: GERBER; </a:t>
            </a:r>
            <a:r>
              <a:rPr lang="fr-FR" sz="2400" dirty="0" err="1" smtClean="0"/>
              <a:t>Belly</a:t>
            </a:r>
            <a:r>
              <a:rPr lang="fr-FR" sz="2400" dirty="0" smtClean="0"/>
              <a:t> </a:t>
            </a:r>
            <a:r>
              <a:rPr lang="fr-FR" sz="2400" dirty="0" err="1" smtClean="0"/>
              <a:t>Press</a:t>
            </a:r>
            <a:r>
              <a:rPr lang="fr-FR" sz="2400" dirty="0" smtClean="0"/>
              <a:t> Test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tendon du long biceps: palm up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</a:t>
            </a:r>
            <a:r>
              <a:rPr lang="fr-FR" u="sng" dirty="0" smtClean="0"/>
              <a:t>Les signes de conflit: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			</a:t>
            </a:r>
            <a:r>
              <a:rPr lang="fr-FR" sz="2400" dirty="0" smtClean="0"/>
              <a:t>arc douloureux de NEER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YOCUM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			HAWKINS</a:t>
            </a:r>
            <a:endParaRPr lang="fr-FR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/>
              <a:t>	</a:t>
            </a: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sz="2400" dirty="0" smtClean="0"/>
              <a:t>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fr-FR" sz="24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fr-FR" dirty="0" smtClean="0"/>
              <a:t>     </a:t>
            </a:r>
            <a:endParaRPr lang="fr-FR" dirty="0"/>
          </a:p>
          <a:p>
            <a:pPr marL="990600" lvl="1" indent="-533400">
              <a:lnSpc>
                <a:spcPct val="90000"/>
              </a:lnSpc>
              <a:buFont typeface="Arial" charset="0"/>
              <a:buNone/>
            </a:pPr>
            <a:r>
              <a:rPr lang="fr-FR" sz="2400" dirty="0"/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95325" y="0"/>
            <a:ext cx="78200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5400" dirty="0" err="1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Testing</a:t>
            </a:r>
            <a:r>
              <a:rPr lang="fr-FR" sz="5400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fr-FR" sz="54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tendino-musculaire</a:t>
            </a:r>
            <a:endParaRPr lang="fr-FR" sz="4400" dirty="0">
              <a:solidFill>
                <a:schemeClr val="tx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03200" y="1066800"/>
            <a:ext cx="64341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40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Muscle </a:t>
            </a:r>
            <a:r>
              <a:rPr lang="fr-FR" sz="4000" dirty="0" err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supra-épineux</a:t>
            </a:r>
            <a:endParaRPr lang="fr-FR" sz="4000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24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Test de </a:t>
            </a:r>
            <a:r>
              <a:rPr lang="fr-FR" sz="24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JOBE</a:t>
            </a:r>
            <a:endParaRPr lang="fr-FR" sz="24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28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Perte de FORCE = +</a:t>
            </a: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fr-FR" sz="2800" dirty="0" smtClean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dirty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95325" y="4355383"/>
            <a:ext cx="3669294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76238" indent="-376238"/>
            <a:r>
              <a:rPr lang="fr-F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Attention aux	faux positifs</a:t>
            </a:r>
            <a:endParaRPr lang="fr-FR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292725" y="5743843"/>
            <a:ext cx="3513138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 = 90%	</a:t>
            </a:r>
            <a:r>
              <a:rPr lang="fr-FR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</a:t>
            </a:r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&lt; 50%</a:t>
            </a:r>
          </a:p>
        </p:txBody>
      </p:sp>
      <p:pic>
        <p:nvPicPr>
          <p:cNvPr id="32774" name="Picture 6" descr="jo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471" y="1981200"/>
            <a:ext cx="4142879" cy="3488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95325" y="0"/>
            <a:ext cx="78200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5400" dirty="0" err="1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Testing</a:t>
            </a:r>
            <a:r>
              <a:rPr lang="fr-FR" sz="5400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fr-FR" sz="54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</a:rPr>
              <a:t>tendino-musculaire</a:t>
            </a:r>
            <a:endParaRPr lang="fr-FR" sz="4400" dirty="0">
              <a:solidFill>
                <a:schemeClr val="tx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03200" y="1300163"/>
            <a:ext cx="64341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40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Muscle </a:t>
            </a:r>
            <a:r>
              <a:rPr lang="fr-FR" sz="4000" dirty="0" err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infra-</a:t>
            </a:r>
            <a:r>
              <a:rPr lang="fr-FR" sz="4000" dirty="0" err="1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épineux</a:t>
            </a:r>
            <a:endParaRPr lang="fr-FR" sz="4000" dirty="0" smtClean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</a:pPr>
            <a:endParaRPr lang="fr-FR" sz="4000" dirty="0" smtClean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fr-FR" sz="2400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Test de </a:t>
            </a:r>
            <a:r>
              <a:rPr lang="fr-FR" sz="2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PATTE</a:t>
            </a:r>
          </a:p>
          <a:p>
            <a:pPr marL="2057400" lvl="4" indent="-228600"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r>
              <a:rPr lang="fr-FR" sz="2800" dirty="0" err="1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Re</a:t>
            </a:r>
            <a:r>
              <a:rPr lang="fr-FR" sz="28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 2 contrariée</a:t>
            </a:r>
          </a:p>
          <a:p>
            <a:pPr marL="2057400" lvl="4" indent="-228600"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r>
              <a:rPr lang="fr-FR" sz="28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a typeface="ヒラギノ角ゴ Pro W3" charset="-128"/>
                <a:cs typeface="ヒラギノ角ゴ Pro W3" charset="-128"/>
              </a:rPr>
              <a:t>Perte de Force</a:t>
            </a:r>
          </a:p>
          <a:p>
            <a:pPr marL="2057400" lvl="4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fr-FR" sz="2800" dirty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fr-FR" dirty="0">
              <a:solidFill>
                <a:schemeClr val="bg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930953" y="5943600"/>
            <a:ext cx="4050016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 = 79%	</a:t>
            </a:r>
            <a:r>
              <a:rPr lang="fr-FR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</a:t>
            </a:r>
            <a:r>
              <a:rPr lang="fr-F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67%</a:t>
            </a:r>
          </a:p>
        </p:txBody>
      </p:sp>
      <p:pic>
        <p:nvPicPr>
          <p:cNvPr id="31749" name="Picture 5" descr="pat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0953" y="2130183"/>
            <a:ext cx="4075531" cy="3433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718</Words>
  <Application>Microsoft Macintosh PowerPoint</Application>
  <PresentationFormat>Présentation à l'écran (4:3)</PresentationFormat>
  <Paragraphs>205</Paragraphs>
  <Slides>17</Slides>
  <Notes>1</Notes>
  <HiddenSlides>0</HiddenSlides>
  <MMClips>2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L’EPAULE</vt:lpstr>
      <vt:lpstr>LES ORIENTATIONS</vt:lpstr>
      <vt:lpstr>     L’EXAMEN  CLINIQUE (BILATERAL et COMPARATIF)        </vt:lpstr>
      <vt:lpstr>Diapositive 4</vt:lpstr>
      <vt:lpstr>EXAMEN CLINIQUE</vt:lpstr>
      <vt:lpstr>L’EXAMEN  CLINIQUE </vt:lpstr>
      <vt:lpstr>L’EXAMEN  CLINIQUE </vt:lpstr>
      <vt:lpstr>Diapositive 8</vt:lpstr>
      <vt:lpstr>Diapositive 9</vt:lpstr>
      <vt:lpstr>Diapositive 10</vt:lpstr>
      <vt:lpstr>Diapositive 11</vt:lpstr>
      <vt:lpstr>Tests de conflit</vt:lpstr>
      <vt:lpstr>L’EXAMEN  CLINIQUE </vt:lpstr>
      <vt:lpstr>L’EXAMEN  CLINIQUE </vt:lpstr>
      <vt:lpstr>EXAMEN CLINIQUE</vt:lpstr>
      <vt:lpstr>EVALUATION OBJECTIVE: LE SCORE DE CONSTANT</vt:lpstr>
      <vt:lpstr>Diapositive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L’EPAULE</dc:title>
  <dc:creator>Admin</dc:creator>
  <cp:lastModifiedBy>Admin</cp:lastModifiedBy>
  <cp:revision>4</cp:revision>
  <dcterms:created xsi:type="dcterms:W3CDTF">2011-10-07T18:30:20Z</dcterms:created>
  <dcterms:modified xsi:type="dcterms:W3CDTF">2011-10-07T18:32:13Z</dcterms:modified>
</cp:coreProperties>
</file>