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84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71" r:id="rId14"/>
    <p:sldId id="281" r:id="rId15"/>
    <p:sldId id="273" r:id="rId16"/>
    <p:sldId id="274" r:id="rId17"/>
    <p:sldId id="276" r:id="rId18"/>
    <p:sldId id="279" r:id="rId19"/>
    <p:sldId id="280" r:id="rId20"/>
    <p:sldId id="278" r:id="rId21"/>
    <p:sldId id="275" r:id="rId22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980"/>
    <p:restoredTop sz="94634"/>
  </p:normalViewPr>
  <p:slideViewPr>
    <p:cSldViewPr snapToGrid="0" snapToObjects="1">
      <p:cViewPr varScale="1">
        <p:scale>
          <a:sx n="95" d="100"/>
          <a:sy n="95" d="100"/>
        </p:scale>
        <p:origin x="69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1F303-60B9-D746-8579-EAC10090B4FB}" type="datetimeFigureOut">
              <a:rPr lang="fr-FR" smtClean="0"/>
              <a:t>23/11/2017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32683-7376-8C4B-9F5E-119C0A4002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8435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32683-7376-8C4B-9F5E-119C0A40026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267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461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07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32683-7376-8C4B-9F5E-119C0A400266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209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/>
          <a:lstStyle>
            <a:lvl1pPr algn="r">
              <a:defRPr sz="7200" b="0" i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Helvetica Courant" charset="0"/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/>
          <a:lstStyle>
            <a:lvl1pPr marL="0" indent="0" algn="r">
              <a:buNone/>
              <a:defRPr sz="2400" b="0" i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Helvetica Courant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F0A41-E9EB-E14B-8022-4F649877B1CE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6415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6F351-0AC7-054E-9C0F-7F2E5D3DBF6F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83089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7C669-8777-B248-B20D-F06F37722D3B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38880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833438" y="787400"/>
            <a:ext cx="457200" cy="584200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6000" dirty="0">
                <a:effectLst/>
              </a:rPr>
              <a:t>“</a:t>
            </a:r>
          </a:p>
        </p:txBody>
      </p:sp>
      <p:sp>
        <p:nvSpPr>
          <p:cNvPr id="6" name="TextBox 9"/>
          <p:cNvSpPr txBox="1"/>
          <p:nvPr/>
        </p:nvSpPr>
        <p:spPr>
          <a:xfrm>
            <a:off x="7827963" y="2743200"/>
            <a:ext cx="457200" cy="584200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6000" dirty="0"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/>
          <a:lstStyle>
            <a:lvl1pPr>
              <a:defRPr sz="33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C2097-159F-FA41-976A-0A75F94CDD41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62517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F702C-B21D-C54A-9EC7-9C3441B527D3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21723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77123-AD28-B746-A6F0-DBC19E138045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03152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AFC9F-7A99-6644-B16D-E53E86C6C26C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83017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E8B88-81D6-6D43-B3BA-C41BD27164E4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63390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00F86-BED8-794D-B019-AD0B093EE1CA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32191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75529-7FE8-224F-ABFE-1B8D51F61677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3833682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noProof="0" smtClean="0"/>
              <a:t>Faire glisser l'image vers l'espace réservé ou cliquer sur l'icône pour l'ajouter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8A60D-2E2A-1046-84B0-29DB9ED6F2E9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5815898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9AF9F-9B83-7040-8B59-DAC6736B2786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08272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E76A6-A0C8-A44A-821C-A611C1B14F2E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5408934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'image de la bibliothèque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noProof="0" smtClean="0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C0E92-68A2-7A4D-B751-31FD53C82859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403136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152400" y="152400"/>
            <a:ext cx="8915400" cy="6096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B309A-3E47-B246-871B-1174DBD60299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2408960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/>
          <a:lstStyle>
            <a:lvl1pPr algn="l">
              <a:defRPr sz="7200" b="0" i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Helvetica Courant" charset="0"/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/>
          <a:lstStyle>
            <a:lvl1pPr marL="0" indent="0" algn="l">
              <a:buNone/>
              <a:defRPr sz="2400" b="0" i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Helvetica Courant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0AC18-E160-BF49-A27B-C78DA248AE46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14659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22EF8-F505-8843-AD34-FCB7F7CFA648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03554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/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anchor="b"/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2FE09-C4F2-FF49-B383-451DCB2DB996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8623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3FDD9-A7DC-824F-8C8D-E1075E344D5A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67988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90286-FC3C-0B43-BA4B-212DC1C4CBB5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38015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B3E9A-559E-D049-955E-123BAD95CAB3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35684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E82BE-6B8B-554B-B29C-D48CC1A06EF8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80270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825625"/>
            <a:ext cx="76755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>
              <a:defRPr/>
            </a:pPr>
            <a:fld id="{2DF58E3E-7EE2-8E4B-A64F-89901B74382E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49" r:id="rId1"/>
    <p:sldLayoutId id="2147484550" r:id="rId2"/>
    <p:sldLayoutId id="2147484551" r:id="rId3"/>
    <p:sldLayoutId id="2147484552" r:id="rId4"/>
    <p:sldLayoutId id="2147484553" r:id="rId5"/>
    <p:sldLayoutId id="2147484554" r:id="rId6"/>
    <p:sldLayoutId id="2147484555" r:id="rId7"/>
    <p:sldLayoutId id="2147484556" r:id="rId8"/>
    <p:sldLayoutId id="2147484557" r:id="rId9"/>
    <p:sldLayoutId id="2147484558" r:id="rId10"/>
    <p:sldLayoutId id="2147484559" r:id="rId11"/>
    <p:sldLayoutId id="2147484565" r:id="rId12"/>
    <p:sldLayoutId id="2147484560" r:id="rId13"/>
    <p:sldLayoutId id="2147484561" r:id="rId14"/>
    <p:sldLayoutId id="2147484562" r:id="rId15"/>
    <p:sldLayoutId id="2147484563" r:id="rId16"/>
    <p:sldLayoutId id="2147484564" r:id="rId17"/>
    <p:sldLayoutId id="2147484566" r:id="rId18"/>
    <p:sldLayoutId id="2147484567" r:id="rId19"/>
    <p:sldLayoutId id="2147484568" r:id="rId20"/>
    <p:sldLayoutId id="2147484569" r:id="rId21"/>
    <p:sldLayoutId id="2147484570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0" i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Helvetica Courant" charset="0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400" b="0" i="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Helvetica Courant" charset="0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2000" b="0" i="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Helvetica Courant" charset="0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600" b="0" i="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Helvetica Courant" charset="0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b="0" i="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Helvetica Courant" charset="0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b="0" i="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Helvetica Courant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4.png"/><Relationship Id="rId6" Type="http://schemas.openxmlformats.org/officeDocument/2006/relationships/image" Target="../media/image29.JPG"/><Relationship Id="rId7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5" Type="http://schemas.openxmlformats.org/officeDocument/2006/relationships/image" Target="../media/image45.jpg"/><Relationship Id="rId6" Type="http://schemas.openxmlformats.org/officeDocument/2006/relationships/image" Target="../media/image46.jpg"/><Relationship Id="rId7" Type="http://schemas.openxmlformats.org/officeDocument/2006/relationships/image" Target="../media/image47.jpg"/><Relationship Id="rId8" Type="http://schemas.openxmlformats.org/officeDocument/2006/relationships/image" Target="../media/image48.jpg"/><Relationship Id="rId9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0.jp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4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93688" y="120628"/>
            <a:ext cx="8108576" cy="1570356"/>
          </a:xfrm>
        </p:spPr>
        <p:txBody>
          <a:bodyPr>
            <a:normAutofit fontScale="90000"/>
          </a:bodyPr>
          <a:lstStyle/>
          <a:p>
            <a:pPr algn="l"/>
            <a:r>
              <a:rPr lang="fr-FR" sz="5400" dirty="0">
                <a:solidFill>
                  <a:schemeClr val="accent5"/>
                </a:solidFill>
              </a:rPr>
              <a:t>Surveillance post opératoire </a:t>
            </a:r>
            <a:r>
              <a:rPr lang="fr-FR" sz="5400" dirty="0" smtClean="0">
                <a:solidFill>
                  <a:schemeClr val="accent5"/>
                </a:solidFill>
              </a:rPr>
              <a:t/>
            </a:r>
            <a:br>
              <a:rPr lang="fr-FR" sz="5400" dirty="0" smtClean="0">
                <a:solidFill>
                  <a:schemeClr val="accent5"/>
                </a:solidFill>
              </a:rPr>
            </a:br>
            <a:r>
              <a:rPr lang="fr-FR" sz="5400" dirty="0" smtClean="0">
                <a:solidFill>
                  <a:schemeClr val="accent5"/>
                </a:solidFill>
              </a:rPr>
              <a:t>en </a:t>
            </a:r>
            <a:r>
              <a:rPr lang="fr-FR" sz="5400" dirty="0">
                <a:solidFill>
                  <a:schemeClr val="accent5"/>
                </a:solidFill>
              </a:rPr>
              <a:t>chirurgie de la main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150940" y="4943095"/>
            <a:ext cx="4521573" cy="1100083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Docteur Richard </a:t>
            </a:r>
            <a:r>
              <a:rPr lang="fr-FR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Béracassat</a:t>
            </a:r>
          </a:p>
          <a:p>
            <a:r>
              <a:rPr lang="fr-FR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Docteur Jean-Sébastien Karp  </a:t>
            </a:r>
            <a:endParaRPr lang="fr-FR" dirty="0" smtClean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Alès : 23/11/2017</a:t>
            </a:r>
            <a:endParaRPr lang="fr-FR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586087"/>
            <a:ext cx="3196350" cy="239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4194054"/>
            <a:ext cx="3202547" cy="225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6446838"/>
            <a:ext cx="2200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37" y="1586087"/>
            <a:ext cx="2323800" cy="300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3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0050" y="203761"/>
            <a:ext cx="7886700" cy="1140946"/>
          </a:xfrm>
        </p:spPr>
        <p:txBody>
          <a:bodyPr/>
          <a:lstStyle/>
          <a:p>
            <a:r>
              <a:rPr lang="fr-FR" dirty="0" err="1" smtClean="0">
                <a:solidFill>
                  <a:schemeClr val="accent5"/>
                </a:solidFill>
              </a:rPr>
              <a:t>Rhizarthrose</a:t>
            </a:r>
            <a:r>
              <a:rPr lang="fr-FR" dirty="0" smtClean="0">
                <a:solidFill>
                  <a:schemeClr val="accent5"/>
                </a:solidFill>
              </a:rPr>
              <a:t> - Arthroplasties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74488" y="1344707"/>
            <a:ext cx="3768912" cy="523090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dirty="0" smtClean="0">
                <a:solidFill>
                  <a:schemeClr val="tx2"/>
                </a:solidFill>
              </a:rPr>
              <a:t>Arthroplastie TM</a:t>
            </a:r>
          </a:p>
          <a:p>
            <a:pPr marL="0" indent="0">
              <a:buNone/>
            </a:pPr>
            <a:r>
              <a:rPr lang="fr-FR" dirty="0" smtClean="0">
                <a:solidFill>
                  <a:schemeClr val="tx2"/>
                </a:solidFill>
              </a:rPr>
              <a:t>Immobilisation poignet </a:t>
            </a:r>
            <a:r>
              <a:rPr lang="mr-IN" dirty="0" smtClean="0">
                <a:solidFill>
                  <a:schemeClr val="tx2"/>
                </a:solidFill>
              </a:rPr>
              <a:t>–</a:t>
            </a:r>
            <a:r>
              <a:rPr lang="fr-FR" dirty="0" smtClean="0">
                <a:solidFill>
                  <a:schemeClr val="tx2"/>
                </a:solidFill>
              </a:rPr>
              <a:t> pouce 3 semaines</a:t>
            </a:r>
          </a:p>
          <a:p>
            <a:pPr marL="0" indent="0">
              <a:buNone/>
            </a:pPr>
            <a:r>
              <a:rPr lang="fr-FR" dirty="0" smtClean="0">
                <a:solidFill>
                  <a:schemeClr val="accent5"/>
                </a:solidFill>
              </a:rPr>
              <a:t>Infection (rare)</a:t>
            </a:r>
          </a:p>
          <a:p>
            <a:r>
              <a:rPr lang="fr-FR" dirty="0" smtClean="0"/>
              <a:t>Douleurs anormales</a:t>
            </a:r>
          </a:p>
          <a:p>
            <a:r>
              <a:rPr lang="fr-FR" dirty="0" smtClean="0"/>
              <a:t>Signes inflammatoires</a:t>
            </a:r>
          </a:p>
          <a:p>
            <a:r>
              <a:rPr lang="fr-FR" dirty="0" smtClean="0"/>
              <a:t>Biologie CRP</a:t>
            </a:r>
          </a:p>
          <a:p>
            <a:r>
              <a:rPr lang="fr-FR" dirty="0" smtClean="0"/>
              <a:t>Pas d’ATB à l’aveugle</a:t>
            </a:r>
          </a:p>
          <a:p>
            <a:pPr marL="0" indent="0">
              <a:buNone/>
            </a:pPr>
            <a:r>
              <a:rPr lang="fr-FR" dirty="0" smtClean="0">
                <a:solidFill>
                  <a:schemeClr val="accent5"/>
                </a:solidFill>
              </a:rPr>
              <a:t>Luxation </a:t>
            </a:r>
            <a:r>
              <a:rPr lang="fr-FR" dirty="0" smtClean="0"/>
              <a:t>(exceptionnelle avec implants DM): </a:t>
            </a:r>
            <a:r>
              <a:rPr lang="fr-FR" dirty="0" err="1" smtClean="0"/>
              <a:t>Rx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>
                <a:solidFill>
                  <a:schemeClr val="accent5"/>
                </a:solidFill>
              </a:rPr>
              <a:t>Cs </a:t>
            </a:r>
            <a:r>
              <a:rPr lang="fr-FR" dirty="0">
                <a:solidFill>
                  <a:schemeClr val="accent5"/>
                </a:solidFill>
              </a:rPr>
              <a:t>Chirurgicale </a:t>
            </a:r>
            <a:r>
              <a:rPr lang="fr-FR" dirty="0" smtClean="0">
                <a:solidFill>
                  <a:schemeClr val="accent5"/>
                </a:solidFill>
              </a:rPr>
              <a:t>urgente</a:t>
            </a:r>
          </a:p>
          <a:p>
            <a:pPr marL="0" indent="0">
              <a:buNone/>
            </a:pPr>
            <a:r>
              <a:rPr lang="fr-FR" dirty="0" err="1" smtClean="0">
                <a:solidFill>
                  <a:schemeClr val="tx2"/>
                </a:solidFill>
              </a:rPr>
              <a:t>Trapézectomie</a:t>
            </a:r>
            <a:r>
              <a:rPr lang="fr-FR" dirty="0" smtClean="0">
                <a:solidFill>
                  <a:schemeClr val="tx2"/>
                </a:solidFill>
              </a:rPr>
              <a:t>:</a:t>
            </a:r>
          </a:p>
          <a:p>
            <a:pPr marL="0" indent="0">
              <a:buNone/>
            </a:pPr>
            <a:r>
              <a:rPr lang="fr-FR" dirty="0">
                <a:solidFill>
                  <a:schemeClr val="tx2"/>
                </a:solidFill>
              </a:rPr>
              <a:t>Immobilisation 6 semaines</a:t>
            </a:r>
            <a:endParaRPr lang="fr-FR" dirty="0" smtClean="0">
              <a:solidFill>
                <a:schemeClr val="tx2"/>
              </a:solidFill>
            </a:endParaRPr>
          </a:p>
          <a:p>
            <a:r>
              <a:rPr lang="fr-FR" dirty="0" smtClean="0">
                <a:solidFill>
                  <a:schemeClr val="tx1"/>
                </a:solidFill>
              </a:rPr>
              <a:t>Rétraction colonne du pouce </a:t>
            </a:r>
          </a:p>
          <a:p>
            <a:r>
              <a:rPr lang="fr-FR" dirty="0" smtClean="0">
                <a:solidFill>
                  <a:schemeClr val="tx1"/>
                </a:solidFill>
              </a:rPr>
              <a:t>pouce </a:t>
            </a:r>
            <a:r>
              <a:rPr lang="fr-FR" dirty="0" err="1" smtClean="0">
                <a:solidFill>
                  <a:schemeClr val="tx1"/>
                </a:solidFill>
              </a:rPr>
              <a:t>adductus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54" y="4053275"/>
            <a:ext cx="1638300" cy="2032000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05" y="4053276"/>
            <a:ext cx="2541133" cy="2032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904" y="1706269"/>
            <a:ext cx="2427329" cy="2218233"/>
          </a:xfrm>
          <a:prstGeom prst="rect">
            <a:avLst/>
          </a:prstGeom>
        </p:spPr>
      </p:pic>
      <p:pic>
        <p:nvPicPr>
          <p:cNvPr id="10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6446838"/>
            <a:ext cx="2200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97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2814" y="122143"/>
            <a:ext cx="7886700" cy="898899"/>
          </a:xfrm>
        </p:spPr>
        <p:txBody>
          <a:bodyPr/>
          <a:lstStyle/>
          <a:p>
            <a:r>
              <a:rPr lang="fr-FR" dirty="0" smtClean="0">
                <a:solidFill>
                  <a:schemeClr val="accent5"/>
                </a:solidFill>
              </a:rPr>
              <a:t>Maladie de Dupuytren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32814" y="1653100"/>
            <a:ext cx="4276098" cy="4450977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Intervention si rétraction</a:t>
            </a:r>
          </a:p>
          <a:p>
            <a:r>
              <a:rPr lang="fr-FR" dirty="0" smtClean="0"/>
              <a:t>Etudier les possibilités chirurgicales en fonction du patient et de ses demandes</a:t>
            </a:r>
          </a:p>
          <a:p>
            <a:r>
              <a:rPr lang="fr-FR" dirty="0" smtClean="0"/>
              <a:t>Expliquer +++</a:t>
            </a:r>
          </a:p>
          <a:p>
            <a:r>
              <a:rPr lang="fr-FR" dirty="0" smtClean="0"/>
              <a:t>Cas évolués récupération partielle: secteur utile</a:t>
            </a:r>
          </a:p>
          <a:p>
            <a:r>
              <a:rPr lang="fr-FR" dirty="0" smtClean="0"/>
              <a:t>Parfois amputation préférable: doigt en crochet</a:t>
            </a:r>
          </a:p>
          <a:p>
            <a:r>
              <a:rPr lang="fr-FR" dirty="0" smtClean="0"/>
              <a:t>« Paume ouverte » dans la majorité des cas</a:t>
            </a:r>
          </a:p>
          <a:p>
            <a:r>
              <a:rPr lang="fr-FR" dirty="0" smtClean="0"/>
              <a:t>Greffes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26432" y="1653100"/>
            <a:ext cx="4113175" cy="4953281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Rééducation immédiate à prévoir à l’avance</a:t>
            </a:r>
          </a:p>
          <a:p>
            <a:r>
              <a:rPr lang="fr-FR" dirty="0" smtClean="0"/>
              <a:t>Vascularisation des doigts (cas sévères)</a:t>
            </a:r>
          </a:p>
          <a:p>
            <a:r>
              <a:rPr lang="fr-FR" dirty="0" smtClean="0"/>
              <a:t>Hypoesthésie souvent transitoire</a:t>
            </a:r>
          </a:p>
          <a:p>
            <a:r>
              <a:rPr lang="fr-FR" dirty="0" smtClean="0"/>
              <a:t>Infection rare (drainage pas paume ouverte) </a:t>
            </a:r>
          </a:p>
          <a:p>
            <a:r>
              <a:rPr lang="fr-FR" dirty="0" smtClean="0"/>
              <a:t>Peu douloureux (antalgiques P1 ou P2)</a:t>
            </a:r>
          </a:p>
          <a:p>
            <a:r>
              <a:rPr lang="fr-FR" dirty="0" smtClean="0"/>
              <a:t>Bourdonnet sur greffe à garder 10 jours  </a:t>
            </a:r>
          </a:p>
          <a:p>
            <a:r>
              <a:rPr lang="fr-FR" dirty="0" smtClean="0"/>
              <a:t>Récidive </a:t>
            </a:r>
          </a:p>
        </p:txBody>
      </p:sp>
      <p:pic>
        <p:nvPicPr>
          <p:cNvPr id="5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6446838"/>
            <a:ext cx="2200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675" y="110704"/>
            <a:ext cx="1289984" cy="146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34686" y="164348"/>
            <a:ext cx="7886700" cy="777896"/>
          </a:xfrm>
        </p:spPr>
        <p:txBody>
          <a:bodyPr/>
          <a:lstStyle/>
          <a:p>
            <a:r>
              <a:rPr lang="fr-FR" dirty="0" smtClean="0">
                <a:solidFill>
                  <a:schemeClr val="accent5"/>
                </a:solidFill>
              </a:rPr>
              <a:t>Classification de Tubiana</a:t>
            </a:r>
            <a:endParaRPr lang="fr-FR" dirty="0">
              <a:solidFill>
                <a:schemeClr val="accent5"/>
              </a:solidFill>
            </a:endParaRPr>
          </a:p>
        </p:txBody>
      </p:sp>
      <p:pic>
        <p:nvPicPr>
          <p:cNvPr id="6" name="Picture 8" descr="st Vach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544" y="942244"/>
            <a:ext cx="3352800" cy="2514600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518808" y="2981719"/>
            <a:ext cx="13499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</a:rPr>
              <a:t>Stade </a:t>
            </a:r>
            <a:r>
              <a:rPr lang="fr-FR" sz="2400" dirty="0">
                <a:solidFill>
                  <a:srgbClr val="FFFF00"/>
                </a:solidFill>
              </a:rPr>
              <a:t>1</a:t>
            </a:r>
            <a:endParaRPr lang="fr-FR" sz="2400" dirty="0"/>
          </a:p>
        </p:txBody>
      </p:sp>
      <p:sp>
        <p:nvSpPr>
          <p:cNvPr id="9" name="Titre 4"/>
          <p:cNvSpPr txBox="1">
            <a:spLocks/>
          </p:cNvSpPr>
          <p:nvPr/>
        </p:nvSpPr>
        <p:spPr>
          <a:xfrm>
            <a:off x="6063572" y="515638"/>
            <a:ext cx="25125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0" i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Helvetica Courant" charset="0"/>
                <a:ea typeface="+mj-ea"/>
                <a:cs typeface="+mj-cs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charset="0"/>
              </a:defRPr>
            </a:lvl9pPr>
          </a:lstStyle>
          <a:p>
            <a:pPr algn="r"/>
            <a:endParaRPr lang="fr-FR" sz="2000" dirty="0" smtClean="0">
              <a:solidFill>
                <a:srgbClr val="FFFF00"/>
              </a:solidFill>
            </a:endParaRPr>
          </a:p>
          <a:p>
            <a:pPr algn="r"/>
            <a:endParaRPr lang="fr-FR" sz="2000" dirty="0">
              <a:solidFill>
                <a:srgbClr val="FFFF00"/>
              </a:solidFill>
            </a:endParaRPr>
          </a:p>
        </p:txBody>
      </p:sp>
      <p:pic>
        <p:nvPicPr>
          <p:cNvPr id="10" name="Picture 7" descr="Clauz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4033" y="942244"/>
            <a:ext cx="3291604" cy="2468703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11" name="Picture 5" descr="st 3 D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544" y="3905662"/>
            <a:ext cx="3352800" cy="2513754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12" name="Picture 7" descr="Dubord st 4 D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2931" y="3905662"/>
            <a:ext cx="3272973" cy="2453948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417127" y="5920123"/>
            <a:ext cx="1451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</a:rPr>
              <a:t>Stade </a:t>
            </a:r>
            <a:r>
              <a:rPr lang="fr-FR" sz="2400" dirty="0" smtClean="0">
                <a:solidFill>
                  <a:srgbClr val="FFFF00"/>
                </a:solidFill>
              </a:rPr>
              <a:t>3</a:t>
            </a:r>
            <a:endParaRPr lang="fr-FR" sz="2400" dirty="0"/>
          </a:p>
        </p:txBody>
      </p:sp>
      <p:sp>
        <p:nvSpPr>
          <p:cNvPr id="14" name="Rectangle 13"/>
          <p:cNvSpPr/>
          <p:nvPr/>
        </p:nvSpPr>
        <p:spPr>
          <a:xfrm>
            <a:off x="5401261" y="2827629"/>
            <a:ext cx="1451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</a:rPr>
              <a:t>Stade </a:t>
            </a:r>
            <a:r>
              <a:rPr lang="fr-FR" sz="2400" dirty="0" smtClean="0">
                <a:solidFill>
                  <a:srgbClr val="FFFF00"/>
                </a:solidFill>
              </a:rPr>
              <a:t>2</a:t>
            </a:r>
            <a:endParaRPr lang="fr-FR" sz="2400" dirty="0"/>
          </a:p>
        </p:txBody>
      </p:sp>
      <p:sp>
        <p:nvSpPr>
          <p:cNvPr id="15" name="Rectangle 14"/>
          <p:cNvSpPr/>
          <p:nvPr/>
        </p:nvSpPr>
        <p:spPr>
          <a:xfrm>
            <a:off x="5503016" y="5812993"/>
            <a:ext cx="1423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FFFF00"/>
                </a:solidFill>
              </a:rPr>
              <a:t>Stade </a:t>
            </a:r>
            <a:r>
              <a:rPr lang="fr-FR" sz="2800" dirty="0" smtClean="0">
                <a:solidFill>
                  <a:srgbClr val="FFFF00"/>
                </a:solidFill>
              </a:rPr>
              <a:t>4</a:t>
            </a:r>
            <a:endParaRPr lang="fr-FR" sz="2800" dirty="0"/>
          </a:p>
        </p:txBody>
      </p:sp>
      <p:pic>
        <p:nvPicPr>
          <p:cNvPr id="16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895" y="6419416"/>
            <a:ext cx="2200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30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33400" y="3048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99962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fr-FR" sz="2800" i="0" dirty="0">
              <a:solidFill>
                <a:schemeClr val="tx2"/>
              </a:solidFill>
              <a:latin typeface="Times" pitchFamily="28" charset="0"/>
            </a:endParaRPr>
          </a:p>
        </p:txBody>
      </p:sp>
      <p:pic>
        <p:nvPicPr>
          <p:cNvPr id="20483" name="Picture 6" descr="st 3 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076325"/>
            <a:ext cx="3305175" cy="2478088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0484" name="Picture 7" descr="dissection per-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066800"/>
            <a:ext cx="3276600" cy="2457450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0485" name="Picture 8" descr="fin de disses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6325" y="3733800"/>
            <a:ext cx="3305175" cy="2478088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0486" name="Picture 9" descr="fermeture paume ouvert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38725" y="3733800"/>
            <a:ext cx="3276600" cy="2455863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827584" y="116632"/>
            <a:ext cx="7772400" cy="914400"/>
          </a:xfrm>
        </p:spPr>
        <p:txBody>
          <a:bodyPr/>
          <a:lstStyle/>
          <a:p>
            <a:r>
              <a:rPr lang="fr-FR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Aponevrectomie</a:t>
            </a:r>
            <a:endParaRPr lang="fr-FR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6322413"/>
            <a:ext cx="2200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75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st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980728"/>
            <a:ext cx="3648405" cy="273630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2532" name="Picture 6" descr="Berthomier per op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2644" y="1077888"/>
            <a:ext cx="3705291" cy="277896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95535" y="163488"/>
            <a:ext cx="7772400" cy="914400"/>
          </a:xfrm>
        </p:spPr>
        <p:txBody>
          <a:bodyPr/>
          <a:lstStyle/>
          <a:p>
            <a:r>
              <a:rPr lang="fr-FR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greffes de peau</a:t>
            </a:r>
            <a:endParaRPr lang="fr-FR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00267" y="3276762"/>
            <a:ext cx="2924754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Femme 56 ans Stade 4 D5</a:t>
            </a:r>
          </a:p>
        </p:txBody>
      </p:sp>
      <p:pic>
        <p:nvPicPr>
          <p:cNvPr id="9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422281"/>
            <a:ext cx="2200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Espace réservé du contenu 5" descr="IMG_108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r="15278"/>
          <a:stretch>
            <a:fillRect/>
          </a:stretch>
        </p:blipFill>
        <p:spPr>
          <a:xfrm>
            <a:off x="395535" y="3929024"/>
            <a:ext cx="2159535" cy="2493258"/>
          </a:xfrm>
          <a:prstGeom prst="rect">
            <a:avLst/>
          </a:prstGeom>
        </p:spPr>
      </p:pic>
      <p:pic>
        <p:nvPicPr>
          <p:cNvPr id="11" name="Espace réservé du contenu 6" descr="IMG_108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r="15278"/>
          <a:stretch>
            <a:fillRect/>
          </a:stretch>
        </p:blipFill>
        <p:spPr>
          <a:xfrm>
            <a:off x="2873570" y="3923093"/>
            <a:ext cx="2168438" cy="249918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12462" y="6443676"/>
            <a:ext cx="313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latin typeface="Helvetica" charset="0"/>
                <a:ea typeface="Helvetica" charset="0"/>
                <a:cs typeface="Helvetica" charset="0"/>
              </a:rPr>
              <a:t>Homme 49 ans Stade 4 D5</a:t>
            </a:r>
            <a:endParaRPr lang="fr-FR" sz="18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25021" y="4404731"/>
            <a:ext cx="28576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FFFF00"/>
                </a:solidFill>
              </a:rPr>
              <a:t>« Coupe-feu </a:t>
            </a:r>
            <a:r>
              <a:rPr lang="fr-FR" sz="3200" smtClean="0">
                <a:solidFill>
                  <a:srgbClr val="FFFF00"/>
                </a:solidFill>
              </a:rPr>
              <a:t>» </a:t>
            </a:r>
          </a:p>
          <a:p>
            <a:r>
              <a:rPr lang="fr-FR" sz="3200" dirty="0" smtClean="0">
                <a:solidFill>
                  <a:srgbClr val="FFFF00"/>
                </a:solidFill>
              </a:rPr>
              <a:t>(</a:t>
            </a:r>
            <a:r>
              <a:rPr lang="fr-FR" sz="3200" dirty="0" err="1" smtClean="0">
                <a:solidFill>
                  <a:srgbClr val="FFFF00"/>
                </a:solidFill>
              </a:rPr>
              <a:t>Hueston</a:t>
            </a:r>
            <a:r>
              <a:rPr lang="fr-FR" sz="3200" dirty="0" smtClean="0">
                <a:solidFill>
                  <a:srgbClr val="FFFF00"/>
                </a:solidFill>
              </a:rPr>
              <a:t>)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93244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014" y="171162"/>
            <a:ext cx="7886700" cy="937202"/>
          </a:xfrm>
        </p:spPr>
        <p:txBody>
          <a:bodyPr/>
          <a:lstStyle/>
          <a:p>
            <a:r>
              <a:rPr lang="fr-FR" dirty="0" smtClean="0">
                <a:solidFill>
                  <a:schemeClr val="accent5"/>
                </a:solidFill>
              </a:rPr>
              <a:t>Amputations de rayon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10509" y="1506970"/>
            <a:ext cx="3768912" cy="4351338"/>
          </a:xfrm>
        </p:spPr>
        <p:txBody>
          <a:bodyPr/>
          <a:lstStyle/>
          <a:p>
            <a:r>
              <a:rPr lang="fr-FR" dirty="0" smtClean="0"/>
              <a:t>Main esthétique et fonctionnelle</a:t>
            </a:r>
          </a:p>
          <a:p>
            <a:r>
              <a:rPr lang="fr-FR" dirty="0" smtClean="0"/>
              <a:t>Parfois ostéotomie intra carpienne </a:t>
            </a:r>
          </a:p>
          <a:p>
            <a:r>
              <a:rPr lang="fr-FR" dirty="0" smtClean="0"/>
              <a:t>Rééducation précoce</a:t>
            </a:r>
          </a:p>
          <a:p>
            <a:r>
              <a:rPr lang="fr-FR" dirty="0" smtClean="0"/>
              <a:t>Surveillance habituelle</a:t>
            </a:r>
          </a:p>
          <a:p>
            <a:r>
              <a:rPr lang="fr-FR" dirty="0" smtClean="0"/>
              <a:t>Rééducation</a:t>
            </a:r>
          </a:p>
          <a:p>
            <a:r>
              <a:rPr lang="fr-FR" dirty="0" smtClean="0"/>
              <a:t>Vascularisation des doigts</a:t>
            </a:r>
          </a:p>
          <a:p>
            <a:r>
              <a:rPr lang="fr-FR" dirty="0" smtClean="0"/>
              <a:t>Sensibilité 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420" y="1046957"/>
            <a:ext cx="3775075" cy="2160733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595" y="3357563"/>
            <a:ext cx="3390900" cy="2819400"/>
          </a:xfrm>
          <a:prstGeom prst="rect">
            <a:avLst/>
          </a:prstGeom>
        </p:spPr>
      </p:pic>
      <p:pic>
        <p:nvPicPr>
          <p:cNvPr id="7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09" y="6256914"/>
            <a:ext cx="2200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452920" y="6237447"/>
            <a:ext cx="4322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Helvetica" charset="0"/>
                <a:ea typeface="Helvetica" charset="0"/>
                <a:cs typeface="Helvetica" charset="0"/>
              </a:rPr>
              <a:t>Homme 48 ans doigt en crochet, multi opéré</a:t>
            </a:r>
            <a:endParaRPr lang="fr-FR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73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5"/>
                </a:solidFill>
              </a:rPr>
              <a:t>Traumatologie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dirty="0" smtClean="0">
                <a:solidFill>
                  <a:schemeClr val="accent5"/>
                </a:solidFill>
              </a:rPr>
              <a:t>Patients suturés  aux « urgences »</a:t>
            </a:r>
          </a:p>
          <a:p>
            <a:r>
              <a:rPr lang="fr-FR" dirty="0" smtClean="0"/>
              <a:t>Déficits de mobilité extenseurs, fléchisseurs</a:t>
            </a:r>
          </a:p>
          <a:p>
            <a:r>
              <a:rPr lang="fr-FR" dirty="0" smtClean="0"/>
              <a:t>Hypo ou anesthésie</a:t>
            </a:r>
          </a:p>
          <a:p>
            <a:r>
              <a:rPr lang="fr-FR" dirty="0" smtClean="0"/>
              <a:t>nécrose cutanée, aspect ischémique, stase veineuse</a:t>
            </a:r>
          </a:p>
          <a:p>
            <a:r>
              <a:rPr lang="fr-FR" dirty="0" smtClean="0"/>
              <a:t>Surinfection</a:t>
            </a:r>
          </a:p>
          <a:p>
            <a:r>
              <a:rPr lang="fr-FR" dirty="0" smtClean="0"/>
              <a:t>Cellulite </a:t>
            </a:r>
          </a:p>
          <a:p>
            <a:r>
              <a:rPr lang="fr-FR" dirty="0" smtClean="0"/>
              <a:t>Corps étranger méconnus </a:t>
            </a:r>
          </a:p>
          <a:p>
            <a:r>
              <a:rPr lang="fr-FR" dirty="0" smtClean="0"/>
              <a:t>Main « clouée », doigt en crochet, douleur pli du poignet = phlegmon des gaines: Urgence chirurgicale </a:t>
            </a:r>
          </a:p>
          <a:p>
            <a:pPr marL="0" indent="0">
              <a:buNone/>
            </a:pPr>
            <a:r>
              <a:rPr lang="fr-FR" dirty="0" smtClean="0">
                <a:solidFill>
                  <a:schemeClr val="accent5"/>
                </a:solidFill>
              </a:rPr>
              <a:t>Opérés</a:t>
            </a:r>
          </a:p>
          <a:p>
            <a:r>
              <a:rPr lang="fr-FR" dirty="0" smtClean="0"/>
              <a:t>Règles habituelles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568" y="365125"/>
            <a:ext cx="2612739" cy="1756363"/>
          </a:xfrm>
        </p:spPr>
      </p:pic>
      <p:pic>
        <p:nvPicPr>
          <p:cNvPr id="5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422281"/>
            <a:ext cx="2200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568" y="2290528"/>
            <a:ext cx="2612739" cy="178543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831" y="4189288"/>
            <a:ext cx="2564212" cy="21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9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5012" y="244102"/>
            <a:ext cx="8353985" cy="939240"/>
          </a:xfrm>
        </p:spPr>
        <p:txBody>
          <a:bodyPr/>
          <a:lstStyle/>
          <a:p>
            <a:r>
              <a:rPr lang="fr-FR" dirty="0" smtClean="0">
                <a:solidFill>
                  <a:schemeClr val="accent5"/>
                </a:solidFill>
              </a:rPr>
              <a:t>Plaies: une règle fondamentale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5012" y="1183342"/>
            <a:ext cx="7675562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>
                <a:solidFill>
                  <a:schemeClr val="accent5"/>
                </a:solidFill>
              </a:rPr>
              <a:t>Toute plaie en regard d’un trajet </a:t>
            </a:r>
            <a:r>
              <a:rPr lang="fr-FR" dirty="0" err="1" smtClean="0">
                <a:solidFill>
                  <a:schemeClr val="accent5"/>
                </a:solidFill>
              </a:rPr>
              <a:t>vasculo</a:t>
            </a:r>
            <a:r>
              <a:rPr lang="fr-FR" dirty="0" smtClean="0">
                <a:solidFill>
                  <a:schemeClr val="accent5"/>
                </a:solidFill>
              </a:rPr>
              <a:t> – nerveux ou tendineux ou d’une articulation doit être explorée</a:t>
            </a:r>
          </a:p>
          <a:p>
            <a:pPr marL="0" indent="0" algn="ctr">
              <a:buNone/>
            </a:pPr>
            <a:r>
              <a:rPr lang="fr-FR" dirty="0" smtClean="0"/>
              <a:t>Or</a:t>
            </a:r>
          </a:p>
          <a:p>
            <a:pPr marL="0" indent="0">
              <a:buNone/>
            </a:pPr>
            <a:r>
              <a:rPr lang="fr-FR" dirty="0" smtClean="0"/>
              <a:t>La main n’est que tendons , vaisseaux , nerfs , articulations</a:t>
            </a:r>
          </a:p>
          <a:p>
            <a:pPr marL="0" indent="0">
              <a:buNone/>
            </a:pPr>
            <a:r>
              <a:rPr lang="fr-FR" dirty="0" smtClean="0">
                <a:solidFill>
                  <a:schemeClr val="accent5"/>
                </a:solidFill>
              </a:rPr>
              <a:t>Donc…</a:t>
            </a:r>
            <a:endParaRPr lang="fr-FR" dirty="0">
              <a:solidFill>
                <a:schemeClr val="accent5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717" y="6373406"/>
            <a:ext cx="2200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fle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87" y="3944507"/>
            <a:ext cx="2751813" cy="2122314"/>
          </a:xfrm>
          <a:prstGeom prst="rect">
            <a:avLst/>
          </a:prstGeom>
        </p:spPr>
      </p:pic>
      <p:pic>
        <p:nvPicPr>
          <p:cNvPr id="6" name="Image 5" descr="sut flech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68" y="3947637"/>
            <a:ext cx="2472381" cy="211918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660" y="3944507"/>
            <a:ext cx="3230495" cy="214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85800" y="196850"/>
            <a:ext cx="7772400" cy="733549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chemeClr val="accent5"/>
                </a:solidFill>
              </a:rPr>
              <a:t>Amputations digitales</a:t>
            </a:r>
            <a:endParaRPr lang="fr-FR" dirty="0">
              <a:solidFill>
                <a:schemeClr val="accent5"/>
              </a:solidFill>
            </a:endParaRPr>
          </a:p>
        </p:txBody>
      </p:sp>
      <p:pic>
        <p:nvPicPr>
          <p:cNvPr id="2" name="Image 1" descr="amput doig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95" y="1111250"/>
            <a:ext cx="3996596" cy="5254625"/>
          </a:xfrm>
          <a:prstGeom prst="rect">
            <a:avLst/>
          </a:prstGeom>
        </p:spPr>
      </p:pic>
      <p:pic>
        <p:nvPicPr>
          <p:cNvPr id="5" name="Image 4" descr="DSCF09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135" y="1111250"/>
            <a:ext cx="2524125" cy="1893094"/>
          </a:xfrm>
          <a:prstGeom prst="rect">
            <a:avLst/>
          </a:prstGeom>
        </p:spPr>
      </p:pic>
      <p:pic>
        <p:nvPicPr>
          <p:cNvPr id="6" name="Image 5" descr="DSCF09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135" y="3004344"/>
            <a:ext cx="2555876" cy="1916907"/>
          </a:xfrm>
          <a:prstGeom prst="rect">
            <a:avLst/>
          </a:prstGeom>
        </p:spPr>
      </p:pic>
      <p:pic>
        <p:nvPicPr>
          <p:cNvPr id="7" name="Image 6" descr="DSCN175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135" y="4671217"/>
            <a:ext cx="2555876" cy="1916907"/>
          </a:xfrm>
          <a:prstGeom prst="rect">
            <a:avLst/>
          </a:prstGeom>
        </p:spPr>
      </p:pic>
      <p:pic>
        <p:nvPicPr>
          <p:cNvPr id="8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46" y="6428580"/>
            <a:ext cx="2200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6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793" y="197206"/>
            <a:ext cx="7772400" cy="763846"/>
          </a:xfrm>
        </p:spPr>
        <p:txBody>
          <a:bodyPr/>
          <a:lstStyle/>
          <a:p>
            <a:r>
              <a:rPr lang="fr-FR" dirty="0" smtClean="0">
                <a:solidFill>
                  <a:schemeClr val="accent5"/>
                </a:solidFill>
              </a:rPr>
              <a:t>Traumatismes complexes</a:t>
            </a:r>
            <a:endParaRPr lang="fr-FR" dirty="0">
              <a:solidFill>
                <a:schemeClr val="accent5"/>
              </a:solidFill>
            </a:endParaRPr>
          </a:p>
        </p:txBody>
      </p:sp>
      <p:pic>
        <p:nvPicPr>
          <p:cNvPr id="3" name="Image 2" descr="main po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9" y="1031075"/>
            <a:ext cx="7096013" cy="1930242"/>
          </a:xfrm>
          <a:prstGeom prst="rect">
            <a:avLst/>
          </a:prstGeom>
        </p:spPr>
      </p:pic>
      <p:pic>
        <p:nvPicPr>
          <p:cNvPr id="4" name="Image 3" descr="main port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34" y="3076585"/>
            <a:ext cx="3164561" cy="1703446"/>
          </a:xfrm>
          <a:prstGeom prst="rect">
            <a:avLst/>
          </a:prstGeom>
        </p:spPr>
      </p:pic>
      <p:pic>
        <p:nvPicPr>
          <p:cNvPr id="5" name="Image 4" descr="main port 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038" y="3076585"/>
            <a:ext cx="3907309" cy="1704069"/>
          </a:xfrm>
          <a:prstGeom prst="rect">
            <a:avLst/>
          </a:prstGeom>
        </p:spPr>
      </p:pic>
      <p:pic>
        <p:nvPicPr>
          <p:cNvPr id="6" name="Image 5" descr="G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93" y="5035968"/>
            <a:ext cx="3587288" cy="1372650"/>
          </a:xfrm>
          <a:prstGeom prst="rect">
            <a:avLst/>
          </a:prstGeom>
        </p:spPr>
      </p:pic>
      <p:pic>
        <p:nvPicPr>
          <p:cNvPr id="7" name="Image 6" descr="GD 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3620" y="4442956"/>
            <a:ext cx="1657323" cy="2274000"/>
          </a:xfrm>
          <a:prstGeom prst="rect">
            <a:avLst/>
          </a:prstGeom>
        </p:spPr>
      </p:pic>
      <p:pic>
        <p:nvPicPr>
          <p:cNvPr id="8" name="Image 7" descr="GD6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09" y="5176015"/>
            <a:ext cx="3108772" cy="111116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464490" y="2113446"/>
            <a:ext cx="1555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latin typeface="Helvetica" charset="0"/>
                <a:ea typeface="Helvetica" charset="0"/>
                <a:cs typeface="Helvetica" charset="0"/>
              </a:rPr>
              <a:t>Surveillance </a:t>
            </a:r>
          </a:p>
          <a:p>
            <a:r>
              <a:rPr lang="fr-FR" sz="1800" dirty="0">
                <a:latin typeface="Helvetica" charset="0"/>
                <a:ea typeface="Helvetica" charset="0"/>
                <a:cs typeface="Helvetica" charset="0"/>
              </a:rPr>
              <a:t>E</a:t>
            </a:r>
            <a:r>
              <a:rPr lang="fr-FR" sz="1800" dirty="0" smtClean="0">
                <a:latin typeface="Helvetica" charset="0"/>
                <a:ea typeface="Helvetica" charset="0"/>
                <a:cs typeface="Helvetica" charset="0"/>
              </a:rPr>
              <a:t>quipe</a:t>
            </a:r>
          </a:p>
          <a:p>
            <a:r>
              <a:rPr lang="fr-FR" sz="1800" dirty="0" smtClean="0">
                <a:latin typeface="Helvetica" charset="0"/>
                <a:ea typeface="Helvetica" charset="0"/>
                <a:cs typeface="Helvetica" charset="0"/>
              </a:rPr>
              <a:t>Psychisme</a:t>
            </a:r>
          </a:p>
          <a:p>
            <a:r>
              <a:rPr lang="fr-FR" sz="1800" dirty="0" smtClean="0">
                <a:latin typeface="Helvetica" charset="0"/>
                <a:ea typeface="Helvetica" charset="0"/>
                <a:cs typeface="Helvetica" charset="0"/>
              </a:rPr>
              <a:t>Terrain</a:t>
            </a:r>
          </a:p>
          <a:p>
            <a:r>
              <a:rPr lang="fr-FR" sz="1800" dirty="0" smtClean="0">
                <a:latin typeface="Helvetica" charset="0"/>
                <a:ea typeface="Helvetica" charset="0"/>
                <a:cs typeface="Helvetica" charset="0"/>
              </a:rPr>
              <a:t>Collaboration</a:t>
            </a:r>
          </a:p>
        </p:txBody>
      </p:sp>
      <p:pic>
        <p:nvPicPr>
          <p:cNvPr id="10" name="Imag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007" y="6432472"/>
            <a:ext cx="2200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229793" y="6432472"/>
            <a:ext cx="638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Helvetica" charset="0"/>
                <a:ea typeface="Helvetica" charset="0"/>
                <a:cs typeface="Helvetica" charset="0"/>
              </a:rPr>
              <a:t>Homme, 25 ans, AVP </a:t>
            </a:r>
            <a:r>
              <a:rPr lang="fr-FR" sz="2400" smtClean="0">
                <a:latin typeface="Helvetica" charset="0"/>
                <a:ea typeface="Helvetica" charset="0"/>
                <a:cs typeface="Helvetica" charset="0"/>
              </a:rPr>
              <a:t>Programme 25 </a:t>
            </a:r>
            <a:r>
              <a:rPr lang="fr-FR" sz="2400" dirty="0" smtClean="0">
                <a:latin typeface="Helvetica" charset="0"/>
                <a:ea typeface="Helvetica" charset="0"/>
                <a:cs typeface="Helvetica" charset="0"/>
              </a:rPr>
              <a:t>mois</a:t>
            </a:r>
            <a:endParaRPr lang="fr-FR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32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1469091" cy="1100604"/>
          </a:xfrm>
        </p:spPr>
        <p:txBody>
          <a:bodyPr>
            <a:normAutofit/>
          </a:bodyPr>
          <a:lstStyle/>
          <a:p>
            <a:r>
              <a:rPr lang="fr-FR" sz="5400" dirty="0" smtClean="0">
                <a:solidFill>
                  <a:schemeClr val="accent5"/>
                </a:solidFill>
              </a:rPr>
              <a:t>But:</a:t>
            </a:r>
            <a:endParaRPr lang="fr-FR" sz="5400" dirty="0">
              <a:solidFill>
                <a:schemeClr val="accent5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fr-FR" sz="2800" dirty="0"/>
              <a:t>Eviter ou dépister précocement les complications</a:t>
            </a:r>
          </a:p>
          <a:p>
            <a:r>
              <a:rPr lang="fr-FR" sz="2800" dirty="0"/>
              <a:t>Assurer une récupération la plus rapide et la plus complète possible</a:t>
            </a:r>
          </a:p>
          <a:p>
            <a:r>
              <a:rPr lang="fr-FR" sz="2800" dirty="0"/>
              <a:t>Traiter correctement une complication dans les meilleurs délais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fr-FR" sz="2800" dirty="0"/>
              <a:t>Travail d’équipe</a:t>
            </a:r>
          </a:p>
          <a:p>
            <a:r>
              <a:rPr lang="fr-FR" sz="2800" dirty="0" smtClean="0"/>
              <a:t>Chirurgien </a:t>
            </a:r>
          </a:p>
          <a:p>
            <a:r>
              <a:rPr lang="fr-FR" sz="2800" dirty="0" smtClean="0">
                <a:solidFill>
                  <a:schemeClr val="accent5"/>
                </a:solidFill>
              </a:rPr>
              <a:t>Médecin </a:t>
            </a:r>
            <a:r>
              <a:rPr lang="fr-FR" sz="2800" dirty="0">
                <a:solidFill>
                  <a:schemeClr val="accent5"/>
                </a:solidFill>
              </a:rPr>
              <a:t>traitant</a:t>
            </a:r>
          </a:p>
          <a:p>
            <a:r>
              <a:rPr lang="fr-FR" sz="2800" dirty="0"/>
              <a:t>Infirmière </a:t>
            </a:r>
            <a:r>
              <a:rPr lang="fr-FR" sz="2800" dirty="0" smtClean="0"/>
              <a:t>libérale</a:t>
            </a:r>
          </a:p>
          <a:p>
            <a:pPr marL="0" indent="0">
              <a:buNone/>
            </a:pPr>
            <a:r>
              <a:rPr lang="fr-FR" sz="2800" dirty="0" smtClean="0"/>
              <a:t>Et </a:t>
            </a:r>
            <a:r>
              <a:rPr lang="fr-FR" sz="2800" dirty="0"/>
              <a:t>parfois</a:t>
            </a:r>
          </a:p>
          <a:p>
            <a:r>
              <a:rPr lang="fr-FR" sz="2800" dirty="0"/>
              <a:t>Kiné</a:t>
            </a:r>
          </a:p>
          <a:p>
            <a:r>
              <a:rPr lang="fr-FR" dirty="0"/>
              <a:t>Ergothérapeute</a:t>
            </a:r>
          </a:p>
          <a:p>
            <a:r>
              <a:rPr lang="fr-FR" dirty="0"/>
              <a:t>Appareilleur</a:t>
            </a:r>
          </a:p>
          <a:p>
            <a:endParaRPr lang="fr-FR" sz="2800" dirty="0"/>
          </a:p>
        </p:txBody>
      </p:sp>
      <p:pic>
        <p:nvPicPr>
          <p:cNvPr id="9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6446838"/>
            <a:ext cx="2200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0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9632" y="122249"/>
            <a:ext cx="77724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accent5"/>
                </a:solidFill>
              </a:rPr>
              <a:t>Appareillages post opératoires</a:t>
            </a:r>
            <a:endParaRPr lang="fr-FR" dirty="0">
              <a:solidFill>
                <a:schemeClr val="accent5"/>
              </a:solidFill>
            </a:endParaRPr>
          </a:p>
        </p:txBody>
      </p:sp>
      <p:pic>
        <p:nvPicPr>
          <p:cNvPr id="5" name="Image 4" descr="Kleinert 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6" b="98065" l="9947" r="94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040" y="1412931"/>
            <a:ext cx="5628728" cy="4648950"/>
          </a:xfrm>
          <a:prstGeom prst="rect">
            <a:avLst/>
          </a:prstGeom>
        </p:spPr>
      </p:pic>
      <p:pic>
        <p:nvPicPr>
          <p:cNvPr id="7" name="Image 6" descr="orth longue 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9646"/>
            <a:ext cx="4247521" cy="15922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9632" y="1647308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dirty="0"/>
              <a:t>Collaboration fondamentale entre :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 smtClean="0"/>
              <a:t>Chirurgiens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 smtClean="0"/>
              <a:t>Rééducateurs</a:t>
            </a:r>
            <a:endParaRPr lang="fr-FR" sz="2400" dirty="0"/>
          </a:p>
          <a:p>
            <a:pPr marL="342900" indent="-342900">
              <a:buFont typeface="Arial"/>
              <a:buChar char="•"/>
            </a:pPr>
            <a:r>
              <a:rPr lang="fr-FR" sz="2400" dirty="0" smtClean="0"/>
              <a:t>IDE</a:t>
            </a:r>
            <a:endParaRPr lang="fr-FR" sz="2400" dirty="0" smtClean="0"/>
          </a:p>
          <a:p>
            <a:pPr marL="342900" indent="-342900">
              <a:buFont typeface="Arial"/>
              <a:buChar char="•"/>
            </a:pPr>
            <a:r>
              <a:rPr lang="fr-FR" sz="2400" dirty="0"/>
              <a:t>Médecin traitant</a:t>
            </a:r>
          </a:p>
          <a:p>
            <a:pPr marL="342900" indent="-342900">
              <a:buFont typeface="Arial"/>
              <a:buChar char="•"/>
            </a:pPr>
            <a:endParaRPr lang="fr-FR" sz="2400" dirty="0"/>
          </a:p>
        </p:txBody>
      </p:sp>
      <p:pic>
        <p:nvPicPr>
          <p:cNvPr id="8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007" y="6432472"/>
            <a:ext cx="2200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57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07695"/>
            <a:ext cx="7886700" cy="1325563"/>
          </a:xfrm>
        </p:spPr>
        <p:txBody>
          <a:bodyPr/>
          <a:lstStyle/>
          <a:p>
            <a:r>
              <a:rPr lang="fr-FR" dirty="0" smtClean="0">
                <a:solidFill>
                  <a:schemeClr val="accent5"/>
                </a:solidFill>
              </a:rPr>
              <a:t>Merci pour votre attention</a:t>
            </a:r>
            <a:endParaRPr lang="fr-FR" dirty="0">
              <a:solidFill>
                <a:schemeClr val="accent5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3" y="1433258"/>
            <a:ext cx="7104921" cy="4743705"/>
          </a:xfrm>
        </p:spPr>
      </p:pic>
      <p:pic>
        <p:nvPicPr>
          <p:cNvPr id="5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422281"/>
            <a:ext cx="2200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74072" y="6176963"/>
            <a:ext cx="4544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latin typeface="Helvetica" charset="0"/>
                <a:ea typeface="Helvetica" charset="0"/>
                <a:cs typeface="Helvetica" charset="0"/>
              </a:rPr>
              <a:t>www.ales-chirortho.com</a:t>
            </a:r>
            <a:r>
              <a:rPr lang="fr-FR" sz="2800" dirty="0" smtClean="0">
                <a:latin typeface="Helvetica" charset="0"/>
                <a:ea typeface="Helvetica" charset="0"/>
                <a:cs typeface="Helvetica" charset="0"/>
              </a:rPr>
              <a:t>/</a:t>
            </a:r>
            <a:endParaRPr lang="fr-FR" sz="28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57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521" y="270996"/>
            <a:ext cx="7886700" cy="1100604"/>
          </a:xfrm>
        </p:spPr>
        <p:txBody>
          <a:bodyPr/>
          <a:lstStyle/>
          <a:p>
            <a:r>
              <a:rPr lang="fr-FR" dirty="0" smtClean="0">
                <a:solidFill>
                  <a:schemeClr val="accent5"/>
                </a:solidFill>
                <a:latin typeface="Helvetica" charset="0"/>
                <a:ea typeface="Helvetica" charset="0"/>
                <a:cs typeface="Helvetica" charset="0"/>
              </a:rPr>
              <a:t>Compréhension - collaboration</a:t>
            </a:r>
            <a:endParaRPr lang="fr-FR" dirty="0">
              <a:solidFill>
                <a:schemeClr val="accent5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>
                <a:latin typeface="Helvetica" charset="0"/>
                <a:ea typeface="Helvetica" charset="0"/>
                <a:cs typeface="Helvetica" charset="0"/>
              </a:rPr>
              <a:t>De la pathologie</a:t>
            </a:r>
          </a:p>
          <a:p>
            <a:r>
              <a:rPr lang="fr-FR" dirty="0" smtClean="0">
                <a:latin typeface="Helvetica" charset="0"/>
                <a:ea typeface="Helvetica" charset="0"/>
                <a:cs typeface="Helvetica" charset="0"/>
              </a:rPr>
              <a:t>Des traitements</a:t>
            </a:r>
          </a:p>
          <a:p>
            <a:r>
              <a:rPr lang="fr-FR" dirty="0" smtClean="0">
                <a:latin typeface="Helvetica" charset="0"/>
                <a:ea typeface="Helvetica" charset="0"/>
                <a:cs typeface="Helvetica" charset="0"/>
              </a:rPr>
              <a:t>De la psychologie du patient  (demandes attentes)</a:t>
            </a:r>
          </a:p>
          <a:p>
            <a:r>
              <a:rPr lang="fr-FR" dirty="0" smtClean="0">
                <a:latin typeface="Helvetica" charset="0"/>
                <a:ea typeface="Helvetica" charset="0"/>
                <a:cs typeface="Helvetica" charset="0"/>
              </a:rPr>
              <a:t>De l’environnement</a:t>
            </a:r>
          </a:p>
          <a:p>
            <a:pPr lvl="1"/>
            <a:r>
              <a:rPr lang="fr-FR" dirty="0">
                <a:latin typeface="Helvetica" charset="0"/>
                <a:ea typeface="Helvetica" charset="0"/>
                <a:cs typeface="Helvetica" charset="0"/>
              </a:rPr>
              <a:t>Travail, Motivation</a:t>
            </a:r>
          </a:p>
          <a:p>
            <a:pPr lvl="1"/>
            <a:r>
              <a:rPr lang="fr-FR" dirty="0">
                <a:latin typeface="Helvetica" charset="0"/>
                <a:ea typeface="Helvetica" charset="0"/>
                <a:cs typeface="Helvetica" charset="0"/>
              </a:rPr>
              <a:t>Soins</a:t>
            </a:r>
          </a:p>
          <a:p>
            <a:pPr lvl="1"/>
            <a:r>
              <a:rPr lang="fr-FR" dirty="0" smtClean="0">
                <a:latin typeface="Helvetica" charset="0"/>
                <a:ea typeface="Helvetica" charset="0"/>
                <a:cs typeface="Helvetica" charset="0"/>
              </a:rPr>
              <a:t>Hygiène</a:t>
            </a:r>
          </a:p>
          <a:p>
            <a:pPr lvl="1"/>
            <a:r>
              <a:rPr lang="fr-FR" dirty="0" smtClean="0">
                <a:latin typeface="Helvetica" charset="0"/>
                <a:ea typeface="Helvetica" charset="0"/>
                <a:cs typeface="Helvetica" charset="0"/>
              </a:rPr>
              <a:t>Antécédent</a:t>
            </a:r>
          </a:p>
          <a:p>
            <a:endParaRPr lang="fr-FR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0" indent="0" algn="ctr">
              <a:buNone/>
            </a:pPr>
            <a:r>
              <a:rPr lang="fr-FR" dirty="0" smtClean="0">
                <a:solidFill>
                  <a:schemeClr val="accent5"/>
                </a:solidFill>
                <a:latin typeface="Helvetica" charset="0"/>
                <a:ea typeface="Helvetica" charset="0"/>
                <a:cs typeface="Helvetica" charset="0"/>
              </a:rPr>
              <a:t>Le Pivot est le MT</a:t>
            </a:r>
          </a:p>
          <a:p>
            <a:pPr marL="342900" lvl="1" indent="0">
              <a:buNone/>
            </a:pPr>
            <a:endParaRPr lang="fr-FR" dirty="0" smtClean="0">
              <a:latin typeface="Helvetica" charset="0"/>
              <a:ea typeface="Helvetica" charset="0"/>
              <a:cs typeface="Helvetica" charset="0"/>
            </a:endParaRPr>
          </a:p>
          <a:p>
            <a:pPr lvl="1"/>
            <a:endParaRPr lang="fr-FR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dirty="0" smtClean="0">
                <a:solidFill>
                  <a:schemeClr val="accent5"/>
                </a:solidFill>
                <a:latin typeface="Helvetica" charset="0"/>
                <a:ea typeface="Helvetica" charset="0"/>
                <a:cs typeface="Helvetica" charset="0"/>
              </a:rPr>
              <a:t>Pathologies les plus fréquentes</a:t>
            </a:r>
          </a:p>
          <a:p>
            <a:pPr marL="0" indent="0" algn="ctr">
              <a:buNone/>
            </a:pPr>
            <a:endParaRPr lang="fr-FR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dirty="0" smtClean="0">
                <a:latin typeface="Helvetica" charset="0"/>
                <a:ea typeface="Helvetica" charset="0"/>
                <a:cs typeface="Helvetica" charset="0"/>
              </a:rPr>
              <a:t>Canal carpien</a:t>
            </a:r>
          </a:p>
          <a:p>
            <a:r>
              <a:rPr lang="fr-FR" dirty="0" smtClean="0">
                <a:latin typeface="Helvetica" charset="0"/>
                <a:ea typeface="Helvetica" charset="0"/>
                <a:cs typeface="Helvetica" charset="0"/>
              </a:rPr>
              <a:t>Doigt à ressaut</a:t>
            </a:r>
          </a:p>
          <a:p>
            <a:r>
              <a:rPr lang="fr-FR" dirty="0" smtClean="0">
                <a:latin typeface="Helvetica" charset="0"/>
                <a:ea typeface="Helvetica" charset="0"/>
                <a:cs typeface="Helvetica" charset="0"/>
              </a:rPr>
              <a:t> De Quervain</a:t>
            </a:r>
          </a:p>
          <a:p>
            <a:r>
              <a:rPr lang="fr-FR" dirty="0" smtClean="0">
                <a:latin typeface="Helvetica" charset="0"/>
                <a:ea typeface="Helvetica" charset="0"/>
                <a:cs typeface="Helvetica" charset="0"/>
              </a:rPr>
              <a:t>Arthroplasties</a:t>
            </a:r>
          </a:p>
          <a:p>
            <a:r>
              <a:rPr lang="fr-FR" dirty="0" smtClean="0">
                <a:latin typeface="Helvetica" charset="0"/>
                <a:ea typeface="Helvetica" charset="0"/>
                <a:cs typeface="Helvetica" charset="0"/>
              </a:rPr>
              <a:t>Dupuytren</a:t>
            </a:r>
          </a:p>
          <a:p>
            <a:r>
              <a:rPr lang="fr-FR" dirty="0" smtClean="0">
                <a:latin typeface="Helvetica" charset="0"/>
                <a:ea typeface="Helvetica" charset="0"/>
                <a:cs typeface="Helvetica" charset="0"/>
              </a:rPr>
              <a:t>Traumatologie</a:t>
            </a:r>
            <a:endParaRPr lang="fr-FR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6446838"/>
            <a:ext cx="2200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58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5301503" cy="939240"/>
          </a:xfrm>
        </p:spPr>
        <p:txBody>
          <a:bodyPr/>
          <a:lstStyle/>
          <a:p>
            <a:r>
              <a:rPr lang="fr-FR" dirty="0" smtClean="0">
                <a:solidFill>
                  <a:schemeClr val="accent5"/>
                </a:solidFill>
                <a:latin typeface="Helvetica" charset="0"/>
                <a:ea typeface="Helvetica" charset="0"/>
                <a:cs typeface="Helvetica" charset="0"/>
              </a:rPr>
              <a:t>Généralités </a:t>
            </a:r>
            <a:endParaRPr lang="fr-FR" dirty="0">
              <a:solidFill>
                <a:schemeClr val="accent5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40000" y="1465730"/>
            <a:ext cx="3768912" cy="4351338"/>
          </a:xfrm>
        </p:spPr>
        <p:txBody>
          <a:bodyPr/>
          <a:lstStyle/>
          <a:p>
            <a:r>
              <a:rPr lang="fr-FR" dirty="0" smtClean="0">
                <a:latin typeface="Helvetica" charset="0"/>
                <a:ea typeface="Helvetica" charset="0"/>
                <a:cs typeface="Helvetica" charset="0"/>
              </a:rPr>
              <a:t>Ambulatoire ou très court séjour</a:t>
            </a:r>
          </a:p>
          <a:p>
            <a:r>
              <a:rPr lang="fr-FR" dirty="0" smtClean="0">
                <a:latin typeface="Helvetica" charset="0"/>
                <a:ea typeface="Helvetica" charset="0"/>
                <a:cs typeface="Helvetica" charset="0"/>
              </a:rPr>
              <a:t>Contrôle rapide par le MT (étude Suédoise)</a:t>
            </a:r>
          </a:p>
          <a:p>
            <a:r>
              <a:rPr lang="fr-FR" dirty="0" smtClean="0">
                <a:latin typeface="Helvetica" charset="0"/>
                <a:ea typeface="Helvetica" charset="0"/>
                <a:cs typeface="Helvetica" charset="0"/>
              </a:rPr>
              <a:t>Education du patient</a:t>
            </a:r>
          </a:p>
          <a:p>
            <a:r>
              <a:rPr lang="fr-FR" dirty="0" smtClean="0">
                <a:latin typeface="Helvetica" charset="0"/>
                <a:ea typeface="Helvetica" charset="0"/>
                <a:cs typeface="Helvetica" charset="0"/>
              </a:rPr>
              <a:t>Vérifier le respect des prescriptions: questionner le patient</a:t>
            </a:r>
          </a:p>
          <a:p>
            <a:r>
              <a:rPr lang="fr-FR" dirty="0" smtClean="0">
                <a:latin typeface="Helvetica" charset="0"/>
                <a:ea typeface="Helvetica" charset="0"/>
                <a:cs typeface="Helvetica" charset="0"/>
              </a:rPr>
              <a:t>Lien avec le chirurgien</a:t>
            </a:r>
          </a:p>
          <a:p>
            <a:r>
              <a:rPr lang="fr-FR" dirty="0" smtClean="0">
                <a:solidFill>
                  <a:schemeClr val="accent5"/>
                </a:solidFill>
                <a:latin typeface="Helvetica" charset="0"/>
                <a:ea typeface="Helvetica" charset="0"/>
                <a:cs typeface="Helvetica" charset="0"/>
              </a:rPr>
              <a:t>Consultation chirurgicale rapide si doute.</a:t>
            </a:r>
          </a:p>
          <a:p>
            <a:endParaRPr lang="fr-FR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39880" y="1465730"/>
            <a:ext cx="3775470" cy="4351338"/>
          </a:xfrm>
        </p:spPr>
        <p:txBody>
          <a:bodyPr/>
          <a:lstStyle/>
          <a:p>
            <a:r>
              <a:rPr lang="fr-FR" dirty="0" smtClean="0"/>
              <a:t>ne pas sacrifier la bonne prise en charge aux modes </a:t>
            </a:r>
          </a:p>
          <a:p>
            <a:r>
              <a:rPr lang="fr-FR" dirty="0">
                <a:latin typeface="Helvetica" charset="0"/>
                <a:ea typeface="Helvetica" charset="0"/>
                <a:cs typeface="Helvetica" charset="0"/>
              </a:rPr>
              <a:t>Être acteur du </a:t>
            </a:r>
            <a:r>
              <a:rPr lang="fr-FR" dirty="0" smtClean="0">
                <a:latin typeface="Helvetica" charset="0"/>
                <a:ea typeface="Helvetica" charset="0"/>
                <a:cs typeface="Helvetica" charset="0"/>
              </a:rPr>
              <a:t>traitement</a:t>
            </a:r>
            <a:endParaRPr lang="fr-FR" dirty="0" smtClean="0"/>
          </a:p>
          <a:p>
            <a:r>
              <a:rPr lang="fr-FR" dirty="0">
                <a:solidFill>
                  <a:schemeClr val="accent5"/>
                </a:solidFill>
                <a:latin typeface="Helvetica" charset="0"/>
                <a:ea typeface="Helvetica" charset="0"/>
                <a:cs typeface="Helvetica" charset="0"/>
              </a:rPr>
              <a:t>Soins infirmiers et  de rééducation prévus à </a:t>
            </a:r>
            <a:r>
              <a:rPr lang="fr-FR" dirty="0" smtClean="0">
                <a:solidFill>
                  <a:schemeClr val="accent5"/>
                </a:solidFill>
                <a:latin typeface="Helvetica" charset="0"/>
                <a:ea typeface="Helvetica" charset="0"/>
                <a:cs typeface="Helvetica" charset="0"/>
              </a:rPr>
              <a:t>l’avance</a:t>
            </a:r>
          </a:p>
          <a:p>
            <a:r>
              <a:rPr lang="fr-FR" dirty="0" smtClean="0">
                <a:latin typeface="Helvetica" charset="0"/>
                <a:ea typeface="Helvetica" charset="0"/>
                <a:cs typeface="Helvetica" charset="0"/>
              </a:rPr>
              <a:t>Hygiène</a:t>
            </a:r>
          </a:p>
          <a:p>
            <a:r>
              <a:rPr lang="fr-FR" dirty="0">
                <a:latin typeface="Helvetica" charset="0"/>
                <a:ea typeface="Helvetica" charset="0"/>
                <a:cs typeface="Helvetica" charset="0"/>
              </a:rPr>
              <a:t>M</a:t>
            </a:r>
            <a:r>
              <a:rPr lang="fr-FR" dirty="0" smtClean="0">
                <a:latin typeface="Helvetica" charset="0"/>
                <a:ea typeface="Helvetica" charset="0"/>
                <a:cs typeface="Helvetica" charset="0"/>
              </a:rPr>
              <a:t>atériel</a:t>
            </a:r>
          </a:p>
          <a:p>
            <a:r>
              <a:rPr lang="fr-FR" dirty="0" smtClean="0">
                <a:latin typeface="Helvetica" charset="0"/>
                <a:ea typeface="Helvetica" charset="0"/>
                <a:cs typeface="Helvetica" charset="0"/>
              </a:rPr>
              <a:t>Conditions de réalisation du pansement</a:t>
            </a:r>
            <a:endParaRPr lang="fr-FR" dirty="0">
              <a:latin typeface="Helvetica" charset="0"/>
              <a:ea typeface="Helvetica" charset="0"/>
              <a:cs typeface="Helvetica" charset="0"/>
            </a:endParaRPr>
          </a:p>
          <a:p>
            <a:endParaRPr lang="fr-FR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6446838"/>
            <a:ext cx="2200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36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5"/>
                </a:solidFill>
              </a:rPr>
              <a:t>Surveillance régulière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dirty="0">
                <a:solidFill>
                  <a:schemeClr val="accent5"/>
                </a:solidFill>
                <a:latin typeface="Helvetica" charset="0"/>
                <a:ea typeface="Helvetica" charset="0"/>
                <a:cs typeface="Helvetica" charset="0"/>
              </a:rPr>
              <a:t>Pansement</a:t>
            </a:r>
          </a:p>
          <a:p>
            <a:r>
              <a:rPr lang="fr-FR" dirty="0">
                <a:latin typeface="Helvetica" charset="0"/>
                <a:ea typeface="Helvetica" charset="0"/>
                <a:cs typeface="Helvetica" charset="0"/>
              </a:rPr>
              <a:t>Tous les 2 jours (sauf immobilisation)</a:t>
            </a:r>
          </a:p>
          <a:p>
            <a:r>
              <a:rPr lang="fr-FR" dirty="0">
                <a:latin typeface="Helvetica" charset="0"/>
                <a:ea typeface="Helvetica" charset="0"/>
                <a:cs typeface="Helvetica" charset="0"/>
              </a:rPr>
              <a:t>Vérifier le respect des prescriptions</a:t>
            </a:r>
          </a:p>
          <a:p>
            <a:r>
              <a:rPr lang="fr-FR" dirty="0">
                <a:latin typeface="Helvetica" charset="0"/>
                <a:ea typeface="Helvetica" charset="0"/>
                <a:cs typeface="Helvetica" charset="0"/>
              </a:rPr>
              <a:t>Pas d’antiseptique coloré, Pas de Bétadine</a:t>
            </a:r>
          </a:p>
          <a:p>
            <a:r>
              <a:rPr lang="fr-FR" dirty="0" err="1">
                <a:latin typeface="Helvetica" charset="0"/>
                <a:ea typeface="Helvetica" charset="0"/>
                <a:cs typeface="Helvetica" charset="0"/>
              </a:rPr>
              <a:t>Chlorexidine</a:t>
            </a:r>
            <a:r>
              <a:rPr lang="fr-FR" dirty="0">
                <a:latin typeface="Helvetica" charset="0"/>
                <a:ea typeface="Helvetica" charset="0"/>
                <a:cs typeface="Helvetica" charset="0"/>
              </a:rPr>
              <a:t> (</a:t>
            </a:r>
            <a:r>
              <a:rPr lang="fr-FR" dirty="0" err="1">
                <a:latin typeface="Helvetica" charset="0"/>
                <a:ea typeface="Helvetica" charset="0"/>
                <a:cs typeface="Helvetica" charset="0"/>
              </a:rPr>
              <a:t>Biseptine</a:t>
            </a:r>
            <a:r>
              <a:rPr lang="fr-FR" dirty="0">
                <a:latin typeface="Helvetica" charset="0"/>
                <a:ea typeface="Helvetica" charset="0"/>
                <a:cs typeface="Helvetica" charset="0"/>
              </a:rPr>
              <a:t>®, </a:t>
            </a:r>
            <a:r>
              <a:rPr lang="fr-FR" dirty="0" err="1">
                <a:latin typeface="Helvetica" charset="0"/>
                <a:ea typeface="Helvetica" charset="0"/>
                <a:cs typeface="Helvetica" charset="0"/>
              </a:rPr>
              <a:t>Septeal</a:t>
            </a:r>
            <a:r>
              <a:rPr lang="fr-FR" dirty="0">
                <a:latin typeface="Helvetica" charset="0"/>
                <a:ea typeface="Helvetica" charset="0"/>
                <a:cs typeface="Helvetica" charset="0"/>
              </a:rPr>
              <a:t>®</a:t>
            </a:r>
            <a:r>
              <a:rPr lang="mr-IN" dirty="0">
                <a:latin typeface="Helvetica" charset="0"/>
                <a:ea typeface="Helvetica" charset="0"/>
                <a:cs typeface="Helvetica" charset="0"/>
              </a:rPr>
              <a:t>…</a:t>
            </a:r>
            <a:r>
              <a:rPr lang="fr-FR" dirty="0" smtClean="0">
                <a:latin typeface="Helvetica" charset="0"/>
                <a:ea typeface="Helvetica" charset="0"/>
                <a:cs typeface="Helvetica" charset="0"/>
              </a:rPr>
              <a:t>)</a:t>
            </a:r>
          </a:p>
          <a:p>
            <a:pPr marL="0" indent="0">
              <a:buNone/>
            </a:pPr>
            <a:r>
              <a:rPr lang="fr-FR" dirty="0" smtClean="0">
                <a:solidFill>
                  <a:schemeClr val="accent5"/>
                </a:solidFill>
                <a:latin typeface="Helvetica" charset="0"/>
                <a:ea typeface="Helvetica" charset="0"/>
                <a:cs typeface="Helvetica" charset="0"/>
              </a:rPr>
              <a:t>Antalgiques </a:t>
            </a:r>
          </a:p>
          <a:p>
            <a:r>
              <a:rPr lang="fr-FR" dirty="0">
                <a:latin typeface="Helvetica" charset="0"/>
                <a:ea typeface="Helvetica" charset="0"/>
                <a:cs typeface="Helvetica" charset="0"/>
              </a:rPr>
              <a:t>P</a:t>
            </a:r>
            <a:r>
              <a:rPr lang="fr-FR" dirty="0" smtClean="0">
                <a:latin typeface="Helvetica" charset="0"/>
                <a:ea typeface="Helvetica" charset="0"/>
                <a:cs typeface="Helvetica" charset="0"/>
              </a:rPr>
              <a:t>alier 1 ou 2 associés à un AINS</a:t>
            </a:r>
            <a:endParaRPr lang="fr-FR" dirty="0">
              <a:latin typeface="Helvetica" charset="0"/>
              <a:ea typeface="Helvetica" charset="0"/>
              <a:cs typeface="Helvetica" charset="0"/>
            </a:endParaRPr>
          </a:p>
          <a:p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dirty="0" smtClean="0">
                <a:solidFill>
                  <a:schemeClr val="accent5"/>
                </a:solidFill>
              </a:rPr>
              <a:t>Conditions de réalisation</a:t>
            </a:r>
          </a:p>
          <a:p>
            <a:r>
              <a:rPr lang="fr-FR" dirty="0" smtClean="0"/>
              <a:t>Hygiène</a:t>
            </a:r>
          </a:p>
          <a:p>
            <a:r>
              <a:rPr lang="fr-FR" dirty="0" smtClean="0"/>
              <a:t>Sets à usage unique</a:t>
            </a:r>
          </a:p>
          <a:p>
            <a:r>
              <a:rPr lang="fr-FR" dirty="0" smtClean="0"/>
              <a:t>Décroutage</a:t>
            </a:r>
          </a:p>
          <a:p>
            <a:r>
              <a:rPr lang="fr-FR" dirty="0" smtClean="0"/>
              <a:t>Drainage: 48 h maximum</a:t>
            </a:r>
          </a:p>
          <a:p>
            <a:pPr marL="0" indent="0">
              <a:buNone/>
            </a:pPr>
            <a:r>
              <a:rPr lang="fr-FR" dirty="0" smtClean="0">
                <a:solidFill>
                  <a:schemeClr val="accent5"/>
                </a:solidFill>
              </a:rPr>
              <a:t>Paramètres habituels</a:t>
            </a:r>
          </a:p>
          <a:p>
            <a:r>
              <a:rPr lang="fr-FR" dirty="0" smtClean="0"/>
              <a:t>Douleurs anormales</a:t>
            </a:r>
          </a:p>
          <a:p>
            <a:r>
              <a:rPr lang="fr-FR" dirty="0" smtClean="0"/>
              <a:t>Vascularisation</a:t>
            </a:r>
          </a:p>
          <a:p>
            <a:r>
              <a:rPr lang="fr-FR" dirty="0" smtClean="0"/>
              <a:t>Sensibilité</a:t>
            </a:r>
          </a:p>
          <a:p>
            <a:r>
              <a:rPr lang="fr-FR" dirty="0" smtClean="0"/>
              <a:t>Motricité</a:t>
            </a:r>
          </a:p>
        </p:txBody>
      </p:sp>
      <p:pic>
        <p:nvPicPr>
          <p:cNvPr id="5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6446838"/>
            <a:ext cx="2200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32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5562" y="237415"/>
            <a:ext cx="7886700" cy="1325563"/>
          </a:xfrm>
        </p:spPr>
        <p:txBody>
          <a:bodyPr/>
          <a:lstStyle/>
          <a:p>
            <a:r>
              <a:rPr lang="fr-FR" dirty="0" smtClean="0">
                <a:solidFill>
                  <a:schemeClr val="accent5"/>
                </a:solidFill>
              </a:rPr>
              <a:t>Des principes simples </a:t>
            </a:r>
            <a:r>
              <a:rPr lang="mr-IN" dirty="0" smtClean="0">
                <a:solidFill>
                  <a:schemeClr val="accent5"/>
                </a:solidFill>
              </a:rPr>
              <a:t>…</a:t>
            </a:r>
            <a:r>
              <a:rPr lang="fr-FR" dirty="0" smtClean="0">
                <a:solidFill>
                  <a:schemeClr val="accent5"/>
                </a:solidFill>
              </a:rPr>
              <a:t/>
            </a:r>
            <a:br>
              <a:rPr lang="fr-FR" dirty="0" smtClean="0">
                <a:solidFill>
                  <a:schemeClr val="accent5"/>
                </a:solidFill>
              </a:rPr>
            </a:br>
            <a:r>
              <a:rPr lang="fr-FR" dirty="0" smtClean="0">
                <a:solidFill>
                  <a:schemeClr val="accent5"/>
                </a:solidFill>
              </a:rPr>
              <a:t>mais importants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Enlever croûtes et caillots: Source de pullulation microbienne et de creusement de la plaie</a:t>
            </a:r>
          </a:p>
          <a:p>
            <a:r>
              <a:rPr lang="fr-FR" dirty="0" smtClean="0"/>
              <a:t>Ne pas essayer de retirer les fils résorbables! </a:t>
            </a:r>
          </a:p>
          <a:p>
            <a:r>
              <a:rPr lang="fr-FR" dirty="0" smtClean="0"/>
              <a:t>Pansement confortable permettant la mobilisation</a:t>
            </a:r>
          </a:p>
          <a:p>
            <a:r>
              <a:rPr lang="fr-FR" dirty="0" smtClean="0"/>
              <a:t>Pas d’antibiotiques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513" y="1062595"/>
            <a:ext cx="3048000" cy="2857500"/>
          </a:xfrm>
          <a:effectLst/>
          <a:scene3d>
            <a:camera prst="orthographicFront"/>
            <a:lightRig rig="threePt" dir="t"/>
          </a:scene3d>
          <a:sp3d>
            <a:bevelT w="12700" h="12700"/>
            <a:contourClr>
              <a:schemeClr val="accent2"/>
            </a:contourClr>
          </a:sp3d>
        </p:spPr>
      </p:pic>
      <p:pic>
        <p:nvPicPr>
          <p:cNvPr id="6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6446838"/>
            <a:ext cx="2200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513" y="4001294"/>
            <a:ext cx="3048000" cy="2283146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12700" h="12700"/>
            <a:contourClr>
              <a:schemeClr val="accent2"/>
            </a:contourClr>
          </a:sp3d>
        </p:spPr>
      </p:pic>
    </p:spTree>
    <p:extLst>
      <p:ext uri="{BB962C8B-B14F-4D97-AF65-F5344CB8AC3E}">
        <p14:creationId xmlns:p14="http://schemas.microsoft.com/office/powerpoint/2010/main" val="9639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285" y="230189"/>
            <a:ext cx="7886700" cy="966134"/>
          </a:xfrm>
        </p:spPr>
        <p:txBody>
          <a:bodyPr/>
          <a:lstStyle/>
          <a:p>
            <a:r>
              <a:rPr lang="fr-FR" dirty="0" smtClean="0">
                <a:solidFill>
                  <a:schemeClr val="accent5"/>
                </a:solidFill>
              </a:rPr>
              <a:t>Canal carpien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40000" y="1331260"/>
            <a:ext cx="3768912" cy="4845703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Suites généralement très simples quelques soit la technique</a:t>
            </a:r>
          </a:p>
          <a:p>
            <a:r>
              <a:rPr lang="fr-FR" dirty="0" smtClean="0"/>
              <a:t>Mobiliser les doigts en flexion et extension complète</a:t>
            </a:r>
          </a:p>
          <a:p>
            <a:r>
              <a:rPr lang="fr-FR" dirty="0" smtClean="0"/>
              <a:t>Pas de Kiné</a:t>
            </a:r>
          </a:p>
          <a:p>
            <a:r>
              <a:rPr lang="fr-FR" dirty="0" smtClean="0"/>
              <a:t>Attelle courte pour certains</a:t>
            </a:r>
          </a:p>
          <a:p>
            <a:r>
              <a:rPr lang="fr-FR" dirty="0" smtClean="0"/>
              <a:t>disparition rapide des paresthésies</a:t>
            </a:r>
          </a:p>
          <a:p>
            <a:r>
              <a:rPr lang="fr-FR" dirty="0" smtClean="0"/>
              <a:t>Force: récupération en 3 mois</a:t>
            </a:r>
          </a:p>
          <a:p>
            <a:r>
              <a:rPr lang="fr-FR" dirty="0" smtClean="0"/>
              <a:t>Se méfier de toute perte importante de sensibilité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39880" y="1331260"/>
            <a:ext cx="3775470" cy="484570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dirty="0" smtClean="0">
                <a:solidFill>
                  <a:schemeClr val="accent5"/>
                </a:solidFill>
              </a:rPr>
              <a:t>Algodystrophie</a:t>
            </a:r>
          </a:p>
          <a:p>
            <a:r>
              <a:rPr lang="fr-FR" dirty="0" smtClean="0"/>
              <a:t>Terrain</a:t>
            </a:r>
          </a:p>
          <a:p>
            <a:r>
              <a:rPr lang="fr-FR" dirty="0" smtClean="0"/>
              <a:t>Pas de calcitonine</a:t>
            </a:r>
          </a:p>
          <a:p>
            <a:r>
              <a:rPr lang="fr-FR" dirty="0" smtClean="0"/>
              <a:t>Courte corticothérapie</a:t>
            </a:r>
          </a:p>
          <a:p>
            <a:r>
              <a:rPr lang="fr-FR" dirty="0" smtClean="0"/>
              <a:t>Blocs sympathiques (centre d’algologie)</a:t>
            </a:r>
          </a:p>
          <a:p>
            <a:pPr marL="0" indent="0">
              <a:buNone/>
            </a:pPr>
            <a:r>
              <a:rPr lang="fr-FR" dirty="0" smtClean="0">
                <a:solidFill>
                  <a:schemeClr val="accent5"/>
                </a:solidFill>
              </a:rPr>
              <a:t>Travail</a:t>
            </a:r>
          </a:p>
          <a:p>
            <a:r>
              <a:rPr lang="fr-FR" dirty="0" smtClean="0"/>
              <a:t>Arrêt: 3 semaines en moyenne: 4 mois si maladie professionnelle (HAS)</a:t>
            </a:r>
          </a:p>
          <a:p>
            <a:r>
              <a:rPr lang="fr-FR" dirty="0"/>
              <a:t>le canal carpien </a:t>
            </a:r>
            <a:r>
              <a:rPr lang="fr-FR" dirty="0" smtClean="0"/>
              <a:t>n’est généralement pas induit par des </a:t>
            </a:r>
            <a:r>
              <a:rPr lang="fr-FR" dirty="0" err="1" smtClean="0"/>
              <a:t>micro-traumatismes</a:t>
            </a:r>
            <a:r>
              <a:rPr lang="fr-FR" dirty="0" smtClean="0"/>
              <a:t> (étude allemande)</a:t>
            </a:r>
          </a:p>
        </p:txBody>
      </p:sp>
      <p:pic>
        <p:nvPicPr>
          <p:cNvPr id="5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6446838"/>
            <a:ext cx="2200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0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979581"/>
          </a:xfrm>
        </p:spPr>
        <p:txBody>
          <a:bodyPr/>
          <a:lstStyle/>
          <a:p>
            <a:r>
              <a:rPr lang="fr-FR" dirty="0" smtClean="0">
                <a:solidFill>
                  <a:schemeClr val="accent5"/>
                </a:solidFill>
              </a:rPr>
              <a:t>Doigts à ressaut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4294967295"/>
          </p:nvPr>
        </p:nvSpPr>
        <p:spPr>
          <a:xfrm>
            <a:off x="295836" y="1842247"/>
            <a:ext cx="3768725" cy="4351337"/>
          </a:xfrm>
        </p:spPr>
        <p:txBody>
          <a:bodyPr>
            <a:normAutofit/>
          </a:bodyPr>
          <a:lstStyle/>
          <a:p>
            <a:r>
              <a:rPr lang="fr-FR" dirty="0" smtClean="0"/>
              <a:t>Suites simples</a:t>
            </a:r>
          </a:p>
          <a:p>
            <a:r>
              <a:rPr lang="fr-FR" dirty="0" smtClean="0"/>
              <a:t>Mobilisation immédiate des doigts à ressaut</a:t>
            </a:r>
          </a:p>
          <a:p>
            <a:r>
              <a:rPr lang="fr-FR" dirty="0" smtClean="0"/>
              <a:t>Algodystrophie</a:t>
            </a:r>
          </a:p>
          <a:p>
            <a:r>
              <a:rPr lang="fr-FR" dirty="0" smtClean="0"/>
              <a:t>Infection: très rare terrain favorisant</a:t>
            </a:r>
          </a:p>
          <a:p>
            <a:r>
              <a:rPr lang="fr-FR" dirty="0" smtClean="0"/>
              <a:t>Lésion d’un nerf collatéral: rare : hypoesthésie ou symptomatologie </a:t>
            </a:r>
            <a:r>
              <a:rPr lang="fr-FR" dirty="0" err="1" smtClean="0"/>
              <a:t>nevromateuse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953" y="3475784"/>
            <a:ext cx="3695700" cy="27178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003" y="534147"/>
            <a:ext cx="3657600" cy="2616200"/>
          </a:xfrm>
          <a:prstGeom prst="rect">
            <a:avLst/>
          </a:prstGeom>
        </p:spPr>
      </p:pic>
      <p:pic>
        <p:nvPicPr>
          <p:cNvPr id="9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6446838"/>
            <a:ext cx="2200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27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283" y="227926"/>
            <a:ext cx="7886700" cy="1046816"/>
          </a:xfrm>
        </p:spPr>
        <p:txBody>
          <a:bodyPr/>
          <a:lstStyle/>
          <a:p>
            <a:r>
              <a:rPr lang="fr-FR" dirty="0" smtClean="0">
                <a:solidFill>
                  <a:schemeClr val="accent5"/>
                </a:solidFill>
              </a:rPr>
              <a:t>Ténosynovite de De Quervain</a:t>
            </a:r>
            <a:endParaRPr lang="fr-FR" dirty="0">
              <a:solidFill>
                <a:schemeClr val="accent5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69143"/>
            <a:ext cx="3064459" cy="207831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4125916"/>
            <a:ext cx="3064459" cy="24395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459" y="1881565"/>
            <a:ext cx="2870200" cy="20787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459" y="4171456"/>
            <a:ext cx="2870200" cy="24511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67283" y="958775"/>
            <a:ext cx="8676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Helvetica" charset="0"/>
                <a:ea typeface="Helvetica" charset="0"/>
                <a:cs typeface="Helvetica" charset="0"/>
              </a:rPr>
              <a:t>Immobilisation par orthèse poignet </a:t>
            </a:r>
            <a:r>
              <a:rPr lang="mr-IN" sz="2400" dirty="0" smtClean="0">
                <a:latin typeface="Helvetica" charset="0"/>
                <a:ea typeface="Helvetica" charset="0"/>
                <a:cs typeface="Helvetica" charset="0"/>
              </a:rPr>
              <a:t>–</a:t>
            </a:r>
            <a:r>
              <a:rPr lang="fr-FR" sz="2400" dirty="0" smtClean="0">
                <a:latin typeface="Helvetica" charset="0"/>
                <a:ea typeface="Helvetica" charset="0"/>
                <a:cs typeface="Helvetica" charset="0"/>
              </a:rPr>
              <a:t> pouce 3 </a:t>
            </a:r>
            <a:r>
              <a:rPr lang="fr-FR" sz="2400" dirty="0" smtClean="0">
                <a:latin typeface="Helvetica" charset="0"/>
                <a:ea typeface="Helvetica" charset="0"/>
                <a:cs typeface="Helvetica" charset="0"/>
              </a:rPr>
              <a:t>semaines</a:t>
            </a:r>
          </a:p>
          <a:p>
            <a:r>
              <a:rPr lang="fr-FR" sz="2400" dirty="0" smtClean="0">
                <a:latin typeface="Helvetica" charset="0"/>
                <a:ea typeface="Helvetica" charset="0"/>
                <a:cs typeface="Helvetica" charset="0"/>
              </a:rPr>
              <a:t>Orthèse de posture </a:t>
            </a:r>
            <a:r>
              <a:rPr lang="fr-FR" sz="2400" dirty="0">
                <a:latin typeface="Helvetica" charset="0"/>
                <a:ea typeface="Helvetica" charset="0"/>
                <a:cs typeface="Helvetica" charset="0"/>
              </a:rPr>
              <a:t>n</a:t>
            </a:r>
            <a:r>
              <a:rPr lang="fr-FR" sz="2400" dirty="0" smtClean="0">
                <a:latin typeface="Helvetica" charset="0"/>
                <a:ea typeface="Helvetica" charset="0"/>
                <a:cs typeface="Helvetica" charset="0"/>
              </a:rPr>
              <a:t>e devant pas être serrée !</a:t>
            </a:r>
            <a:endParaRPr lang="fr-FR"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6405922"/>
            <a:ext cx="2200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28649" y="3667357"/>
            <a:ext cx="2948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latin typeface="Helvetica" charset="0"/>
                <a:ea typeface="Helvetica" charset="0"/>
                <a:cs typeface="Helvetica" charset="0"/>
              </a:rPr>
              <a:t> Manœuvre de </a:t>
            </a:r>
            <a:r>
              <a:rPr lang="fr-FR" sz="1800" dirty="0" err="1" smtClean="0">
                <a:latin typeface="Helvetica" charset="0"/>
                <a:ea typeface="Helvetica" charset="0"/>
                <a:cs typeface="Helvetica" charset="0"/>
              </a:rPr>
              <a:t>Finkelstein</a:t>
            </a:r>
            <a:endParaRPr lang="fr-FR" sz="18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009" y="1881565"/>
            <a:ext cx="19812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7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̀me joli ">
  <a:themeElements>
    <a:clrScheme name="Profondeur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Profondeur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ondeu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>
            <a:latin typeface="Helvetica" charset="0"/>
            <a:ea typeface="Helvetica" charset="0"/>
            <a:cs typeface="Helvetica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PU surveillance main" id="{6CF06499-0D0B-3B44-99D7-3DA12962BC42}" vid="{1177ADF9-B01F-2A43-B6F5-6676494C092B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EPU surveillance main</Template>
  <TotalTime>474</TotalTime>
  <Words>657</Words>
  <Application>Microsoft Macintosh PowerPoint</Application>
  <PresentationFormat>Présentation à l'écran (4:3)</PresentationFormat>
  <Paragraphs>181</Paragraphs>
  <Slides>21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31" baseType="lpstr">
      <vt:lpstr>Calibri</vt:lpstr>
      <vt:lpstr>Corbel</vt:lpstr>
      <vt:lpstr>Helvetica</vt:lpstr>
      <vt:lpstr>Helvetica Courant</vt:lpstr>
      <vt:lpstr>Mangal</vt:lpstr>
      <vt:lpstr>ＭＳ Ｐゴシック</vt:lpstr>
      <vt:lpstr>Times</vt:lpstr>
      <vt:lpstr>Times New Roman</vt:lpstr>
      <vt:lpstr>Arial</vt:lpstr>
      <vt:lpstr>Thème joli </vt:lpstr>
      <vt:lpstr>Surveillance post opératoire  en chirurgie de la main</vt:lpstr>
      <vt:lpstr>But:</vt:lpstr>
      <vt:lpstr>Compréhension - collaboration</vt:lpstr>
      <vt:lpstr>Généralités </vt:lpstr>
      <vt:lpstr>Surveillance régulière</vt:lpstr>
      <vt:lpstr>Des principes simples … mais importants</vt:lpstr>
      <vt:lpstr>Canal carpien</vt:lpstr>
      <vt:lpstr>Doigts à ressaut</vt:lpstr>
      <vt:lpstr>Ténosynovite de De Quervain</vt:lpstr>
      <vt:lpstr>Rhizarthrose - Arthroplasties</vt:lpstr>
      <vt:lpstr>Maladie de Dupuytren</vt:lpstr>
      <vt:lpstr>Classification de Tubiana</vt:lpstr>
      <vt:lpstr>Aponevrectomie</vt:lpstr>
      <vt:lpstr>Les greffes de peau</vt:lpstr>
      <vt:lpstr>Amputations de rayon</vt:lpstr>
      <vt:lpstr>Traumatologie</vt:lpstr>
      <vt:lpstr>Plaies: une règle fondamentale</vt:lpstr>
      <vt:lpstr>Amputations digitales</vt:lpstr>
      <vt:lpstr>Traumatismes complexes</vt:lpstr>
      <vt:lpstr>Appareillages post opératoires</vt:lpstr>
      <vt:lpstr>Merci pour votre attention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Surveillance post opératoire  en chirurgie de la main</dc:title>
  <dc:creator>Utilisateur de Microsoft Office</dc:creator>
  <cp:lastModifiedBy>Utilisateur de Microsoft Office</cp:lastModifiedBy>
  <cp:revision>40</cp:revision>
  <dcterms:created xsi:type="dcterms:W3CDTF">2017-11-21T06:47:39Z</dcterms:created>
  <dcterms:modified xsi:type="dcterms:W3CDTF">2017-11-23T18:07:42Z</dcterms:modified>
</cp:coreProperties>
</file>