
<file path=[Content_Types].xml><?xml version="1.0" encoding="utf-8"?>
<Types xmlns="http://schemas.openxmlformats.org/package/2006/content-types">
  <Default Extension="bin" ContentType="application/vnd.openxmlformats-officedocument.oleObject"/>
  <Default Extension="png" ContentType="image/png"/>
  <Default Extension="mpg" ContentType="video/mpeg"/>
  <Default Extension="emf" ContentType="image/x-emf"/>
  <Default Extension="jpeg" ContentType="image/jpeg"/>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8" r:id="rId2"/>
    <p:sldId id="260" r:id="rId3"/>
    <p:sldId id="261" r:id="rId4"/>
    <p:sldId id="262" r:id="rId5"/>
    <p:sldId id="263" r:id="rId6"/>
    <p:sldId id="264" r:id="rId7"/>
    <p:sldId id="265" r:id="rId8"/>
    <p:sldId id="266" r:id="rId9"/>
    <p:sldId id="267" r:id="rId10"/>
    <p:sldId id="269" r:id="rId11"/>
    <p:sldId id="270" r:id="rId12"/>
    <p:sldId id="271" r:id="rId13"/>
    <p:sldId id="276" r:id="rId14"/>
    <p:sldId id="277" r:id="rId15"/>
    <p:sldId id="279" r:id="rId16"/>
    <p:sldId id="281" r:id="rId17"/>
    <p:sldId id="280" r:id="rId18"/>
    <p:sldId id="282" r:id="rId1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7" d="100"/>
          <a:sy n="107" d="100"/>
        </p:scale>
        <p:origin x="-1086"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Feuille_de_calcul_Microsoft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35"/>
    </mc:Choice>
    <mc:Fallback>
      <c:style val="35"/>
    </mc:Fallback>
  </mc:AlternateContent>
  <c:chart>
    <c:autoTitleDeleted val="1"/>
    <c:view3D>
      <c:rotX val="15"/>
      <c:rotY val="0"/>
      <c:rAngAx val="1"/>
    </c:view3D>
    <c:floor>
      <c:thickness val="0"/>
    </c:floor>
    <c:sideWall>
      <c:thickness val="0"/>
    </c:sideWall>
    <c:backWall>
      <c:thickness val="0"/>
    </c:backWall>
    <c:plotArea>
      <c:layout>
        <c:manualLayout>
          <c:layoutTarget val="inner"/>
          <c:xMode val="edge"/>
          <c:yMode val="edge"/>
          <c:x val="3.7102358997148509E-3"/>
          <c:y val="3.6482641885334274E-2"/>
          <c:w val="0.99628976410028514"/>
          <c:h val="0.96351735811466566"/>
        </c:manualLayout>
      </c:layout>
      <c:pie3DChart>
        <c:varyColors val="1"/>
        <c:ser>
          <c:idx val="0"/>
          <c:order val="0"/>
          <c:tx>
            <c:strRef>
              <c:f>Feuil1!$B$1</c:f>
              <c:strCache>
                <c:ptCount val="1"/>
                <c:pt idx="0">
                  <c:v>Couple</c:v>
                </c:pt>
              </c:strCache>
            </c:strRef>
          </c:tx>
          <c:spPr>
            <a:solidFill>
              <a:srgbClr val="0070C0"/>
            </a:solidFill>
            <a:ln>
              <a:noFill/>
            </a:ln>
          </c:spPr>
          <c:explosion val="25"/>
          <c:dLbls>
            <c:dLbl>
              <c:idx val="0"/>
              <c:layout>
                <c:manualLayout>
                  <c:x val="-0.18352040745472725"/>
                  <c:y val="-0.11900058641414155"/>
                </c:manualLayout>
              </c:layout>
              <c:tx>
                <c:rich>
                  <a:bodyPr/>
                  <a:lstStyle/>
                  <a:p>
                    <a:pPr algn="ctr">
                      <a:defRPr lang="fr-FR" sz="1100" b="1" i="0" u="none" strike="noStrike" kern="1200" baseline="0">
                        <a:solidFill>
                          <a:srgbClr val="FFFFFF"/>
                        </a:solidFill>
                        <a:latin typeface="+mn-lt"/>
                        <a:ea typeface="+mn-ea"/>
                        <a:cs typeface="+mn-cs"/>
                      </a:defRPr>
                    </a:pPr>
                    <a:r>
                      <a:rPr lang="en-US" dirty="0"/>
                      <a:t>CrCo/PE
53%</a:t>
                    </a:r>
                  </a:p>
                </c:rich>
              </c:tx>
              <c:spPr/>
              <c:showLegendKey val="0"/>
              <c:showVal val="0"/>
              <c:showCatName val="1"/>
              <c:showSerName val="0"/>
              <c:showPercent val="1"/>
              <c:showBubbleSize val="0"/>
            </c:dLbl>
            <c:dLbl>
              <c:idx val="1"/>
              <c:layout>
                <c:manualLayout>
                  <c:x val="0.16309573820501425"/>
                  <c:y val="-0.11396613138237531"/>
                </c:manualLayout>
              </c:layout>
              <c:spPr/>
              <c:txPr>
                <a:bodyPr/>
                <a:lstStyle/>
                <a:p>
                  <a:pPr>
                    <a:defRPr sz="1100" b="1">
                      <a:solidFill>
                        <a:schemeClr val="bg1"/>
                      </a:solidFill>
                    </a:defRPr>
                  </a:pPr>
                  <a:endParaRPr lang="fr-FR"/>
                </a:p>
              </c:txPr>
              <c:showLegendKey val="0"/>
              <c:showVal val="0"/>
              <c:showCatName val="1"/>
              <c:showSerName val="0"/>
              <c:showPercent val="1"/>
              <c:showBubbleSize val="0"/>
            </c:dLbl>
            <c:dLbl>
              <c:idx val="2"/>
              <c:spPr/>
              <c:txPr>
                <a:bodyPr/>
                <a:lstStyle/>
                <a:p>
                  <a:pPr algn="ctr">
                    <a:defRPr lang="fr-FR" sz="1100" b="1" i="0" u="none" strike="noStrike" kern="1200" baseline="0">
                      <a:solidFill>
                        <a:srgbClr val="C00000"/>
                      </a:solidFill>
                      <a:latin typeface="+mn-lt"/>
                      <a:ea typeface="+mn-ea"/>
                      <a:cs typeface="+mn-cs"/>
                    </a:defRPr>
                  </a:pPr>
                  <a:endParaRPr lang="fr-FR"/>
                </a:p>
              </c:txPr>
              <c:showLegendKey val="0"/>
              <c:showVal val="0"/>
              <c:showCatName val="1"/>
              <c:showSerName val="0"/>
              <c:showPercent val="1"/>
              <c:showBubbleSize val="0"/>
            </c:dLbl>
            <c:dLbl>
              <c:idx val="3"/>
              <c:spPr/>
              <c:txPr>
                <a:bodyPr/>
                <a:lstStyle/>
                <a:p>
                  <a:pPr algn="ctr">
                    <a:defRPr lang="fr-FR" sz="1100" b="1" i="0" u="none" strike="noStrike" kern="1200" baseline="0">
                      <a:solidFill>
                        <a:srgbClr val="C00000"/>
                      </a:solidFill>
                      <a:latin typeface="+mn-lt"/>
                      <a:ea typeface="+mn-ea"/>
                      <a:cs typeface="+mn-cs"/>
                    </a:defRPr>
                  </a:pPr>
                  <a:endParaRPr lang="fr-FR"/>
                </a:p>
              </c:txPr>
              <c:showLegendKey val="0"/>
              <c:showVal val="0"/>
              <c:showCatName val="1"/>
              <c:showSerName val="0"/>
              <c:showPercent val="1"/>
              <c:showBubbleSize val="0"/>
            </c:dLbl>
            <c:txPr>
              <a:bodyPr/>
              <a:lstStyle/>
              <a:p>
                <a:pPr>
                  <a:defRPr sz="1200"/>
                </a:pPr>
                <a:endParaRPr lang="fr-FR"/>
              </a:p>
            </c:txPr>
            <c:showLegendKey val="0"/>
            <c:showVal val="0"/>
            <c:showCatName val="1"/>
            <c:showSerName val="0"/>
            <c:showPercent val="1"/>
            <c:showBubbleSize val="0"/>
            <c:showLeaderLines val="1"/>
          </c:dLbls>
          <c:cat>
            <c:strRef>
              <c:f>Feuil1!$A$2:$A$5</c:f>
              <c:strCache>
                <c:ptCount val="4"/>
                <c:pt idx="0">
                  <c:v>CrCo/PE</c:v>
                </c:pt>
                <c:pt idx="1">
                  <c:v>Al/PE</c:v>
                </c:pt>
                <c:pt idx="2">
                  <c:v>Al/X3</c:v>
                </c:pt>
                <c:pt idx="3">
                  <c:v>CrCo/X3</c:v>
                </c:pt>
              </c:strCache>
            </c:strRef>
          </c:cat>
          <c:val>
            <c:numRef>
              <c:f>Feuil1!$B$2:$B$5</c:f>
              <c:numCache>
                <c:formatCode>General</c:formatCode>
                <c:ptCount val="4"/>
                <c:pt idx="0">
                  <c:v>173</c:v>
                </c:pt>
                <c:pt idx="1">
                  <c:v>139</c:v>
                </c:pt>
                <c:pt idx="2">
                  <c:v>11</c:v>
                </c:pt>
                <c:pt idx="3">
                  <c:v>3</c:v>
                </c:pt>
              </c:numCache>
            </c:numRef>
          </c:val>
        </c:ser>
        <c:dLbls>
          <c:showLegendKey val="0"/>
          <c:showVal val="0"/>
          <c:showCatName val="1"/>
          <c:showSerName val="0"/>
          <c:showPercent val="1"/>
          <c:showBubbleSize val="0"/>
          <c:showLeaderLines val="1"/>
        </c:dLbls>
      </c:pie3DChart>
    </c:plotArea>
    <c:plotVisOnly val="1"/>
    <c:dispBlanksAs val="gap"/>
    <c:showDLblsOverMax val="0"/>
  </c:chart>
  <c:spPr>
    <a:ln>
      <a:noFill/>
    </a:ln>
  </c:spPr>
  <c:txPr>
    <a:bodyPr/>
    <a:lstStyle/>
    <a:p>
      <a:pPr>
        <a:defRPr sz="1800"/>
      </a:pPr>
      <a:endParaRPr lang="fr-FR"/>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image" Target="../media/image2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6F56CE-26CA-4D72-ACB3-99885E7DD0EC}" type="datetimeFigureOut">
              <a:rPr lang="fr-FR" smtClean="0"/>
              <a:t>30/10/2011</a:t>
            </a:fld>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552882-8083-4A04-8113-CA6C347B6091}" type="slidenum">
              <a:rPr lang="fr-FR" smtClean="0"/>
              <a:t>‹N°›</a:t>
            </a:fld>
            <a:endParaRPr lang="fr-FR" dirty="0"/>
          </a:p>
        </p:txBody>
      </p:sp>
    </p:spTree>
    <p:extLst>
      <p:ext uri="{BB962C8B-B14F-4D97-AF65-F5344CB8AC3E}">
        <p14:creationId xmlns:p14="http://schemas.microsoft.com/office/powerpoint/2010/main" val="2362461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dirty="0" smtClean="0"/>
          </a:p>
        </p:txBody>
      </p:sp>
      <p:sp>
        <p:nvSpPr>
          <p:cNvPr id="2150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fld id="{2F7F0865-0E50-4945-80F5-113449310CCA}" type="slidenum">
              <a:rPr lang="fr-FR" smtClean="0">
                <a:solidFill>
                  <a:prstClr val="black"/>
                </a:solidFill>
              </a:rPr>
              <a:pPr eaLnBrk="1" hangingPunct="1"/>
              <a:t>1</a:t>
            </a:fld>
            <a:endParaRPr lang="fr-FR" dirty="0" smtClean="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80202A47-D9ED-4993-8E9C-D4AD434A1B65}" type="slidenum">
              <a:rPr lang="en-US"/>
              <a:pPr/>
              <a:t>2</a:t>
            </a:fld>
            <a:endParaRPr lang="en-US" dirty="0"/>
          </a:p>
        </p:txBody>
      </p:sp>
      <p:sp>
        <p:nvSpPr>
          <p:cNvPr id="165890" name="Rectangle 7"/>
          <p:cNvSpPr txBox="1">
            <a:spLocks noGrp="1" noChangeArrowheads="1"/>
          </p:cNvSpPr>
          <p:nvPr/>
        </p:nvSpPr>
        <p:spPr bwMode="auto">
          <a:xfrm>
            <a:off x="3884613" y="8686800"/>
            <a:ext cx="29718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35" tIns="49518" rIns="99035" bIns="49518" anchor="b"/>
          <a:lstStyle>
            <a:lvl1pPr defTabSz="990600">
              <a:defRPr sz="2400">
                <a:solidFill>
                  <a:schemeClr val="tx1"/>
                </a:solidFill>
                <a:latin typeface="Times New Roman" charset="0"/>
              </a:defRPr>
            </a:lvl1pPr>
            <a:lvl2pPr marL="742950" indent="-285750" defTabSz="990600">
              <a:defRPr sz="2400">
                <a:solidFill>
                  <a:schemeClr val="tx1"/>
                </a:solidFill>
                <a:latin typeface="Times New Roman" charset="0"/>
              </a:defRPr>
            </a:lvl2pPr>
            <a:lvl3pPr marL="1143000" indent="-228600" defTabSz="990600">
              <a:defRPr sz="2400">
                <a:solidFill>
                  <a:schemeClr val="tx1"/>
                </a:solidFill>
                <a:latin typeface="Times New Roman" charset="0"/>
              </a:defRPr>
            </a:lvl3pPr>
            <a:lvl4pPr marL="1600200" indent="-228600" defTabSz="990600">
              <a:defRPr sz="2400">
                <a:solidFill>
                  <a:schemeClr val="tx1"/>
                </a:solidFill>
                <a:latin typeface="Times New Roman" charset="0"/>
              </a:defRPr>
            </a:lvl4pPr>
            <a:lvl5pPr marL="2057400" indent="-228600" defTabSz="990600">
              <a:defRPr sz="2400">
                <a:solidFill>
                  <a:schemeClr val="tx1"/>
                </a:solidFill>
                <a:latin typeface="Times New Roman" charset="0"/>
              </a:defRPr>
            </a:lvl5pPr>
            <a:lvl6pPr marL="2514600" indent="-228600" defTabSz="990600" fontAlgn="base">
              <a:spcBef>
                <a:spcPct val="0"/>
              </a:spcBef>
              <a:spcAft>
                <a:spcPct val="0"/>
              </a:spcAft>
              <a:defRPr sz="2400">
                <a:solidFill>
                  <a:schemeClr val="tx1"/>
                </a:solidFill>
                <a:latin typeface="Times New Roman" charset="0"/>
              </a:defRPr>
            </a:lvl6pPr>
            <a:lvl7pPr marL="2971800" indent="-228600" defTabSz="990600" fontAlgn="base">
              <a:spcBef>
                <a:spcPct val="0"/>
              </a:spcBef>
              <a:spcAft>
                <a:spcPct val="0"/>
              </a:spcAft>
              <a:defRPr sz="2400">
                <a:solidFill>
                  <a:schemeClr val="tx1"/>
                </a:solidFill>
                <a:latin typeface="Times New Roman" charset="0"/>
              </a:defRPr>
            </a:lvl7pPr>
            <a:lvl8pPr marL="3429000" indent="-228600" defTabSz="990600" fontAlgn="base">
              <a:spcBef>
                <a:spcPct val="0"/>
              </a:spcBef>
              <a:spcAft>
                <a:spcPct val="0"/>
              </a:spcAft>
              <a:defRPr sz="2400">
                <a:solidFill>
                  <a:schemeClr val="tx1"/>
                </a:solidFill>
                <a:latin typeface="Times New Roman" charset="0"/>
              </a:defRPr>
            </a:lvl8pPr>
            <a:lvl9pPr marL="3886200" indent="-228600" defTabSz="990600" fontAlgn="base">
              <a:spcBef>
                <a:spcPct val="0"/>
              </a:spcBef>
              <a:spcAft>
                <a:spcPct val="0"/>
              </a:spcAft>
              <a:defRPr sz="2400">
                <a:solidFill>
                  <a:schemeClr val="tx1"/>
                </a:solidFill>
                <a:latin typeface="Times New Roman" charset="0"/>
              </a:defRPr>
            </a:lvl9pPr>
          </a:lstStyle>
          <a:p>
            <a:pPr algn="r" eaLnBrk="1" hangingPunct="1"/>
            <a:fld id="{03CBD9A9-1C50-4784-B1A2-65303470012B}" type="slidenum">
              <a:rPr lang="fr-FR" sz="1300">
                <a:latin typeface="Arial" charset="0"/>
                <a:sym typeface="Symbol" pitchFamily="18" charset="2"/>
              </a:rPr>
              <a:pPr algn="r" eaLnBrk="1" hangingPunct="1"/>
              <a:t>2</a:t>
            </a:fld>
            <a:endParaRPr lang="fr-FR" sz="1300" dirty="0">
              <a:latin typeface="Arial" charset="0"/>
              <a:sym typeface="Symbol" pitchFamily="18" charset="2"/>
            </a:endParaRPr>
          </a:p>
        </p:txBody>
      </p:sp>
      <p:sp>
        <p:nvSpPr>
          <p:cNvPr id="165891" name="Rectangle 2"/>
          <p:cNvSpPr>
            <a:spLocks noGrp="1" noRot="1" noChangeAspect="1" noChangeArrowheads="1" noTextEdit="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p:spPr>
      </p:sp>
      <p:sp>
        <p:nvSpPr>
          <p:cNvPr id="165892" name="Rectangle 3"/>
          <p:cNvSpPr>
            <a:spLocks noGrp="1" noChangeArrowheads="1"/>
          </p:cNvSpPr>
          <p:nvPr>
            <p:ph type="body" idx="1"/>
          </p:nvPr>
        </p:nvSpPr>
        <p:spPr bwMode="auto">
          <a:xfrm>
            <a:off x="685800" y="4343400"/>
            <a:ext cx="5486400" cy="4114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9035" tIns="49518" rIns="99035" bIns="49518"/>
          <a:lstStyle/>
          <a:p>
            <a:r>
              <a:rPr lang="fr-FR" dirty="0"/>
              <a:t>Les résultats des cupules double mobilité sur la prévention de la luxation ont souvent été rapportés et confirment le bon fonctionnement de ce principe que ce soit dans les arthroplasties de première intention y compris chez les sujets de moins de 50 ans ou</a:t>
            </a:r>
          </a:p>
          <a:p>
            <a:endParaRPr lang="fr-F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txBox="1">
            <a:spLocks noGrp="1" noChangeArrowheads="1"/>
          </p:cNvSpPr>
          <p:nvPr/>
        </p:nvSpPr>
        <p:spPr bwMode="auto">
          <a:xfrm>
            <a:off x="3884463" y="8685878"/>
            <a:ext cx="2972004" cy="45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defTabSz="990600" eaLnBrk="0" hangingPunct="0">
              <a:defRPr>
                <a:solidFill>
                  <a:schemeClr val="tx1"/>
                </a:solidFill>
                <a:latin typeface="Arial" pitchFamily="34" charset="0"/>
                <a:cs typeface="Arial" pitchFamily="34" charset="0"/>
              </a:defRPr>
            </a:lvl1pPr>
            <a:lvl2pPr marL="742950" indent="-285750" defTabSz="990600" eaLnBrk="0" hangingPunct="0">
              <a:defRPr>
                <a:solidFill>
                  <a:schemeClr val="tx1"/>
                </a:solidFill>
                <a:latin typeface="Arial" pitchFamily="34" charset="0"/>
                <a:cs typeface="Arial" pitchFamily="34" charset="0"/>
              </a:defRPr>
            </a:lvl2pPr>
            <a:lvl3pPr marL="1143000" indent="-228600" defTabSz="990600" eaLnBrk="0" hangingPunct="0">
              <a:defRPr>
                <a:solidFill>
                  <a:schemeClr val="tx1"/>
                </a:solidFill>
                <a:latin typeface="Arial" pitchFamily="34" charset="0"/>
                <a:cs typeface="Arial" pitchFamily="34" charset="0"/>
              </a:defRPr>
            </a:lvl3pPr>
            <a:lvl4pPr marL="1600200" indent="-228600" defTabSz="990600" eaLnBrk="0" hangingPunct="0">
              <a:defRPr>
                <a:solidFill>
                  <a:schemeClr val="tx1"/>
                </a:solidFill>
                <a:latin typeface="Arial" pitchFamily="34" charset="0"/>
                <a:cs typeface="Arial" pitchFamily="34" charset="0"/>
              </a:defRPr>
            </a:lvl4pPr>
            <a:lvl5pPr marL="2057400" indent="-228600" defTabSz="990600" eaLnBrk="0" hangingPunct="0">
              <a:defRPr>
                <a:solidFill>
                  <a:schemeClr val="tx1"/>
                </a:solidFill>
                <a:latin typeface="Arial" pitchFamily="34" charset="0"/>
                <a:cs typeface="Arial" pitchFamily="34" charset="0"/>
              </a:defRPr>
            </a:lvl5pPr>
            <a:lvl6pPr marL="2514600" indent="-228600" defTabSz="990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90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90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90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A7D02DC9-4C7F-4529-A353-0D8F723140EC}" type="slidenum">
              <a:rPr lang="fr-FR" sz="1200"/>
              <a:pPr algn="r" eaLnBrk="1" hangingPunct="1"/>
              <a:t>14</a:t>
            </a:fld>
            <a:endParaRPr lang="fr-FR" sz="1200" dirty="0"/>
          </a:p>
        </p:txBody>
      </p:sp>
      <p:sp>
        <p:nvSpPr>
          <p:cNvPr id="105475" name="Espace réservé de l'image des diapositives 1"/>
          <p:cNvSpPr>
            <a:spLocks noGrp="1" noRot="1" noChangeAspect="1" noTextEdit="1"/>
          </p:cNvSpPr>
          <p:nvPr>
            <p:ph type="sldImg"/>
          </p:nvPr>
        </p:nvSpPr>
        <p:spPr>
          <a:xfrm>
            <a:off x="909638" y="223838"/>
            <a:ext cx="4960937" cy="3719512"/>
          </a:xfrm>
          <a:ln/>
        </p:spPr>
      </p:sp>
      <p:sp>
        <p:nvSpPr>
          <p:cNvPr id="105476" name="Espace réservé des commentaires 2"/>
          <p:cNvSpPr>
            <a:spLocks noGrp="1"/>
          </p:cNvSpPr>
          <p:nvPr>
            <p:ph type="body" idx="1"/>
          </p:nvPr>
        </p:nvSpPr>
        <p:spPr>
          <a:xfrm>
            <a:off x="685494" y="3967081"/>
            <a:ext cx="5487013" cy="471454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23" tIns="45962" rIns="91923" bIns="45962"/>
          <a:lstStyle/>
          <a:p>
            <a:pPr eaLnBrk="1" hangingPunct="1">
              <a:spcBef>
                <a:spcPct val="0"/>
              </a:spcBef>
            </a:pPr>
            <a:endParaRPr lang="fr-FR" dirty="0" smtClean="0">
              <a:latin typeface="Arial" pitchFamily="34" charset="0"/>
            </a:endParaRPr>
          </a:p>
        </p:txBody>
      </p:sp>
      <p:sp>
        <p:nvSpPr>
          <p:cNvPr id="105477" name="Espace réservé du numéro de diapositive 3"/>
          <p:cNvSpPr txBox="1">
            <a:spLocks noGrp="1"/>
          </p:cNvSpPr>
          <p:nvPr/>
        </p:nvSpPr>
        <p:spPr bwMode="auto">
          <a:xfrm>
            <a:off x="3885996" y="8681623"/>
            <a:ext cx="2972004" cy="462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23" tIns="45962" rIns="91923" bIns="45962" anchor="b"/>
          <a:lstStyle>
            <a:lvl1pPr defTabSz="995363" eaLnBrk="0" hangingPunct="0">
              <a:defRPr>
                <a:solidFill>
                  <a:schemeClr val="tx1"/>
                </a:solidFill>
                <a:latin typeface="Arial" pitchFamily="34" charset="0"/>
                <a:cs typeface="Arial" pitchFamily="34" charset="0"/>
              </a:defRPr>
            </a:lvl1pPr>
            <a:lvl2pPr marL="742950" indent="-285750" defTabSz="995363" eaLnBrk="0" hangingPunct="0">
              <a:defRPr>
                <a:solidFill>
                  <a:schemeClr val="tx1"/>
                </a:solidFill>
                <a:latin typeface="Arial" pitchFamily="34" charset="0"/>
                <a:cs typeface="Arial" pitchFamily="34" charset="0"/>
              </a:defRPr>
            </a:lvl2pPr>
            <a:lvl3pPr marL="1143000" indent="-228600" defTabSz="995363" eaLnBrk="0" hangingPunct="0">
              <a:defRPr>
                <a:solidFill>
                  <a:schemeClr val="tx1"/>
                </a:solidFill>
                <a:latin typeface="Arial" pitchFamily="34" charset="0"/>
                <a:cs typeface="Arial" pitchFamily="34" charset="0"/>
              </a:defRPr>
            </a:lvl3pPr>
            <a:lvl4pPr marL="1600200" indent="-228600" defTabSz="995363" eaLnBrk="0" hangingPunct="0">
              <a:defRPr>
                <a:solidFill>
                  <a:schemeClr val="tx1"/>
                </a:solidFill>
                <a:latin typeface="Arial" pitchFamily="34" charset="0"/>
                <a:cs typeface="Arial" pitchFamily="34" charset="0"/>
              </a:defRPr>
            </a:lvl4pPr>
            <a:lvl5pPr marL="2057400" indent="-228600" defTabSz="995363" eaLnBrk="0" hangingPunct="0">
              <a:defRPr>
                <a:solidFill>
                  <a:schemeClr val="tx1"/>
                </a:solidFill>
                <a:latin typeface="Arial" pitchFamily="34" charset="0"/>
                <a:cs typeface="Arial" pitchFamily="34" charset="0"/>
              </a:defRPr>
            </a:lvl5pPr>
            <a:lvl6pPr marL="2514600" indent="-228600" defTabSz="99536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9536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9536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95363" eaLnBrk="0" fontAlgn="base" hangingPunct="0">
              <a:spcBef>
                <a:spcPct val="0"/>
              </a:spcBef>
              <a:spcAft>
                <a:spcPct val="0"/>
              </a:spcAft>
              <a:defRPr>
                <a:solidFill>
                  <a:schemeClr val="tx1"/>
                </a:solidFill>
                <a:latin typeface="Arial" pitchFamily="34" charset="0"/>
                <a:cs typeface="Arial" pitchFamily="34" charset="0"/>
              </a:defRPr>
            </a:lvl9pPr>
          </a:lstStyle>
          <a:p>
            <a:pPr algn="r"/>
            <a:fld id="{C7471591-1B33-4888-883C-2713638B33E7}" type="slidenum">
              <a:rPr lang="fr-FR" sz="800" b="1">
                <a:solidFill>
                  <a:srgbClr val="000052"/>
                </a:solidFill>
                <a:sym typeface="Symbol" pitchFamily="18" charset="2"/>
              </a:rPr>
              <a:pPr algn="r"/>
              <a:t>14</a:t>
            </a:fld>
            <a:endParaRPr lang="fr-FR" sz="800" b="1" dirty="0">
              <a:solidFill>
                <a:srgbClr val="000052"/>
              </a:solidFill>
              <a:sym typeface="Symbol" pitchFamily="18" charset="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txBox="1">
            <a:spLocks noGrp="1" noChangeArrowheads="1"/>
          </p:cNvSpPr>
          <p:nvPr/>
        </p:nvSpPr>
        <p:spPr bwMode="auto">
          <a:xfrm>
            <a:off x="3884463" y="8685878"/>
            <a:ext cx="2972004" cy="45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defTabSz="990600" eaLnBrk="0" hangingPunct="0">
              <a:defRPr>
                <a:solidFill>
                  <a:schemeClr val="tx1"/>
                </a:solidFill>
                <a:latin typeface="Arial" pitchFamily="34" charset="0"/>
                <a:cs typeface="Arial" pitchFamily="34" charset="0"/>
              </a:defRPr>
            </a:lvl1pPr>
            <a:lvl2pPr marL="742950" indent="-285750" defTabSz="990600" eaLnBrk="0" hangingPunct="0">
              <a:defRPr>
                <a:solidFill>
                  <a:schemeClr val="tx1"/>
                </a:solidFill>
                <a:latin typeface="Arial" pitchFamily="34" charset="0"/>
                <a:cs typeface="Arial" pitchFamily="34" charset="0"/>
              </a:defRPr>
            </a:lvl2pPr>
            <a:lvl3pPr marL="1143000" indent="-228600" defTabSz="990600" eaLnBrk="0" hangingPunct="0">
              <a:defRPr>
                <a:solidFill>
                  <a:schemeClr val="tx1"/>
                </a:solidFill>
                <a:latin typeface="Arial" pitchFamily="34" charset="0"/>
                <a:cs typeface="Arial" pitchFamily="34" charset="0"/>
              </a:defRPr>
            </a:lvl3pPr>
            <a:lvl4pPr marL="1600200" indent="-228600" defTabSz="990600" eaLnBrk="0" hangingPunct="0">
              <a:defRPr>
                <a:solidFill>
                  <a:schemeClr val="tx1"/>
                </a:solidFill>
                <a:latin typeface="Arial" pitchFamily="34" charset="0"/>
                <a:cs typeface="Arial" pitchFamily="34" charset="0"/>
              </a:defRPr>
            </a:lvl4pPr>
            <a:lvl5pPr marL="2057400" indent="-228600" defTabSz="990600" eaLnBrk="0" hangingPunct="0">
              <a:defRPr>
                <a:solidFill>
                  <a:schemeClr val="tx1"/>
                </a:solidFill>
                <a:latin typeface="Arial" pitchFamily="34" charset="0"/>
                <a:cs typeface="Arial" pitchFamily="34" charset="0"/>
              </a:defRPr>
            </a:lvl5pPr>
            <a:lvl6pPr marL="2514600" indent="-228600" defTabSz="990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90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90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90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A191D067-7223-4BDE-8BDD-EF3D7D259C00}" type="slidenum">
              <a:rPr lang="fr-FR" sz="1200"/>
              <a:pPr algn="r" eaLnBrk="1" hangingPunct="1"/>
              <a:t>15</a:t>
            </a:fld>
            <a:endParaRPr lang="fr-FR" sz="1200" dirty="0"/>
          </a:p>
        </p:txBody>
      </p:sp>
      <p:sp>
        <p:nvSpPr>
          <p:cNvPr id="107523" name="Espace réservé de l'image des diapositives 1"/>
          <p:cNvSpPr>
            <a:spLocks noGrp="1" noRot="1" noChangeAspect="1" noTextEdit="1"/>
          </p:cNvSpPr>
          <p:nvPr>
            <p:ph type="sldImg"/>
          </p:nvPr>
        </p:nvSpPr>
        <p:spPr>
          <a:xfrm>
            <a:off x="909638" y="223838"/>
            <a:ext cx="4960937" cy="3719512"/>
          </a:xfrm>
          <a:ln/>
        </p:spPr>
      </p:sp>
      <p:sp>
        <p:nvSpPr>
          <p:cNvPr id="107524" name="Espace réservé des commentaires 2"/>
          <p:cNvSpPr>
            <a:spLocks noGrp="1"/>
          </p:cNvSpPr>
          <p:nvPr>
            <p:ph type="body" idx="1"/>
          </p:nvPr>
        </p:nvSpPr>
        <p:spPr>
          <a:xfrm>
            <a:off x="685494" y="3967081"/>
            <a:ext cx="5487013" cy="471454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23" tIns="45962" rIns="91923" bIns="45962"/>
          <a:lstStyle/>
          <a:p>
            <a:pPr eaLnBrk="1" hangingPunct="1">
              <a:spcBef>
                <a:spcPct val="0"/>
              </a:spcBef>
            </a:pPr>
            <a:endParaRPr lang="fr-FR" dirty="0" smtClean="0">
              <a:latin typeface="Arial" pitchFamily="34" charset="0"/>
            </a:endParaRPr>
          </a:p>
        </p:txBody>
      </p:sp>
      <p:sp>
        <p:nvSpPr>
          <p:cNvPr id="107525" name="Espace réservé du numéro de diapositive 3"/>
          <p:cNvSpPr txBox="1">
            <a:spLocks noGrp="1"/>
          </p:cNvSpPr>
          <p:nvPr/>
        </p:nvSpPr>
        <p:spPr bwMode="auto">
          <a:xfrm>
            <a:off x="3885996" y="8681623"/>
            <a:ext cx="2972004" cy="462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23" tIns="45962" rIns="91923" bIns="45962" anchor="b"/>
          <a:lstStyle>
            <a:lvl1pPr defTabSz="995363" eaLnBrk="0" hangingPunct="0">
              <a:defRPr>
                <a:solidFill>
                  <a:schemeClr val="tx1"/>
                </a:solidFill>
                <a:latin typeface="Arial" pitchFamily="34" charset="0"/>
                <a:cs typeface="Arial" pitchFamily="34" charset="0"/>
              </a:defRPr>
            </a:lvl1pPr>
            <a:lvl2pPr marL="742950" indent="-285750" defTabSz="995363" eaLnBrk="0" hangingPunct="0">
              <a:defRPr>
                <a:solidFill>
                  <a:schemeClr val="tx1"/>
                </a:solidFill>
                <a:latin typeface="Arial" pitchFamily="34" charset="0"/>
                <a:cs typeface="Arial" pitchFamily="34" charset="0"/>
              </a:defRPr>
            </a:lvl2pPr>
            <a:lvl3pPr marL="1143000" indent="-228600" defTabSz="995363" eaLnBrk="0" hangingPunct="0">
              <a:defRPr>
                <a:solidFill>
                  <a:schemeClr val="tx1"/>
                </a:solidFill>
                <a:latin typeface="Arial" pitchFamily="34" charset="0"/>
                <a:cs typeface="Arial" pitchFamily="34" charset="0"/>
              </a:defRPr>
            </a:lvl3pPr>
            <a:lvl4pPr marL="1600200" indent="-228600" defTabSz="995363" eaLnBrk="0" hangingPunct="0">
              <a:defRPr>
                <a:solidFill>
                  <a:schemeClr val="tx1"/>
                </a:solidFill>
                <a:latin typeface="Arial" pitchFamily="34" charset="0"/>
                <a:cs typeface="Arial" pitchFamily="34" charset="0"/>
              </a:defRPr>
            </a:lvl4pPr>
            <a:lvl5pPr marL="2057400" indent="-228600" defTabSz="995363" eaLnBrk="0" hangingPunct="0">
              <a:defRPr>
                <a:solidFill>
                  <a:schemeClr val="tx1"/>
                </a:solidFill>
                <a:latin typeface="Arial" pitchFamily="34" charset="0"/>
                <a:cs typeface="Arial" pitchFamily="34" charset="0"/>
              </a:defRPr>
            </a:lvl5pPr>
            <a:lvl6pPr marL="2514600" indent="-228600" defTabSz="99536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9536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9536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95363" eaLnBrk="0" fontAlgn="base" hangingPunct="0">
              <a:spcBef>
                <a:spcPct val="0"/>
              </a:spcBef>
              <a:spcAft>
                <a:spcPct val="0"/>
              </a:spcAft>
              <a:defRPr>
                <a:solidFill>
                  <a:schemeClr val="tx1"/>
                </a:solidFill>
                <a:latin typeface="Arial" pitchFamily="34" charset="0"/>
                <a:cs typeface="Arial" pitchFamily="34" charset="0"/>
              </a:defRPr>
            </a:lvl9pPr>
          </a:lstStyle>
          <a:p>
            <a:pPr algn="r"/>
            <a:fld id="{E0F1A09D-B3FF-4AE6-9333-30FF7AE35543}" type="slidenum">
              <a:rPr lang="fr-FR" sz="800" b="1">
                <a:solidFill>
                  <a:srgbClr val="000052"/>
                </a:solidFill>
                <a:sym typeface="Symbol" pitchFamily="18" charset="2"/>
              </a:rPr>
              <a:pPr algn="r"/>
              <a:t>15</a:t>
            </a:fld>
            <a:endParaRPr lang="fr-FR" sz="800" b="1" dirty="0">
              <a:solidFill>
                <a:srgbClr val="000052"/>
              </a:solidFill>
              <a:sym typeface="Symbol" pitchFamily="18" charset="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base">
                  <a:spcBef>
                    <a:spcPct val="0"/>
                  </a:spcBef>
                  <a:spcAft>
                    <a:spcPct val="0"/>
                  </a:spcAft>
                  <a:defRPr/>
                </a:pPr>
                <a:endParaRPr lang="fr-FR" dirty="0">
                  <a:solidFill>
                    <a:srgbClr val="FFFFFF"/>
                  </a:solidFill>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base">
                  <a:spcBef>
                    <a:spcPct val="0"/>
                  </a:spcBef>
                  <a:spcAft>
                    <a:spcPct val="0"/>
                  </a:spcAft>
                  <a:defRPr/>
                </a:pPr>
                <a:endParaRPr lang="fr-FR" dirty="0">
                  <a:solidFill>
                    <a:srgbClr val="FFFFFF"/>
                  </a:solidFill>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fr-FR" dirty="0">
                  <a:solidFill>
                    <a:srgbClr val="FFFFFF"/>
                  </a:solidFill>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base">
                  <a:spcBef>
                    <a:spcPct val="0"/>
                  </a:spcBef>
                  <a:spcAft>
                    <a:spcPct val="0"/>
                  </a:spcAft>
                  <a:defRPr/>
                </a:pPr>
                <a:endParaRPr lang="fr-FR" dirty="0">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fr-FR" dirty="0">
                  <a:solidFill>
                    <a:srgbClr val="FFFFFF"/>
                  </a:solidFill>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fr-FR" dirty="0">
                <a:solidFill>
                  <a:srgbClr val="FFFFFF"/>
                </a:solidFill>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base">
                <a:spcBef>
                  <a:spcPct val="0"/>
                </a:spcBef>
                <a:spcAft>
                  <a:spcPct val="0"/>
                </a:spcAft>
                <a:defRPr/>
              </a:pPr>
              <a:endParaRPr lang="fr-FR" dirty="0">
                <a:solidFill>
                  <a:srgbClr val="FFFFFF"/>
                </a:solidFill>
              </a:endParaRPr>
            </a:p>
          </p:txBody>
        </p:sp>
      </p:grpSp>
      <p:sp>
        <p:nvSpPr>
          <p:cNvPr id="11275" name="Rectangle 11"/>
          <p:cNvSpPr>
            <a:spLocks noGrp="1" noChangeArrowheads="1"/>
          </p:cNvSpPr>
          <p:nvPr>
            <p:ph type="ctrTitle" sz="quarter"/>
          </p:nvPr>
        </p:nvSpPr>
        <p:spPr>
          <a:xfrm>
            <a:off x="685800" y="1736725"/>
            <a:ext cx="7772400" cy="1920875"/>
          </a:xfrm>
        </p:spPr>
        <p:txBody>
          <a:bodyPr/>
          <a:lstStyle>
            <a:lvl1pPr>
              <a:defRPr sz="6000"/>
            </a:lvl1pPr>
          </a:lstStyle>
          <a:p>
            <a:r>
              <a:rPr lang="fr-FR"/>
              <a:t>Cliquez pour modifier le style du titre</a:t>
            </a:r>
          </a:p>
        </p:txBody>
      </p:sp>
      <p:sp>
        <p:nvSpPr>
          <p:cNvPr id="11276"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fr-FR"/>
              <a:t>Cliquez pour modifier le style des sous-titres du masque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fr-FR" dirty="0">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fr-FR" dirty="0">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1523547B-E9F6-4834-A136-A51EFB584ABC}" type="slidenum">
              <a:rPr lang="fr-FR">
                <a:solidFill>
                  <a:srgbClr val="FFFFFF"/>
                </a:solidFill>
              </a:rPr>
              <a:pPr>
                <a:defRPr/>
              </a:pPr>
              <a:t>‹N°›</a:t>
            </a:fld>
            <a:endParaRPr lang="fr-FR" dirty="0">
              <a:solidFill>
                <a:srgbClr val="FFFFFF"/>
              </a:solidFill>
            </a:endParaRPr>
          </a:p>
        </p:txBody>
      </p:sp>
    </p:spTree>
    <p:extLst>
      <p:ext uri="{BB962C8B-B14F-4D97-AF65-F5344CB8AC3E}">
        <p14:creationId xmlns:p14="http://schemas.microsoft.com/office/powerpoint/2010/main" val="932733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2"/>
          <p:cNvSpPr>
            <a:spLocks noGrp="1" noChangeArrowheads="1"/>
          </p:cNvSpPr>
          <p:nvPr>
            <p:ph type="dt" sz="half" idx="10"/>
          </p:nvPr>
        </p:nvSpPr>
        <p:spPr>
          <a:ln/>
        </p:spPr>
        <p:txBody>
          <a:bodyPr/>
          <a:lstStyle>
            <a:lvl1pPr>
              <a:defRPr/>
            </a:lvl1pPr>
          </a:lstStyle>
          <a:p>
            <a:pPr>
              <a:defRPr/>
            </a:pPr>
            <a:endParaRPr lang="fr-FR" dirty="0">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DC05BADD-0985-4FDD-8F2C-A30490DD525F}" type="slidenum">
              <a:rPr lang="fr-FR">
                <a:solidFill>
                  <a:srgbClr val="FFFFFF"/>
                </a:solidFill>
              </a:rPr>
              <a:pPr>
                <a:defRPr/>
              </a:pPr>
              <a:t>‹N°›</a:t>
            </a:fld>
            <a:endParaRPr lang="fr-FR" dirty="0">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fr-FR" dirty="0">
              <a:solidFill>
                <a:srgbClr val="FFFFFF"/>
              </a:solidFill>
            </a:endParaRPr>
          </a:p>
        </p:txBody>
      </p:sp>
    </p:spTree>
    <p:extLst>
      <p:ext uri="{BB962C8B-B14F-4D97-AF65-F5344CB8AC3E}">
        <p14:creationId xmlns:p14="http://schemas.microsoft.com/office/powerpoint/2010/main" val="2276896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2"/>
          <p:cNvSpPr>
            <a:spLocks noGrp="1" noChangeArrowheads="1"/>
          </p:cNvSpPr>
          <p:nvPr>
            <p:ph type="dt" sz="half" idx="10"/>
          </p:nvPr>
        </p:nvSpPr>
        <p:spPr>
          <a:ln/>
        </p:spPr>
        <p:txBody>
          <a:bodyPr/>
          <a:lstStyle>
            <a:lvl1pPr>
              <a:defRPr/>
            </a:lvl1pPr>
          </a:lstStyle>
          <a:p>
            <a:pPr>
              <a:defRPr/>
            </a:pPr>
            <a:endParaRPr lang="fr-FR" dirty="0">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0F43655-CCCB-4C1E-8EA7-1F3C3B82C6FA}" type="slidenum">
              <a:rPr lang="fr-FR">
                <a:solidFill>
                  <a:srgbClr val="FFFFFF"/>
                </a:solidFill>
              </a:rPr>
              <a:pPr>
                <a:defRPr/>
              </a:pPr>
              <a:t>‹N°›</a:t>
            </a:fld>
            <a:endParaRPr lang="fr-FR" dirty="0">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fr-FR" dirty="0">
              <a:solidFill>
                <a:srgbClr val="FFFFFF"/>
              </a:solidFill>
            </a:endParaRPr>
          </a:p>
        </p:txBody>
      </p:sp>
    </p:spTree>
    <p:extLst>
      <p:ext uri="{BB962C8B-B14F-4D97-AF65-F5344CB8AC3E}">
        <p14:creationId xmlns:p14="http://schemas.microsoft.com/office/powerpoint/2010/main" val="1044737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2"/>
          <p:cNvSpPr>
            <a:spLocks noGrp="1" noChangeArrowheads="1"/>
          </p:cNvSpPr>
          <p:nvPr>
            <p:ph type="dt" sz="half" idx="10"/>
          </p:nvPr>
        </p:nvSpPr>
        <p:spPr>
          <a:ln/>
        </p:spPr>
        <p:txBody>
          <a:bodyPr/>
          <a:lstStyle>
            <a:lvl1pPr>
              <a:defRPr/>
            </a:lvl1pPr>
          </a:lstStyle>
          <a:p>
            <a:pPr>
              <a:defRPr/>
            </a:pPr>
            <a:endParaRPr lang="fr-FR" dirty="0">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FC077936-6E90-40B0-88A5-0F27A3217F77}" type="slidenum">
              <a:rPr lang="fr-FR">
                <a:solidFill>
                  <a:srgbClr val="FFFFFF"/>
                </a:solidFill>
              </a:rPr>
              <a:pPr>
                <a:defRPr/>
              </a:pPr>
              <a:t>‹N°›</a:t>
            </a:fld>
            <a:endParaRPr lang="fr-FR" dirty="0">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fr-FR" dirty="0">
              <a:solidFill>
                <a:srgbClr val="FFFFFF"/>
              </a:solidFill>
            </a:endParaRPr>
          </a:p>
        </p:txBody>
      </p:sp>
    </p:spTree>
    <p:extLst>
      <p:ext uri="{BB962C8B-B14F-4D97-AF65-F5344CB8AC3E}">
        <p14:creationId xmlns:p14="http://schemas.microsoft.com/office/powerpoint/2010/main" val="1178792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2"/>
          <p:cNvSpPr>
            <a:spLocks noGrp="1" noChangeArrowheads="1"/>
          </p:cNvSpPr>
          <p:nvPr>
            <p:ph type="dt" sz="half" idx="10"/>
          </p:nvPr>
        </p:nvSpPr>
        <p:spPr>
          <a:ln/>
        </p:spPr>
        <p:txBody>
          <a:bodyPr/>
          <a:lstStyle>
            <a:lvl1pPr>
              <a:defRPr/>
            </a:lvl1pPr>
          </a:lstStyle>
          <a:p>
            <a:pPr>
              <a:defRPr/>
            </a:pPr>
            <a:endParaRPr lang="fr-FR" dirty="0">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38F1C3FE-E835-4000-AC9C-5FC61FD4D85A}" type="slidenum">
              <a:rPr lang="fr-FR">
                <a:solidFill>
                  <a:srgbClr val="FFFFFF"/>
                </a:solidFill>
              </a:rPr>
              <a:pPr>
                <a:defRPr/>
              </a:pPr>
              <a:t>‹N°›</a:t>
            </a:fld>
            <a:endParaRPr lang="fr-FR" dirty="0">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fr-FR" dirty="0">
              <a:solidFill>
                <a:srgbClr val="FFFFFF"/>
              </a:solidFill>
            </a:endParaRPr>
          </a:p>
        </p:txBody>
      </p:sp>
    </p:spTree>
    <p:extLst>
      <p:ext uri="{BB962C8B-B14F-4D97-AF65-F5344CB8AC3E}">
        <p14:creationId xmlns:p14="http://schemas.microsoft.com/office/powerpoint/2010/main" val="459696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2"/>
          <p:cNvSpPr>
            <a:spLocks noGrp="1" noChangeArrowheads="1"/>
          </p:cNvSpPr>
          <p:nvPr>
            <p:ph type="dt" sz="half" idx="10"/>
          </p:nvPr>
        </p:nvSpPr>
        <p:spPr>
          <a:ln/>
        </p:spPr>
        <p:txBody>
          <a:bodyPr/>
          <a:lstStyle>
            <a:lvl1pPr>
              <a:defRPr/>
            </a:lvl1pPr>
          </a:lstStyle>
          <a:p>
            <a:pPr>
              <a:defRPr/>
            </a:pPr>
            <a:endParaRPr lang="fr-FR" dirty="0">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3D41B49-ABFC-48FA-975B-D874BC1E2316}" type="slidenum">
              <a:rPr lang="fr-FR">
                <a:solidFill>
                  <a:srgbClr val="FFFFFF"/>
                </a:solidFill>
              </a:rPr>
              <a:pPr>
                <a:defRPr/>
              </a:pPr>
              <a:t>‹N°›</a:t>
            </a:fld>
            <a:endParaRPr lang="fr-FR" dirty="0">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fr-FR" dirty="0">
              <a:solidFill>
                <a:srgbClr val="FFFFFF"/>
              </a:solidFill>
            </a:endParaRPr>
          </a:p>
        </p:txBody>
      </p:sp>
    </p:spTree>
    <p:extLst>
      <p:ext uri="{BB962C8B-B14F-4D97-AF65-F5344CB8AC3E}">
        <p14:creationId xmlns:p14="http://schemas.microsoft.com/office/powerpoint/2010/main" val="3587473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2"/>
          <p:cNvSpPr>
            <a:spLocks noGrp="1" noChangeArrowheads="1"/>
          </p:cNvSpPr>
          <p:nvPr>
            <p:ph type="dt" sz="half" idx="10"/>
          </p:nvPr>
        </p:nvSpPr>
        <p:spPr>
          <a:ln/>
        </p:spPr>
        <p:txBody>
          <a:bodyPr/>
          <a:lstStyle>
            <a:lvl1pPr>
              <a:defRPr/>
            </a:lvl1pPr>
          </a:lstStyle>
          <a:p>
            <a:pPr>
              <a:defRPr/>
            </a:pPr>
            <a:endParaRPr lang="fr-FR" dirty="0">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0661F338-20CC-4B07-9A65-5612D71678B5}" type="slidenum">
              <a:rPr lang="fr-FR">
                <a:solidFill>
                  <a:srgbClr val="FFFFFF"/>
                </a:solidFill>
              </a:rPr>
              <a:pPr>
                <a:defRPr/>
              </a:pPr>
              <a:t>‹N°›</a:t>
            </a:fld>
            <a:endParaRPr lang="fr-FR" dirty="0">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fr-FR" dirty="0">
              <a:solidFill>
                <a:srgbClr val="FFFFFF"/>
              </a:solidFill>
            </a:endParaRPr>
          </a:p>
        </p:txBody>
      </p:sp>
    </p:spTree>
    <p:extLst>
      <p:ext uri="{BB962C8B-B14F-4D97-AF65-F5344CB8AC3E}">
        <p14:creationId xmlns:p14="http://schemas.microsoft.com/office/powerpoint/2010/main" val="3478183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2"/>
          <p:cNvSpPr>
            <a:spLocks noGrp="1" noChangeArrowheads="1"/>
          </p:cNvSpPr>
          <p:nvPr>
            <p:ph type="dt" sz="half" idx="10"/>
          </p:nvPr>
        </p:nvSpPr>
        <p:spPr>
          <a:ln/>
        </p:spPr>
        <p:txBody>
          <a:bodyPr/>
          <a:lstStyle>
            <a:lvl1pPr>
              <a:defRPr/>
            </a:lvl1pPr>
          </a:lstStyle>
          <a:p>
            <a:pPr>
              <a:defRPr/>
            </a:pPr>
            <a:endParaRPr lang="fr-FR" dirty="0">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322F549B-7E69-4FDD-8DA9-9F5090E4F7B1}" type="slidenum">
              <a:rPr lang="fr-FR">
                <a:solidFill>
                  <a:srgbClr val="FFFFFF"/>
                </a:solidFill>
              </a:rPr>
              <a:pPr>
                <a:defRPr/>
              </a:pPr>
              <a:t>‹N°›</a:t>
            </a:fld>
            <a:endParaRPr lang="fr-FR" dirty="0">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fr-FR" dirty="0">
              <a:solidFill>
                <a:srgbClr val="FFFFFF"/>
              </a:solidFill>
            </a:endParaRPr>
          </a:p>
        </p:txBody>
      </p:sp>
    </p:spTree>
    <p:extLst>
      <p:ext uri="{BB962C8B-B14F-4D97-AF65-F5344CB8AC3E}">
        <p14:creationId xmlns:p14="http://schemas.microsoft.com/office/powerpoint/2010/main" val="844315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fr-FR" dirty="0">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4ACED32D-50E9-4FAD-B5BD-3CDF67D1C318}" type="slidenum">
              <a:rPr lang="fr-FR">
                <a:solidFill>
                  <a:srgbClr val="FFFFFF"/>
                </a:solidFill>
              </a:rPr>
              <a:pPr>
                <a:defRPr/>
              </a:pPr>
              <a:t>‹N°›</a:t>
            </a:fld>
            <a:endParaRPr lang="fr-FR" dirty="0">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fr-FR" dirty="0">
              <a:solidFill>
                <a:srgbClr val="FFFFFF"/>
              </a:solidFill>
            </a:endParaRPr>
          </a:p>
        </p:txBody>
      </p:sp>
    </p:spTree>
    <p:extLst>
      <p:ext uri="{BB962C8B-B14F-4D97-AF65-F5344CB8AC3E}">
        <p14:creationId xmlns:p14="http://schemas.microsoft.com/office/powerpoint/2010/main" val="1810123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
          <p:cNvSpPr>
            <a:spLocks noGrp="1" noChangeArrowheads="1"/>
          </p:cNvSpPr>
          <p:nvPr>
            <p:ph type="dt" sz="half" idx="10"/>
          </p:nvPr>
        </p:nvSpPr>
        <p:spPr>
          <a:ln/>
        </p:spPr>
        <p:txBody>
          <a:bodyPr/>
          <a:lstStyle>
            <a:lvl1pPr>
              <a:defRPr/>
            </a:lvl1pPr>
          </a:lstStyle>
          <a:p>
            <a:pPr>
              <a:defRPr/>
            </a:pPr>
            <a:endParaRPr lang="fr-FR" dirty="0">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557C46FB-9BFA-406E-AAAB-93276E6A87B0}" type="slidenum">
              <a:rPr lang="fr-FR">
                <a:solidFill>
                  <a:srgbClr val="FFFFFF"/>
                </a:solidFill>
              </a:rPr>
              <a:pPr>
                <a:defRPr/>
              </a:pPr>
              <a:t>‹N°›</a:t>
            </a:fld>
            <a:endParaRPr lang="fr-FR" dirty="0">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fr-FR" dirty="0">
              <a:solidFill>
                <a:srgbClr val="FFFFFF"/>
              </a:solidFill>
            </a:endParaRPr>
          </a:p>
        </p:txBody>
      </p:sp>
    </p:spTree>
    <p:extLst>
      <p:ext uri="{BB962C8B-B14F-4D97-AF65-F5344CB8AC3E}">
        <p14:creationId xmlns:p14="http://schemas.microsoft.com/office/powerpoint/2010/main" val="1152193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
          <p:cNvSpPr>
            <a:spLocks noGrp="1" noChangeArrowheads="1"/>
          </p:cNvSpPr>
          <p:nvPr>
            <p:ph type="dt" sz="half" idx="10"/>
          </p:nvPr>
        </p:nvSpPr>
        <p:spPr>
          <a:ln/>
        </p:spPr>
        <p:txBody>
          <a:bodyPr/>
          <a:lstStyle>
            <a:lvl1pPr>
              <a:defRPr/>
            </a:lvl1pPr>
          </a:lstStyle>
          <a:p>
            <a:pPr>
              <a:defRPr/>
            </a:pPr>
            <a:endParaRPr lang="fr-FR" dirty="0">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6BB70F5D-23E8-46C7-81B0-8842E6761BBE}" type="slidenum">
              <a:rPr lang="fr-FR">
                <a:solidFill>
                  <a:srgbClr val="FFFFFF"/>
                </a:solidFill>
              </a:rPr>
              <a:pPr>
                <a:defRPr/>
              </a:pPr>
              <a:t>‹N°›</a:t>
            </a:fld>
            <a:endParaRPr lang="fr-FR" dirty="0">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fr-FR" dirty="0">
              <a:solidFill>
                <a:srgbClr val="FFFFFF"/>
              </a:solidFill>
            </a:endParaRPr>
          </a:p>
        </p:txBody>
      </p:sp>
    </p:spTree>
    <p:extLst>
      <p:ext uri="{BB962C8B-B14F-4D97-AF65-F5344CB8AC3E}">
        <p14:creationId xmlns:p14="http://schemas.microsoft.com/office/powerpoint/2010/main" val="1129763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fontAlgn="base">
              <a:spcBef>
                <a:spcPct val="0"/>
              </a:spcBef>
              <a:spcAft>
                <a:spcPct val="0"/>
              </a:spcAft>
              <a:defRPr/>
            </a:pPr>
            <a:endParaRPr lang="fr-FR" dirty="0">
              <a:solidFill>
                <a:srgbClr val="FFFFFF"/>
              </a:solidFill>
            </a:endParaRPr>
          </a:p>
        </p:txBody>
      </p:sp>
      <p:sp>
        <p:nvSpPr>
          <p:cNvPr id="10243"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fontAlgn="base">
              <a:spcBef>
                <a:spcPct val="0"/>
              </a:spcBef>
              <a:spcAft>
                <a:spcPct val="0"/>
              </a:spcAft>
              <a:defRPr/>
            </a:pPr>
            <a:fld id="{B4AA88C8-EEAC-4062-8D57-088318283FDA}" type="slidenum">
              <a:rPr lang="fr-FR">
                <a:solidFill>
                  <a:srgbClr val="FFFFFF"/>
                </a:solidFill>
              </a:rPr>
              <a:pPr fontAlgn="base">
                <a:spcBef>
                  <a:spcPct val="0"/>
                </a:spcBef>
                <a:spcAft>
                  <a:spcPct val="0"/>
                </a:spcAft>
                <a:defRPr/>
              </a:pPr>
              <a:t>‹N°›</a:t>
            </a:fld>
            <a:endParaRPr lang="fr-FR" dirty="0">
              <a:solidFill>
                <a:srgbClr val="FFFFFF"/>
              </a:solidFill>
            </a:endParaRPr>
          </a:p>
        </p:txBody>
      </p:sp>
      <p:grpSp>
        <p:nvGrpSpPr>
          <p:cNvPr id="3076" name="Group 4"/>
          <p:cNvGrpSpPr>
            <a:grpSpLocks/>
          </p:cNvGrpSpPr>
          <p:nvPr/>
        </p:nvGrpSpPr>
        <p:grpSpPr bwMode="auto">
          <a:xfrm>
            <a:off x="0" y="0"/>
            <a:ext cx="9140825" cy="6850063"/>
            <a:chOff x="0" y="0"/>
            <a:chExt cx="5758" cy="4315"/>
          </a:xfrm>
        </p:grpSpPr>
        <p:grpSp>
          <p:nvGrpSpPr>
            <p:cNvPr id="3080" name="Group 5"/>
            <p:cNvGrpSpPr>
              <a:grpSpLocks/>
            </p:cNvGrpSpPr>
            <p:nvPr userDrawn="1"/>
          </p:nvGrpSpPr>
          <p:grpSpPr bwMode="auto">
            <a:xfrm>
              <a:off x="1728" y="2230"/>
              <a:ext cx="4027" cy="2085"/>
              <a:chOff x="1728" y="2230"/>
              <a:chExt cx="4027" cy="2085"/>
            </a:xfrm>
          </p:grpSpPr>
          <p:sp>
            <p:nvSpPr>
              <p:cNvPr id="10246"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base">
                  <a:spcBef>
                    <a:spcPct val="0"/>
                  </a:spcBef>
                  <a:spcAft>
                    <a:spcPct val="0"/>
                  </a:spcAft>
                  <a:defRPr/>
                </a:pPr>
                <a:endParaRPr lang="fr-FR" dirty="0">
                  <a:solidFill>
                    <a:srgbClr val="FFFFFF"/>
                  </a:solidFill>
                </a:endParaRPr>
              </a:p>
            </p:txBody>
          </p:sp>
          <p:sp>
            <p:nvSpPr>
              <p:cNvPr id="10247"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base">
                  <a:spcBef>
                    <a:spcPct val="0"/>
                  </a:spcBef>
                  <a:spcAft>
                    <a:spcPct val="0"/>
                  </a:spcAft>
                  <a:defRPr/>
                </a:pPr>
                <a:endParaRPr lang="fr-FR" dirty="0">
                  <a:solidFill>
                    <a:srgbClr val="FFFFFF"/>
                  </a:solidFill>
                </a:endParaRPr>
              </a:p>
            </p:txBody>
          </p:sp>
          <p:sp>
            <p:nvSpPr>
              <p:cNvPr id="10248"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fr-FR" dirty="0">
                  <a:solidFill>
                    <a:srgbClr val="FFFFFF"/>
                  </a:solidFill>
                </a:endParaRPr>
              </a:p>
            </p:txBody>
          </p:sp>
          <p:sp>
            <p:nvSpPr>
              <p:cNvPr id="10249"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base">
                  <a:spcBef>
                    <a:spcPct val="0"/>
                  </a:spcBef>
                  <a:spcAft>
                    <a:spcPct val="0"/>
                  </a:spcAft>
                  <a:defRPr/>
                </a:pPr>
                <a:endParaRPr lang="fr-FR" dirty="0">
                  <a:solidFill>
                    <a:srgbClr val="FFFFFF"/>
                  </a:solidFill>
                </a:endParaRPr>
              </a:p>
            </p:txBody>
          </p:sp>
          <p:sp>
            <p:nvSpPr>
              <p:cNvPr id="10250"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fr-FR" dirty="0">
                  <a:solidFill>
                    <a:srgbClr val="FFFFFF"/>
                  </a:solidFill>
                </a:endParaRPr>
              </a:p>
            </p:txBody>
          </p:sp>
        </p:grpSp>
        <p:sp>
          <p:nvSpPr>
            <p:cNvPr id="10251"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fr-FR" dirty="0">
                <a:solidFill>
                  <a:srgbClr val="FFFFFF"/>
                </a:solidFill>
              </a:endParaRPr>
            </a:p>
          </p:txBody>
        </p:sp>
        <p:sp>
          <p:nvSpPr>
            <p:cNvPr id="10252"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base">
                <a:spcBef>
                  <a:spcPct val="0"/>
                </a:spcBef>
                <a:spcAft>
                  <a:spcPct val="0"/>
                </a:spcAft>
                <a:defRPr/>
              </a:pPr>
              <a:endParaRPr lang="fr-FR" dirty="0">
                <a:solidFill>
                  <a:srgbClr val="FFFFFF"/>
                </a:solidFill>
              </a:endParaRPr>
            </a:p>
          </p:txBody>
        </p:sp>
      </p:grpSp>
      <p:sp>
        <p:nvSpPr>
          <p:cNvPr id="10253"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10254"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Arial" charset="0"/>
              </a:defRPr>
            </a:lvl1pPr>
          </a:lstStyle>
          <a:p>
            <a:pPr fontAlgn="base">
              <a:spcBef>
                <a:spcPct val="0"/>
              </a:spcBef>
              <a:spcAft>
                <a:spcPct val="0"/>
              </a:spcAft>
              <a:defRPr/>
            </a:pPr>
            <a:endParaRPr lang="fr-FR" dirty="0">
              <a:solidFill>
                <a:srgbClr val="FFFFFF"/>
              </a:solidFill>
            </a:endParaRPr>
          </a:p>
        </p:txBody>
      </p:sp>
      <p:sp>
        <p:nvSpPr>
          <p:cNvPr id="10255"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Tree>
    <p:extLst>
      <p:ext uri="{BB962C8B-B14F-4D97-AF65-F5344CB8AC3E}">
        <p14:creationId xmlns:p14="http://schemas.microsoft.com/office/powerpoint/2010/main" val="548384217"/>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6.emf"/><Relationship Id="rId13" Type="http://schemas.openxmlformats.org/officeDocument/2006/relationships/oleObject" Target="../embeddings/Feuille_Microsoft_Excel_97-20034.xls"/><Relationship Id="rId3" Type="http://schemas.openxmlformats.org/officeDocument/2006/relationships/notesSlide" Target="../notesSlides/notesSlide3.xml"/><Relationship Id="rId7" Type="http://schemas.openxmlformats.org/officeDocument/2006/relationships/oleObject" Target="../embeddings/Feuille_Microsoft_Excel_97-20032.xls"/><Relationship Id="rId12" Type="http://schemas.openxmlformats.org/officeDocument/2006/relationships/oleObject" Target="../embeddings/oleObject5.bin"/><Relationship Id="rId2" Type="http://schemas.openxmlformats.org/officeDocument/2006/relationships/slideLayout" Target="../slideLayouts/slideLayout7.xml"/><Relationship Id="rId16" Type="http://schemas.openxmlformats.org/officeDocument/2006/relationships/chart" Target="../charts/chart1.xml"/><Relationship Id="rId1" Type="http://schemas.openxmlformats.org/officeDocument/2006/relationships/vmlDrawing" Target="../drawings/vmlDrawing3.vml"/><Relationship Id="rId6" Type="http://schemas.openxmlformats.org/officeDocument/2006/relationships/oleObject" Target="../embeddings/oleObject3.bin"/><Relationship Id="rId11" Type="http://schemas.openxmlformats.org/officeDocument/2006/relationships/image" Target="../media/image27.emf"/><Relationship Id="rId5" Type="http://schemas.openxmlformats.org/officeDocument/2006/relationships/image" Target="../media/image30.jpeg"/><Relationship Id="rId15" Type="http://schemas.openxmlformats.org/officeDocument/2006/relationships/image" Target="../media/image31.png"/><Relationship Id="rId10" Type="http://schemas.openxmlformats.org/officeDocument/2006/relationships/oleObject" Target="../embeddings/Feuille_Microsoft_Excel_97-20033.xls"/><Relationship Id="rId4" Type="http://schemas.openxmlformats.org/officeDocument/2006/relationships/image" Target="../media/image29.jpeg"/><Relationship Id="rId9" Type="http://schemas.openxmlformats.org/officeDocument/2006/relationships/oleObject" Target="../embeddings/oleObject4.bin"/><Relationship Id="rId14" Type="http://schemas.openxmlformats.org/officeDocument/2006/relationships/image" Target="../media/image28.emf"/></Relationships>
</file>

<file path=ppt/slides/_rels/slide15.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notesSlide" Target="../notesSlides/notesSlide4.xml"/><Relationship Id="rId7" Type="http://schemas.openxmlformats.org/officeDocument/2006/relationships/image" Target="../media/image30.jpe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32.emf"/><Relationship Id="rId5" Type="http://schemas.openxmlformats.org/officeDocument/2006/relationships/oleObject" Target="../embeddings/Feuille_Microsoft_Excel_97-20035.xls"/><Relationship Id="rId10" Type="http://schemas.openxmlformats.org/officeDocument/2006/relationships/image" Target="../media/image34.png"/><Relationship Id="rId4" Type="http://schemas.openxmlformats.org/officeDocument/2006/relationships/oleObject" Target="../embeddings/oleObject6.bin"/><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g"/><Relationship Id="rId1" Type="http://schemas.microsoft.com/office/2007/relationships/media" Target="../media/media1.mp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3.emf"/><Relationship Id="rId4" Type="http://schemas.openxmlformats.org/officeDocument/2006/relationships/oleObject" Target="../embeddings/Feuille_Microsoft_Excel_97-20031.xls"/></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sz="quarter"/>
          </p:nvPr>
        </p:nvSpPr>
        <p:spPr>
          <a:xfrm>
            <a:off x="294645" y="620688"/>
            <a:ext cx="8568952" cy="1223963"/>
          </a:xfrm>
        </p:spPr>
        <p:txBody>
          <a:bodyPr/>
          <a:lstStyle/>
          <a:p>
            <a:pPr eaLnBrk="1" hangingPunct="1">
              <a:defRPr/>
            </a:pPr>
            <a:r>
              <a:rPr lang="fr-FR" sz="3200" dirty="0" smtClean="0"/>
              <a:t>INTERET D’UNE CUPULE ANATOMIQUE  A DOUBLE MOBILITE DANS LA PREVENTION DU SYNDROME DU PSOAS:</a:t>
            </a:r>
            <a:br>
              <a:rPr lang="fr-FR" sz="3200" dirty="0" smtClean="0"/>
            </a:br>
            <a:r>
              <a:rPr lang="fr-FR" sz="3200" dirty="0" smtClean="0"/>
              <a:t>A PROPOS D’UNE SERIE DE 259 CAS.</a:t>
            </a:r>
          </a:p>
        </p:txBody>
      </p:sp>
      <p:sp>
        <p:nvSpPr>
          <p:cNvPr id="5123" name="ZoneTexte 5"/>
          <p:cNvSpPr txBox="1">
            <a:spLocks noChangeArrowheads="1"/>
          </p:cNvSpPr>
          <p:nvPr/>
        </p:nvSpPr>
        <p:spPr bwMode="auto">
          <a:xfrm>
            <a:off x="684213" y="5373688"/>
            <a:ext cx="81438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eaLnBrk="1" fontAlgn="base" hangingPunct="1">
              <a:spcBef>
                <a:spcPct val="0"/>
              </a:spcBef>
              <a:spcAft>
                <a:spcPct val="0"/>
              </a:spcAft>
            </a:pPr>
            <a:r>
              <a:rPr lang="fr-FR" sz="2400" dirty="0">
                <a:solidFill>
                  <a:srgbClr val="FFFFFF"/>
                </a:solidFill>
              </a:rPr>
              <a:t>Philippe  Tracol ( Cavaillon) ; </a:t>
            </a:r>
            <a:r>
              <a:rPr lang="fr-FR" sz="2400" dirty="0" smtClean="0">
                <a:solidFill>
                  <a:srgbClr val="FFFFFF"/>
                </a:solidFill>
              </a:rPr>
              <a:t>Richard </a:t>
            </a:r>
            <a:r>
              <a:rPr lang="fr-FR" sz="2400" dirty="0">
                <a:solidFill>
                  <a:srgbClr val="FFFFFF"/>
                </a:solidFill>
              </a:rPr>
              <a:t>B</a:t>
            </a:r>
            <a:r>
              <a:rPr lang="fr-FR" sz="2400" dirty="0" smtClean="0">
                <a:solidFill>
                  <a:srgbClr val="FFFFFF"/>
                </a:solidFill>
              </a:rPr>
              <a:t>eracassat( Alès </a:t>
            </a:r>
            <a:r>
              <a:rPr lang="fr-FR" sz="2400" dirty="0">
                <a:solidFill>
                  <a:srgbClr val="FFFFFF"/>
                </a:solidFill>
              </a:rPr>
              <a:t>) ;</a:t>
            </a:r>
          </a:p>
          <a:p>
            <a:pPr algn="ctr" eaLnBrk="1" fontAlgn="base" hangingPunct="1">
              <a:spcBef>
                <a:spcPct val="0"/>
              </a:spcBef>
              <a:spcAft>
                <a:spcPct val="0"/>
              </a:spcAft>
            </a:pPr>
            <a:r>
              <a:rPr lang="fr-FR" sz="2400" dirty="0">
                <a:solidFill>
                  <a:srgbClr val="FFFFFF"/>
                </a:solidFill>
              </a:rPr>
              <a:t> </a:t>
            </a:r>
            <a:r>
              <a:rPr lang="fr-FR" sz="2400" dirty="0" smtClean="0">
                <a:solidFill>
                  <a:srgbClr val="FFFFFF"/>
                </a:solidFill>
              </a:rPr>
              <a:t>Gérard Pagazani(Avignon) </a:t>
            </a:r>
            <a:r>
              <a:rPr lang="fr-FR" sz="2400" dirty="0">
                <a:solidFill>
                  <a:srgbClr val="FFFFFF"/>
                </a:solidFill>
              </a:rPr>
              <a:t>; </a:t>
            </a:r>
            <a:r>
              <a:rPr lang="fr-FR" sz="2400" dirty="0" smtClean="0">
                <a:solidFill>
                  <a:srgbClr val="FFFFFF"/>
                </a:solidFill>
              </a:rPr>
              <a:t>Eric Vandenbussche( Paris </a:t>
            </a:r>
            <a:r>
              <a:rPr lang="fr-FR" sz="2400" dirty="0">
                <a:solidFill>
                  <a:srgbClr val="FFFFFF"/>
                </a:solidFill>
              </a:rPr>
              <a:t>) </a:t>
            </a:r>
          </a:p>
        </p:txBody>
      </p:sp>
      <p:sp>
        <p:nvSpPr>
          <p:cNvPr id="5125" name="Text Box 7"/>
          <p:cNvSpPr txBox="1">
            <a:spLocks noChangeArrowheads="1"/>
          </p:cNvSpPr>
          <p:nvPr/>
        </p:nvSpPr>
        <p:spPr bwMode="auto">
          <a:xfrm>
            <a:off x="2051050" y="6381750"/>
            <a:ext cx="52614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fontAlgn="base" hangingPunct="1">
              <a:spcBef>
                <a:spcPct val="0"/>
              </a:spcBef>
              <a:spcAft>
                <a:spcPct val="0"/>
              </a:spcAft>
            </a:pPr>
            <a:r>
              <a:rPr lang="fr-FR" i="1" dirty="0">
                <a:solidFill>
                  <a:srgbClr val="FFFFFF"/>
                </a:solidFill>
              </a:rPr>
              <a:t>Les auteurs sont liés par </a:t>
            </a:r>
            <a:r>
              <a:rPr lang="fr-FR" i="1" dirty="0" smtClean="0">
                <a:solidFill>
                  <a:srgbClr val="FFFFFF"/>
                </a:solidFill>
              </a:rPr>
              <a:t>contrat de royalties </a:t>
            </a:r>
            <a:r>
              <a:rPr lang="fr-FR" i="1" dirty="0">
                <a:solidFill>
                  <a:srgbClr val="FFFFFF"/>
                </a:solidFill>
              </a:rPr>
              <a:t>avec la société Stryker</a:t>
            </a:r>
          </a:p>
        </p:txBody>
      </p:sp>
      <p:pic>
        <p:nvPicPr>
          <p:cNvPr id="7" name="Picture 1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345" y="2488212"/>
            <a:ext cx="2410664" cy="266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5" descr="dessin confl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2165325"/>
            <a:ext cx="1730671" cy="331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17587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 Box 3"/>
          <p:cNvSpPr txBox="1">
            <a:spLocks noChangeArrowheads="1"/>
          </p:cNvSpPr>
          <p:nvPr/>
        </p:nvSpPr>
        <p:spPr bwMode="auto">
          <a:xfrm>
            <a:off x="2319338" y="784225"/>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dirty="0"/>
          </a:p>
        </p:txBody>
      </p:sp>
      <p:sp>
        <p:nvSpPr>
          <p:cNvPr id="41989" name="Text Box 5"/>
          <p:cNvSpPr txBox="1">
            <a:spLocks noChangeArrowheads="1"/>
          </p:cNvSpPr>
          <p:nvPr/>
        </p:nvSpPr>
        <p:spPr bwMode="auto">
          <a:xfrm>
            <a:off x="2824163" y="404813"/>
            <a:ext cx="3117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b="1" dirty="0">
                <a:solidFill>
                  <a:srgbClr val="FFFF00"/>
                </a:solidFill>
              </a:rPr>
              <a:t>LE SYNDROME DU PSOAS</a:t>
            </a:r>
          </a:p>
        </p:txBody>
      </p:sp>
      <p:sp>
        <p:nvSpPr>
          <p:cNvPr id="41990" name="Text Box 6"/>
          <p:cNvSpPr txBox="1">
            <a:spLocks noChangeArrowheads="1"/>
          </p:cNvSpPr>
          <p:nvPr/>
        </p:nvSpPr>
        <p:spPr bwMode="auto">
          <a:xfrm>
            <a:off x="900113" y="17002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dirty="0"/>
          </a:p>
        </p:txBody>
      </p:sp>
      <p:sp>
        <p:nvSpPr>
          <p:cNvPr id="41991" name="Text Box 7"/>
          <p:cNvSpPr txBox="1">
            <a:spLocks noChangeArrowheads="1"/>
          </p:cNvSpPr>
          <p:nvPr/>
        </p:nvSpPr>
        <p:spPr bwMode="auto">
          <a:xfrm>
            <a:off x="519113" y="1865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dirty="0"/>
          </a:p>
        </p:txBody>
      </p:sp>
      <p:sp>
        <p:nvSpPr>
          <p:cNvPr id="41992" name="Text Box 8"/>
          <p:cNvSpPr txBox="1">
            <a:spLocks noChangeArrowheads="1"/>
          </p:cNvSpPr>
          <p:nvPr/>
        </p:nvSpPr>
        <p:spPr bwMode="auto">
          <a:xfrm>
            <a:off x="468313" y="981075"/>
            <a:ext cx="397294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b="1" dirty="0">
                <a:solidFill>
                  <a:srgbClr val="FFFF00"/>
                </a:solidFill>
              </a:rPr>
              <a:t>LE CONFLIT : VERSANT COTYLE </a:t>
            </a:r>
          </a:p>
        </p:txBody>
      </p:sp>
      <p:sp>
        <p:nvSpPr>
          <p:cNvPr id="41993" name="Rectangle 9"/>
          <p:cNvSpPr>
            <a:spLocks noChangeArrowheads="1"/>
          </p:cNvSpPr>
          <p:nvPr/>
        </p:nvSpPr>
        <p:spPr bwMode="auto">
          <a:xfrm>
            <a:off x="755650" y="1484313"/>
            <a:ext cx="332494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fr-FR" b="1" dirty="0">
                <a:solidFill>
                  <a:srgbClr val="FFFF00"/>
                </a:solidFill>
              </a:rPr>
              <a:t>ETUDE SCANOGRAPHIQUE</a:t>
            </a:r>
          </a:p>
        </p:txBody>
      </p:sp>
      <p:sp>
        <p:nvSpPr>
          <p:cNvPr id="41999" name="Rectangle 2"/>
          <p:cNvSpPr>
            <a:spLocks noChangeArrowheads="1"/>
          </p:cNvSpPr>
          <p:nvPr/>
        </p:nvSpPr>
        <p:spPr bwMode="auto">
          <a:xfrm>
            <a:off x="714375" y="0"/>
            <a:ext cx="78676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p>
            <a:pPr defTabSz="762000">
              <a:lnSpc>
                <a:spcPct val="85000"/>
              </a:lnSpc>
              <a:buClr>
                <a:srgbClr val="DADDFE"/>
              </a:buClr>
            </a:pPr>
            <a:endParaRPr lang="fr-FR" sz="1300" dirty="0"/>
          </a:p>
        </p:txBody>
      </p:sp>
      <p:pic>
        <p:nvPicPr>
          <p:cNvPr id="42002"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16238" y="2205038"/>
            <a:ext cx="2451100" cy="210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3"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9338" y="4508500"/>
            <a:ext cx="2611437"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4" name="Picture 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550" y="4724400"/>
            <a:ext cx="2387600"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05" name="Text Box 17"/>
          <p:cNvSpPr txBox="1">
            <a:spLocks noChangeArrowheads="1"/>
          </p:cNvSpPr>
          <p:nvPr/>
        </p:nvSpPr>
        <p:spPr bwMode="auto">
          <a:xfrm>
            <a:off x="2771775" y="1844675"/>
            <a:ext cx="26797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defTabSz="762000">
              <a:defRPr>
                <a:solidFill>
                  <a:schemeClr val="tx1"/>
                </a:solidFill>
                <a:latin typeface="Arial" pitchFamily="34" charset="0"/>
              </a:defRPr>
            </a:lvl1pPr>
            <a:lvl2pPr marL="742950" indent="-285750" defTabSz="762000">
              <a:defRPr>
                <a:solidFill>
                  <a:schemeClr val="tx1"/>
                </a:solidFill>
                <a:latin typeface="Arial" pitchFamily="34" charset="0"/>
              </a:defRPr>
            </a:lvl2pPr>
            <a:lvl3pPr marL="1143000" indent="-228600" defTabSz="762000">
              <a:defRPr>
                <a:solidFill>
                  <a:schemeClr val="tx1"/>
                </a:solidFill>
                <a:latin typeface="Arial" pitchFamily="34" charset="0"/>
              </a:defRPr>
            </a:lvl3pPr>
            <a:lvl4pPr marL="1600200" indent="-228600" defTabSz="762000">
              <a:defRPr>
                <a:solidFill>
                  <a:schemeClr val="tx1"/>
                </a:solidFill>
                <a:latin typeface="Arial" pitchFamily="34" charset="0"/>
              </a:defRPr>
            </a:lvl4pPr>
            <a:lvl5pPr marL="2057400" indent="-228600" defTabSz="762000">
              <a:defRPr>
                <a:solidFill>
                  <a:schemeClr val="tx1"/>
                </a:solidFill>
                <a:latin typeface="Arial" pitchFamily="34" charset="0"/>
              </a:defRPr>
            </a:lvl5pPr>
            <a:lvl6pPr marL="2514600" indent="-228600" defTabSz="762000" fontAlgn="base">
              <a:spcBef>
                <a:spcPct val="0"/>
              </a:spcBef>
              <a:spcAft>
                <a:spcPct val="0"/>
              </a:spcAft>
              <a:defRPr>
                <a:solidFill>
                  <a:schemeClr val="tx1"/>
                </a:solidFill>
                <a:latin typeface="Arial" pitchFamily="34" charset="0"/>
              </a:defRPr>
            </a:lvl6pPr>
            <a:lvl7pPr marL="2971800" indent="-228600" defTabSz="762000" fontAlgn="base">
              <a:spcBef>
                <a:spcPct val="0"/>
              </a:spcBef>
              <a:spcAft>
                <a:spcPct val="0"/>
              </a:spcAft>
              <a:defRPr>
                <a:solidFill>
                  <a:schemeClr val="tx1"/>
                </a:solidFill>
                <a:latin typeface="Arial" pitchFamily="34" charset="0"/>
              </a:defRPr>
            </a:lvl7pPr>
            <a:lvl8pPr marL="3429000" indent="-228600" defTabSz="762000" fontAlgn="base">
              <a:spcBef>
                <a:spcPct val="0"/>
              </a:spcBef>
              <a:spcAft>
                <a:spcPct val="0"/>
              </a:spcAft>
              <a:defRPr>
                <a:solidFill>
                  <a:schemeClr val="tx1"/>
                </a:solidFill>
                <a:latin typeface="Arial" pitchFamily="34" charset="0"/>
              </a:defRPr>
            </a:lvl8pPr>
            <a:lvl9pPr marL="3886200" indent="-228600" defTabSz="762000" fontAlgn="base">
              <a:spcBef>
                <a:spcPct val="0"/>
              </a:spcBef>
              <a:spcAft>
                <a:spcPct val="0"/>
              </a:spcAft>
              <a:defRPr>
                <a:solidFill>
                  <a:schemeClr val="tx1"/>
                </a:solidFill>
                <a:latin typeface="Arial" pitchFamily="34" charset="0"/>
              </a:defRPr>
            </a:lvl9pPr>
          </a:lstStyle>
          <a:p>
            <a:pPr eaLnBrk="0" hangingPunct="0"/>
            <a:r>
              <a:rPr lang="en-GB" b="1" dirty="0">
                <a:solidFill>
                  <a:srgbClr val="FFFF00"/>
                </a:solidFill>
                <a:latin typeface="Helvetica"/>
              </a:rPr>
              <a:t>Incurvée (&gt;2mm) (79%)</a:t>
            </a:r>
            <a:endParaRPr lang="fr-FR" b="1" dirty="0">
              <a:solidFill>
                <a:srgbClr val="FFFF00"/>
              </a:solidFill>
              <a:latin typeface="Helvetica"/>
            </a:endParaRPr>
          </a:p>
        </p:txBody>
      </p:sp>
      <p:sp>
        <p:nvSpPr>
          <p:cNvPr id="42006" name="Text Box 18"/>
          <p:cNvSpPr txBox="1">
            <a:spLocks noChangeArrowheads="1"/>
          </p:cNvSpPr>
          <p:nvPr/>
        </p:nvSpPr>
        <p:spPr bwMode="auto">
          <a:xfrm>
            <a:off x="827088" y="4292600"/>
            <a:ext cx="35814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defRPr>
                <a:solidFill>
                  <a:schemeClr val="tx1"/>
                </a:solidFill>
                <a:latin typeface="Arial" pitchFamily="34" charset="0"/>
              </a:defRPr>
            </a:lvl1pPr>
            <a:lvl2pPr marL="742950" indent="-285750" defTabSz="762000">
              <a:defRPr>
                <a:solidFill>
                  <a:schemeClr val="tx1"/>
                </a:solidFill>
                <a:latin typeface="Arial" pitchFamily="34" charset="0"/>
              </a:defRPr>
            </a:lvl2pPr>
            <a:lvl3pPr marL="1143000" indent="-228600" defTabSz="762000">
              <a:defRPr>
                <a:solidFill>
                  <a:schemeClr val="tx1"/>
                </a:solidFill>
                <a:latin typeface="Arial" pitchFamily="34" charset="0"/>
              </a:defRPr>
            </a:lvl3pPr>
            <a:lvl4pPr marL="1600200" indent="-228600" defTabSz="762000">
              <a:defRPr>
                <a:solidFill>
                  <a:schemeClr val="tx1"/>
                </a:solidFill>
                <a:latin typeface="Arial" pitchFamily="34" charset="0"/>
              </a:defRPr>
            </a:lvl4pPr>
            <a:lvl5pPr marL="2057400" indent="-228600" defTabSz="762000">
              <a:defRPr>
                <a:solidFill>
                  <a:schemeClr val="tx1"/>
                </a:solidFill>
                <a:latin typeface="Arial" pitchFamily="34" charset="0"/>
              </a:defRPr>
            </a:lvl5pPr>
            <a:lvl6pPr marL="2514600" indent="-228600" defTabSz="762000" fontAlgn="base">
              <a:spcBef>
                <a:spcPct val="0"/>
              </a:spcBef>
              <a:spcAft>
                <a:spcPct val="0"/>
              </a:spcAft>
              <a:defRPr>
                <a:solidFill>
                  <a:schemeClr val="tx1"/>
                </a:solidFill>
                <a:latin typeface="Arial" pitchFamily="34" charset="0"/>
              </a:defRPr>
            </a:lvl6pPr>
            <a:lvl7pPr marL="2971800" indent="-228600" defTabSz="762000" fontAlgn="base">
              <a:spcBef>
                <a:spcPct val="0"/>
              </a:spcBef>
              <a:spcAft>
                <a:spcPct val="0"/>
              </a:spcAft>
              <a:defRPr>
                <a:solidFill>
                  <a:schemeClr val="tx1"/>
                </a:solidFill>
                <a:latin typeface="Arial" pitchFamily="34" charset="0"/>
              </a:defRPr>
            </a:lvl7pPr>
            <a:lvl8pPr marL="3429000" indent="-228600" defTabSz="762000" fontAlgn="base">
              <a:spcBef>
                <a:spcPct val="0"/>
              </a:spcBef>
              <a:spcAft>
                <a:spcPct val="0"/>
              </a:spcAft>
              <a:defRPr>
                <a:solidFill>
                  <a:schemeClr val="tx1"/>
                </a:solidFill>
                <a:latin typeface="Arial" pitchFamily="34" charset="0"/>
              </a:defRPr>
            </a:lvl8pPr>
            <a:lvl9pPr marL="3886200" indent="-228600" defTabSz="762000" fontAlgn="base">
              <a:spcBef>
                <a:spcPct val="0"/>
              </a:spcBef>
              <a:spcAft>
                <a:spcPct val="0"/>
              </a:spcAft>
              <a:defRPr>
                <a:solidFill>
                  <a:schemeClr val="tx1"/>
                </a:solidFill>
                <a:latin typeface="Arial" pitchFamily="34" charset="0"/>
              </a:defRPr>
            </a:lvl9pPr>
          </a:lstStyle>
          <a:p>
            <a:pPr eaLnBrk="0" hangingPunct="0">
              <a:buFont typeface="Times" charset="0"/>
              <a:buNone/>
            </a:pPr>
            <a:r>
              <a:rPr lang="en-GB" b="1" dirty="0">
                <a:solidFill>
                  <a:srgbClr val="FFFF00"/>
                </a:solidFill>
                <a:latin typeface="Helvetica"/>
              </a:rPr>
              <a:t>Angulaire en V (11%)</a:t>
            </a:r>
          </a:p>
          <a:p>
            <a:pPr eaLnBrk="0" hangingPunct="0">
              <a:buFont typeface="Times" charset="0"/>
              <a:buNone/>
            </a:pPr>
            <a:r>
              <a:rPr lang="en-GB" b="1" dirty="0">
                <a:latin typeface="Helvetica"/>
              </a:rPr>
              <a:t>	</a:t>
            </a:r>
          </a:p>
          <a:p>
            <a:pPr eaLnBrk="0" hangingPunct="0">
              <a:buFont typeface="Times" charset="0"/>
              <a:buNone/>
            </a:pPr>
            <a:endParaRPr lang="en-GB" b="1" dirty="0">
              <a:latin typeface="Helvetica"/>
            </a:endParaRPr>
          </a:p>
          <a:p>
            <a:pPr eaLnBrk="0" hangingPunct="0">
              <a:buFont typeface="Times" charset="0"/>
              <a:buNone/>
            </a:pPr>
            <a:endParaRPr lang="en-GB" b="1" dirty="0">
              <a:latin typeface="Helvetica"/>
            </a:endParaRPr>
          </a:p>
          <a:p>
            <a:pPr eaLnBrk="0" hangingPunct="0">
              <a:buFont typeface="Times" charset="0"/>
              <a:buNone/>
            </a:pPr>
            <a:endParaRPr lang="en-GB" b="1" dirty="0">
              <a:latin typeface="Helvetica"/>
            </a:endParaRPr>
          </a:p>
          <a:p>
            <a:pPr eaLnBrk="0" hangingPunct="0">
              <a:buFont typeface="Times" charset="0"/>
              <a:buNone/>
            </a:pPr>
            <a:r>
              <a:rPr lang="en-GB" b="1" dirty="0">
                <a:latin typeface="Helvetica"/>
              </a:rPr>
              <a:t>			</a:t>
            </a:r>
            <a:endParaRPr lang="fr-FR" b="1" dirty="0">
              <a:latin typeface="Helvetica"/>
            </a:endParaRPr>
          </a:p>
        </p:txBody>
      </p:sp>
      <p:sp>
        <p:nvSpPr>
          <p:cNvPr id="42007" name="Text Box 19"/>
          <p:cNvSpPr txBox="1">
            <a:spLocks noChangeArrowheads="1"/>
          </p:cNvSpPr>
          <p:nvPr/>
        </p:nvSpPr>
        <p:spPr bwMode="auto">
          <a:xfrm>
            <a:off x="5364163" y="4076700"/>
            <a:ext cx="3581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defRPr>
                <a:solidFill>
                  <a:schemeClr val="tx1"/>
                </a:solidFill>
                <a:latin typeface="Arial" pitchFamily="34" charset="0"/>
              </a:defRPr>
            </a:lvl1pPr>
            <a:lvl2pPr marL="742950" indent="-285750" defTabSz="762000">
              <a:defRPr>
                <a:solidFill>
                  <a:schemeClr val="tx1"/>
                </a:solidFill>
                <a:latin typeface="Arial" pitchFamily="34" charset="0"/>
              </a:defRPr>
            </a:lvl2pPr>
            <a:lvl3pPr marL="1143000" indent="-228600" defTabSz="762000">
              <a:defRPr>
                <a:solidFill>
                  <a:schemeClr val="tx1"/>
                </a:solidFill>
                <a:latin typeface="Arial" pitchFamily="34" charset="0"/>
              </a:defRPr>
            </a:lvl3pPr>
            <a:lvl4pPr marL="1600200" indent="-228600" defTabSz="762000">
              <a:defRPr>
                <a:solidFill>
                  <a:schemeClr val="tx1"/>
                </a:solidFill>
                <a:latin typeface="Arial" pitchFamily="34" charset="0"/>
              </a:defRPr>
            </a:lvl4pPr>
            <a:lvl5pPr marL="2057400" indent="-228600" defTabSz="762000">
              <a:defRPr>
                <a:solidFill>
                  <a:schemeClr val="tx1"/>
                </a:solidFill>
                <a:latin typeface="Arial" pitchFamily="34" charset="0"/>
              </a:defRPr>
            </a:lvl5pPr>
            <a:lvl6pPr marL="2514600" indent="-228600" defTabSz="762000" fontAlgn="base">
              <a:spcBef>
                <a:spcPct val="0"/>
              </a:spcBef>
              <a:spcAft>
                <a:spcPct val="0"/>
              </a:spcAft>
              <a:defRPr>
                <a:solidFill>
                  <a:schemeClr val="tx1"/>
                </a:solidFill>
                <a:latin typeface="Arial" pitchFamily="34" charset="0"/>
              </a:defRPr>
            </a:lvl6pPr>
            <a:lvl7pPr marL="2971800" indent="-228600" defTabSz="762000" fontAlgn="base">
              <a:spcBef>
                <a:spcPct val="0"/>
              </a:spcBef>
              <a:spcAft>
                <a:spcPct val="0"/>
              </a:spcAft>
              <a:defRPr>
                <a:solidFill>
                  <a:schemeClr val="tx1"/>
                </a:solidFill>
                <a:latin typeface="Arial" pitchFamily="34" charset="0"/>
              </a:defRPr>
            </a:lvl7pPr>
            <a:lvl8pPr marL="3429000" indent="-228600" defTabSz="762000" fontAlgn="base">
              <a:spcBef>
                <a:spcPct val="0"/>
              </a:spcBef>
              <a:spcAft>
                <a:spcPct val="0"/>
              </a:spcAft>
              <a:defRPr>
                <a:solidFill>
                  <a:schemeClr val="tx1"/>
                </a:solidFill>
                <a:latin typeface="Arial" pitchFamily="34" charset="0"/>
              </a:defRPr>
            </a:lvl8pPr>
            <a:lvl9pPr marL="3886200" indent="-228600" defTabSz="762000" fontAlgn="base">
              <a:spcBef>
                <a:spcPct val="0"/>
              </a:spcBef>
              <a:spcAft>
                <a:spcPct val="0"/>
              </a:spcAft>
              <a:defRPr>
                <a:solidFill>
                  <a:schemeClr val="tx1"/>
                </a:solidFill>
                <a:latin typeface="Arial" pitchFamily="34" charset="0"/>
              </a:defRPr>
            </a:lvl9pPr>
          </a:lstStyle>
          <a:p>
            <a:pPr eaLnBrk="0" hangingPunct="0">
              <a:buFont typeface="Times" charset="0"/>
              <a:buNone/>
            </a:pPr>
            <a:r>
              <a:rPr lang="en-GB" b="1" dirty="0">
                <a:solidFill>
                  <a:srgbClr val="FFFF00"/>
                </a:solidFill>
                <a:latin typeface="Helvetica"/>
              </a:rPr>
              <a:t>Irrégulière (11%)</a:t>
            </a:r>
          </a:p>
          <a:p>
            <a:pPr eaLnBrk="0" hangingPunct="0">
              <a:buFont typeface="Times" charset="0"/>
              <a:buNone/>
            </a:pPr>
            <a:r>
              <a:rPr lang="en-GB" b="1" dirty="0">
                <a:latin typeface="Helvetica"/>
              </a:rPr>
              <a:t>			</a:t>
            </a:r>
            <a:endParaRPr lang="fr-FR" sz="2400" dirty="0">
              <a:latin typeface="Helvetica"/>
            </a:endParaRPr>
          </a:p>
        </p:txBody>
      </p:sp>
      <p:sp>
        <p:nvSpPr>
          <p:cNvPr id="42008" name="Text Box 21"/>
          <p:cNvSpPr txBox="1">
            <a:spLocks noChangeArrowheads="1"/>
          </p:cNvSpPr>
          <p:nvPr/>
        </p:nvSpPr>
        <p:spPr bwMode="auto">
          <a:xfrm>
            <a:off x="0" y="2276475"/>
            <a:ext cx="2711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fr-FR" b="1" dirty="0">
                <a:solidFill>
                  <a:srgbClr val="FFFF00"/>
                </a:solidFill>
              </a:rPr>
              <a:t>TROIS FORMES DE</a:t>
            </a:r>
          </a:p>
          <a:p>
            <a:r>
              <a:rPr lang="fr-FR" b="1" dirty="0">
                <a:solidFill>
                  <a:srgbClr val="FFFF00"/>
                </a:solidFill>
              </a:rPr>
              <a:t>LA VALLEE DU PSOAS</a:t>
            </a:r>
          </a:p>
        </p:txBody>
      </p:sp>
      <p:sp>
        <p:nvSpPr>
          <p:cNvPr id="306199" name="Line 23"/>
          <p:cNvSpPr>
            <a:spLocks noChangeShapeType="1"/>
          </p:cNvSpPr>
          <p:nvPr/>
        </p:nvSpPr>
        <p:spPr bwMode="auto">
          <a:xfrm flipV="1">
            <a:off x="3924300" y="2420938"/>
            <a:ext cx="2952750" cy="2592387"/>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fr-FR" dirty="0"/>
          </a:p>
        </p:txBody>
      </p:sp>
      <p:sp>
        <p:nvSpPr>
          <p:cNvPr id="306200" name="Line 24"/>
          <p:cNvSpPr>
            <a:spLocks noChangeShapeType="1"/>
          </p:cNvSpPr>
          <p:nvPr/>
        </p:nvSpPr>
        <p:spPr bwMode="auto">
          <a:xfrm flipV="1">
            <a:off x="6659563" y="2565400"/>
            <a:ext cx="433387" cy="151130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fr-FR" dirty="0"/>
          </a:p>
        </p:txBody>
      </p:sp>
      <p:sp>
        <p:nvSpPr>
          <p:cNvPr id="306201" name="Text Box 25"/>
          <p:cNvSpPr txBox="1">
            <a:spLocks noChangeArrowheads="1"/>
          </p:cNvSpPr>
          <p:nvPr/>
        </p:nvSpPr>
        <p:spPr bwMode="auto">
          <a:xfrm>
            <a:off x="5924550" y="2060575"/>
            <a:ext cx="3232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fr-FR" b="1" u="sng" dirty="0">
                <a:solidFill>
                  <a:srgbClr val="FFFF00"/>
                </a:solidFill>
              </a:rPr>
              <a:t>22% DE FORMES A RISQUE</a:t>
            </a:r>
          </a:p>
        </p:txBody>
      </p:sp>
    </p:spTree>
    <p:extLst>
      <p:ext uri="{BB962C8B-B14F-4D97-AF65-F5344CB8AC3E}">
        <p14:creationId xmlns:p14="http://schemas.microsoft.com/office/powerpoint/2010/main" val="15080126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6199"/>
                                        </p:tgtEl>
                                        <p:attrNameLst>
                                          <p:attrName>style.visibility</p:attrName>
                                        </p:attrNameLst>
                                      </p:cBhvr>
                                      <p:to>
                                        <p:strVal val="visible"/>
                                      </p:to>
                                    </p:set>
                                    <p:anim calcmode="lin" valueType="num">
                                      <p:cBhvr additive="base">
                                        <p:cTn id="7" dur="500" fill="hold"/>
                                        <p:tgtEl>
                                          <p:spTgt spid="306199"/>
                                        </p:tgtEl>
                                        <p:attrNameLst>
                                          <p:attrName>ppt_x</p:attrName>
                                        </p:attrNameLst>
                                      </p:cBhvr>
                                      <p:tavLst>
                                        <p:tav tm="0">
                                          <p:val>
                                            <p:strVal val="#ppt_x"/>
                                          </p:val>
                                        </p:tav>
                                        <p:tav tm="100000">
                                          <p:val>
                                            <p:strVal val="#ppt_x"/>
                                          </p:val>
                                        </p:tav>
                                      </p:tavLst>
                                    </p:anim>
                                    <p:anim calcmode="lin" valueType="num">
                                      <p:cBhvr additive="base">
                                        <p:cTn id="8" dur="500" fill="hold"/>
                                        <p:tgtEl>
                                          <p:spTgt spid="30619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06200"/>
                                        </p:tgtEl>
                                        <p:attrNameLst>
                                          <p:attrName>style.visibility</p:attrName>
                                        </p:attrNameLst>
                                      </p:cBhvr>
                                      <p:to>
                                        <p:strVal val="visible"/>
                                      </p:to>
                                    </p:set>
                                    <p:anim calcmode="lin" valueType="num">
                                      <p:cBhvr additive="base">
                                        <p:cTn id="11" dur="500" fill="hold"/>
                                        <p:tgtEl>
                                          <p:spTgt spid="306200"/>
                                        </p:tgtEl>
                                        <p:attrNameLst>
                                          <p:attrName>ppt_x</p:attrName>
                                        </p:attrNameLst>
                                      </p:cBhvr>
                                      <p:tavLst>
                                        <p:tav tm="0">
                                          <p:val>
                                            <p:strVal val="#ppt_x"/>
                                          </p:val>
                                        </p:tav>
                                        <p:tav tm="100000">
                                          <p:val>
                                            <p:strVal val="#ppt_x"/>
                                          </p:val>
                                        </p:tav>
                                      </p:tavLst>
                                    </p:anim>
                                    <p:anim calcmode="lin" valueType="num">
                                      <p:cBhvr additive="base">
                                        <p:cTn id="12" dur="500" fill="hold"/>
                                        <p:tgtEl>
                                          <p:spTgt spid="30620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06201"/>
                                        </p:tgtEl>
                                        <p:attrNameLst>
                                          <p:attrName>style.visibility</p:attrName>
                                        </p:attrNameLst>
                                      </p:cBhvr>
                                      <p:to>
                                        <p:strVal val="visible"/>
                                      </p:to>
                                    </p:set>
                                    <p:anim calcmode="lin" valueType="num">
                                      <p:cBhvr additive="base">
                                        <p:cTn id="15" dur="500" fill="hold"/>
                                        <p:tgtEl>
                                          <p:spTgt spid="306201"/>
                                        </p:tgtEl>
                                        <p:attrNameLst>
                                          <p:attrName>ppt_x</p:attrName>
                                        </p:attrNameLst>
                                      </p:cBhvr>
                                      <p:tavLst>
                                        <p:tav tm="0">
                                          <p:val>
                                            <p:strVal val="#ppt_x"/>
                                          </p:val>
                                        </p:tav>
                                        <p:tav tm="100000">
                                          <p:val>
                                            <p:strVal val="#ppt_x"/>
                                          </p:val>
                                        </p:tav>
                                      </p:tavLst>
                                    </p:anim>
                                    <p:anim calcmode="lin" valueType="num">
                                      <p:cBhvr additive="base">
                                        <p:cTn id="16" dur="500" fill="hold"/>
                                        <p:tgtEl>
                                          <p:spTgt spid="3062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199" grpId="0" animBg="1"/>
      <p:bldP spid="306200" grpId="0" animBg="1"/>
      <p:bldP spid="30620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ext Box 3"/>
          <p:cNvSpPr txBox="1">
            <a:spLocks noChangeArrowheads="1"/>
          </p:cNvSpPr>
          <p:nvPr/>
        </p:nvSpPr>
        <p:spPr bwMode="auto">
          <a:xfrm>
            <a:off x="2319338" y="784225"/>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dirty="0"/>
          </a:p>
        </p:txBody>
      </p:sp>
      <p:sp>
        <p:nvSpPr>
          <p:cNvPr id="43013" name="Text Box 5"/>
          <p:cNvSpPr txBox="1">
            <a:spLocks noChangeArrowheads="1"/>
          </p:cNvSpPr>
          <p:nvPr/>
        </p:nvSpPr>
        <p:spPr bwMode="auto">
          <a:xfrm>
            <a:off x="2824163" y="404813"/>
            <a:ext cx="3117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b="1" dirty="0">
                <a:solidFill>
                  <a:srgbClr val="FFFF00"/>
                </a:solidFill>
              </a:rPr>
              <a:t>LE SYNDROME DU PSOAS</a:t>
            </a:r>
          </a:p>
        </p:txBody>
      </p:sp>
      <p:sp>
        <p:nvSpPr>
          <p:cNvPr id="43014" name="Text Box 6"/>
          <p:cNvSpPr txBox="1">
            <a:spLocks noChangeArrowheads="1"/>
          </p:cNvSpPr>
          <p:nvPr/>
        </p:nvSpPr>
        <p:spPr bwMode="auto">
          <a:xfrm>
            <a:off x="900113" y="17002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dirty="0"/>
          </a:p>
        </p:txBody>
      </p:sp>
      <p:sp>
        <p:nvSpPr>
          <p:cNvPr id="43015" name="Text Box 7"/>
          <p:cNvSpPr txBox="1">
            <a:spLocks noChangeArrowheads="1"/>
          </p:cNvSpPr>
          <p:nvPr/>
        </p:nvSpPr>
        <p:spPr bwMode="auto">
          <a:xfrm>
            <a:off x="519113" y="1865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dirty="0"/>
          </a:p>
        </p:txBody>
      </p:sp>
      <p:sp>
        <p:nvSpPr>
          <p:cNvPr id="43016" name="Text Box 8"/>
          <p:cNvSpPr txBox="1">
            <a:spLocks noChangeArrowheads="1"/>
          </p:cNvSpPr>
          <p:nvPr/>
        </p:nvSpPr>
        <p:spPr bwMode="auto">
          <a:xfrm>
            <a:off x="468313" y="981075"/>
            <a:ext cx="397294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b="1" dirty="0">
                <a:solidFill>
                  <a:srgbClr val="FFFF00"/>
                </a:solidFill>
              </a:rPr>
              <a:t>LE CONFLIT : VERSANT COTYLE </a:t>
            </a:r>
          </a:p>
        </p:txBody>
      </p:sp>
      <p:sp>
        <p:nvSpPr>
          <p:cNvPr id="43017" name="Rectangle 9"/>
          <p:cNvSpPr>
            <a:spLocks noChangeArrowheads="1"/>
          </p:cNvSpPr>
          <p:nvPr/>
        </p:nvSpPr>
        <p:spPr bwMode="auto">
          <a:xfrm>
            <a:off x="755650" y="1484313"/>
            <a:ext cx="323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fr-FR" b="1" dirty="0">
                <a:solidFill>
                  <a:srgbClr val="006600"/>
                </a:solidFill>
              </a:rPr>
              <a:t>ETUDE SCANOGRAPHIQUE</a:t>
            </a:r>
          </a:p>
        </p:txBody>
      </p:sp>
      <p:sp>
        <p:nvSpPr>
          <p:cNvPr id="43018" name="Rectangle 2"/>
          <p:cNvSpPr>
            <a:spLocks noChangeArrowheads="1"/>
          </p:cNvSpPr>
          <p:nvPr/>
        </p:nvSpPr>
        <p:spPr bwMode="auto">
          <a:xfrm>
            <a:off x="714375" y="0"/>
            <a:ext cx="78676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p>
            <a:pPr defTabSz="762000">
              <a:lnSpc>
                <a:spcPct val="85000"/>
              </a:lnSpc>
              <a:buClr>
                <a:srgbClr val="DADDFE"/>
              </a:buClr>
            </a:pPr>
            <a:endParaRPr lang="fr-FR" sz="1300" dirty="0"/>
          </a:p>
        </p:txBody>
      </p:sp>
      <p:sp>
        <p:nvSpPr>
          <p:cNvPr id="43029" name="Rectangle 2"/>
          <p:cNvSpPr>
            <a:spLocks noChangeArrowheads="1"/>
          </p:cNvSpPr>
          <p:nvPr/>
        </p:nvSpPr>
        <p:spPr bwMode="auto">
          <a:xfrm>
            <a:off x="714375" y="0"/>
            <a:ext cx="78676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p>
            <a:pPr defTabSz="762000">
              <a:lnSpc>
                <a:spcPct val="85000"/>
              </a:lnSpc>
              <a:buClr>
                <a:srgbClr val="DADDFE"/>
              </a:buClr>
            </a:pPr>
            <a:endParaRPr lang="fr-FR" sz="1300" dirty="0"/>
          </a:p>
        </p:txBody>
      </p:sp>
      <p:sp>
        <p:nvSpPr>
          <p:cNvPr id="289802" name="Text Box 10"/>
          <p:cNvSpPr txBox="1">
            <a:spLocks noChangeArrowheads="1"/>
          </p:cNvSpPr>
          <p:nvPr/>
        </p:nvSpPr>
        <p:spPr bwMode="auto">
          <a:xfrm>
            <a:off x="889000" y="5791200"/>
            <a:ext cx="7516813" cy="366713"/>
          </a:xfrm>
          <a:prstGeom prst="rect">
            <a:avLst/>
          </a:prstGeom>
          <a:noFill/>
          <a:ln w="12700">
            <a:noFill/>
            <a:miter lim="800000"/>
            <a:headEnd/>
            <a:tailEnd/>
          </a:ln>
          <a:effectLst/>
        </p:spPr>
        <p:txBody>
          <a:bodyPr wrap="none">
            <a:spAutoFit/>
          </a:bodyPr>
          <a:lstStyle>
            <a:lvl1pPr defTabSz="762000">
              <a:defRPr>
                <a:solidFill>
                  <a:schemeClr val="tx1"/>
                </a:solidFill>
                <a:latin typeface="Arial" pitchFamily="34" charset="0"/>
              </a:defRPr>
            </a:lvl1pPr>
            <a:lvl2pPr marL="742950" indent="-285750" defTabSz="762000">
              <a:defRPr>
                <a:solidFill>
                  <a:schemeClr val="tx1"/>
                </a:solidFill>
                <a:latin typeface="Arial" pitchFamily="34" charset="0"/>
              </a:defRPr>
            </a:lvl2pPr>
            <a:lvl3pPr marL="1143000" indent="-228600" defTabSz="762000">
              <a:defRPr>
                <a:solidFill>
                  <a:schemeClr val="tx1"/>
                </a:solidFill>
                <a:latin typeface="Arial" pitchFamily="34" charset="0"/>
              </a:defRPr>
            </a:lvl3pPr>
            <a:lvl4pPr marL="1600200" indent="-228600" defTabSz="762000">
              <a:defRPr>
                <a:solidFill>
                  <a:schemeClr val="tx1"/>
                </a:solidFill>
                <a:latin typeface="Arial" pitchFamily="34" charset="0"/>
              </a:defRPr>
            </a:lvl4pPr>
            <a:lvl5pPr marL="2057400" indent="-228600" defTabSz="762000">
              <a:defRPr>
                <a:solidFill>
                  <a:schemeClr val="tx1"/>
                </a:solidFill>
                <a:latin typeface="Arial" pitchFamily="34" charset="0"/>
              </a:defRPr>
            </a:lvl5pPr>
            <a:lvl6pPr marL="2514600" indent="-228600" defTabSz="762000" fontAlgn="base">
              <a:spcBef>
                <a:spcPct val="0"/>
              </a:spcBef>
              <a:spcAft>
                <a:spcPct val="0"/>
              </a:spcAft>
              <a:defRPr>
                <a:solidFill>
                  <a:schemeClr val="tx1"/>
                </a:solidFill>
                <a:latin typeface="Arial" pitchFamily="34" charset="0"/>
              </a:defRPr>
            </a:lvl6pPr>
            <a:lvl7pPr marL="2971800" indent="-228600" defTabSz="762000" fontAlgn="base">
              <a:spcBef>
                <a:spcPct val="0"/>
              </a:spcBef>
              <a:spcAft>
                <a:spcPct val="0"/>
              </a:spcAft>
              <a:defRPr>
                <a:solidFill>
                  <a:schemeClr val="tx1"/>
                </a:solidFill>
                <a:latin typeface="Arial" pitchFamily="34" charset="0"/>
              </a:defRPr>
            </a:lvl7pPr>
            <a:lvl8pPr marL="3429000" indent="-228600" defTabSz="762000" fontAlgn="base">
              <a:spcBef>
                <a:spcPct val="0"/>
              </a:spcBef>
              <a:spcAft>
                <a:spcPct val="0"/>
              </a:spcAft>
              <a:defRPr>
                <a:solidFill>
                  <a:schemeClr val="tx1"/>
                </a:solidFill>
                <a:latin typeface="Arial" pitchFamily="34" charset="0"/>
              </a:defRPr>
            </a:lvl8pPr>
            <a:lvl9pPr marL="3886200" indent="-228600" defTabSz="762000" fontAlgn="base">
              <a:spcBef>
                <a:spcPct val="0"/>
              </a:spcBef>
              <a:spcAft>
                <a:spcPct val="0"/>
              </a:spcAft>
              <a:defRPr>
                <a:solidFill>
                  <a:schemeClr val="tx1"/>
                </a:solidFill>
                <a:latin typeface="Arial" pitchFamily="34" charset="0"/>
              </a:defRPr>
            </a:lvl9pPr>
          </a:lstStyle>
          <a:p>
            <a:pPr eaLnBrk="0" hangingPunct="0">
              <a:buFont typeface="Times" charset="0"/>
              <a:buChar char="•"/>
            </a:pPr>
            <a:r>
              <a:rPr lang="fr-FR" b="1" dirty="0">
                <a:solidFill>
                  <a:srgbClr val="FFFF00"/>
                </a:solidFill>
                <a:effectLst>
                  <a:outerShdw blurRad="38100" dist="38100" dir="2700000" algn="tl">
                    <a:srgbClr val="FFFFFF"/>
                  </a:outerShdw>
                </a:effectLst>
                <a:latin typeface="Helvetica"/>
              </a:rPr>
              <a:t> </a:t>
            </a:r>
            <a:r>
              <a:rPr lang="fr-FR" b="1" dirty="0">
                <a:solidFill>
                  <a:srgbClr val="FFFF00"/>
                </a:solidFill>
                <a:effectLst>
                  <a:outerShdw blurRad="38100" dist="38100" dir="2700000" algn="tl">
                    <a:srgbClr val="000000"/>
                  </a:outerShdw>
                </a:effectLst>
                <a:latin typeface="Helvetica"/>
              </a:rPr>
              <a:t>La vallée du psoas a une profondeur de 5 mm, allant de 2 à 10 mm</a:t>
            </a:r>
          </a:p>
        </p:txBody>
      </p:sp>
      <p:grpSp>
        <p:nvGrpSpPr>
          <p:cNvPr id="43033" name="Group 11"/>
          <p:cNvGrpSpPr>
            <a:grpSpLocks/>
          </p:cNvGrpSpPr>
          <p:nvPr/>
        </p:nvGrpSpPr>
        <p:grpSpPr bwMode="auto">
          <a:xfrm>
            <a:off x="160338" y="1608138"/>
            <a:ext cx="8975725" cy="3640137"/>
            <a:chOff x="101" y="1013"/>
            <a:chExt cx="5654" cy="2293"/>
          </a:xfrm>
        </p:grpSpPr>
        <p:pic>
          <p:nvPicPr>
            <p:cNvPr id="43034"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 y="1013"/>
              <a:ext cx="5654" cy="2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35" name="Line 13"/>
            <p:cNvSpPr>
              <a:spLocks noChangeShapeType="1"/>
            </p:cNvSpPr>
            <p:nvPr/>
          </p:nvSpPr>
          <p:spPr bwMode="auto">
            <a:xfrm>
              <a:off x="2304" y="1200"/>
              <a:ext cx="384" cy="0"/>
            </a:xfrm>
            <a:prstGeom prst="line">
              <a:avLst/>
            </a:prstGeom>
            <a:noFill/>
            <a:ln w="152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dirty="0"/>
            </a:p>
          </p:txBody>
        </p:sp>
      </p:grpSp>
      <p:grpSp>
        <p:nvGrpSpPr>
          <p:cNvPr id="43036" name="Group 14"/>
          <p:cNvGrpSpPr>
            <a:grpSpLocks/>
          </p:cNvGrpSpPr>
          <p:nvPr/>
        </p:nvGrpSpPr>
        <p:grpSpPr bwMode="auto">
          <a:xfrm>
            <a:off x="0" y="1524000"/>
            <a:ext cx="4876800" cy="4038600"/>
            <a:chOff x="500" y="768"/>
            <a:chExt cx="4855" cy="3334"/>
          </a:xfrm>
        </p:grpSpPr>
        <p:pic>
          <p:nvPicPr>
            <p:cNvPr id="43037"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 y="768"/>
              <a:ext cx="4855" cy="3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38" name="Line 16"/>
            <p:cNvSpPr>
              <a:spLocks noChangeShapeType="1"/>
            </p:cNvSpPr>
            <p:nvPr/>
          </p:nvSpPr>
          <p:spPr bwMode="auto">
            <a:xfrm>
              <a:off x="720" y="1200"/>
              <a:ext cx="4128" cy="182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dirty="0"/>
            </a:p>
          </p:txBody>
        </p:sp>
        <p:sp>
          <p:nvSpPr>
            <p:cNvPr id="43039" name="Line 17"/>
            <p:cNvSpPr>
              <a:spLocks noChangeShapeType="1"/>
            </p:cNvSpPr>
            <p:nvPr/>
          </p:nvSpPr>
          <p:spPr bwMode="auto">
            <a:xfrm flipV="1">
              <a:off x="3072" y="2064"/>
              <a:ext cx="96" cy="192"/>
            </a:xfrm>
            <a:prstGeom prst="line">
              <a:avLst/>
            </a:prstGeom>
            <a:noFill/>
            <a:ln w="34925">
              <a:solidFill>
                <a:srgbClr val="FF0000"/>
              </a:solidFill>
              <a:round/>
              <a:headEnd type="triangle" w="sm" len="sm"/>
              <a:tailEnd type="triangle" w="sm" len="sm"/>
            </a:ln>
            <a:extLst>
              <a:ext uri="{909E8E84-426E-40DD-AFC4-6F175D3DCCD1}">
                <a14:hiddenFill xmlns:a14="http://schemas.microsoft.com/office/drawing/2010/main">
                  <a:noFill/>
                </a14:hiddenFill>
              </a:ext>
            </a:extLst>
          </p:spPr>
          <p:txBody>
            <a:bodyPr wrap="none" anchor="ctr"/>
            <a:lstStyle/>
            <a:p>
              <a:endParaRPr lang="fr-FR" dirty="0"/>
            </a:p>
          </p:txBody>
        </p:sp>
      </p:grpSp>
      <p:pic>
        <p:nvPicPr>
          <p:cNvPr id="20" name="Picture 17" descr="single cu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608063">
            <a:off x="1950673" y="1874875"/>
            <a:ext cx="1892300"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76144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Trident Hemi pelvispo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44" y="3356992"/>
            <a:ext cx="3124200"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ADM hemi pelvis po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8384" y="3284984"/>
            <a:ext cx="281463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7"/>
          <p:cNvSpPr>
            <a:spLocks noChangeArrowheads="1"/>
          </p:cNvSpPr>
          <p:nvPr/>
        </p:nvSpPr>
        <p:spPr bwMode="auto">
          <a:xfrm>
            <a:off x="2101652" y="4519723"/>
            <a:ext cx="914400" cy="1371600"/>
          </a:xfrm>
          <a:prstGeom prst="ellipse">
            <a:avLst/>
          </a:prstGeom>
          <a:noFill/>
          <a:ln w="28575">
            <a:solidFill>
              <a:srgbClr val="FF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dirty="0"/>
          </a:p>
        </p:txBody>
      </p:sp>
      <p:sp>
        <p:nvSpPr>
          <p:cNvPr id="7" name="Oval 8"/>
          <p:cNvSpPr>
            <a:spLocks noChangeArrowheads="1"/>
          </p:cNvSpPr>
          <p:nvPr/>
        </p:nvSpPr>
        <p:spPr bwMode="auto">
          <a:xfrm>
            <a:off x="6300192" y="4484454"/>
            <a:ext cx="1371600" cy="1676400"/>
          </a:xfrm>
          <a:prstGeom prst="ellipse">
            <a:avLst/>
          </a:prstGeom>
          <a:noFill/>
          <a:ln w="28575">
            <a:solidFill>
              <a:srgbClr val="FF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dirty="0"/>
          </a:p>
        </p:txBody>
      </p:sp>
      <p:sp>
        <p:nvSpPr>
          <p:cNvPr id="8" name="ZoneTexte 7"/>
          <p:cNvSpPr txBox="1"/>
          <p:nvPr/>
        </p:nvSpPr>
        <p:spPr>
          <a:xfrm>
            <a:off x="2173660" y="188640"/>
            <a:ext cx="4918269" cy="646331"/>
          </a:xfrm>
          <a:prstGeom prst="rect">
            <a:avLst/>
          </a:prstGeom>
          <a:noFill/>
        </p:spPr>
        <p:txBody>
          <a:bodyPr wrap="none" rtlCol="0">
            <a:spAutoFit/>
          </a:bodyPr>
          <a:lstStyle/>
          <a:p>
            <a:r>
              <a:rPr lang="fr-FR" b="1" dirty="0" smtClean="0">
                <a:solidFill>
                  <a:srgbClr val="FFFF00"/>
                </a:solidFill>
              </a:rPr>
              <a:t>CUPULE ANATOMIQUE DROITE GAUCHE</a:t>
            </a:r>
          </a:p>
          <a:p>
            <a:pPr algn="ctr"/>
            <a:r>
              <a:rPr lang="fr-FR" b="1" dirty="0" smtClean="0">
                <a:solidFill>
                  <a:srgbClr val="FFFF00"/>
                </a:solidFill>
              </a:rPr>
              <a:t>RESTORATION  ADM </a:t>
            </a:r>
            <a:endParaRPr lang="fr-FR" b="1" dirty="0">
              <a:solidFill>
                <a:srgbClr val="FFFF00"/>
              </a:solidFill>
            </a:endParaRPr>
          </a:p>
        </p:txBody>
      </p:sp>
      <p:pic>
        <p:nvPicPr>
          <p:cNvPr id="9" name="Picture 4" descr="CRW_8669-01"/>
          <p:cNvPicPr>
            <a:picLocks noChangeAspect="1" noChangeArrowheads="1"/>
          </p:cNvPicPr>
          <p:nvPr/>
        </p:nvPicPr>
        <p:blipFill>
          <a:blip r:embed="rId4" cstate="print">
            <a:extLst>
              <a:ext uri="{28A0092B-C50C-407E-A947-70E740481C1C}">
                <a14:useLocalDpi xmlns:a14="http://schemas.microsoft.com/office/drawing/2010/main" val="0"/>
              </a:ext>
            </a:extLst>
          </a:blip>
          <a:srcRect l="17630" t="5086" r="14383" b="31799"/>
          <a:stretch>
            <a:fillRect/>
          </a:stretch>
        </p:blipFill>
        <p:spPr bwMode="auto">
          <a:xfrm>
            <a:off x="3203848" y="1213775"/>
            <a:ext cx="3001698" cy="194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62512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TROIS QUESTIONS :</a:t>
            </a:r>
            <a:endParaRPr lang="fr-FR" dirty="0"/>
          </a:p>
        </p:txBody>
      </p:sp>
      <p:sp>
        <p:nvSpPr>
          <p:cNvPr id="3" name="Espace réservé du contenu 2"/>
          <p:cNvSpPr>
            <a:spLocks noGrp="1"/>
          </p:cNvSpPr>
          <p:nvPr>
            <p:ph idx="1"/>
          </p:nvPr>
        </p:nvSpPr>
        <p:spPr>
          <a:xfrm>
            <a:off x="467544" y="1503103"/>
            <a:ext cx="8229600" cy="4525963"/>
          </a:xfrm>
        </p:spPr>
        <p:txBody>
          <a:bodyPr/>
          <a:lstStyle/>
          <a:p>
            <a:r>
              <a:rPr lang="fr-FR" dirty="0" smtClean="0"/>
              <a:t>Le dessin anatomique prévient il la survenue d’un conflit ?</a:t>
            </a:r>
          </a:p>
          <a:p>
            <a:r>
              <a:rPr lang="fr-FR" dirty="0" smtClean="0"/>
              <a:t>Cette modification augmente elle le risque de luxations ?</a:t>
            </a:r>
          </a:p>
          <a:p>
            <a:r>
              <a:rPr lang="fr-FR" dirty="0" smtClean="0"/>
              <a:t>Cette modification compromet elle la fixation primaire de l’implant ?</a:t>
            </a:r>
          </a:p>
          <a:p>
            <a:endParaRPr lang="fr-FR" dirty="0"/>
          </a:p>
        </p:txBody>
      </p:sp>
      <p:pic>
        <p:nvPicPr>
          <p:cNvPr id="4" name="Picture 4" descr="cup in pelvis 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4509120"/>
            <a:ext cx="1822858" cy="201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6"/>
          <p:cNvSpPr>
            <a:spLocks noChangeArrowheads="1"/>
          </p:cNvSpPr>
          <p:nvPr/>
        </p:nvSpPr>
        <p:spPr bwMode="auto">
          <a:xfrm>
            <a:off x="6373171" y="5546093"/>
            <a:ext cx="554360" cy="47816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Tree>
    <p:extLst>
      <p:ext uri="{BB962C8B-B14F-4D97-AF65-F5344CB8AC3E}">
        <p14:creationId xmlns:p14="http://schemas.microsoft.com/office/powerpoint/2010/main" val="4151087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57964" y="3068960"/>
            <a:ext cx="3312368" cy="3600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61442" name="Picture 2" descr="HABookHaut"/>
          <p:cNvPicPr>
            <a:picLocks noChangeAspect="1" noChangeArrowheads="1"/>
          </p:cNvPicPr>
          <p:nvPr/>
        </p:nvPicPr>
        <p:blipFill>
          <a:blip r:embed="rId4" cstate="print">
            <a:extLst>
              <a:ext uri="{28A0092B-C50C-407E-A947-70E740481C1C}">
                <a14:useLocalDpi xmlns:a14="http://schemas.microsoft.com/office/drawing/2010/main" val="0"/>
              </a:ext>
            </a:extLst>
          </a:blip>
          <a:srcRect l="5096" t="51482" r="25168"/>
          <a:stretch>
            <a:fillRect/>
          </a:stretch>
        </p:blipFill>
        <p:spPr bwMode="auto">
          <a:xfrm>
            <a:off x="0" y="0"/>
            <a:ext cx="5256213"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3" descr="C:\Users\JAE\Pictures\ADM_STRYK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0200" y="0"/>
            <a:ext cx="2170113"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p:cNvSpPr txBox="1"/>
          <p:nvPr/>
        </p:nvSpPr>
        <p:spPr>
          <a:xfrm>
            <a:off x="555787" y="415934"/>
            <a:ext cx="3041667" cy="1508105"/>
          </a:xfrm>
          <a:prstGeom prst="rect">
            <a:avLst/>
          </a:prstGeom>
          <a:solidFill>
            <a:schemeClr val="tx1"/>
          </a:solidFill>
        </p:spPr>
        <p:txBody>
          <a:bodyPr wrap="none">
            <a:spAutoFit/>
          </a:bodyPr>
          <a:lstStyle/>
          <a:p>
            <a:pPr eaLnBrk="0" fontAlgn="auto" hangingPunct="0">
              <a:spcBef>
                <a:spcPts val="0"/>
              </a:spcBef>
              <a:spcAft>
                <a:spcPts val="0"/>
              </a:spcAft>
              <a:defRPr/>
            </a:pPr>
            <a:r>
              <a:rPr lang="fr-FR" sz="2000" b="1" dirty="0" smtClean="0">
                <a:solidFill>
                  <a:schemeClr val="bg2"/>
                </a:solidFill>
                <a:effectLst>
                  <a:outerShdw blurRad="38100" dist="38100" dir="2700000" algn="tl">
                    <a:srgbClr val="000000">
                      <a:alpha val="43137"/>
                    </a:srgbClr>
                  </a:outerShdw>
                </a:effectLst>
                <a:sym typeface="Symbol" pitchFamily="18" charset="2"/>
              </a:rPr>
              <a:t>Premiers résultats &gt; 2 Ans</a:t>
            </a:r>
          </a:p>
          <a:p>
            <a:pPr eaLnBrk="0" fontAlgn="auto" hangingPunct="0">
              <a:spcBef>
                <a:spcPts val="0"/>
              </a:spcBef>
              <a:spcAft>
                <a:spcPts val="0"/>
              </a:spcAft>
              <a:defRPr/>
            </a:pPr>
            <a:r>
              <a:rPr lang="fr-FR" sz="7200" b="1" dirty="0" smtClean="0">
                <a:solidFill>
                  <a:schemeClr val="bg2"/>
                </a:solidFill>
                <a:effectLst>
                  <a:outerShdw blurRad="38100" dist="38100" dir="2700000" algn="tl">
                    <a:srgbClr val="000000">
                      <a:alpha val="43137"/>
                    </a:srgbClr>
                  </a:outerShdw>
                </a:effectLst>
                <a:sym typeface="Symbol" pitchFamily="18" charset="2"/>
              </a:rPr>
              <a:t>ADM</a:t>
            </a:r>
            <a:endParaRPr lang="fr-FR" sz="7200" b="1" dirty="0">
              <a:solidFill>
                <a:schemeClr val="bg2"/>
              </a:solidFill>
              <a:effectLst>
                <a:outerShdw blurRad="38100" dist="38100" dir="2700000" algn="tl">
                  <a:srgbClr val="000000">
                    <a:alpha val="43137"/>
                  </a:srgbClr>
                </a:outerShdw>
              </a:effectLst>
              <a:sym typeface="Symbol" pitchFamily="18" charset="2"/>
            </a:endParaRPr>
          </a:p>
        </p:txBody>
      </p:sp>
      <p:graphicFrame>
        <p:nvGraphicFramePr>
          <p:cNvPr id="61445" name="Graphique 6"/>
          <p:cNvGraphicFramePr>
            <a:graphicFrameLocks/>
          </p:cNvGraphicFramePr>
          <p:nvPr>
            <p:extLst>
              <p:ext uri="{D42A27DB-BD31-4B8C-83A1-F6EECF244321}">
                <p14:modId xmlns:p14="http://schemas.microsoft.com/office/powerpoint/2010/main" val="519619991"/>
              </p:ext>
            </p:extLst>
          </p:nvPr>
        </p:nvGraphicFramePr>
        <p:xfrm>
          <a:off x="395536" y="2383641"/>
          <a:ext cx="3255962" cy="2327275"/>
        </p:xfrm>
        <a:graphic>
          <a:graphicData uri="http://schemas.openxmlformats.org/presentationml/2006/ole">
            <mc:AlternateContent xmlns:mc="http://schemas.openxmlformats.org/markup-compatibility/2006">
              <mc:Choice xmlns:v="urn:schemas-microsoft-com:vml" Requires="v">
                <p:oleObj spid="_x0000_s3122" name="Graphique" r:id="rId7" imgW="3352864" imgH="2428952" progId="Excel.Chart.8">
                  <p:embed/>
                </p:oleObj>
              </mc:Choice>
              <mc:Fallback>
                <p:oleObj name="Graphique" r:id="rId7" imgW="3352864" imgH="2428952" progId="Excel.Chart.8">
                  <p:embed/>
                  <p:pic>
                    <p:nvPicPr>
                      <p:cNvPr id="0" name=""/>
                      <p:cNvPicPr>
                        <a:picLocks noChangeArrowheads="1"/>
                      </p:cNvPicPr>
                      <p:nvPr/>
                    </p:nvPicPr>
                    <p:blipFill>
                      <a:blip r:embed="rId8"/>
                      <a:srcRect/>
                      <a:stretch>
                        <a:fillRect/>
                      </a:stretch>
                    </p:blipFill>
                    <p:spPr bwMode="auto">
                      <a:xfrm>
                        <a:off x="395536" y="2383641"/>
                        <a:ext cx="3255962"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ZoneTexte 10"/>
          <p:cNvSpPr txBox="1"/>
          <p:nvPr/>
        </p:nvSpPr>
        <p:spPr>
          <a:xfrm>
            <a:off x="642938" y="2928938"/>
            <a:ext cx="1493679" cy="461665"/>
          </a:xfrm>
          <a:prstGeom prst="rect">
            <a:avLst/>
          </a:prstGeom>
          <a:solidFill>
            <a:schemeClr val="bg1"/>
          </a:solidFill>
        </p:spPr>
        <p:txBody>
          <a:bodyPr wrap="none">
            <a:spAutoFit/>
          </a:bodyPr>
          <a:lstStyle/>
          <a:p>
            <a:pPr eaLnBrk="0" fontAlgn="auto" hangingPunct="0">
              <a:spcBef>
                <a:spcPts val="0"/>
              </a:spcBef>
              <a:spcAft>
                <a:spcPts val="0"/>
              </a:spcAft>
              <a:defRPr/>
            </a:pPr>
            <a:r>
              <a:rPr lang="fr-FR" sz="1200" dirty="0" smtClean="0">
                <a:solidFill>
                  <a:srgbClr val="FFFF00"/>
                </a:solidFill>
                <a:effectLst>
                  <a:outerShdw blurRad="38100" dist="38100" dir="2700000" algn="tl">
                    <a:srgbClr val="000000">
                      <a:alpha val="43137"/>
                    </a:srgbClr>
                  </a:outerShdw>
                </a:effectLst>
                <a:sym typeface="Symbol" pitchFamily="18" charset="2"/>
              </a:rPr>
              <a:t>Age moyen: </a:t>
            </a:r>
            <a:r>
              <a:rPr lang="fr-FR" sz="1200" dirty="0">
                <a:solidFill>
                  <a:srgbClr val="FFFF00"/>
                </a:solidFill>
                <a:effectLst>
                  <a:outerShdw blurRad="38100" dist="38100" dir="2700000" algn="tl">
                    <a:srgbClr val="000000">
                      <a:alpha val="43137"/>
                    </a:srgbClr>
                  </a:outerShdw>
                </a:effectLst>
                <a:sym typeface="Symbol" pitchFamily="18" charset="2"/>
              </a:rPr>
              <a:t>74.54 ans</a:t>
            </a:r>
          </a:p>
          <a:p>
            <a:pPr eaLnBrk="0" fontAlgn="auto" hangingPunct="0">
              <a:spcBef>
                <a:spcPts val="0"/>
              </a:spcBef>
              <a:spcAft>
                <a:spcPts val="0"/>
              </a:spcAft>
              <a:defRPr/>
            </a:pPr>
            <a:r>
              <a:rPr lang="fr-FR" sz="1200" dirty="0">
                <a:solidFill>
                  <a:srgbClr val="FFFF00"/>
                </a:solidFill>
                <a:effectLst>
                  <a:outerShdw blurRad="38100" dist="38100" dir="2700000" algn="tl">
                    <a:srgbClr val="000000">
                      <a:alpha val="43137"/>
                    </a:srgbClr>
                  </a:outerShdw>
                </a:effectLst>
                <a:sym typeface="Symbol" pitchFamily="18" charset="2"/>
              </a:rPr>
              <a:t>      (42 -96)</a:t>
            </a:r>
          </a:p>
        </p:txBody>
      </p:sp>
      <p:graphicFrame>
        <p:nvGraphicFramePr>
          <p:cNvPr id="61447" name="Object 8"/>
          <p:cNvGraphicFramePr>
            <a:graphicFrameLocks/>
          </p:cNvGraphicFramePr>
          <p:nvPr>
            <p:extLst>
              <p:ext uri="{D42A27DB-BD31-4B8C-83A1-F6EECF244321}">
                <p14:modId xmlns:p14="http://schemas.microsoft.com/office/powerpoint/2010/main" val="72094440"/>
              </p:ext>
            </p:extLst>
          </p:nvPr>
        </p:nvGraphicFramePr>
        <p:xfrm>
          <a:off x="3554413" y="3698875"/>
          <a:ext cx="3944937" cy="3163888"/>
        </p:xfrm>
        <a:graphic>
          <a:graphicData uri="http://schemas.openxmlformats.org/presentationml/2006/ole">
            <mc:AlternateContent xmlns:mc="http://schemas.openxmlformats.org/markup-compatibility/2006">
              <mc:Choice xmlns:v="urn:schemas-microsoft-com:vml" Requires="v">
                <p:oleObj spid="_x0000_s3123" name="Feuille de calcul" r:id="rId10" imgW="4019659" imgH="3219321" progId="Excel.Sheet.8">
                  <p:embed/>
                </p:oleObj>
              </mc:Choice>
              <mc:Fallback>
                <p:oleObj name="Feuille de calcul" r:id="rId10" imgW="4019659" imgH="3219321" progId="Excel.Sheet.8">
                  <p:embed/>
                  <p:pic>
                    <p:nvPicPr>
                      <p:cNvPr id="0" name=""/>
                      <p:cNvPicPr>
                        <a:picLocks noChangeArrowheads="1"/>
                      </p:cNvPicPr>
                      <p:nvPr/>
                    </p:nvPicPr>
                    <p:blipFill>
                      <a:blip r:embed="rId11"/>
                      <a:srcRect/>
                      <a:stretch>
                        <a:fillRect/>
                      </a:stretch>
                    </p:blipFill>
                    <p:spPr bwMode="auto">
                      <a:xfrm>
                        <a:off x="3554413" y="3698875"/>
                        <a:ext cx="3944937" cy="316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Tableau 13"/>
          <p:cNvGraphicFramePr>
            <a:graphicFrameLocks noGrp="1"/>
          </p:cNvGraphicFramePr>
          <p:nvPr>
            <p:extLst>
              <p:ext uri="{D42A27DB-BD31-4B8C-83A1-F6EECF244321}">
                <p14:modId xmlns:p14="http://schemas.microsoft.com/office/powerpoint/2010/main" val="1099625345"/>
              </p:ext>
            </p:extLst>
          </p:nvPr>
        </p:nvGraphicFramePr>
        <p:xfrm>
          <a:off x="4492625" y="3122613"/>
          <a:ext cx="1722438" cy="1968500"/>
        </p:xfrm>
        <a:graphic>
          <a:graphicData uri="http://schemas.openxmlformats.org/drawingml/2006/table">
            <a:tbl>
              <a:tblPr/>
              <a:tblGrid>
                <a:gridCol w="862013"/>
                <a:gridCol w="860425"/>
              </a:tblGrid>
              <a:tr h="196850">
                <a:tc>
                  <a:txBody>
                    <a:bodyPr/>
                    <a:lstStyle/>
                    <a:p>
                      <a:pPr marL="0" marR="0" lvl="0" indent="0" algn="ctr" defTabSz="914400" rtl="0" eaLnBrk="1" fontAlgn="b" latinLnBrk="0" hangingPunct="1">
                        <a:lnSpc>
                          <a:spcPct val="78000"/>
                        </a:lnSpc>
                        <a:spcBef>
                          <a:spcPct val="0"/>
                        </a:spcBef>
                        <a:spcAft>
                          <a:spcPct val="0"/>
                        </a:spcAft>
                        <a:buClr>
                          <a:srgbClr val="A50021"/>
                        </a:buClr>
                        <a:buSzTx/>
                        <a:buFontTx/>
                        <a:buNone/>
                        <a:tabLst/>
                      </a:pPr>
                      <a:r>
                        <a:rPr kumimoji="0" lang="fr-FR" sz="600" b="1" i="0" u="none" strike="noStrike" cap="none" normalizeH="0" baseline="0" dirty="0" smtClean="0">
                          <a:ln>
                            <a:noFill/>
                          </a:ln>
                          <a:solidFill>
                            <a:srgbClr val="FFFF00"/>
                          </a:solidFill>
                          <a:effectLst/>
                          <a:latin typeface="Arial" pitchFamily="34" charset="0"/>
                          <a:sym typeface="Symbol" pitchFamily="18" charset="2"/>
                        </a:rPr>
                        <a:t>Etiologie</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78000"/>
                        </a:lnSpc>
                        <a:spcBef>
                          <a:spcPct val="0"/>
                        </a:spcBef>
                        <a:spcAft>
                          <a:spcPct val="0"/>
                        </a:spcAft>
                        <a:buClr>
                          <a:srgbClr val="A50021"/>
                        </a:buClr>
                        <a:buSzTx/>
                        <a:buFontTx/>
                        <a:buNone/>
                        <a:tabLst/>
                      </a:pPr>
                      <a:r>
                        <a:rPr kumimoji="0" lang="fr-FR" sz="600" b="1" i="0" u="none" strike="noStrike" cap="none" normalizeH="0" baseline="0" dirty="0" smtClean="0">
                          <a:ln>
                            <a:noFill/>
                          </a:ln>
                          <a:solidFill>
                            <a:srgbClr val="FFFF00"/>
                          </a:solidFill>
                          <a:effectLst/>
                          <a:latin typeface="Arial" pitchFamily="34" charset="0"/>
                          <a:sym typeface="Symbol" pitchFamily="18" charset="2"/>
                        </a:rPr>
                        <a:t>%</a:t>
                      </a:r>
                    </a:p>
                  </a:txBody>
                  <a:tcPr marL="9525" marR="9525" marT="9525" marB="0" anchor="b" horzOverflow="overflow">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r>
              <a:tr h="196850">
                <a:tc>
                  <a:txBody>
                    <a:bodyPr/>
                    <a:lstStyle/>
                    <a:p>
                      <a:pPr marL="0" marR="0" lvl="0" indent="0" algn="l" defTabSz="914400" rtl="0" eaLnBrk="1" fontAlgn="b" latinLnBrk="0" hangingPunct="1">
                        <a:lnSpc>
                          <a:spcPct val="78000"/>
                        </a:lnSpc>
                        <a:spcBef>
                          <a:spcPct val="0"/>
                        </a:spcBef>
                        <a:spcAft>
                          <a:spcPct val="0"/>
                        </a:spcAft>
                        <a:buClr>
                          <a:srgbClr val="A50021"/>
                        </a:buClr>
                        <a:buSzTx/>
                        <a:buFontTx/>
                        <a:buNone/>
                        <a:tabLst/>
                      </a:pPr>
                      <a:r>
                        <a:rPr kumimoji="0" lang="fr-FR" sz="600" b="1" i="0" u="none" strike="noStrike" cap="none" normalizeH="0" baseline="0" dirty="0" smtClean="0">
                          <a:ln>
                            <a:noFill/>
                          </a:ln>
                          <a:solidFill>
                            <a:srgbClr val="FFFF00"/>
                          </a:solidFill>
                          <a:effectLst/>
                          <a:latin typeface="Arial" pitchFamily="34" charset="0"/>
                          <a:sym typeface="Symbol" pitchFamily="18" charset="2"/>
                        </a:rPr>
                        <a:t>arthrose</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78000"/>
                        </a:lnSpc>
                        <a:spcBef>
                          <a:spcPct val="0"/>
                        </a:spcBef>
                        <a:spcAft>
                          <a:spcPct val="0"/>
                        </a:spcAft>
                        <a:buClr>
                          <a:srgbClr val="A50021"/>
                        </a:buClr>
                        <a:buSzTx/>
                        <a:buFontTx/>
                        <a:buNone/>
                        <a:tabLst/>
                      </a:pPr>
                      <a:r>
                        <a:rPr kumimoji="0" lang="fr-FR" sz="600" b="1" i="0" u="none" strike="noStrike" cap="none" normalizeH="0" baseline="0" dirty="0" smtClean="0">
                          <a:ln>
                            <a:noFill/>
                          </a:ln>
                          <a:solidFill>
                            <a:srgbClr val="FFFF00"/>
                          </a:solidFill>
                          <a:effectLst/>
                          <a:latin typeface="Arial" pitchFamily="34" charset="0"/>
                          <a:sym typeface="Symbol" pitchFamily="18" charset="2"/>
                        </a:rPr>
                        <a:t>72,2</a:t>
                      </a:r>
                    </a:p>
                  </a:txBody>
                  <a:tcPr marL="9525" marR="9525" marT="9525" marB="0" anchor="b" horzOverflow="overflow">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r>
              <a:tr h="196850">
                <a:tc>
                  <a:txBody>
                    <a:bodyPr/>
                    <a:lstStyle/>
                    <a:p>
                      <a:pPr marL="0" marR="0" lvl="0" indent="0" algn="l" defTabSz="914400" rtl="0" eaLnBrk="1" fontAlgn="b" latinLnBrk="0" hangingPunct="1">
                        <a:lnSpc>
                          <a:spcPct val="78000"/>
                        </a:lnSpc>
                        <a:spcBef>
                          <a:spcPct val="0"/>
                        </a:spcBef>
                        <a:spcAft>
                          <a:spcPct val="0"/>
                        </a:spcAft>
                        <a:buClr>
                          <a:srgbClr val="A50021"/>
                        </a:buClr>
                        <a:buSzTx/>
                        <a:buFontTx/>
                        <a:buNone/>
                        <a:tabLst/>
                      </a:pPr>
                      <a:r>
                        <a:rPr kumimoji="0" lang="fr-FR" sz="600" b="1" i="0" u="none" strike="noStrike" cap="none" normalizeH="0" baseline="0" dirty="0" smtClean="0">
                          <a:ln>
                            <a:noFill/>
                          </a:ln>
                          <a:solidFill>
                            <a:srgbClr val="FFFF00"/>
                          </a:solidFill>
                          <a:effectLst/>
                          <a:latin typeface="Arial" pitchFamily="34" charset="0"/>
                          <a:sym typeface="Symbol" pitchFamily="18" charset="2"/>
                        </a:rPr>
                        <a:t>nécrose</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78000"/>
                        </a:lnSpc>
                        <a:spcBef>
                          <a:spcPct val="0"/>
                        </a:spcBef>
                        <a:spcAft>
                          <a:spcPct val="0"/>
                        </a:spcAft>
                        <a:buClr>
                          <a:srgbClr val="A50021"/>
                        </a:buClr>
                        <a:buSzTx/>
                        <a:buFontTx/>
                        <a:buNone/>
                        <a:tabLst/>
                      </a:pPr>
                      <a:r>
                        <a:rPr kumimoji="0" lang="fr-FR" sz="600" b="1" i="0" u="none" strike="noStrike" cap="none" normalizeH="0" baseline="0" dirty="0" smtClean="0">
                          <a:ln>
                            <a:noFill/>
                          </a:ln>
                          <a:solidFill>
                            <a:srgbClr val="FFFF00"/>
                          </a:solidFill>
                          <a:effectLst/>
                          <a:latin typeface="Arial" pitchFamily="34" charset="0"/>
                          <a:sym typeface="Symbol" pitchFamily="18" charset="2"/>
                        </a:rPr>
                        <a:t>7,7</a:t>
                      </a:r>
                    </a:p>
                  </a:txBody>
                  <a:tcPr marL="9525" marR="9525" marT="9525" marB="0" anchor="b" horzOverflow="overflow">
                    <a:lnL w="635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bg1"/>
                    </a:solidFill>
                  </a:tcPr>
                </a:tc>
              </a:tr>
              <a:tr h="196850">
                <a:tc>
                  <a:txBody>
                    <a:bodyPr/>
                    <a:lstStyle/>
                    <a:p>
                      <a:pPr marL="0" marR="0" lvl="0" indent="0" algn="l" defTabSz="914400" rtl="0" eaLnBrk="1" fontAlgn="b" latinLnBrk="0" hangingPunct="1">
                        <a:lnSpc>
                          <a:spcPct val="78000"/>
                        </a:lnSpc>
                        <a:spcBef>
                          <a:spcPct val="0"/>
                        </a:spcBef>
                        <a:spcAft>
                          <a:spcPct val="0"/>
                        </a:spcAft>
                        <a:buClr>
                          <a:srgbClr val="A50021"/>
                        </a:buClr>
                        <a:buSzTx/>
                        <a:buFontTx/>
                        <a:buNone/>
                        <a:tabLst/>
                      </a:pPr>
                      <a:r>
                        <a:rPr kumimoji="0" lang="fr-FR" sz="600" b="0" i="0" u="none" strike="noStrike" cap="none" normalizeH="0" baseline="0" dirty="0" smtClean="0">
                          <a:ln>
                            <a:noFill/>
                          </a:ln>
                          <a:solidFill>
                            <a:srgbClr val="FFFF00"/>
                          </a:solidFill>
                          <a:effectLst/>
                          <a:latin typeface="Arial" pitchFamily="34" charset="0"/>
                          <a:sym typeface="Symbol" pitchFamily="18" charset="2"/>
                        </a:rPr>
                        <a:t>rhumatoïde</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78000"/>
                        </a:lnSpc>
                        <a:spcBef>
                          <a:spcPct val="0"/>
                        </a:spcBef>
                        <a:spcAft>
                          <a:spcPct val="0"/>
                        </a:spcAft>
                        <a:buClr>
                          <a:srgbClr val="A50021"/>
                        </a:buClr>
                        <a:buSzTx/>
                        <a:buFontTx/>
                        <a:buNone/>
                        <a:tabLst/>
                      </a:pPr>
                      <a:r>
                        <a:rPr kumimoji="0" lang="fr-FR" sz="600" b="0" i="0" u="none" strike="noStrike" cap="none" normalizeH="0" baseline="0" dirty="0" smtClean="0">
                          <a:ln>
                            <a:noFill/>
                          </a:ln>
                          <a:solidFill>
                            <a:srgbClr val="FFFF00"/>
                          </a:solidFill>
                          <a:effectLst/>
                          <a:latin typeface="Arial" pitchFamily="34" charset="0"/>
                          <a:sym typeface="Symbol" pitchFamily="18" charset="2"/>
                        </a:rPr>
                        <a:t>0,8</a:t>
                      </a:r>
                    </a:p>
                  </a:txBody>
                  <a:tcPr marL="9525" marR="9525" marT="9525" marB="0" anchor="b" horzOverflow="overflow">
                    <a:lnL w="635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bg1"/>
                    </a:solidFill>
                  </a:tcPr>
                </a:tc>
              </a:tr>
              <a:tr h="196850">
                <a:tc>
                  <a:txBody>
                    <a:bodyPr/>
                    <a:lstStyle/>
                    <a:p>
                      <a:pPr marL="0" marR="0" lvl="0" indent="0" algn="l" defTabSz="914400" rtl="0" eaLnBrk="1" fontAlgn="b" latinLnBrk="0" hangingPunct="1">
                        <a:lnSpc>
                          <a:spcPct val="78000"/>
                        </a:lnSpc>
                        <a:spcBef>
                          <a:spcPct val="0"/>
                        </a:spcBef>
                        <a:spcAft>
                          <a:spcPct val="0"/>
                        </a:spcAft>
                        <a:buClr>
                          <a:srgbClr val="A50021"/>
                        </a:buClr>
                        <a:buSzTx/>
                        <a:buFontTx/>
                        <a:buNone/>
                        <a:tabLst/>
                      </a:pPr>
                      <a:r>
                        <a:rPr kumimoji="0" lang="fr-FR" sz="600" b="1" i="0" u="none" strike="noStrike" cap="none" normalizeH="0" baseline="0" dirty="0" smtClean="0">
                          <a:ln>
                            <a:noFill/>
                          </a:ln>
                          <a:solidFill>
                            <a:srgbClr val="FFFF00"/>
                          </a:solidFill>
                          <a:effectLst/>
                          <a:latin typeface="Arial" pitchFamily="34" charset="0"/>
                          <a:sym typeface="Symbol" pitchFamily="18" charset="2"/>
                        </a:rPr>
                        <a:t>traumatique</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78000"/>
                        </a:lnSpc>
                        <a:spcBef>
                          <a:spcPct val="0"/>
                        </a:spcBef>
                        <a:spcAft>
                          <a:spcPct val="0"/>
                        </a:spcAft>
                        <a:buClr>
                          <a:srgbClr val="A50021"/>
                        </a:buClr>
                        <a:buSzTx/>
                        <a:buFontTx/>
                        <a:buNone/>
                        <a:tabLst/>
                      </a:pPr>
                      <a:r>
                        <a:rPr kumimoji="0" lang="fr-FR" sz="600" b="1" i="0" u="none" strike="noStrike" cap="none" normalizeH="0" baseline="0" dirty="0" smtClean="0">
                          <a:ln>
                            <a:noFill/>
                          </a:ln>
                          <a:solidFill>
                            <a:srgbClr val="FFFF00"/>
                          </a:solidFill>
                          <a:effectLst/>
                          <a:latin typeface="Arial" pitchFamily="34" charset="0"/>
                          <a:sym typeface="Symbol" pitchFamily="18" charset="2"/>
                        </a:rPr>
                        <a:t>5,0</a:t>
                      </a:r>
                    </a:p>
                  </a:txBody>
                  <a:tcPr marL="9525" marR="9525" marT="9525" marB="0" anchor="b" horzOverflow="overflow">
                    <a:lnL w="635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bg1"/>
                    </a:solidFill>
                  </a:tcPr>
                </a:tc>
              </a:tr>
              <a:tr h="196850">
                <a:tc>
                  <a:txBody>
                    <a:bodyPr/>
                    <a:lstStyle/>
                    <a:p>
                      <a:pPr marL="0" marR="0" lvl="0" indent="0" algn="l" defTabSz="914400" rtl="0" eaLnBrk="1" fontAlgn="b" latinLnBrk="0" hangingPunct="1">
                        <a:lnSpc>
                          <a:spcPct val="78000"/>
                        </a:lnSpc>
                        <a:spcBef>
                          <a:spcPct val="0"/>
                        </a:spcBef>
                        <a:spcAft>
                          <a:spcPct val="0"/>
                        </a:spcAft>
                        <a:buClr>
                          <a:srgbClr val="A50021"/>
                        </a:buClr>
                        <a:buSzTx/>
                        <a:buFontTx/>
                        <a:buNone/>
                        <a:tabLst/>
                      </a:pPr>
                      <a:r>
                        <a:rPr kumimoji="0" lang="fr-FR" sz="600" b="0" i="0" u="none" strike="noStrike" cap="none" normalizeH="0" baseline="0" dirty="0" smtClean="0">
                          <a:ln>
                            <a:noFill/>
                          </a:ln>
                          <a:solidFill>
                            <a:srgbClr val="FFFF00"/>
                          </a:solidFill>
                          <a:effectLst/>
                          <a:latin typeface="Arial" pitchFamily="34" charset="0"/>
                          <a:sym typeface="Symbol" pitchFamily="18" charset="2"/>
                        </a:rPr>
                        <a:t>tumeur</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78000"/>
                        </a:lnSpc>
                        <a:spcBef>
                          <a:spcPct val="0"/>
                        </a:spcBef>
                        <a:spcAft>
                          <a:spcPct val="0"/>
                        </a:spcAft>
                        <a:buClr>
                          <a:srgbClr val="A50021"/>
                        </a:buClr>
                        <a:buSzTx/>
                        <a:buFontTx/>
                        <a:buNone/>
                        <a:tabLst/>
                      </a:pPr>
                      <a:r>
                        <a:rPr kumimoji="0" lang="fr-FR" sz="600" b="0" i="0" u="none" strike="noStrike" cap="none" normalizeH="0" baseline="0" dirty="0" smtClean="0">
                          <a:ln>
                            <a:noFill/>
                          </a:ln>
                          <a:solidFill>
                            <a:srgbClr val="FFFF00"/>
                          </a:solidFill>
                          <a:effectLst/>
                          <a:latin typeface="Arial" pitchFamily="34" charset="0"/>
                          <a:sym typeface="Symbol" pitchFamily="18" charset="2"/>
                        </a:rPr>
                        <a:t>0,4</a:t>
                      </a:r>
                    </a:p>
                  </a:txBody>
                  <a:tcPr marL="9525" marR="9525" marT="9525" marB="0" anchor="b" horzOverflow="overflow">
                    <a:lnL w="635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bg1"/>
                    </a:solidFill>
                  </a:tcPr>
                </a:tc>
              </a:tr>
              <a:tr h="196850">
                <a:tc>
                  <a:txBody>
                    <a:bodyPr/>
                    <a:lstStyle/>
                    <a:p>
                      <a:pPr marL="0" marR="0" lvl="0" indent="0" algn="l" defTabSz="914400" rtl="0" eaLnBrk="1" fontAlgn="b" latinLnBrk="0" hangingPunct="1">
                        <a:lnSpc>
                          <a:spcPct val="78000"/>
                        </a:lnSpc>
                        <a:spcBef>
                          <a:spcPct val="0"/>
                        </a:spcBef>
                        <a:spcAft>
                          <a:spcPct val="0"/>
                        </a:spcAft>
                        <a:buClr>
                          <a:srgbClr val="A50021"/>
                        </a:buClr>
                        <a:buSzTx/>
                        <a:buFontTx/>
                        <a:buNone/>
                        <a:tabLst/>
                      </a:pPr>
                      <a:r>
                        <a:rPr kumimoji="0" lang="fr-FR" sz="600" b="1" i="0" u="none" strike="noStrike" cap="none" normalizeH="0" baseline="0" dirty="0" smtClean="0">
                          <a:ln>
                            <a:noFill/>
                          </a:ln>
                          <a:solidFill>
                            <a:srgbClr val="FFFF00"/>
                          </a:solidFill>
                          <a:effectLst/>
                          <a:latin typeface="Arial" pitchFamily="34" charset="0"/>
                          <a:sym typeface="Symbol" pitchFamily="18" charset="2"/>
                        </a:rPr>
                        <a:t>révision</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78000"/>
                        </a:lnSpc>
                        <a:spcBef>
                          <a:spcPct val="0"/>
                        </a:spcBef>
                        <a:spcAft>
                          <a:spcPct val="0"/>
                        </a:spcAft>
                        <a:buClr>
                          <a:srgbClr val="A50021"/>
                        </a:buClr>
                        <a:buSzTx/>
                        <a:buFontTx/>
                        <a:buNone/>
                        <a:tabLst/>
                      </a:pPr>
                      <a:r>
                        <a:rPr kumimoji="0" lang="fr-FR" sz="600" b="1" i="0" u="none" strike="noStrike" cap="none" normalizeH="0" baseline="0" dirty="0" smtClean="0">
                          <a:ln>
                            <a:noFill/>
                          </a:ln>
                          <a:solidFill>
                            <a:srgbClr val="FFFF00"/>
                          </a:solidFill>
                          <a:effectLst/>
                          <a:latin typeface="Arial" pitchFamily="34" charset="0"/>
                          <a:sym typeface="Symbol" pitchFamily="18" charset="2"/>
                        </a:rPr>
                        <a:t>5.0</a:t>
                      </a:r>
                    </a:p>
                  </a:txBody>
                  <a:tcPr marL="9525" marR="9525" marT="9525" marB="0" anchor="b" horzOverflow="overflow">
                    <a:lnL w="635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bg1"/>
                    </a:solidFill>
                  </a:tcPr>
                </a:tc>
              </a:tr>
              <a:tr h="196850">
                <a:tc>
                  <a:txBody>
                    <a:bodyPr/>
                    <a:lstStyle/>
                    <a:p>
                      <a:pPr marL="0" marR="0" lvl="0" indent="0" algn="l" defTabSz="914400" rtl="0" eaLnBrk="1" fontAlgn="b" latinLnBrk="0" hangingPunct="1">
                        <a:lnSpc>
                          <a:spcPct val="78000"/>
                        </a:lnSpc>
                        <a:spcBef>
                          <a:spcPct val="0"/>
                        </a:spcBef>
                        <a:spcAft>
                          <a:spcPct val="0"/>
                        </a:spcAft>
                        <a:buClr>
                          <a:srgbClr val="A50021"/>
                        </a:buClr>
                        <a:buSzTx/>
                        <a:buFontTx/>
                        <a:buNone/>
                        <a:tabLst/>
                      </a:pPr>
                      <a:r>
                        <a:rPr kumimoji="0" lang="fr-FR" sz="600" b="0" i="0" u="none" strike="noStrike" cap="none" normalizeH="0" baseline="0" dirty="0" smtClean="0">
                          <a:ln>
                            <a:noFill/>
                          </a:ln>
                          <a:solidFill>
                            <a:srgbClr val="FFFF00"/>
                          </a:solidFill>
                          <a:effectLst/>
                          <a:latin typeface="Arial" pitchFamily="34" charset="0"/>
                          <a:sym typeface="Symbol" pitchFamily="18" charset="2"/>
                        </a:rPr>
                        <a:t>CDH</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78000"/>
                        </a:lnSpc>
                        <a:spcBef>
                          <a:spcPct val="0"/>
                        </a:spcBef>
                        <a:spcAft>
                          <a:spcPct val="0"/>
                        </a:spcAft>
                        <a:buClr>
                          <a:srgbClr val="A50021"/>
                        </a:buClr>
                        <a:buSzTx/>
                        <a:buFontTx/>
                        <a:buNone/>
                        <a:tabLst/>
                      </a:pPr>
                      <a:r>
                        <a:rPr kumimoji="0" lang="fr-FR" sz="600" b="0" i="0" u="none" strike="noStrike" cap="none" normalizeH="0" baseline="0" dirty="0" smtClean="0">
                          <a:ln>
                            <a:noFill/>
                          </a:ln>
                          <a:solidFill>
                            <a:srgbClr val="FFFF00"/>
                          </a:solidFill>
                          <a:effectLst/>
                          <a:latin typeface="Arial" pitchFamily="34" charset="0"/>
                          <a:sym typeface="Symbol" pitchFamily="18" charset="2"/>
                        </a:rPr>
                        <a:t>0,4</a:t>
                      </a:r>
                    </a:p>
                  </a:txBody>
                  <a:tcPr marL="9525" marR="9525" marT="9525" marB="0" anchor="b" horzOverflow="overflow">
                    <a:lnL w="635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bg1"/>
                    </a:solidFill>
                  </a:tcPr>
                </a:tc>
              </a:tr>
              <a:tr h="196850">
                <a:tc>
                  <a:txBody>
                    <a:bodyPr/>
                    <a:lstStyle/>
                    <a:p>
                      <a:pPr marL="0" marR="0" lvl="0" indent="0" algn="l" defTabSz="914400" rtl="0" eaLnBrk="1" fontAlgn="base" latinLnBrk="0" hangingPunct="1">
                        <a:lnSpc>
                          <a:spcPct val="78000"/>
                        </a:lnSpc>
                        <a:spcBef>
                          <a:spcPct val="0"/>
                        </a:spcBef>
                        <a:spcAft>
                          <a:spcPct val="0"/>
                        </a:spcAft>
                        <a:buClr>
                          <a:srgbClr val="A50021"/>
                        </a:buClr>
                        <a:buSzTx/>
                        <a:buFontTx/>
                        <a:buNone/>
                        <a:tabLst/>
                      </a:pPr>
                      <a:r>
                        <a:rPr kumimoji="0" lang="en-US" sz="600" b="0" i="0" u="none" strike="noStrike" cap="none" normalizeH="0" baseline="0" dirty="0" smtClean="0">
                          <a:ln>
                            <a:noFill/>
                          </a:ln>
                          <a:solidFill>
                            <a:srgbClr val="FFFF00"/>
                          </a:solidFill>
                          <a:effectLst/>
                          <a:latin typeface="Arial" pitchFamily="34" charset="0"/>
                          <a:sym typeface="Symbol" pitchFamily="18" charset="2"/>
                        </a:rPr>
                        <a:t>Fracture fraîche</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78000"/>
                        </a:lnSpc>
                        <a:spcBef>
                          <a:spcPct val="0"/>
                        </a:spcBef>
                        <a:spcAft>
                          <a:spcPct val="0"/>
                        </a:spcAft>
                        <a:buClr>
                          <a:srgbClr val="A50021"/>
                        </a:buClr>
                        <a:buSzTx/>
                        <a:buFontTx/>
                        <a:buNone/>
                        <a:tabLst/>
                      </a:pPr>
                      <a:r>
                        <a:rPr kumimoji="0" lang="fr-FR" sz="600" b="0" i="0" u="none" strike="noStrike" cap="none" normalizeH="0" baseline="0" dirty="0" smtClean="0">
                          <a:ln>
                            <a:noFill/>
                          </a:ln>
                          <a:solidFill>
                            <a:srgbClr val="FFFF00"/>
                          </a:solidFill>
                          <a:effectLst/>
                          <a:latin typeface="Arial" pitchFamily="34" charset="0"/>
                          <a:sym typeface="Symbol" pitchFamily="18" charset="2"/>
                        </a:rPr>
                        <a:t>3,1</a:t>
                      </a:r>
                    </a:p>
                  </a:txBody>
                  <a:tcPr marL="9525" marR="9525" marT="9525" marB="0" anchor="b" horzOverflow="overflow">
                    <a:lnL w="635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bg1"/>
                    </a:solidFill>
                  </a:tcPr>
                </a:tc>
              </a:tr>
              <a:tr h="196850">
                <a:tc>
                  <a:txBody>
                    <a:bodyPr/>
                    <a:lstStyle/>
                    <a:p>
                      <a:pPr marL="0" marR="0" lvl="0" indent="0" algn="l" defTabSz="914400" rtl="0" eaLnBrk="1" fontAlgn="base" latinLnBrk="0" hangingPunct="1">
                        <a:lnSpc>
                          <a:spcPct val="78000"/>
                        </a:lnSpc>
                        <a:spcBef>
                          <a:spcPct val="0"/>
                        </a:spcBef>
                        <a:spcAft>
                          <a:spcPct val="0"/>
                        </a:spcAft>
                        <a:buClr>
                          <a:srgbClr val="A50021"/>
                        </a:buClr>
                        <a:buSzTx/>
                        <a:buFontTx/>
                        <a:buNone/>
                        <a:tabLst/>
                      </a:pPr>
                      <a:r>
                        <a:rPr kumimoji="0" lang="en-US" sz="600" b="0" i="0" u="none" strike="noStrike" cap="none" normalizeH="0" baseline="0" dirty="0" smtClean="0">
                          <a:ln>
                            <a:noFill/>
                          </a:ln>
                          <a:solidFill>
                            <a:srgbClr val="FFFF00"/>
                          </a:solidFill>
                          <a:effectLst/>
                          <a:latin typeface="Arial" pitchFamily="34" charset="0"/>
                          <a:sym typeface="Symbol" pitchFamily="18" charset="2"/>
                        </a:rPr>
                        <a:t>Autre</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78000"/>
                        </a:lnSpc>
                        <a:spcBef>
                          <a:spcPct val="0"/>
                        </a:spcBef>
                        <a:spcAft>
                          <a:spcPct val="0"/>
                        </a:spcAft>
                        <a:buClr>
                          <a:srgbClr val="A50021"/>
                        </a:buClr>
                        <a:buSzTx/>
                        <a:buFontTx/>
                        <a:buNone/>
                        <a:tabLst/>
                      </a:pPr>
                      <a:r>
                        <a:rPr kumimoji="0" lang="fr-FR" sz="600" b="0" i="0" u="none" strike="noStrike" cap="none" normalizeH="0" baseline="0" dirty="0" smtClean="0">
                          <a:ln>
                            <a:noFill/>
                          </a:ln>
                          <a:solidFill>
                            <a:srgbClr val="FFFF00"/>
                          </a:solidFill>
                          <a:effectLst/>
                          <a:latin typeface="Arial" pitchFamily="34" charset="0"/>
                          <a:sym typeface="Symbol" pitchFamily="18" charset="2"/>
                        </a:rPr>
                        <a:t>5.4</a:t>
                      </a:r>
                    </a:p>
                  </a:txBody>
                  <a:tcPr marL="9525" marR="9525" marT="9525" marB="0" anchor="b" horzOverflow="overflow">
                    <a:lnL w="635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bg1"/>
                    </a:solidFill>
                  </a:tcPr>
                </a:tc>
              </a:tr>
            </a:tbl>
          </a:graphicData>
        </a:graphic>
      </p:graphicFrame>
      <p:graphicFrame>
        <p:nvGraphicFramePr>
          <p:cNvPr id="61473" name="Object 29"/>
          <p:cNvGraphicFramePr>
            <a:graphicFrameLocks/>
          </p:cNvGraphicFramePr>
          <p:nvPr>
            <p:extLst>
              <p:ext uri="{D42A27DB-BD31-4B8C-83A1-F6EECF244321}">
                <p14:modId xmlns:p14="http://schemas.microsoft.com/office/powerpoint/2010/main" val="2503469011"/>
              </p:ext>
            </p:extLst>
          </p:nvPr>
        </p:nvGraphicFramePr>
        <p:xfrm>
          <a:off x="6156176" y="1586707"/>
          <a:ext cx="2898775" cy="2684462"/>
        </p:xfrm>
        <a:graphic>
          <a:graphicData uri="http://schemas.openxmlformats.org/presentationml/2006/ole">
            <mc:AlternateContent xmlns:mc="http://schemas.openxmlformats.org/markup-compatibility/2006">
              <mc:Choice xmlns:v="urn:schemas-microsoft-com:vml" Requires="v">
                <p:oleObj spid="_x0000_s3124" name="Graphique" r:id="rId13" imgW="3000442" imgH="2790889" progId="Excel.Chart.8">
                  <p:embed/>
                </p:oleObj>
              </mc:Choice>
              <mc:Fallback>
                <p:oleObj name="Graphique" r:id="rId13" imgW="3000442" imgH="2790889" progId="Excel.Chart.8">
                  <p:embed/>
                  <p:pic>
                    <p:nvPicPr>
                      <p:cNvPr id="0" name=""/>
                      <p:cNvPicPr>
                        <a:picLocks noChangeArrowheads="1"/>
                      </p:cNvPicPr>
                      <p:nvPr/>
                    </p:nvPicPr>
                    <p:blipFill>
                      <a:blip r:embed="rId14"/>
                      <a:srcRect/>
                      <a:stretch>
                        <a:fillRect/>
                      </a:stretch>
                    </p:blipFill>
                    <p:spPr bwMode="auto">
                      <a:xfrm>
                        <a:off x="6156176" y="1586707"/>
                        <a:ext cx="2898775" cy="268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 name="ZoneTexte 17"/>
          <p:cNvSpPr txBox="1"/>
          <p:nvPr/>
        </p:nvSpPr>
        <p:spPr>
          <a:xfrm>
            <a:off x="7715250" y="1857375"/>
            <a:ext cx="1265238" cy="461963"/>
          </a:xfrm>
          <a:prstGeom prst="rect">
            <a:avLst/>
          </a:prstGeom>
          <a:solidFill>
            <a:schemeClr val="bg1"/>
          </a:solidFill>
        </p:spPr>
        <p:txBody>
          <a:bodyPr>
            <a:spAutoFit/>
          </a:bodyPr>
          <a:lstStyle/>
          <a:p>
            <a:pPr eaLnBrk="0" fontAlgn="auto" hangingPunct="0">
              <a:spcBef>
                <a:spcPts val="0"/>
              </a:spcBef>
              <a:spcAft>
                <a:spcPts val="0"/>
              </a:spcAft>
              <a:defRPr/>
            </a:pPr>
            <a:r>
              <a:rPr lang="fr-FR" sz="2400" dirty="0">
                <a:solidFill>
                  <a:schemeClr val="tx2"/>
                </a:solidFill>
                <a:effectLst>
                  <a:outerShdw blurRad="38100" dist="38100" dir="2700000" algn="tl">
                    <a:srgbClr val="000000">
                      <a:alpha val="43137"/>
                    </a:srgbClr>
                  </a:outerShdw>
                </a:effectLst>
                <a:sym typeface="Symbol" pitchFamily="18" charset="2"/>
              </a:rPr>
              <a:t> N : 259</a:t>
            </a:r>
            <a:endParaRPr lang="fr-FR" sz="2400" dirty="0">
              <a:solidFill>
                <a:srgbClr val="FFCC00"/>
              </a:solidFill>
              <a:latin typeface="+mn-lt"/>
              <a:cs typeface="+mn-cs"/>
              <a:sym typeface="Symbol" pitchFamily="18" charset="2"/>
            </a:endParaRPr>
          </a:p>
        </p:txBody>
      </p:sp>
      <p:pic>
        <p:nvPicPr>
          <p:cNvPr id="61475" name="Picture 4" descr="C:\Users\JAE\Pictures\logo_OW.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667625" y="188913"/>
            <a:ext cx="1176338"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Graphique 11"/>
          <p:cNvGraphicFramePr/>
          <p:nvPr>
            <p:extLst>
              <p:ext uri="{D42A27DB-BD31-4B8C-83A1-F6EECF244321}">
                <p14:modId xmlns:p14="http://schemas.microsoft.com/office/powerpoint/2010/main" val="2048873227"/>
              </p:ext>
            </p:extLst>
          </p:nvPr>
        </p:nvGraphicFramePr>
        <p:xfrm>
          <a:off x="186929" y="4797152"/>
          <a:ext cx="3456384" cy="1952545"/>
        </p:xfrm>
        <a:graphic>
          <a:graphicData uri="http://schemas.openxmlformats.org/drawingml/2006/chart">
            <c:chart xmlns:c="http://schemas.openxmlformats.org/drawingml/2006/chart" xmlns:r="http://schemas.openxmlformats.org/officeDocument/2006/relationships" r:id="rId16"/>
          </a:graphicData>
        </a:graphic>
      </p:graphicFrame>
      <p:sp>
        <p:nvSpPr>
          <p:cNvPr id="13" name="ZoneTexte 12"/>
          <p:cNvSpPr txBox="1"/>
          <p:nvPr/>
        </p:nvSpPr>
        <p:spPr>
          <a:xfrm>
            <a:off x="583712" y="6227528"/>
            <a:ext cx="2908168" cy="307777"/>
          </a:xfrm>
          <a:prstGeom prst="rect">
            <a:avLst/>
          </a:prstGeom>
          <a:solidFill>
            <a:schemeClr val="bg1"/>
          </a:solidFill>
        </p:spPr>
        <p:txBody>
          <a:bodyPr wrap="none">
            <a:spAutoFit/>
          </a:bodyPr>
          <a:lstStyle/>
          <a:p>
            <a:pPr eaLnBrk="0" fontAlgn="auto" hangingPunct="0">
              <a:spcBef>
                <a:spcPts val="0"/>
              </a:spcBef>
              <a:spcAft>
                <a:spcPts val="0"/>
              </a:spcAft>
              <a:defRPr/>
            </a:pPr>
            <a:r>
              <a:rPr lang="fr-FR" sz="1400" dirty="0" smtClean="0">
                <a:solidFill>
                  <a:srgbClr val="C00000"/>
                </a:solidFill>
                <a:effectLst>
                  <a:outerShdw blurRad="38100" dist="38100" dir="2700000" algn="tl">
                    <a:srgbClr val="000000">
                      <a:alpha val="43137"/>
                    </a:srgbClr>
                  </a:outerShdw>
                </a:effectLst>
                <a:latin typeface="Arial" pitchFamily="34" charset="0"/>
                <a:cs typeface="Arial" pitchFamily="34" charset="0"/>
                <a:sym typeface="Symbol" pitchFamily="18" charset="2"/>
              </a:rPr>
              <a:t>Couples de Friction (X3 = HXLPE)</a:t>
            </a:r>
            <a:endParaRPr lang="fr-FR" sz="1400" dirty="0">
              <a:solidFill>
                <a:srgbClr val="C00000"/>
              </a:solidFill>
              <a:effectLst>
                <a:outerShdw blurRad="38100" dist="38100" dir="2700000" algn="tl">
                  <a:srgbClr val="000000">
                    <a:alpha val="43137"/>
                  </a:srgbClr>
                </a:outerShdw>
              </a:effectLst>
              <a:latin typeface="Arial" pitchFamily="34" charset="0"/>
              <a:cs typeface="Arial" pitchFamily="34" charset="0"/>
              <a:sym typeface="Symbol" pitchFamily="18" charset="2"/>
            </a:endParaRPr>
          </a:p>
        </p:txBody>
      </p:sp>
    </p:spTree>
    <p:extLst>
      <p:ext uri="{BB962C8B-B14F-4D97-AF65-F5344CB8AC3E}">
        <p14:creationId xmlns:p14="http://schemas.microsoft.com/office/powerpoint/2010/main" val="3224521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490" name="Graphique 6"/>
          <p:cNvGraphicFramePr>
            <a:graphicFrameLocks/>
          </p:cNvGraphicFramePr>
          <p:nvPr>
            <p:extLst>
              <p:ext uri="{D42A27DB-BD31-4B8C-83A1-F6EECF244321}">
                <p14:modId xmlns:p14="http://schemas.microsoft.com/office/powerpoint/2010/main" val="3818477028"/>
              </p:ext>
            </p:extLst>
          </p:nvPr>
        </p:nvGraphicFramePr>
        <p:xfrm>
          <a:off x="0" y="1050925"/>
          <a:ext cx="4484688" cy="4921250"/>
        </p:xfrm>
        <a:graphic>
          <a:graphicData uri="http://schemas.openxmlformats.org/presentationml/2006/ole">
            <mc:AlternateContent xmlns:mc="http://schemas.openxmlformats.org/markup-compatibility/2006">
              <mc:Choice xmlns:v="urn:schemas-microsoft-com:vml" Requires="v">
                <p:oleObj spid="_x0000_s5139" name="Feuille de calcul" r:id="rId5" imgW="4619532" imgH="5076851" progId="Excel.Sheet.8">
                  <p:embed/>
                </p:oleObj>
              </mc:Choice>
              <mc:Fallback>
                <p:oleObj name="Feuille de calcul" r:id="rId5" imgW="4619532" imgH="5076851" progId="Excel.Sheet.8">
                  <p:embed/>
                  <p:pic>
                    <p:nvPicPr>
                      <p:cNvPr id="0" name=""/>
                      <p:cNvPicPr>
                        <a:picLocks noChangeArrowheads="1"/>
                      </p:cNvPicPr>
                      <p:nvPr/>
                    </p:nvPicPr>
                    <p:blipFill>
                      <a:blip r:embed="rId6"/>
                      <a:srcRect/>
                      <a:stretch>
                        <a:fillRect/>
                      </a:stretch>
                    </p:blipFill>
                    <p:spPr bwMode="auto">
                      <a:xfrm>
                        <a:off x="0" y="1050925"/>
                        <a:ext cx="4484688" cy="492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 name="ZoneTexte 15"/>
          <p:cNvSpPr txBox="1"/>
          <p:nvPr/>
        </p:nvSpPr>
        <p:spPr>
          <a:xfrm>
            <a:off x="1475656" y="1388269"/>
            <a:ext cx="2304256" cy="461665"/>
          </a:xfrm>
          <a:prstGeom prst="rect">
            <a:avLst/>
          </a:prstGeom>
          <a:solidFill>
            <a:schemeClr val="bg1"/>
          </a:solidFill>
        </p:spPr>
        <p:txBody>
          <a:bodyPr wrap="square">
            <a:spAutoFit/>
          </a:bodyPr>
          <a:lstStyle/>
          <a:p>
            <a:pPr eaLnBrk="0" fontAlgn="auto" hangingPunct="0">
              <a:spcBef>
                <a:spcPts val="0"/>
              </a:spcBef>
              <a:spcAft>
                <a:spcPts val="0"/>
              </a:spcAft>
              <a:defRPr/>
            </a:pPr>
            <a:r>
              <a:rPr lang="fr-FR" sz="2400" dirty="0">
                <a:solidFill>
                  <a:schemeClr val="tx2"/>
                </a:solidFill>
                <a:effectLst>
                  <a:outerShdw blurRad="38100" dist="38100" dir="2700000" algn="tl">
                    <a:srgbClr val="000000">
                      <a:alpha val="43137"/>
                    </a:srgbClr>
                  </a:outerShdw>
                </a:effectLst>
                <a:sym typeface="Symbol" pitchFamily="18" charset="2"/>
              </a:rPr>
              <a:t>Archivage Cupule</a:t>
            </a:r>
            <a:endParaRPr lang="fr-FR" sz="2400" dirty="0">
              <a:solidFill>
                <a:srgbClr val="FFCC00"/>
              </a:solidFill>
              <a:latin typeface="+mn-lt"/>
              <a:cs typeface="+mn-cs"/>
              <a:sym typeface="Symbol" pitchFamily="18" charset="2"/>
            </a:endParaRPr>
          </a:p>
        </p:txBody>
      </p:sp>
      <p:grpSp>
        <p:nvGrpSpPr>
          <p:cNvPr id="63492" name="Group 16"/>
          <p:cNvGrpSpPr>
            <a:grpSpLocks/>
          </p:cNvGrpSpPr>
          <p:nvPr/>
        </p:nvGrpSpPr>
        <p:grpSpPr bwMode="auto">
          <a:xfrm>
            <a:off x="107950" y="0"/>
            <a:ext cx="9036050" cy="1073150"/>
            <a:chOff x="100013" y="0"/>
            <a:chExt cx="8912225" cy="1073150"/>
          </a:xfrm>
        </p:grpSpPr>
        <p:grpSp>
          <p:nvGrpSpPr>
            <p:cNvPr id="63498" name="Groupe 10"/>
            <p:cNvGrpSpPr>
              <a:grpSpLocks/>
            </p:cNvGrpSpPr>
            <p:nvPr/>
          </p:nvGrpSpPr>
          <p:grpSpPr bwMode="auto">
            <a:xfrm>
              <a:off x="100013" y="0"/>
              <a:ext cx="8912225" cy="1073150"/>
              <a:chOff x="99392" y="0"/>
              <a:chExt cx="8913424" cy="1073425"/>
            </a:xfrm>
          </p:grpSpPr>
          <p:pic>
            <p:nvPicPr>
              <p:cNvPr id="63500" name="Picture 3" descr="C:\Users\JAE\Pictures\ADM_STRYKE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52130" y="0"/>
                <a:ext cx="852036" cy="933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1" name="Picture 2" descr="HABookHaut"/>
              <p:cNvPicPr>
                <a:picLocks noChangeAspect="1" noChangeArrowheads="1"/>
              </p:cNvPicPr>
              <p:nvPr/>
            </p:nvPicPr>
            <p:blipFill>
              <a:blip r:embed="rId8">
                <a:extLst>
                  <a:ext uri="{28A0092B-C50C-407E-A947-70E740481C1C}">
                    <a14:useLocalDpi xmlns:a14="http://schemas.microsoft.com/office/drawing/2010/main" val="0"/>
                  </a:ext>
                </a:extLst>
              </a:blip>
              <a:srcRect l="5096" t="51482" r="25168"/>
              <a:stretch>
                <a:fillRect/>
              </a:stretch>
            </p:blipFill>
            <p:spPr bwMode="auto">
              <a:xfrm>
                <a:off x="103088" y="63340"/>
                <a:ext cx="2086096" cy="92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p:cNvSpPr txBox="1"/>
              <p:nvPr/>
            </p:nvSpPr>
            <p:spPr>
              <a:xfrm>
                <a:off x="2266676" y="0"/>
                <a:ext cx="1968971" cy="1015923"/>
              </a:xfrm>
              <a:prstGeom prst="rect">
                <a:avLst/>
              </a:prstGeom>
              <a:solidFill>
                <a:schemeClr val="bg1"/>
              </a:solidFill>
            </p:spPr>
            <p:txBody>
              <a:bodyPr wrap="none">
                <a:spAutoFit/>
              </a:bodyPr>
              <a:lstStyle/>
              <a:p>
                <a:pPr eaLnBrk="0" fontAlgn="auto" hangingPunct="0">
                  <a:spcBef>
                    <a:spcPts val="0"/>
                  </a:spcBef>
                  <a:spcAft>
                    <a:spcPts val="0"/>
                  </a:spcAft>
                  <a:defRPr/>
                </a:pPr>
                <a:r>
                  <a:rPr lang="fr-FR" sz="6000" b="1" dirty="0">
                    <a:solidFill>
                      <a:srgbClr val="FFFF00"/>
                    </a:solidFill>
                    <a:effectLst>
                      <a:outerShdw blurRad="38100" dist="38100" dir="2700000" algn="tl">
                        <a:srgbClr val="000000">
                          <a:alpha val="43137"/>
                        </a:srgbClr>
                      </a:outerShdw>
                    </a:effectLst>
                    <a:sym typeface="Symbol" pitchFamily="18" charset="2"/>
                  </a:rPr>
                  <a:t>ADM</a:t>
                </a:r>
              </a:p>
            </p:txBody>
          </p:sp>
          <p:pic>
            <p:nvPicPr>
              <p:cNvPr id="63503" name="Picture 4" descr="C:\Users\JAE\Pictures\logo_OW.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15338" y="0"/>
                <a:ext cx="797478" cy="828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Connecteur droit 8"/>
              <p:cNvCxnSpPr/>
              <p:nvPr/>
            </p:nvCxnSpPr>
            <p:spPr>
              <a:xfrm>
                <a:off x="99392" y="1073425"/>
                <a:ext cx="88554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8" name="ZoneTexte 17"/>
            <p:cNvSpPr txBox="1">
              <a:spLocks noChangeArrowheads="1"/>
            </p:cNvSpPr>
            <p:nvPr/>
          </p:nvSpPr>
          <p:spPr bwMode="auto">
            <a:xfrm>
              <a:off x="5168333" y="527050"/>
              <a:ext cx="2423159" cy="523220"/>
            </a:xfrm>
            <a:prstGeom prst="rect">
              <a:avLst/>
            </a:prstGeom>
            <a:solidFill>
              <a:schemeClr val="bg1"/>
            </a:solidFill>
            <a:ln w="9525">
              <a:noFill/>
              <a:miter lim="800000"/>
              <a:headEnd/>
              <a:tailEnd/>
            </a:ln>
          </p:spPr>
          <p:txBody>
            <a:bodyPr wrap="none">
              <a:spAutoFit/>
            </a:bodyPr>
            <a:lstStyle/>
            <a:p>
              <a:pPr eaLnBrk="0" hangingPunct="0">
                <a:defRPr/>
              </a:pPr>
              <a:r>
                <a:rPr lang="fr-FR" sz="2800" dirty="0" smtClean="0">
                  <a:effectLst>
                    <a:outerShdw blurRad="38100" dist="38100" dir="2700000" algn="tl">
                      <a:srgbClr val="C0C0C0"/>
                    </a:outerShdw>
                  </a:effectLst>
                  <a:sym typeface="Symbol" pitchFamily="18" charset="2"/>
                </a:rPr>
                <a:t>Resulats </a:t>
              </a:r>
              <a:r>
                <a:rPr lang="fr-FR" sz="2800" dirty="0">
                  <a:effectLst>
                    <a:outerShdw blurRad="38100" dist="38100" dir="2700000" algn="tl">
                      <a:srgbClr val="C0C0C0"/>
                    </a:outerShdw>
                  </a:effectLst>
                  <a:sym typeface="Symbol" pitchFamily="18" charset="2"/>
                </a:rPr>
                <a:t>&gt; 2 </a:t>
              </a:r>
              <a:r>
                <a:rPr lang="fr-FR" sz="2800" dirty="0" smtClean="0">
                  <a:effectLst>
                    <a:outerShdw blurRad="38100" dist="38100" dir="2700000" algn="tl">
                      <a:srgbClr val="C0C0C0"/>
                    </a:outerShdw>
                  </a:effectLst>
                  <a:sym typeface="Symbol" pitchFamily="18" charset="2"/>
                </a:rPr>
                <a:t>ans</a:t>
              </a:r>
              <a:endParaRPr lang="fr-FR" sz="2800" dirty="0">
                <a:effectLst>
                  <a:outerShdw blurRad="38100" dist="38100" dir="2700000" algn="tl">
                    <a:srgbClr val="C0C0C0"/>
                  </a:outerShdw>
                </a:effectLst>
                <a:sym typeface="Symbol" pitchFamily="18" charset="2"/>
              </a:endParaRPr>
            </a:p>
          </p:txBody>
        </p:sp>
      </p:grpSp>
      <p:sp>
        <p:nvSpPr>
          <p:cNvPr id="24" name="ZoneTexte 23"/>
          <p:cNvSpPr txBox="1"/>
          <p:nvPr/>
        </p:nvSpPr>
        <p:spPr>
          <a:xfrm>
            <a:off x="1273175" y="2069174"/>
            <a:ext cx="2954338" cy="2369880"/>
          </a:xfrm>
          <a:prstGeom prst="rect">
            <a:avLst/>
          </a:prstGeom>
          <a:solidFill>
            <a:schemeClr val="bg1"/>
          </a:solidFill>
        </p:spPr>
        <p:txBody>
          <a:bodyPr>
            <a:spAutoFit/>
          </a:bodyPr>
          <a:lstStyle/>
          <a:p>
            <a:pPr marL="179388" indent="-179388" eaLnBrk="0" hangingPunct="0">
              <a:buFont typeface="Wingdings" pitchFamily="2" charset="2"/>
              <a:buChar char="ü"/>
              <a:defRPr/>
            </a:pPr>
            <a:r>
              <a:rPr lang="fr-FR" sz="1600" b="1" dirty="0">
                <a:solidFill>
                  <a:srgbClr val="FFFF00"/>
                </a:solidFill>
                <a:effectLst>
                  <a:outerShdw blurRad="38100" dist="38100" dir="2700000" algn="tl">
                    <a:srgbClr val="C0C0C0"/>
                  </a:outerShdw>
                </a:effectLst>
                <a:sym typeface="Symbol" pitchFamily="18" charset="2"/>
              </a:rPr>
              <a:t>248 </a:t>
            </a:r>
            <a:r>
              <a:rPr lang="fr-FR" sz="1600" b="1" dirty="0" smtClean="0">
                <a:solidFill>
                  <a:srgbClr val="FFFF00"/>
                </a:solidFill>
                <a:effectLst>
                  <a:outerShdw blurRad="38100" dist="38100" dir="2700000" algn="tl">
                    <a:srgbClr val="C0C0C0"/>
                  </a:outerShdw>
                </a:effectLst>
                <a:sym typeface="Symbol" pitchFamily="18" charset="2"/>
              </a:rPr>
              <a:t>en place(95.75</a:t>
            </a:r>
            <a:r>
              <a:rPr lang="fr-FR" sz="1600" b="1" dirty="0">
                <a:solidFill>
                  <a:srgbClr val="FFFF00"/>
                </a:solidFill>
                <a:effectLst>
                  <a:outerShdw blurRad="38100" dist="38100" dir="2700000" algn="tl">
                    <a:srgbClr val="C0C0C0"/>
                  </a:outerShdw>
                </a:effectLst>
                <a:sym typeface="Symbol" pitchFamily="18" charset="2"/>
              </a:rPr>
              <a:t>%)</a:t>
            </a:r>
          </a:p>
          <a:p>
            <a:pPr marL="179388" indent="-179388" eaLnBrk="0" hangingPunct="0">
              <a:buFont typeface="Wingdings" pitchFamily="2" charset="2"/>
              <a:buChar char="ü"/>
              <a:defRPr/>
            </a:pPr>
            <a:r>
              <a:rPr lang="fr-FR" sz="1600" b="1" dirty="0">
                <a:solidFill>
                  <a:srgbClr val="FFFF00"/>
                </a:solidFill>
                <a:effectLst>
                  <a:outerShdw blurRad="38100" dist="38100" dir="2700000" algn="tl">
                    <a:srgbClr val="C0C0C0"/>
                  </a:outerShdw>
                </a:effectLst>
                <a:sym typeface="Symbol" pitchFamily="18" charset="2"/>
              </a:rPr>
              <a:t>6 </a:t>
            </a:r>
            <a:r>
              <a:rPr lang="fr-FR" sz="1600" b="1" dirty="0" smtClean="0">
                <a:solidFill>
                  <a:srgbClr val="FFFF00"/>
                </a:solidFill>
                <a:effectLst>
                  <a:outerShdw blurRad="38100" dist="38100" dir="2700000" algn="tl">
                    <a:srgbClr val="C0C0C0"/>
                  </a:outerShdw>
                </a:effectLst>
                <a:sym typeface="Symbol" pitchFamily="18" charset="2"/>
              </a:rPr>
              <a:t>perdus de vue(2.32</a:t>
            </a:r>
            <a:r>
              <a:rPr lang="fr-FR" sz="1600" b="1" dirty="0">
                <a:solidFill>
                  <a:srgbClr val="FFFF00"/>
                </a:solidFill>
                <a:effectLst>
                  <a:outerShdw blurRad="38100" dist="38100" dir="2700000" algn="tl">
                    <a:srgbClr val="C0C0C0"/>
                  </a:outerShdw>
                </a:effectLst>
                <a:sym typeface="Symbol" pitchFamily="18" charset="2"/>
              </a:rPr>
              <a:t>%)</a:t>
            </a:r>
          </a:p>
          <a:p>
            <a:pPr marL="179388" indent="-179388" eaLnBrk="0" hangingPunct="0">
              <a:buFont typeface="Wingdings" pitchFamily="2" charset="2"/>
              <a:buChar char="ü"/>
              <a:defRPr/>
            </a:pPr>
            <a:r>
              <a:rPr lang="fr-FR" sz="1600" b="1" dirty="0" smtClean="0">
                <a:solidFill>
                  <a:srgbClr val="FFFF00"/>
                </a:solidFill>
                <a:effectLst>
                  <a:outerShdw blurRad="38100" dist="38100" dir="2700000" algn="tl">
                    <a:srgbClr val="C0C0C0"/>
                  </a:outerShdw>
                </a:effectLst>
                <a:sym typeface="Symbol" pitchFamily="18" charset="2"/>
              </a:rPr>
              <a:t>5  DC intercurrents</a:t>
            </a:r>
            <a:endParaRPr lang="fr-FR" sz="1600" b="1" dirty="0">
              <a:solidFill>
                <a:srgbClr val="FFFF00"/>
              </a:solidFill>
              <a:effectLst>
                <a:outerShdw blurRad="38100" dist="38100" dir="2700000" algn="tl">
                  <a:srgbClr val="C0C0C0"/>
                </a:outerShdw>
              </a:effectLst>
              <a:sym typeface="Symbol" pitchFamily="18" charset="2"/>
            </a:endParaRPr>
          </a:p>
          <a:p>
            <a:pPr marL="179388" indent="-179388" eaLnBrk="0" hangingPunct="0">
              <a:buFont typeface="Wingdings" pitchFamily="2" charset="2"/>
              <a:buChar char="ü"/>
              <a:defRPr/>
            </a:pPr>
            <a:r>
              <a:rPr lang="fr-FR" sz="1600" b="1" dirty="0">
                <a:solidFill>
                  <a:srgbClr val="FFFF00"/>
                </a:solidFill>
                <a:effectLst>
                  <a:outerShdw blurRad="38100" dist="38100" dir="2700000" algn="tl">
                    <a:srgbClr val="C0C0C0"/>
                  </a:outerShdw>
                </a:effectLst>
                <a:sym typeface="Symbol" pitchFamily="18" charset="2"/>
              </a:rPr>
              <a:t>2 </a:t>
            </a:r>
            <a:r>
              <a:rPr lang="fr-FR" sz="1600" b="1" dirty="0" smtClean="0">
                <a:solidFill>
                  <a:srgbClr val="FFFF00"/>
                </a:solidFill>
                <a:effectLst>
                  <a:outerShdw blurRad="38100" dist="38100" dir="2700000" algn="tl">
                    <a:srgbClr val="C0C0C0"/>
                  </a:outerShdw>
                </a:effectLst>
                <a:sym typeface="Symbol" pitchFamily="18" charset="2"/>
              </a:rPr>
              <a:t> Ablations de tige </a:t>
            </a:r>
            <a:endParaRPr lang="fr-FR" sz="1600" b="1" dirty="0">
              <a:solidFill>
                <a:srgbClr val="FFFF00"/>
              </a:solidFill>
              <a:effectLst>
                <a:outerShdw blurRad="38100" dist="38100" dir="2700000" algn="tl">
                  <a:srgbClr val="C0C0C0"/>
                </a:outerShdw>
              </a:effectLst>
              <a:sym typeface="Symbol" pitchFamily="18" charset="2"/>
            </a:endParaRPr>
          </a:p>
          <a:p>
            <a:pPr marL="179388" indent="-179388" eaLnBrk="0" fontAlgn="auto" hangingPunct="0">
              <a:spcBef>
                <a:spcPts val="0"/>
              </a:spcBef>
              <a:spcAft>
                <a:spcPts val="0"/>
              </a:spcAft>
              <a:buFont typeface="Wingdings" pitchFamily="2" charset="2"/>
              <a:buChar char="ü"/>
              <a:defRPr/>
            </a:pPr>
            <a:r>
              <a:rPr lang="fr-FR" sz="2000" b="1" dirty="0">
                <a:solidFill>
                  <a:srgbClr val="FFFF00"/>
                </a:solidFill>
                <a:effectLst>
                  <a:outerShdw blurRad="38100" dist="38100" dir="2700000" algn="tl">
                    <a:srgbClr val="000000">
                      <a:alpha val="43137"/>
                    </a:srgbClr>
                  </a:outerShdw>
                </a:effectLst>
                <a:latin typeface="Arial" pitchFamily="34" charset="0"/>
                <a:cs typeface="Arial" pitchFamily="34" charset="0"/>
                <a:sym typeface="Symbol" pitchFamily="18" charset="2"/>
              </a:rPr>
              <a:t>1 éc</a:t>
            </a:r>
            <a:r>
              <a:rPr lang="fr-FR" sz="2400" b="1" dirty="0">
                <a:solidFill>
                  <a:srgbClr val="FFFF00"/>
                </a:solidFill>
                <a:effectLst>
                  <a:outerShdw blurRad="38100" dist="38100" dir="2700000" algn="tl">
                    <a:srgbClr val="000000">
                      <a:alpha val="43137"/>
                    </a:srgbClr>
                  </a:outerShdw>
                </a:effectLst>
                <a:latin typeface="Arial" pitchFamily="34" charset="0"/>
                <a:cs typeface="Arial" pitchFamily="34" charset="0"/>
                <a:sym typeface="Symbol" pitchFamily="18" charset="2"/>
              </a:rPr>
              <a:t>h</a:t>
            </a:r>
            <a:r>
              <a:rPr lang="fr-FR" sz="2000" b="1" dirty="0">
                <a:solidFill>
                  <a:srgbClr val="FFFF00"/>
                </a:solidFill>
                <a:effectLst>
                  <a:outerShdw blurRad="38100" dist="38100" dir="2700000" algn="tl">
                    <a:srgbClr val="000000">
                      <a:alpha val="43137"/>
                    </a:srgbClr>
                  </a:outerShdw>
                </a:effectLst>
                <a:latin typeface="Arial" pitchFamily="34" charset="0"/>
                <a:cs typeface="Arial" pitchFamily="34" charset="0"/>
                <a:sym typeface="Symbol" pitchFamily="18" charset="2"/>
              </a:rPr>
              <a:t>ec ADM (0,29%) </a:t>
            </a:r>
            <a:endParaRPr lang="fr-FR" sz="1600" b="1" dirty="0">
              <a:solidFill>
                <a:srgbClr val="FFFF00"/>
              </a:solidFill>
              <a:effectLst>
                <a:outerShdw blurRad="38100" dist="38100" dir="2700000" algn="tl">
                  <a:srgbClr val="000000">
                    <a:alpha val="43137"/>
                  </a:srgbClr>
                </a:outerShdw>
              </a:effectLst>
              <a:latin typeface="Arial" pitchFamily="34" charset="0"/>
              <a:cs typeface="Arial" pitchFamily="34" charset="0"/>
              <a:sym typeface="Symbol" pitchFamily="18" charset="2"/>
            </a:endParaRPr>
          </a:p>
          <a:p>
            <a:pPr marL="357188" lvl="1" indent="-177800" eaLnBrk="0" fontAlgn="auto" hangingPunct="0">
              <a:spcBef>
                <a:spcPts val="0"/>
              </a:spcBef>
              <a:spcAft>
                <a:spcPts val="0"/>
              </a:spcAft>
              <a:buFont typeface="Courier New" pitchFamily="49" charset="0"/>
              <a:buChar char="o"/>
              <a:defRPr/>
            </a:pPr>
            <a:r>
              <a:rPr lang="fr-FR" sz="1200" b="1" i="1" dirty="0">
                <a:solidFill>
                  <a:srgbClr val="FFFF00"/>
                </a:solidFill>
                <a:effectLst>
                  <a:outerShdw blurRad="38100" dist="38100" dir="2700000" algn="tl">
                    <a:srgbClr val="000000">
                      <a:alpha val="43137"/>
                    </a:srgbClr>
                  </a:outerShdw>
                </a:effectLst>
                <a:latin typeface="Arial" pitchFamily="34" charset="0"/>
                <a:cs typeface="Arial" pitchFamily="34" charset="0"/>
                <a:sym typeface="Symbol" pitchFamily="18" charset="2"/>
              </a:rPr>
              <a:t>1 révision à 1 mois pour protrusion intra-pelvienne (Parkinson +++ chez patiente 73 ans = résection tête-col)</a:t>
            </a:r>
          </a:p>
          <a:p>
            <a:pPr marL="357188" lvl="1" indent="-177800" eaLnBrk="0" hangingPunct="0">
              <a:buFont typeface="Courier New" pitchFamily="49" charset="0"/>
              <a:buChar char="o"/>
              <a:defRPr/>
            </a:pPr>
            <a:endParaRPr lang="fr-FR" sz="1200" dirty="0">
              <a:solidFill>
                <a:schemeClr val="tx2"/>
              </a:solidFill>
              <a:effectLst>
                <a:outerShdw blurRad="38100" dist="38100" dir="2700000" algn="tl">
                  <a:srgbClr val="C0C0C0"/>
                </a:outerShdw>
              </a:effectLst>
              <a:sym typeface="Symbol" pitchFamily="18" charset="2"/>
            </a:endParaRPr>
          </a:p>
        </p:txBody>
      </p:sp>
      <p:cxnSp>
        <p:nvCxnSpPr>
          <p:cNvPr id="27" name="Connecteur droit 26"/>
          <p:cNvCxnSpPr/>
          <p:nvPr/>
        </p:nvCxnSpPr>
        <p:spPr>
          <a:xfrm rot="5400000">
            <a:off x="2709862" y="3863976"/>
            <a:ext cx="458152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63496"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75101" y="1196976"/>
            <a:ext cx="2186299" cy="239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ZoneTexte 16"/>
          <p:cNvSpPr txBox="1"/>
          <p:nvPr/>
        </p:nvSpPr>
        <p:spPr>
          <a:xfrm>
            <a:off x="4788024" y="3753286"/>
            <a:ext cx="4547815" cy="1631216"/>
          </a:xfrm>
          <a:prstGeom prst="rect">
            <a:avLst/>
          </a:prstGeom>
          <a:solidFill>
            <a:schemeClr val="bg1"/>
          </a:solidFill>
        </p:spPr>
        <p:txBody>
          <a:bodyPr wrap="square">
            <a:spAutoFit/>
          </a:bodyPr>
          <a:lstStyle/>
          <a:p>
            <a:pPr marL="357188" indent="-357188" eaLnBrk="0" fontAlgn="auto" hangingPunct="0">
              <a:spcBef>
                <a:spcPts val="0"/>
              </a:spcBef>
              <a:spcAft>
                <a:spcPts val="0"/>
              </a:spcAft>
              <a:buFont typeface="Wingdings" pitchFamily="2" charset="2"/>
              <a:buChar char="§"/>
              <a:defRPr/>
            </a:pPr>
            <a:r>
              <a:rPr lang="fr-FR" sz="2000" b="1" dirty="0">
                <a:solidFill>
                  <a:srgbClr val="FFFF00"/>
                </a:solidFill>
                <a:effectLst>
                  <a:outerShdw blurRad="38100" dist="38100" dir="2700000" algn="tl">
                    <a:srgbClr val="000000">
                      <a:alpha val="43137"/>
                    </a:srgbClr>
                  </a:outerShdw>
                </a:effectLst>
                <a:latin typeface="Arial" pitchFamily="34" charset="0"/>
                <a:cs typeface="Arial" pitchFamily="34" charset="0"/>
                <a:sym typeface="Symbol" pitchFamily="18" charset="2"/>
              </a:rPr>
              <a:t>Taux de luxation = 0</a:t>
            </a:r>
          </a:p>
          <a:p>
            <a:pPr marL="357188" indent="-357188" eaLnBrk="0" fontAlgn="auto" hangingPunct="0">
              <a:spcBef>
                <a:spcPts val="0"/>
              </a:spcBef>
              <a:spcAft>
                <a:spcPts val="0"/>
              </a:spcAft>
              <a:buFont typeface="Wingdings" pitchFamily="2" charset="2"/>
              <a:buChar char="§"/>
              <a:defRPr/>
            </a:pPr>
            <a:r>
              <a:rPr lang="fr-FR" sz="2000" b="1" dirty="0">
                <a:solidFill>
                  <a:srgbClr val="FFFF00"/>
                </a:solidFill>
                <a:effectLst>
                  <a:outerShdw blurRad="38100" dist="38100" dir="2700000" algn="tl">
                    <a:srgbClr val="000000">
                      <a:alpha val="43137"/>
                    </a:srgbClr>
                  </a:outerShdw>
                </a:effectLst>
                <a:latin typeface="Arial" pitchFamily="34" charset="0"/>
                <a:cs typeface="Arial" pitchFamily="34" charset="0"/>
                <a:sym typeface="Symbol" pitchFamily="18" charset="2"/>
              </a:rPr>
              <a:t>Ostéo-intégration cupule </a:t>
            </a:r>
            <a:r>
              <a:rPr lang="fr-FR" sz="2000" b="1" dirty="0" smtClean="0">
                <a:solidFill>
                  <a:srgbClr val="FFFF00"/>
                </a:solidFill>
                <a:effectLst>
                  <a:outerShdw blurRad="38100" dist="38100" dir="2700000" algn="tl">
                    <a:srgbClr val="000000">
                      <a:alpha val="43137"/>
                    </a:srgbClr>
                  </a:outerShdw>
                </a:effectLst>
                <a:latin typeface="Arial" pitchFamily="34" charset="0"/>
                <a:cs typeface="Arial" pitchFamily="34" charset="0"/>
                <a:sym typeface="Symbol" pitchFamily="18" charset="2"/>
              </a:rPr>
              <a:t>=100</a:t>
            </a:r>
            <a:r>
              <a:rPr lang="fr-FR" sz="2000" b="1" dirty="0">
                <a:solidFill>
                  <a:srgbClr val="FFFF00"/>
                </a:solidFill>
                <a:effectLst>
                  <a:outerShdw blurRad="38100" dist="38100" dir="2700000" algn="tl">
                    <a:srgbClr val="000000">
                      <a:alpha val="43137"/>
                    </a:srgbClr>
                  </a:outerShdw>
                </a:effectLst>
                <a:latin typeface="Arial" pitchFamily="34" charset="0"/>
                <a:cs typeface="Arial" pitchFamily="34" charset="0"/>
                <a:sym typeface="Symbol" pitchFamily="18" charset="2"/>
              </a:rPr>
              <a:t>%</a:t>
            </a:r>
          </a:p>
          <a:p>
            <a:pPr marL="357188" indent="-357188" eaLnBrk="0" fontAlgn="auto" hangingPunct="0">
              <a:spcBef>
                <a:spcPts val="0"/>
              </a:spcBef>
              <a:spcAft>
                <a:spcPts val="0"/>
              </a:spcAft>
              <a:buFont typeface="Wingdings" pitchFamily="2" charset="2"/>
              <a:buChar char="§"/>
              <a:defRPr/>
            </a:pPr>
            <a:r>
              <a:rPr lang="fr-FR" sz="2000" b="1" dirty="0">
                <a:solidFill>
                  <a:srgbClr val="FFFF00"/>
                </a:solidFill>
                <a:effectLst>
                  <a:outerShdw blurRad="38100" dist="38100" dir="2700000" algn="tl">
                    <a:srgbClr val="000000">
                      <a:alpha val="43137"/>
                    </a:srgbClr>
                  </a:outerShdw>
                </a:effectLst>
                <a:latin typeface="Arial" pitchFamily="34" charset="0"/>
                <a:cs typeface="Arial" pitchFamily="34" charset="0"/>
                <a:sym typeface="Symbol" pitchFamily="18" charset="2"/>
              </a:rPr>
              <a:t>Conflit du psoas = 0</a:t>
            </a:r>
          </a:p>
          <a:p>
            <a:pPr marL="357188" indent="-357188" eaLnBrk="0" fontAlgn="auto" hangingPunct="0">
              <a:spcBef>
                <a:spcPts val="0"/>
              </a:spcBef>
              <a:spcAft>
                <a:spcPts val="0"/>
              </a:spcAft>
              <a:buFont typeface="Wingdings" pitchFamily="2" charset="2"/>
              <a:buChar char="§"/>
              <a:defRPr/>
            </a:pPr>
            <a:r>
              <a:rPr lang="fr-FR" sz="2000" b="1" dirty="0">
                <a:solidFill>
                  <a:srgbClr val="FFFF00"/>
                </a:solidFill>
                <a:effectLst>
                  <a:outerShdw blurRad="38100" dist="38100" dir="2700000" algn="tl">
                    <a:srgbClr val="000000">
                      <a:alpha val="43137"/>
                    </a:srgbClr>
                  </a:outerShdw>
                </a:effectLst>
                <a:latin typeface="Arial" pitchFamily="34" charset="0"/>
                <a:cs typeface="Arial" pitchFamily="34" charset="0"/>
                <a:sym typeface="Symbol" pitchFamily="18" charset="2"/>
              </a:rPr>
              <a:t>1 Douleur antérieure</a:t>
            </a:r>
          </a:p>
          <a:p>
            <a:pPr marL="357188" indent="-357188" eaLnBrk="0" fontAlgn="auto" hangingPunct="0">
              <a:spcBef>
                <a:spcPts val="0"/>
              </a:spcBef>
              <a:spcAft>
                <a:spcPts val="0"/>
              </a:spcAft>
              <a:defRPr/>
            </a:pPr>
            <a:r>
              <a:rPr lang="fr-FR" sz="2000" b="1" dirty="0" smtClean="0">
                <a:solidFill>
                  <a:srgbClr val="FFFF00"/>
                </a:solidFill>
                <a:effectLst>
                  <a:outerShdw blurRad="38100" dist="38100" dir="2700000" algn="tl">
                    <a:srgbClr val="000000">
                      <a:alpha val="43137"/>
                    </a:srgbClr>
                  </a:outerShdw>
                </a:effectLst>
                <a:latin typeface="Arial" pitchFamily="34" charset="0"/>
                <a:cs typeface="Arial" pitchFamily="34" charset="0"/>
                <a:sym typeface="Symbol" pitchFamily="18" charset="2"/>
              </a:rPr>
              <a:t>      d’origine </a:t>
            </a:r>
            <a:r>
              <a:rPr lang="fr-FR" sz="2000" b="1" dirty="0">
                <a:solidFill>
                  <a:srgbClr val="FFFF00"/>
                </a:solidFill>
                <a:effectLst>
                  <a:outerShdw blurRad="38100" dist="38100" dir="2700000" algn="tl">
                    <a:srgbClr val="000000">
                      <a:alpha val="43137"/>
                    </a:srgbClr>
                  </a:outerShdw>
                </a:effectLst>
                <a:latin typeface="Arial" pitchFamily="34" charset="0"/>
                <a:cs typeface="Arial" pitchFamily="34" charset="0"/>
                <a:sym typeface="Symbol" pitchFamily="18" charset="2"/>
              </a:rPr>
              <a:t>lombaire</a:t>
            </a:r>
          </a:p>
        </p:txBody>
      </p:sp>
    </p:spTree>
    <p:extLst>
      <p:ext uri="{BB962C8B-B14F-4D97-AF65-F5344CB8AC3E}">
        <p14:creationId xmlns:p14="http://schemas.microsoft.com/office/powerpoint/2010/main" val="402768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915816" y="764704"/>
            <a:ext cx="2423869" cy="584775"/>
          </a:xfrm>
          <a:prstGeom prst="rect">
            <a:avLst/>
          </a:prstGeom>
          <a:noFill/>
        </p:spPr>
        <p:txBody>
          <a:bodyPr wrap="none" rtlCol="0">
            <a:spAutoFit/>
          </a:bodyPr>
          <a:lstStyle/>
          <a:p>
            <a:r>
              <a:rPr lang="fr-FR" sz="3200" dirty="0" smtClean="0">
                <a:solidFill>
                  <a:srgbClr val="FFFF00"/>
                </a:solidFill>
              </a:rPr>
              <a:t>RESULTATS</a:t>
            </a:r>
            <a:r>
              <a:rPr lang="fr-FR" dirty="0" smtClean="0"/>
              <a:t> </a:t>
            </a:r>
            <a:endParaRPr lang="fr-FR" dirty="0"/>
          </a:p>
        </p:txBody>
      </p:sp>
      <p:sp>
        <p:nvSpPr>
          <p:cNvPr id="3" name="ZoneTexte 2"/>
          <p:cNvSpPr txBox="1"/>
          <p:nvPr/>
        </p:nvSpPr>
        <p:spPr>
          <a:xfrm>
            <a:off x="539552" y="2204864"/>
            <a:ext cx="8058040" cy="1569660"/>
          </a:xfrm>
          <a:prstGeom prst="rect">
            <a:avLst/>
          </a:prstGeom>
          <a:noFill/>
        </p:spPr>
        <p:txBody>
          <a:bodyPr wrap="none" rtlCol="0">
            <a:spAutoFit/>
          </a:bodyPr>
          <a:lstStyle/>
          <a:p>
            <a:r>
              <a:rPr lang="fr-FR" sz="2400" dirty="0" smtClean="0">
                <a:solidFill>
                  <a:srgbClr val="FFFF00"/>
                </a:solidFill>
              </a:rPr>
              <a:t>SERIE ADM  259 </a:t>
            </a:r>
            <a:r>
              <a:rPr lang="fr-FR" sz="2400" dirty="0" smtClean="0">
                <a:solidFill>
                  <a:srgbClr val="FFFF00"/>
                </a:solidFill>
              </a:rPr>
              <a:t>PTH:  </a:t>
            </a:r>
            <a:r>
              <a:rPr lang="fr-FR" sz="2400" dirty="0" smtClean="0">
                <a:solidFill>
                  <a:srgbClr val="FFFF00"/>
                </a:solidFill>
              </a:rPr>
              <a:t>Conflits du psoas : 0</a:t>
            </a:r>
          </a:p>
          <a:p>
            <a:endParaRPr lang="fr-FR" sz="2400" dirty="0">
              <a:solidFill>
                <a:srgbClr val="FFFF00"/>
              </a:solidFill>
            </a:endParaRPr>
          </a:p>
          <a:p>
            <a:endParaRPr lang="fr-FR" sz="2400" dirty="0" smtClean="0">
              <a:solidFill>
                <a:srgbClr val="FFFF00"/>
              </a:solidFill>
            </a:endParaRPr>
          </a:p>
          <a:p>
            <a:r>
              <a:rPr lang="fr-FR" sz="2400" dirty="0" smtClean="0">
                <a:solidFill>
                  <a:srgbClr val="FFFF00"/>
                </a:solidFill>
              </a:rPr>
              <a:t>SYMPOSIUM SOFCOT 2009 : 3473 </a:t>
            </a:r>
            <a:r>
              <a:rPr lang="fr-FR" sz="2400" dirty="0" smtClean="0">
                <a:solidFill>
                  <a:srgbClr val="FFFF00"/>
                </a:solidFill>
              </a:rPr>
              <a:t>PTH :  </a:t>
            </a:r>
            <a:r>
              <a:rPr lang="fr-FR" sz="2400" dirty="0" smtClean="0">
                <a:solidFill>
                  <a:srgbClr val="FFFF00"/>
                </a:solidFill>
              </a:rPr>
              <a:t>Conflits du psoas :73</a:t>
            </a:r>
            <a:endParaRPr lang="fr-FR" sz="2400" dirty="0">
              <a:solidFill>
                <a:srgbClr val="FFFF00"/>
              </a:solidFill>
            </a:endParaRPr>
          </a:p>
        </p:txBody>
      </p:sp>
      <p:sp>
        <p:nvSpPr>
          <p:cNvPr id="4" name="ZoneTexte 3"/>
          <p:cNvSpPr txBox="1"/>
          <p:nvPr/>
        </p:nvSpPr>
        <p:spPr>
          <a:xfrm>
            <a:off x="763234" y="4581128"/>
            <a:ext cx="7485639" cy="646331"/>
          </a:xfrm>
          <a:prstGeom prst="rect">
            <a:avLst/>
          </a:prstGeom>
          <a:noFill/>
        </p:spPr>
        <p:txBody>
          <a:bodyPr wrap="none" rtlCol="0">
            <a:spAutoFit/>
          </a:bodyPr>
          <a:lstStyle/>
          <a:p>
            <a:r>
              <a:rPr lang="fr-FR" dirty="0" smtClean="0">
                <a:solidFill>
                  <a:srgbClr val="FFFF00"/>
                </a:solidFill>
              </a:rPr>
              <a:t>Résultats significatifs:  </a:t>
            </a:r>
            <a:r>
              <a:rPr lang="en-US" dirty="0">
                <a:solidFill>
                  <a:srgbClr val="FFFF00"/>
                </a:solidFill>
              </a:rPr>
              <a:t>(Pearson Chi-Square test and Fisher's exact test: p &lt;0.005.)</a:t>
            </a:r>
          </a:p>
          <a:p>
            <a:endParaRPr lang="fr-FR" dirty="0"/>
          </a:p>
        </p:txBody>
      </p:sp>
    </p:spTree>
    <p:extLst>
      <p:ext uri="{BB962C8B-B14F-4D97-AF65-F5344CB8AC3E}">
        <p14:creationId xmlns:p14="http://schemas.microsoft.com/office/powerpoint/2010/main" val="1391449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627784" y="519483"/>
            <a:ext cx="3736920" cy="707886"/>
          </a:xfrm>
          <a:prstGeom prst="rect">
            <a:avLst/>
          </a:prstGeom>
          <a:noFill/>
        </p:spPr>
        <p:txBody>
          <a:bodyPr wrap="none" rtlCol="0">
            <a:spAutoFit/>
          </a:bodyPr>
          <a:lstStyle/>
          <a:p>
            <a:r>
              <a:rPr lang="fr-FR" sz="4000" b="1" dirty="0" smtClean="0">
                <a:solidFill>
                  <a:srgbClr val="FFFF00"/>
                </a:solidFill>
              </a:rPr>
              <a:t>CONCLUSION</a:t>
            </a:r>
            <a:endParaRPr lang="fr-FR" sz="4000" b="1" dirty="0">
              <a:solidFill>
                <a:srgbClr val="FFFF00"/>
              </a:solidFill>
            </a:endParaRPr>
          </a:p>
        </p:txBody>
      </p:sp>
      <p:sp>
        <p:nvSpPr>
          <p:cNvPr id="3" name="ZoneTexte 2"/>
          <p:cNvSpPr txBox="1"/>
          <p:nvPr/>
        </p:nvSpPr>
        <p:spPr>
          <a:xfrm>
            <a:off x="514167" y="1988840"/>
            <a:ext cx="8105552" cy="3785652"/>
          </a:xfrm>
          <a:prstGeom prst="rect">
            <a:avLst/>
          </a:prstGeom>
          <a:noFill/>
        </p:spPr>
        <p:txBody>
          <a:bodyPr wrap="none" rtlCol="0">
            <a:spAutoFit/>
          </a:bodyPr>
          <a:lstStyle/>
          <a:p>
            <a:pPr marL="285750" indent="-285750">
              <a:buFont typeface="Wingdings" pitchFamily="2" charset="2"/>
              <a:buChar char="q"/>
            </a:pPr>
            <a:r>
              <a:rPr lang="fr-FR" sz="2400" dirty="0" smtClean="0">
                <a:solidFill>
                  <a:srgbClr val="FFFF00"/>
                </a:solidFill>
              </a:rPr>
              <a:t>L’UTILISATION D’UNE CUPULE A DOUBLE MOBILITE</a:t>
            </a:r>
          </a:p>
          <a:p>
            <a:r>
              <a:rPr lang="fr-FR" sz="2400" dirty="0" smtClean="0">
                <a:solidFill>
                  <a:srgbClr val="FFFF00"/>
                </a:solidFill>
              </a:rPr>
              <a:t>   ANATOMIQUE REDUIT DE FACON SIGNIFICATIVE </a:t>
            </a:r>
          </a:p>
          <a:p>
            <a:r>
              <a:rPr lang="fr-FR" sz="2400" dirty="0" smtClean="0">
                <a:solidFill>
                  <a:srgbClr val="FFFF00"/>
                </a:solidFill>
              </a:rPr>
              <a:t>   LE RISQUE DE CONFLITS DU PSOAS .</a:t>
            </a:r>
          </a:p>
          <a:p>
            <a:endParaRPr lang="fr-FR" sz="2400" dirty="0" smtClean="0">
              <a:solidFill>
                <a:srgbClr val="FFFF00"/>
              </a:solidFill>
            </a:endParaRPr>
          </a:p>
          <a:p>
            <a:pPr marL="285750" indent="-285750">
              <a:buFont typeface="Wingdings" pitchFamily="2" charset="2"/>
              <a:buChar char="q"/>
            </a:pPr>
            <a:r>
              <a:rPr lang="fr-FR" sz="2400" dirty="0" smtClean="0">
                <a:solidFill>
                  <a:srgbClr val="FFFF00"/>
                </a:solidFill>
              </a:rPr>
              <a:t>SANS COMPROMETTRE LA STABILITE PRIMAIRE </a:t>
            </a:r>
          </a:p>
          <a:p>
            <a:r>
              <a:rPr lang="fr-FR" sz="2400" dirty="0" smtClean="0">
                <a:solidFill>
                  <a:srgbClr val="FFFF00"/>
                </a:solidFill>
              </a:rPr>
              <a:t>   DE L’IMPLANT,</a:t>
            </a:r>
          </a:p>
          <a:p>
            <a:endParaRPr lang="fr-FR" sz="2400" dirty="0" smtClean="0">
              <a:solidFill>
                <a:srgbClr val="FFFF00"/>
              </a:solidFill>
            </a:endParaRPr>
          </a:p>
          <a:p>
            <a:pPr marL="285750" indent="-285750">
              <a:buFont typeface="Wingdings" pitchFamily="2" charset="2"/>
              <a:buChar char="q"/>
            </a:pPr>
            <a:r>
              <a:rPr lang="fr-FR" sz="2400" dirty="0" smtClean="0">
                <a:solidFill>
                  <a:srgbClr val="FFFF00"/>
                </a:solidFill>
              </a:rPr>
              <a:t>SANS AUGMENTER LE RISQUE DE LUXATIONS.</a:t>
            </a:r>
          </a:p>
          <a:p>
            <a:endParaRPr lang="fr-FR" sz="2400" dirty="0" smtClean="0">
              <a:solidFill>
                <a:srgbClr val="FFFF00"/>
              </a:solidFill>
            </a:endParaRPr>
          </a:p>
          <a:p>
            <a:pPr marL="285750" indent="-285750">
              <a:buFont typeface="Wingdings" pitchFamily="2" charset="2"/>
              <a:buChar char="q"/>
            </a:pPr>
            <a:r>
              <a:rPr lang="fr-FR" sz="2400" dirty="0" smtClean="0">
                <a:solidFill>
                  <a:srgbClr val="FFFF00"/>
                </a:solidFill>
              </a:rPr>
              <a:t>RESULATS A LONG TERME </a:t>
            </a:r>
            <a:r>
              <a:rPr lang="fr-FR" b="1" dirty="0" smtClean="0">
                <a:solidFill>
                  <a:srgbClr val="FFFF00"/>
                </a:solidFill>
              </a:rPr>
              <a:t>?</a:t>
            </a:r>
            <a:endParaRPr lang="fr-FR" b="1" dirty="0">
              <a:solidFill>
                <a:srgbClr val="FFFF00"/>
              </a:solidFill>
            </a:endParaRPr>
          </a:p>
        </p:txBody>
      </p:sp>
    </p:spTree>
    <p:extLst>
      <p:ext uri="{BB962C8B-B14F-4D97-AF65-F5344CB8AC3E}">
        <p14:creationId xmlns:p14="http://schemas.microsoft.com/office/powerpoint/2010/main" val="39305788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331640" y="764704"/>
            <a:ext cx="6513514" cy="584775"/>
          </a:xfrm>
          <a:prstGeom prst="rect">
            <a:avLst/>
          </a:prstGeom>
          <a:noFill/>
        </p:spPr>
        <p:txBody>
          <a:bodyPr wrap="none" rtlCol="0">
            <a:spAutoFit/>
          </a:bodyPr>
          <a:lstStyle/>
          <a:p>
            <a:r>
              <a:rPr lang="fr-FR" sz="3200" b="1" dirty="0" smtClean="0">
                <a:solidFill>
                  <a:srgbClr val="FFFF00"/>
                </a:solidFill>
              </a:rPr>
              <a:t>MERCI DE VOTRE ATTENTION</a:t>
            </a:r>
            <a:endParaRPr lang="fr-FR" sz="3200" b="1" dirty="0">
              <a:solidFill>
                <a:srgbClr val="FFFF00"/>
              </a:solidFill>
            </a:endParaRPr>
          </a:p>
        </p:txBody>
      </p:sp>
      <p:pic>
        <p:nvPicPr>
          <p:cNvPr id="6" name="ADM MARCHE.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19672" y="1934215"/>
            <a:ext cx="5413417" cy="4060063"/>
          </a:xfrm>
          <a:prstGeom prst="rect">
            <a:avLst/>
          </a:prstGeom>
        </p:spPr>
      </p:pic>
      <p:sp>
        <p:nvSpPr>
          <p:cNvPr id="7" name="Rectangle 6"/>
          <p:cNvSpPr/>
          <p:nvPr/>
        </p:nvSpPr>
        <p:spPr>
          <a:xfrm>
            <a:off x="1619672" y="2060848"/>
            <a:ext cx="1168525" cy="3252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Tree>
    <p:extLst>
      <p:ext uri="{BB962C8B-B14F-4D97-AF65-F5344CB8AC3E}">
        <p14:creationId xmlns:p14="http://schemas.microsoft.com/office/powerpoint/2010/main" val="400818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7" name="Rectangle 2"/>
          <p:cNvSpPr>
            <a:spLocks noGrp="1" noChangeArrowheads="1"/>
          </p:cNvSpPr>
          <p:nvPr>
            <p:ph type="title" idx="4294967295"/>
          </p:nvPr>
        </p:nvSpPr>
        <p:spPr>
          <a:xfrm>
            <a:off x="-108520" y="332656"/>
            <a:ext cx="9324528" cy="620713"/>
          </a:xfrm>
        </p:spPr>
        <p:txBody>
          <a:bodyPr lIns="0" tIns="0" rIns="0" bIns="0" anchor="t"/>
          <a:lstStyle/>
          <a:p>
            <a:pPr eaLnBrk="1" hangingPunct="1"/>
            <a:r>
              <a:rPr lang="fr-FR" sz="3200" dirty="0" smtClean="0">
                <a:solidFill>
                  <a:srgbClr val="FFFF00"/>
                </a:solidFill>
              </a:rPr>
              <a:t>RESULTATS SUR LA STABILITE </a:t>
            </a:r>
            <a:r>
              <a:rPr lang="fr-FR" sz="3200" dirty="0">
                <a:solidFill>
                  <a:srgbClr val="FFFF00"/>
                </a:solidFill>
              </a:rPr>
              <a:t>EN CHIRURGIE DE PREMIERE </a:t>
            </a:r>
            <a:r>
              <a:rPr lang="fr-FR" sz="3200" dirty="0" smtClean="0">
                <a:solidFill>
                  <a:srgbClr val="FFFF00"/>
                </a:solidFill>
              </a:rPr>
              <a:t>INTENTION</a:t>
            </a:r>
            <a:r>
              <a:rPr lang="fr-FR" sz="3200" dirty="0">
                <a:solidFill>
                  <a:srgbClr val="FFFF00"/>
                </a:solidFill>
              </a:rPr>
              <a:t/>
            </a:r>
            <a:br>
              <a:rPr lang="fr-FR" sz="3200" dirty="0">
                <a:solidFill>
                  <a:srgbClr val="FFFF00"/>
                </a:solidFill>
              </a:rPr>
            </a:br>
            <a:endParaRPr lang="fr-FR" sz="3200" b="0" dirty="0">
              <a:solidFill>
                <a:srgbClr val="FFFF00"/>
              </a:solidFill>
            </a:endParaRPr>
          </a:p>
        </p:txBody>
      </p:sp>
      <p:sp>
        <p:nvSpPr>
          <p:cNvPr id="164870" name="Text Box 7"/>
          <p:cNvSpPr txBox="1">
            <a:spLocks noChangeArrowheads="1"/>
          </p:cNvSpPr>
          <p:nvPr/>
        </p:nvSpPr>
        <p:spPr bwMode="auto">
          <a:xfrm>
            <a:off x="683568" y="1700808"/>
            <a:ext cx="7155292" cy="4939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296" rIns="82296">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a:spcBef>
                <a:spcPct val="50000"/>
              </a:spcBef>
              <a:buFontTx/>
              <a:buChar char="•"/>
            </a:pPr>
            <a:r>
              <a:rPr lang="fr-FR" sz="1800" b="1" dirty="0">
                <a:latin typeface="Arial" charset="0"/>
                <a:sym typeface="Symbol" pitchFamily="18" charset="2"/>
              </a:rPr>
              <a:t>AUBRIOT	          1993          100 PTH                          0%</a:t>
            </a:r>
          </a:p>
          <a:p>
            <a:pPr>
              <a:spcBef>
                <a:spcPct val="50000"/>
              </a:spcBef>
              <a:buFontTx/>
              <a:buChar char="•"/>
            </a:pPr>
            <a:r>
              <a:rPr lang="fr-FR" sz="1800" b="1" dirty="0">
                <a:latin typeface="Arial" charset="0"/>
                <a:sym typeface="Symbol" pitchFamily="18" charset="2"/>
              </a:rPr>
              <a:t>FARIZON	          1998          144 PTH                          0.7 %</a:t>
            </a:r>
          </a:p>
          <a:p>
            <a:pPr>
              <a:spcBef>
                <a:spcPct val="50000"/>
              </a:spcBef>
              <a:buFontTx/>
              <a:buChar char="•"/>
            </a:pPr>
            <a:r>
              <a:rPr lang="fr-FR" sz="1800" b="1" dirty="0">
                <a:latin typeface="Arial" charset="0"/>
                <a:sym typeface="Symbol" pitchFamily="18" charset="2"/>
              </a:rPr>
              <a:t>VANEL		           2003          127 PTH  ( fractures)    1.27%  </a:t>
            </a:r>
            <a:endParaRPr lang="fr-FR" sz="1800" b="1" dirty="0" smtClean="0">
              <a:latin typeface="Arial" charset="0"/>
              <a:sym typeface="Symbol" pitchFamily="18" charset="2"/>
            </a:endParaRPr>
          </a:p>
          <a:p>
            <a:pPr>
              <a:spcBef>
                <a:spcPct val="50000"/>
              </a:spcBef>
              <a:buFontTx/>
              <a:buChar char="•"/>
            </a:pPr>
            <a:r>
              <a:rPr lang="fr-FR" sz="1800" b="1" dirty="0" smtClean="0">
                <a:latin typeface="Arial" charset="0"/>
                <a:sym typeface="Symbol" pitchFamily="18" charset="2"/>
              </a:rPr>
              <a:t>BEJUI-HUGUES            2006          167 PTH                         0%</a:t>
            </a:r>
          </a:p>
          <a:p>
            <a:pPr>
              <a:spcBef>
                <a:spcPct val="50000"/>
              </a:spcBef>
              <a:buFontTx/>
              <a:buChar char="•"/>
            </a:pPr>
            <a:r>
              <a:rPr lang="fr-FR" sz="1800" b="1" dirty="0" smtClean="0">
                <a:latin typeface="Arial" charset="0"/>
                <a:sym typeface="Symbol" pitchFamily="18" charset="2"/>
              </a:rPr>
              <a:t>PHILIPPOT                    </a:t>
            </a:r>
            <a:r>
              <a:rPr lang="fr-FR" sz="1800" b="1" dirty="0">
                <a:latin typeface="Arial" charset="0"/>
                <a:sym typeface="Symbol" pitchFamily="18" charset="2"/>
              </a:rPr>
              <a:t>2006          70  PTH &lt; 50 ANS          0%</a:t>
            </a:r>
          </a:p>
          <a:p>
            <a:pPr>
              <a:spcBef>
                <a:spcPct val="50000"/>
              </a:spcBef>
              <a:buFontTx/>
              <a:buChar char="•"/>
            </a:pPr>
            <a:r>
              <a:rPr lang="fr-FR" sz="1800" b="1" dirty="0">
                <a:latin typeface="Arial" charset="0"/>
                <a:sym typeface="Symbol" pitchFamily="18" charset="2"/>
              </a:rPr>
              <a:t>GUYEN                          2007          163 PTH                          0%</a:t>
            </a:r>
          </a:p>
          <a:p>
            <a:pPr>
              <a:spcBef>
                <a:spcPct val="50000"/>
              </a:spcBef>
              <a:buFontTx/>
              <a:buChar char="•"/>
            </a:pPr>
            <a:r>
              <a:rPr lang="fr-FR" sz="1800" b="1" dirty="0">
                <a:latin typeface="Arial" charset="0"/>
                <a:sym typeface="Symbol" pitchFamily="18" charset="2"/>
              </a:rPr>
              <a:t>BAUCHU                        2008         150 PTH                           0%</a:t>
            </a:r>
          </a:p>
          <a:p>
            <a:pPr>
              <a:spcBef>
                <a:spcPct val="50000"/>
              </a:spcBef>
              <a:buFontTx/>
              <a:buChar char="•"/>
            </a:pPr>
            <a:r>
              <a:rPr lang="fr-FR" sz="1800" b="1" dirty="0">
                <a:latin typeface="Arial" charset="0"/>
                <a:sym typeface="Symbol" pitchFamily="18" charset="2"/>
              </a:rPr>
              <a:t>PHILIPPOT                     2008         438 PTH                          0%</a:t>
            </a:r>
          </a:p>
          <a:p>
            <a:pPr>
              <a:spcBef>
                <a:spcPct val="50000"/>
              </a:spcBef>
              <a:buFontTx/>
              <a:buChar char="•"/>
            </a:pPr>
            <a:r>
              <a:rPr lang="fr-FR" sz="1800" b="1" dirty="0">
                <a:solidFill>
                  <a:srgbClr val="FFFF00"/>
                </a:solidFill>
                <a:latin typeface="Arial" charset="0"/>
                <a:sym typeface="Symbol" pitchFamily="18" charset="2"/>
              </a:rPr>
              <a:t>SYMPOSIUM SOFCOT  2009         214 PTH  (fractures)      1.4%</a:t>
            </a:r>
          </a:p>
          <a:p>
            <a:pPr>
              <a:spcBef>
                <a:spcPct val="50000"/>
              </a:spcBef>
              <a:buFontTx/>
              <a:buChar char="•"/>
            </a:pPr>
            <a:r>
              <a:rPr lang="fr-FR" sz="1800" b="1" dirty="0">
                <a:solidFill>
                  <a:srgbClr val="FFFF00"/>
                </a:solidFill>
                <a:latin typeface="Arial" charset="0"/>
                <a:sym typeface="Symbol" pitchFamily="18" charset="2"/>
              </a:rPr>
              <a:t>SYMPOSIUM SOFCOT  2009         3473 PTH                        0.42%</a:t>
            </a:r>
          </a:p>
          <a:p>
            <a:pPr>
              <a:spcBef>
                <a:spcPct val="50000"/>
              </a:spcBef>
            </a:pPr>
            <a:endParaRPr lang="fr-FR" sz="1800" b="1" dirty="0">
              <a:solidFill>
                <a:srgbClr val="FFFF00"/>
              </a:solidFill>
              <a:latin typeface="Arial" charset="0"/>
              <a:sym typeface="Symbol" pitchFamily="18" charset="2"/>
            </a:endParaRPr>
          </a:p>
          <a:p>
            <a:pPr>
              <a:spcBef>
                <a:spcPct val="50000"/>
              </a:spcBef>
              <a:buFontTx/>
              <a:buChar char="•"/>
            </a:pPr>
            <a:endParaRPr lang="fr-FR" sz="1800" dirty="0">
              <a:solidFill>
                <a:schemeClr val="bg2"/>
              </a:solidFill>
              <a:latin typeface="Arial" charset="0"/>
              <a:sym typeface="Symbol" pitchFamily="18" charset="2"/>
            </a:endParaRPr>
          </a:p>
        </p:txBody>
      </p:sp>
      <p:sp>
        <p:nvSpPr>
          <p:cNvPr id="164872" name="Rectangle 9"/>
          <p:cNvSpPr>
            <a:spLocks noChangeArrowheads="1"/>
          </p:cNvSpPr>
          <p:nvPr/>
        </p:nvSpPr>
        <p:spPr bwMode="auto">
          <a:xfrm>
            <a:off x="3057525" y="51181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296" rIns="82296" anchor="ctr">
            <a:spAutoFit/>
          </a:bodyPr>
          <a:lstStyle/>
          <a:p>
            <a:pPr>
              <a:spcBef>
                <a:spcPct val="50000"/>
              </a:spcBef>
            </a:pPr>
            <a:endParaRPr lang="fr-FR" dirty="0">
              <a:solidFill>
                <a:srgbClr val="FFCC00"/>
              </a:solidFill>
              <a:latin typeface="Arial" charset="0"/>
              <a:sym typeface="Symbol" pitchFamily="18" charset="2"/>
            </a:endParaRPr>
          </a:p>
        </p:txBody>
      </p:sp>
    </p:spTree>
    <p:extLst>
      <p:ext uri="{BB962C8B-B14F-4D97-AF65-F5344CB8AC3E}">
        <p14:creationId xmlns:p14="http://schemas.microsoft.com/office/powerpoint/2010/main" val="1764171533"/>
      </p:ext>
    </p:extLst>
  </p:cSld>
  <p:clrMapOvr>
    <a:masterClrMapping/>
  </p:clrMapOvr>
  <p:transition>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 1"/>
          <p:cNvGraphicFramePr>
            <a:graphicFrameLocks noChangeAspect="1"/>
          </p:cNvGraphicFramePr>
          <p:nvPr>
            <p:extLst>
              <p:ext uri="{D42A27DB-BD31-4B8C-83A1-F6EECF244321}">
                <p14:modId xmlns:p14="http://schemas.microsoft.com/office/powerpoint/2010/main" val="3942066467"/>
              </p:ext>
            </p:extLst>
          </p:nvPr>
        </p:nvGraphicFramePr>
        <p:xfrm>
          <a:off x="1787803" y="3391109"/>
          <a:ext cx="4619940" cy="3277061"/>
        </p:xfrm>
        <a:graphic>
          <a:graphicData uri="http://schemas.openxmlformats.org/presentationml/2006/ole">
            <mc:AlternateContent xmlns:mc="http://schemas.openxmlformats.org/markup-compatibility/2006">
              <mc:Choice xmlns:v="urn:schemas-microsoft-com:vml" Requires="v">
                <p:oleObj spid="_x0000_s1052" name="Graphique" r:id="rId4" imgW="5010150" imgH="4257853" progId="Excel.Chart.8">
                  <p:embed/>
                </p:oleObj>
              </mc:Choice>
              <mc:Fallback>
                <p:oleObj name="Graphique" r:id="rId4" imgW="5010150" imgH="4257853" progId="Excel.Chart.8">
                  <p:embed/>
                  <p:pic>
                    <p:nvPicPr>
                      <p:cNvPr id="0" name="Object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7803" y="3391109"/>
                        <a:ext cx="4619940" cy="3277061"/>
                      </a:xfrm>
                      <a:prstGeom prst="rect">
                        <a:avLst/>
                      </a:prstGeom>
                      <a:noFill/>
                      <a:ln>
                        <a:noFill/>
                      </a:ln>
                      <a:effectLst/>
                    </p:spPr>
                  </p:pic>
                </p:oleObj>
              </mc:Fallback>
            </mc:AlternateContent>
          </a:graphicData>
        </a:graphic>
      </p:graphicFrame>
      <p:sp>
        <p:nvSpPr>
          <p:cNvPr id="3" name="Text Box 6"/>
          <p:cNvSpPr txBox="1">
            <a:spLocks noChangeArrowheads="1"/>
          </p:cNvSpPr>
          <p:nvPr/>
        </p:nvSpPr>
        <p:spPr bwMode="auto">
          <a:xfrm>
            <a:off x="4572000" y="5733256"/>
            <a:ext cx="1308100"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296" rIns="82296">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fr-FR" sz="1400" i="1" dirty="0">
                <a:solidFill>
                  <a:srgbClr val="980000"/>
                </a:solidFill>
                <a:sym typeface="Symbol" pitchFamily="18" charset="2"/>
              </a:rPr>
              <a:t>F FARIZON</a:t>
            </a:r>
          </a:p>
          <a:p>
            <a:pPr>
              <a:spcBef>
                <a:spcPct val="50000"/>
              </a:spcBef>
            </a:pPr>
            <a:r>
              <a:rPr lang="fr-FR" sz="1400" i="1" dirty="0">
                <a:solidFill>
                  <a:srgbClr val="980000"/>
                </a:solidFill>
                <a:sym typeface="Symbol" pitchFamily="18" charset="2"/>
              </a:rPr>
              <a:t>SoFCOT 2009</a:t>
            </a:r>
          </a:p>
        </p:txBody>
      </p:sp>
      <p:sp>
        <p:nvSpPr>
          <p:cNvPr id="4" name="ZoneTexte 3"/>
          <p:cNvSpPr txBox="1"/>
          <p:nvPr/>
        </p:nvSpPr>
        <p:spPr>
          <a:xfrm>
            <a:off x="2699792" y="436022"/>
            <a:ext cx="3562578" cy="461665"/>
          </a:xfrm>
          <a:prstGeom prst="rect">
            <a:avLst/>
          </a:prstGeom>
          <a:noFill/>
        </p:spPr>
        <p:txBody>
          <a:bodyPr wrap="none" rtlCol="0">
            <a:spAutoFit/>
          </a:bodyPr>
          <a:lstStyle/>
          <a:p>
            <a:r>
              <a:rPr lang="fr-FR" sz="2400" b="1" dirty="0" smtClean="0">
                <a:solidFill>
                  <a:srgbClr val="FFFF00"/>
                </a:solidFill>
              </a:rPr>
              <a:t>SYNDROME DU PSOAS</a:t>
            </a:r>
            <a:endParaRPr lang="fr-FR" sz="2400" b="1" dirty="0">
              <a:solidFill>
                <a:srgbClr val="FFFF00"/>
              </a:solidFill>
            </a:endParaRPr>
          </a:p>
        </p:txBody>
      </p:sp>
      <p:sp>
        <p:nvSpPr>
          <p:cNvPr id="7" name="ZoneTexte 6"/>
          <p:cNvSpPr txBox="1"/>
          <p:nvPr/>
        </p:nvSpPr>
        <p:spPr>
          <a:xfrm>
            <a:off x="2411760" y="3789040"/>
            <a:ext cx="787395" cy="461665"/>
          </a:xfrm>
          <a:prstGeom prst="rect">
            <a:avLst/>
          </a:prstGeom>
          <a:solidFill>
            <a:schemeClr val="tx1"/>
          </a:solidFill>
        </p:spPr>
        <p:txBody>
          <a:bodyPr wrap="none" rtlCol="0">
            <a:spAutoFit/>
          </a:bodyPr>
          <a:lstStyle/>
          <a:p>
            <a:r>
              <a:rPr lang="fr-FR" sz="2400" b="1" dirty="0" smtClean="0">
                <a:solidFill>
                  <a:srgbClr val="FF0000"/>
                </a:solidFill>
              </a:rPr>
              <a:t>2,1%</a:t>
            </a:r>
            <a:endParaRPr lang="fr-FR" sz="2400" b="1" dirty="0">
              <a:solidFill>
                <a:srgbClr val="FF0000"/>
              </a:solidFill>
            </a:endParaRPr>
          </a:p>
        </p:txBody>
      </p:sp>
      <p:sp>
        <p:nvSpPr>
          <p:cNvPr id="9" name="Rectangle 8"/>
          <p:cNvSpPr/>
          <p:nvPr/>
        </p:nvSpPr>
        <p:spPr>
          <a:xfrm>
            <a:off x="755576" y="1340768"/>
            <a:ext cx="5400600" cy="2031325"/>
          </a:xfrm>
          <a:prstGeom prst="rect">
            <a:avLst/>
          </a:prstGeom>
          <a:noFill/>
        </p:spPr>
        <p:txBody>
          <a:bodyPr wrap="square">
            <a:spAutoFit/>
          </a:bodyPr>
          <a:lstStyle/>
          <a:p>
            <a:pPr marL="285750" indent="-285750">
              <a:buFont typeface="Wingdings" pitchFamily="2" charset="2"/>
              <a:buChar char="§"/>
            </a:pPr>
            <a:r>
              <a:rPr lang="fr-FR" b="1" dirty="0"/>
              <a:t>4,3%  ( S Bricteux 2001 T Ala Eddine 2001) </a:t>
            </a:r>
          </a:p>
          <a:p>
            <a:endParaRPr lang="fr-FR" b="1" dirty="0"/>
          </a:p>
          <a:p>
            <a:pPr marL="285750" indent="-285750">
              <a:buFont typeface="Wingdings" pitchFamily="2" charset="2"/>
              <a:buChar char="§"/>
            </a:pPr>
            <a:r>
              <a:rPr lang="fr-FR" b="1" dirty="0" smtClean="0"/>
              <a:t>1</a:t>
            </a:r>
            <a:r>
              <a:rPr lang="fr-FR" b="1" dirty="0"/>
              <a:t>% des cause de reprise </a:t>
            </a:r>
            <a:r>
              <a:rPr lang="fr-FR" b="1" dirty="0" smtClean="0"/>
              <a:t>: </a:t>
            </a:r>
            <a:r>
              <a:rPr lang="fr-FR" b="1" dirty="0"/>
              <a:t>(J </a:t>
            </a:r>
            <a:r>
              <a:rPr lang="fr-FR" b="1" dirty="0" smtClean="0"/>
              <a:t>Clohisy </a:t>
            </a:r>
            <a:r>
              <a:rPr lang="fr-FR" b="1" dirty="0"/>
              <a:t>2004</a:t>
            </a:r>
            <a:r>
              <a:rPr lang="fr-FR" b="1" dirty="0" smtClean="0"/>
              <a:t>)</a:t>
            </a:r>
          </a:p>
          <a:p>
            <a:pPr marL="285750" indent="-285750">
              <a:buFont typeface="Wingdings" pitchFamily="2" charset="2"/>
              <a:buChar char="§"/>
            </a:pPr>
            <a:endParaRPr lang="fr-FR" b="1" dirty="0"/>
          </a:p>
          <a:p>
            <a:pPr marL="285750" indent="-285750">
              <a:buFont typeface="Wingdings" pitchFamily="2" charset="2"/>
              <a:buChar char="§"/>
            </a:pPr>
            <a:r>
              <a:rPr lang="fr-FR" b="1" dirty="0" smtClean="0"/>
              <a:t>SYMPOSIUM SOFCOT 2009 : 2,1% ( F Farizon)</a:t>
            </a:r>
          </a:p>
          <a:p>
            <a:pPr marL="285750" indent="-285750">
              <a:buFont typeface="Wingdings" pitchFamily="2" charset="2"/>
              <a:buChar char="§"/>
            </a:pPr>
            <a:endParaRPr lang="fr-FR" b="1" dirty="0"/>
          </a:p>
          <a:p>
            <a:pPr marL="285750" indent="-285750">
              <a:buFont typeface="Wingdings" pitchFamily="2" charset="2"/>
              <a:buChar char="§"/>
            </a:pPr>
            <a:r>
              <a:rPr lang="fr-FR" b="1" dirty="0" smtClean="0"/>
              <a:t>Première cause de complication tardive</a:t>
            </a:r>
            <a:endParaRPr lang="fr-FR" b="1" dirty="0"/>
          </a:p>
        </p:txBody>
      </p:sp>
    </p:spTree>
    <p:extLst>
      <p:ext uri="{BB962C8B-B14F-4D97-AF65-F5344CB8AC3E}">
        <p14:creationId xmlns:p14="http://schemas.microsoft.com/office/powerpoint/2010/main" val="28112078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7" descr="EPSN084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51418" y="2423051"/>
            <a:ext cx="1857657" cy="1221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3"/>
          <p:cNvSpPr txBox="1">
            <a:spLocks noChangeArrowheads="1"/>
          </p:cNvSpPr>
          <p:nvPr/>
        </p:nvSpPr>
        <p:spPr bwMode="auto">
          <a:xfrm>
            <a:off x="2319338" y="784225"/>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dirty="0"/>
          </a:p>
        </p:txBody>
      </p:sp>
      <p:sp>
        <p:nvSpPr>
          <p:cNvPr id="18437" name="Text Box 5"/>
          <p:cNvSpPr txBox="1">
            <a:spLocks noChangeArrowheads="1"/>
          </p:cNvSpPr>
          <p:nvPr/>
        </p:nvSpPr>
        <p:spPr bwMode="auto">
          <a:xfrm>
            <a:off x="2824163" y="404813"/>
            <a:ext cx="3117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b="1" dirty="0">
                <a:solidFill>
                  <a:srgbClr val="FFFF00"/>
                </a:solidFill>
              </a:rPr>
              <a:t>LE SYNDROME DU PSOAS</a:t>
            </a:r>
          </a:p>
        </p:txBody>
      </p:sp>
      <p:sp>
        <p:nvSpPr>
          <p:cNvPr id="18438" name="Text Box 6"/>
          <p:cNvSpPr txBox="1">
            <a:spLocks noChangeArrowheads="1"/>
          </p:cNvSpPr>
          <p:nvPr/>
        </p:nvSpPr>
        <p:spPr bwMode="auto">
          <a:xfrm>
            <a:off x="900113" y="17002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dirty="0"/>
          </a:p>
        </p:txBody>
      </p:sp>
      <p:sp>
        <p:nvSpPr>
          <p:cNvPr id="18445" name="Text Box 13"/>
          <p:cNvSpPr txBox="1">
            <a:spLocks noChangeArrowheads="1"/>
          </p:cNvSpPr>
          <p:nvPr/>
        </p:nvSpPr>
        <p:spPr bwMode="auto">
          <a:xfrm>
            <a:off x="519113" y="1865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dirty="0"/>
          </a:p>
        </p:txBody>
      </p:sp>
      <p:sp>
        <p:nvSpPr>
          <p:cNvPr id="18446" name="Text Box 14"/>
          <p:cNvSpPr txBox="1">
            <a:spLocks noChangeArrowheads="1"/>
          </p:cNvSpPr>
          <p:nvPr/>
        </p:nvSpPr>
        <p:spPr bwMode="auto">
          <a:xfrm>
            <a:off x="684212" y="908050"/>
            <a:ext cx="19435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a:buFont typeface="Wingdings" pitchFamily="2" charset="2"/>
              <a:buChar char="q"/>
            </a:pPr>
            <a:r>
              <a:rPr lang="fr-FR" b="1" dirty="0" smtClean="0">
                <a:solidFill>
                  <a:srgbClr val="FFFF00"/>
                </a:solidFill>
              </a:rPr>
              <a:t>BURSITES</a:t>
            </a:r>
            <a:endParaRPr lang="fr-FR" b="1" dirty="0">
              <a:solidFill>
                <a:srgbClr val="FFFF00"/>
              </a:solidFill>
            </a:endParaRPr>
          </a:p>
        </p:txBody>
      </p:sp>
      <p:sp>
        <p:nvSpPr>
          <p:cNvPr id="18447" name="Text Box 15"/>
          <p:cNvSpPr txBox="1">
            <a:spLocks noChangeArrowheads="1"/>
          </p:cNvSpPr>
          <p:nvPr/>
        </p:nvSpPr>
        <p:spPr bwMode="auto">
          <a:xfrm>
            <a:off x="755650" y="4724400"/>
            <a:ext cx="47524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a:buFont typeface="Wingdings" pitchFamily="2" charset="2"/>
              <a:buChar char="q"/>
            </a:pPr>
            <a:r>
              <a:rPr lang="fr-FR" b="1" dirty="0" smtClean="0">
                <a:solidFill>
                  <a:srgbClr val="FFFF00"/>
                </a:solidFill>
              </a:rPr>
              <a:t>  </a:t>
            </a:r>
            <a:r>
              <a:rPr lang="fr-FR" b="1" dirty="0">
                <a:solidFill>
                  <a:srgbClr val="FFFF00"/>
                </a:solidFill>
              </a:rPr>
              <a:t>LES </a:t>
            </a:r>
            <a:r>
              <a:rPr lang="fr-FR" b="1" dirty="0" smtClean="0">
                <a:solidFill>
                  <a:srgbClr val="FFFF00"/>
                </a:solidFill>
              </a:rPr>
              <a:t>CONFLITS MECANIQUES</a:t>
            </a:r>
            <a:endParaRPr lang="fr-FR" b="1" dirty="0">
              <a:solidFill>
                <a:srgbClr val="FFFF00"/>
              </a:solidFill>
            </a:endParaRPr>
          </a:p>
        </p:txBody>
      </p:sp>
      <p:sp>
        <p:nvSpPr>
          <p:cNvPr id="18449" name="Text Box 17"/>
          <p:cNvSpPr txBox="1">
            <a:spLocks noChangeArrowheads="1"/>
          </p:cNvSpPr>
          <p:nvPr/>
        </p:nvSpPr>
        <p:spPr bwMode="auto">
          <a:xfrm>
            <a:off x="780819" y="1298637"/>
            <a:ext cx="6623050"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fr-FR" dirty="0" smtClean="0">
                <a:solidFill>
                  <a:srgbClr val="FFFF00"/>
                </a:solidFill>
              </a:rPr>
              <a:t>  </a:t>
            </a:r>
            <a:r>
              <a:rPr lang="fr-FR" dirty="0" smtClean="0"/>
              <a:t>PREOPERATOIRES </a:t>
            </a:r>
            <a:r>
              <a:rPr lang="fr-FR" dirty="0"/>
              <a:t>( état inflammatoire préexistant)</a:t>
            </a:r>
          </a:p>
          <a:p>
            <a:endParaRPr lang="fr-FR" dirty="0"/>
          </a:p>
          <a:p>
            <a:pPr>
              <a:buFontTx/>
              <a:buChar char="-"/>
            </a:pPr>
            <a:r>
              <a:rPr lang="fr-FR" dirty="0"/>
              <a:t>  POST OPERATOIRES ( infection, granulome, débris d’usure)</a:t>
            </a:r>
          </a:p>
          <a:p>
            <a:pPr>
              <a:buFontTx/>
              <a:buChar char="-"/>
            </a:pPr>
            <a:endParaRPr lang="fr-FR" dirty="0"/>
          </a:p>
          <a:p>
            <a:r>
              <a:rPr lang="fr-FR" dirty="0"/>
              <a:t>  . Défaillance prothétique</a:t>
            </a:r>
          </a:p>
          <a:p>
            <a:endParaRPr lang="fr-FR" dirty="0"/>
          </a:p>
          <a:p>
            <a:r>
              <a:rPr lang="fr-FR" dirty="0"/>
              <a:t>  . Formes pseudo tumorales.</a:t>
            </a:r>
          </a:p>
          <a:p>
            <a:endParaRPr lang="fr-FR" dirty="0"/>
          </a:p>
          <a:p>
            <a:endParaRPr lang="fr-FR" dirty="0"/>
          </a:p>
          <a:p>
            <a:r>
              <a:rPr lang="fr-FR" dirty="0"/>
              <a:t>  </a:t>
            </a:r>
          </a:p>
          <a:p>
            <a:pPr>
              <a:buFontTx/>
              <a:buChar char="-"/>
            </a:pPr>
            <a:endParaRPr lang="fr-FR" dirty="0"/>
          </a:p>
          <a:p>
            <a:pPr lvl="1"/>
            <a:r>
              <a:rPr lang="fr-FR" dirty="0"/>
              <a:t>	</a:t>
            </a:r>
          </a:p>
          <a:p>
            <a:r>
              <a:rPr lang="fr-FR" dirty="0" smtClean="0"/>
              <a:t>  </a:t>
            </a:r>
            <a:endParaRPr lang="fr-FR" dirty="0"/>
          </a:p>
          <a:p>
            <a:endParaRPr lang="fr-FR" dirty="0"/>
          </a:p>
          <a:p>
            <a:endParaRPr lang="fr-FR" dirty="0"/>
          </a:p>
          <a:p>
            <a:endParaRPr lang="fr-FR" dirty="0"/>
          </a:p>
        </p:txBody>
      </p:sp>
      <p:sp>
        <p:nvSpPr>
          <p:cNvPr id="18451" name="Text Box 19"/>
          <p:cNvSpPr txBox="1">
            <a:spLocks noChangeArrowheads="1"/>
          </p:cNvSpPr>
          <p:nvPr/>
        </p:nvSpPr>
        <p:spPr bwMode="auto">
          <a:xfrm>
            <a:off x="4383088" y="2757256"/>
            <a:ext cx="36734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dirty="0"/>
              <a:t>L Kolmert  -S </a:t>
            </a:r>
            <a:r>
              <a:rPr lang="fr-FR" dirty="0" smtClean="0"/>
              <a:t>Grosclaude </a:t>
            </a:r>
            <a:endParaRPr lang="fr-FR" dirty="0"/>
          </a:p>
        </p:txBody>
      </p:sp>
      <p:sp>
        <p:nvSpPr>
          <p:cNvPr id="18452" name="Text Box 20"/>
          <p:cNvSpPr txBox="1">
            <a:spLocks noChangeArrowheads="1"/>
          </p:cNvSpPr>
          <p:nvPr/>
        </p:nvSpPr>
        <p:spPr bwMode="auto">
          <a:xfrm>
            <a:off x="755650" y="3644900"/>
            <a:ext cx="198964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285750" indent="-285750">
              <a:buFont typeface="Wingdings" pitchFamily="2" charset="2"/>
              <a:buChar char="q"/>
            </a:pPr>
            <a:r>
              <a:rPr lang="fr-FR" b="1" dirty="0" smtClean="0">
                <a:solidFill>
                  <a:srgbClr val="FFFF00"/>
                </a:solidFill>
              </a:rPr>
              <a:t>TENDINITES</a:t>
            </a:r>
            <a:endParaRPr lang="fr-FR" b="1" dirty="0">
              <a:solidFill>
                <a:srgbClr val="FFFF00"/>
              </a:solidFill>
            </a:endParaRPr>
          </a:p>
        </p:txBody>
      </p:sp>
      <p:sp>
        <p:nvSpPr>
          <p:cNvPr id="18453" name="Text Box 21"/>
          <p:cNvSpPr txBox="1">
            <a:spLocks noChangeArrowheads="1"/>
          </p:cNvSpPr>
          <p:nvPr/>
        </p:nvSpPr>
        <p:spPr bwMode="auto">
          <a:xfrm>
            <a:off x="780819" y="4174046"/>
            <a:ext cx="741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dirty="0">
                <a:solidFill>
                  <a:srgbClr val="FFFF00"/>
                </a:solidFill>
              </a:rPr>
              <a:t>- </a:t>
            </a:r>
            <a:r>
              <a:rPr lang="fr-FR" dirty="0">
                <a:solidFill>
                  <a:srgbClr val="006600"/>
                </a:solidFill>
              </a:rPr>
              <a:t> </a:t>
            </a:r>
            <a:r>
              <a:rPr lang="fr-FR" dirty="0"/>
              <a:t>Par excès de longueur ou d’offset  ( K Heaton -  C Dora )</a:t>
            </a:r>
          </a:p>
        </p:txBody>
      </p:sp>
      <p:sp>
        <p:nvSpPr>
          <p:cNvPr id="18454" name="Text Box 22"/>
          <p:cNvSpPr txBox="1">
            <a:spLocks noChangeArrowheads="1"/>
          </p:cNvSpPr>
          <p:nvPr/>
        </p:nvSpPr>
        <p:spPr bwMode="auto">
          <a:xfrm>
            <a:off x="755650" y="5229225"/>
            <a:ext cx="78501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fr-FR" dirty="0" smtClean="0">
                <a:solidFill>
                  <a:srgbClr val="FFFF00"/>
                </a:solidFill>
              </a:rPr>
              <a:t>   </a:t>
            </a:r>
            <a:r>
              <a:rPr lang="fr-FR" dirty="0" smtClean="0"/>
              <a:t>Par </a:t>
            </a:r>
            <a:r>
              <a:rPr lang="fr-FR" dirty="0"/>
              <a:t>contact entre le muscle psoas iliaque et un élément prothétique</a:t>
            </a:r>
          </a:p>
          <a:p>
            <a:pPr>
              <a:buFontTx/>
              <a:buChar char="-"/>
            </a:pPr>
            <a:r>
              <a:rPr lang="fr-FR" dirty="0"/>
              <a:t>  </a:t>
            </a:r>
            <a:r>
              <a:rPr lang="fr-FR" dirty="0" smtClean="0"/>
              <a:t> Cupule </a:t>
            </a:r>
            <a:r>
              <a:rPr lang="fr-FR" dirty="0"/>
              <a:t>– plots de ciment – vis intra pelvienne</a:t>
            </a:r>
          </a:p>
        </p:txBody>
      </p:sp>
      <p:sp>
        <p:nvSpPr>
          <p:cNvPr id="18450" name="AutoShape 18"/>
          <p:cNvSpPr>
            <a:spLocks/>
          </p:cNvSpPr>
          <p:nvPr/>
        </p:nvSpPr>
        <p:spPr bwMode="auto">
          <a:xfrm>
            <a:off x="3939944" y="2504281"/>
            <a:ext cx="152400" cy="914400"/>
          </a:xfrm>
          <a:prstGeom prst="rightBrace">
            <a:avLst>
              <a:gd name="adj1" fmla="val 50000"/>
              <a:gd name="adj2" fmla="val 50000"/>
            </a:avLst>
          </a:prstGeom>
          <a:noFill/>
          <a:ln w="9525">
            <a:solidFill>
              <a:schemeClr val="tx1"/>
            </a:solidFill>
            <a:round/>
            <a:headEnd/>
            <a:tailEnd/>
          </a:ln>
          <a:effectLst/>
        </p:spPr>
        <p:txBody>
          <a:bodyPr wrap="none" anchor="ctr"/>
          <a:lstStyle/>
          <a:p>
            <a:endParaRPr lang="fr-FR" dirty="0"/>
          </a:p>
        </p:txBody>
      </p:sp>
      <p:sp>
        <p:nvSpPr>
          <p:cNvPr id="16" name="AutoShape 8"/>
          <p:cNvSpPr>
            <a:spLocks noChangeArrowheads="1"/>
          </p:cNvSpPr>
          <p:nvPr/>
        </p:nvSpPr>
        <p:spPr bwMode="auto">
          <a:xfrm rot="17457385">
            <a:off x="7956056" y="2219187"/>
            <a:ext cx="79776" cy="979487"/>
          </a:xfrm>
          <a:prstGeom prst="downArrow">
            <a:avLst>
              <a:gd name="adj1" fmla="val 50000"/>
              <a:gd name="adj2" fmla="val 195252"/>
            </a:avLst>
          </a:prstGeom>
          <a:solidFill>
            <a:srgbClr val="FFFF00"/>
          </a:solidFill>
          <a:ln w="12700">
            <a:solidFill>
              <a:schemeClr val="tx1"/>
            </a:solidFill>
            <a:miter lim="800000"/>
            <a:headEnd/>
            <a:tailEnd/>
          </a:ln>
        </p:spPr>
        <p:txBody>
          <a:bodyPr wrap="none" anchor="ctr"/>
          <a:lstStyle/>
          <a:p>
            <a:pPr eaLnBrk="0" hangingPunct="0">
              <a:spcBef>
                <a:spcPct val="50000"/>
              </a:spcBef>
            </a:pPr>
            <a:endParaRPr lang="fr-FR" sz="2400" dirty="0">
              <a:solidFill>
                <a:srgbClr val="FFCC00"/>
              </a:solidFill>
              <a:sym typeface="Symbol" pitchFamily="18" charset="2"/>
            </a:endParaRPr>
          </a:p>
        </p:txBody>
      </p:sp>
      <p:pic>
        <p:nvPicPr>
          <p:cNvPr id="18" name="Picture 9"/>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7705608" y="4184666"/>
            <a:ext cx="1244779" cy="236709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16737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4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44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44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4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45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45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45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6" grpId="0"/>
      <p:bldP spid="18449" grpId="0"/>
      <p:bldP spid="18451" grpId="0"/>
      <p:bldP spid="18452" grpId="0"/>
      <p:bldP spid="18453" grpId="0"/>
      <p:bldP spid="18454" grpId="0"/>
      <p:bldP spid="18450"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3"/>
          <p:cNvSpPr txBox="1">
            <a:spLocks noChangeArrowheads="1"/>
          </p:cNvSpPr>
          <p:nvPr/>
        </p:nvSpPr>
        <p:spPr bwMode="auto">
          <a:xfrm>
            <a:off x="2319338" y="784225"/>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dirty="0"/>
          </a:p>
        </p:txBody>
      </p:sp>
      <p:sp>
        <p:nvSpPr>
          <p:cNvPr id="19461" name="Text Box 5"/>
          <p:cNvSpPr txBox="1">
            <a:spLocks noChangeArrowheads="1"/>
          </p:cNvSpPr>
          <p:nvPr/>
        </p:nvSpPr>
        <p:spPr bwMode="auto">
          <a:xfrm>
            <a:off x="2824163" y="404813"/>
            <a:ext cx="3117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b="1" dirty="0">
                <a:solidFill>
                  <a:srgbClr val="FFFF00"/>
                </a:solidFill>
              </a:rPr>
              <a:t>LE SYNDROME DU PSOAS</a:t>
            </a:r>
          </a:p>
        </p:txBody>
      </p:sp>
      <p:sp>
        <p:nvSpPr>
          <p:cNvPr id="19462" name="Text Box 6"/>
          <p:cNvSpPr txBox="1">
            <a:spLocks noChangeArrowheads="1"/>
          </p:cNvSpPr>
          <p:nvPr/>
        </p:nvSpPr>
        <p:spPr bwMode="auto">
          <a:xfrm>
            <a:off x="900113" y="17002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dirty="0"/>
          </a:p>
        </p:txBody>
      </p:sp>
      <p:sp>
        <p:nvSpPr>
          <p:cNvPr id="19463" name="Text Box 7"/>
          <p:cNvSpPr txBox="1">
            <a:spLocks noChangeArrowheads="1"/>
          </p:cNvSpPr>
          <p:nvPr/>
        </p:nvSpPr>
        <p:spPr bwMode="auto">
          <a:xfrm>
            <a:off x="519113" y="1865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dirty="0"/>
          </a:p>
        </p:txBody>
      </p:sp>
      <p:sp>
        <p:nvSpPr>
          <p:cNvPr id="19472" name="Text Box 16"/>
          <p:cNvSpPr txBox="1">
            <a:spLocks noChangeArrowheads="1"/>
          </p:cNvSpPr>
          <p:nvPr/>
        </p:nvSpPr>
        <p:spPr bwMode="auto">
          <a:xfrm>
            <a:off x="468313" y="981075"/>
            <a:ext cx="405752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b="1" dirty="0">
                <a:solidFill>
                  <a:srgbClr val="FFFF00"/>
                </a:solidFill>
              </a:rPr>
              <a:t>LE CONFLIT : VERSANT IMPLANT</a:t>
            </a:r>
          </a:p>
        </p:txBody>
      </p:sp>
      <p:pic>
        <p:nvPicPr>
          <p:cNvPr id="3379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4652963"/>
            <a:ext cx="1968500" cy="126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80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4652963"/>
            <a:ext cx="1657350" cy="133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803"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13" y="4652963"/>
            <a:ext cx="1655762"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805"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8488" y="4581525"/>
            <a:ext cx="1727200"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9" name="Picture 23" descr="octobre_novembre_2000_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2588" y="1916113"/>
            <a:ext cx="2089150" cy="1795462"/>
          </a:xfrm>
          <a:prstGeom prst="rect">
            <a:avLst/>
          </a:prstGeom>
          <a:noFill/>
          <a:extLst>
            <a:ext uri="{909E8E84-426E-40DD-AFC4-6F175D3DCCD1}">
              <a14:hiddenFill xmlns:a14="http://schemas.microsoft.com/office/drawing/2010/main">
                <a:solidFill>
                  <a:srgbClr val="FFFFFF"/>
                </a:solidFill>
              </a14:hiddenFill>
            </a:ext>
          </a:extLst>
        </p:spPr>
      </p:pic>
      <p:sp>
        <p:nvSpPr>
          <p:cNvPr id="19480" name="Text Box 24"/>
          <p:cNvSpPr txBox="1">
            <a:spLocks noChangeArrowheads="1"/>
          </p:cNvSpPr>
          <p:nvPr/>
        </p:nvSpPr>
        <p:spPr bwMode="auto">
          <a:xfrm>
            <a:off x="611188" y="1628775"/>
            <a:ext cx="7056437"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dirty="0"/>
              <a:t>PLUS FREQUENT SI CUPULE </a:t>
            </a:r>
          </a:p>
          <a:p>
            <a:endParaRPr lang="fr-FR" dirty="0"/>
          </a:p>
          <a:p>
            <a:pPr>
              <a:buFontTx/>
              <a:buChar char="-"/>
            </a:pPr>
            <a:r>
              <a:rPr lang="fr-FR" dirty="0"/>
              <a:t>SURDIMENSIONNEE</a:t>
            </a:r>
          </a:p>
          <a:p>
            <a:pPr>
              <a:buFontTx/>
              <a:buChar char="-"/>
            </a:pPr>
            <a:r>
              <a:rPr lang="fr-FR" dirty="0"/>
              <a:t>EXTRUSE PAR FRAISAGE INSUFFISANT</a:t>
            </a:r>
          </a:p>
          <a:p>
            <a:pPr>
              <a:buFontTx/>
              <a:buChar char="-"/>
            </a:pPr>
            <a:r>
              <a:rPr lang="fr-FR" dirty="0"/>
              <a:t>INSUFISEMMENT ANTEVERSEE AVEC DEBORD ANTERIEUR</a:t>
            </a:r>
          </a:p>
          <a:p>
            <a:pPr>
              <a:buFontTx/>
              <a:buChar char="-"/>
            </a:pPr>
            <a:r>
              <a:rPr lang="fr-FR" dirty="0"/>
              <a:t>DESSIN CYLINDRIQUE RECOUVRANT</a:t>
            </a:r>
          </a:p>
          <a:p>
            <a:pPr>
              <a:buFontTx/>
              <a:buChar char="-"/>
            </a:pPr>
            <a:r>
              <a:rPr lang="fr-FR" dirty="0"/>
              <a:t>REVETEMENT AGRESSIF</a:t>
            </a:r>
          </a:p>
        </p:txBody>
      </p:sp>
    </p:spTree>
    <p:extLst>
      <p:ext uri="{BB962C8B-B14F-4D97-AF65-F5344CB8AC3E}">
        <p14:creationId xmlns:p14="http://schemas.microsoft.com/office/powerpoint/2010/main" val="19473924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3799"/>
                                        </p:tgtEl>
                                        <p:attrNameLst>
                                          <p:attrName>style.visibility</p:attrName>
                                        </p:attrNameLst>
                                      </p:cBhvr>
                                      <p:to>
                                        <p:strVal val="visible"/>
                                      </p:to>
                                    </p:set>
                                    <p:anim calcmode="lin" valueType="num">
                                      <p:cBhvr additive="base">
                                        <p:cTn id="7" dur="500" fill="hold"/>
                                        <p:tgtEl>
                                          <p:spTgt spid="33799"/>
                                        </p:tgtEl>
                                        <p:attrNameLst>
                                          <p:attrName>ppt_x</p:attrName>
                                        </p:attrNameLst>
                                      </p:cBhvr>
                                      <p:tavLst>
                                        <p:tav tm="0">
                                          <p:val>
                                            <p:strVal val="#ppt_x"/>
                                          </p:val>
                                        </p:tav>
                                        <p:tav tm="100000">
                                          <p:val>
                                            <p:strVal val="#ppt_x"/>
                                          </p:val>
                                        </p:tav>
                                      </p:tavLst>
                                    </p:anim>
                                    <p:anim calcmode="lin" valueType="num">
                                      <p:cBhvr additive="base">
                                        <p:cTn id="8" dur="500" fill="hold"/>
                                        <p:tgtEl>
                                          <p:spTgt spid="3379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3803"/>
                                        </p:tgtEl>
                                        <p:attrNameLst>
                                          <p:attrName>style.visibility</p:attrName>
                                        </p:attrNameLst>
                                      </p:cBhvr>
                                      <p:to>
                                        <p:strVal val="visible"/>
                                      </p:to>
                                    </p:set>
                                    <p:anim calcmode="lin" valueType="num">
                                      <p:cBhvr additive="base">
                                        <p:cTn id="13" dur="500" fill="hold"/>
                                        <p:tgtEl>
                                          <p:spTgt spid="33803"/>
                                        </p:tgtEl>
                                        <p:attrNameLst>
                                          <p:attrName>ppt_x</p:attrName>
                                        </p:attrNameLst>
                                      </p:cBhvr>
                                      <p:tavLst>
                                        <p:tav tm="0">
                                          <p:val>
                                            <p:strVal val="#ppt_x"/>
                                          </p:val>
                                        </p:tav>
                                        <p:tav tm="100000">
                                          <p:val>
                                            <p:strVal val="#ppt_x"/>
                                          </p:val>
                                        </p:tav>
                                      </p:tavLst>
                                    </p:anim>
                                    <p:anim calcmode="lin" valueType="num">
                                      <p:cBhvr additive="base">
                                        <p:cTn id="14" dur="500" fill="hold"/>
                                        <p:tgtEl>
                                          <p:spTgt spid="3380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3801"/>
                                        </p:tgtEl>
                                        <p:attrNameLst>
                                          <p:attrName>style.visibility</p:attrName>
                                        </p:attrNameLst>
                                      </p:cBhvr>
                                      <p:to>
                                        <p:strVal val="visible"/>
                                      </p:to>
                                    </p:set>
                                    <p:anim calcmode="lin" valueType="num">
                                      <p:cBhvr additive="base">
                                        <p:cTn id="19" dur="500" fill="hold"/>
                                        <p:tgtEl>
                                          <p:spTgt spid="33801"/>
                                        </p:tgtEl>
                                        <p:attrNameLst>
                                          <p:attrName>ppt_x</p:attrName>
                                        </p:attrNameLst>
                                      </p:cBhvr>
                                      <p:tavLst>
                                        <p:tav tm="0">
                                          <p:val>
                                            <p:strVal val="#ppt_x"/>
                                          </p:val>
                                        </p:tav>
                                        <p:tav tm="100000">
                                          <p:val>
                                            <p:strVal val="#ppt_x"/>
                                          </p:val>
                                        </p:tav>
                                      </p:tavLst>
                                    </p:anim>
                                    <p:anim calcmode="lin" valueType="num">
                                      <p:cBhvr additive="base">
                                        <p:cTn id="20" dur="500" fill="hold"/>
                                        <p:tgtEl>
                                          <p:spTgt spid="33801"/>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3805"/>
                                        </p:tgtEl>
                                        <p:attrNameLst>
                                          <p:attrName>style.visibility</p:attrName>
                                        </p:attrNameLst>
                                      </p:cBhvr>
                                      <p:to>
                                        <p:strVal val="visible"/>
                                      </p:to>
                                    </p:set>
                                    <p:anim calcmode="lin" valueType="num">
                                      <p:cBhvr additive="base">
                                        <p:cTn id="25" dur="500" fill="hold"/>
                                        <p:tgtEl>
                                          <p:spTgt spid="33805"/>
                                        </p:tgtEl>
                                        <p:attrNameLst>
                                          <p:attrName>ppt_x</p:attrName>
                                        </p:attrNameLst>
                                      </p:cBhvr>
                                      <p:tavLst>
                                        <p:tav tm="0">
                                          <p:val>
                                            <p:strVal val="#ppt_x"/>
                                          </p:val>
                                        </p:tav>
                                        <p:tav tm="100000">
                                          <p:val>
                                            <p:strVal val="#ppt_x"/>
                                          </p:val>
                                        </p:tav>
                                      </p:tavLst>
                                    </p:anim>
                                    <p:anim calcmode="lin" valueType="num">
                                      <p:cBhvr additive="base">
                                        <p:cTn id="26" dur="500" fill="hold"/>
                                        <p:tgtEl>
                                          <p:spTgt spid="33805"/>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94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Box 3"/>
          <p:cNvSpPr txBox="1">
            <a:spLocks noChangeArrowheads="1"/>
          </p:cNvSpPr>
          <p:nvPr/>
        </p:nvSpPr>
        <p:spPr bwMode="auto">
          <a:xfrm>
            <a:off x="2319338" y="784225"/>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dirty="0"/>
          </a:p>
        </p:txBody>
      </p:sp>
      <p:sp>
        <p:nvSpPr>
          <p:cNvPr id="23557" name="Text Box 5"/>
          <p:cNvSpPr txBox="1">
            <a:spLocks noChangeArrowheads="1"/>
          </p:cNvSpPr>
          <p:nvPr/>
        </p:nvSpPr>
        <p:spPr bwMode="auto">
          <a:xfrm>
            <a:off x="2824163" y="404813"/>
            <a:ext cx="3117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b="1" dirty="0">
                <a:solidFill>
                  <a:srgbClr val="FFFF00"/>
                </a:solidFill>
              </a:rPr>
              <a:t>LE SYNDROME DU PSOAS</a:t>
            </a:r>
          </a:p>
        </p:txBody>
      </p:sp>
      <p:sp>
        <p:nvSpPr>
          <p:cNvPr id="23558" name="Text Box 6"/>
          <p:cNvSpPr txBox="1">
            <a:spLocks noChangeArrowheads="1"/>
          </p:cNvSpPr>
          <p:nvPr/>
        </p:nvSpPr>
        <p:spPr bwMode="auto">
          <a:xfrm>
            <a:off x="900113" y="17002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dirty="0"/>
          </a:p>
        </p:txBody>
      </p:sp>
      <p:sp>
        <p:nvSpPr>
          <p:cNvPr id="23559" name="Text Box 7"/>
          <p:cNvSpPr txBox="1">
            <a:spLocks noChangeArrowheads="1"/>
          </p:cNvSpPr>
          <p:nvPr/>
        </p:nvSpPr>
        <p:spPr bwMode="auto">
          <a:xfrm>
            <a:off x="519113" y="1865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dirty="0"/>
          </a:p>
        </p:txBody>
      </p:sp>
      <p:sp>
        <p:nvSpPr>
          <p:cNvPr id="23560" name="Text Box 8"/>
          <p:cNvSpPr txBox="1">
            <a:spLocks noChangeArrowheads="1"/>
          </p:cNvSpPr>
          <p:nvPr/>
        </p:nvSpPr>
        <p:spPr bwMode="auto">
          <a:xfrm>
            <a:off x="468313" y="981075"/>
            <a:ext cx="397294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b="1" dirty="0">
                <a:solidFill>
                  <a:srgbClr val="FFFF00"/>
                </a:solidFill>
              </a:rPr>
              <a:t>LE CONFLIT : VERSANT COTYLE </a:t>
            </a:r>
          </a:p>
        </p:txBody>
      </p:sp>
      <p:pic>
        <p:nvPicPr>
          <p:cNvPr id="23567"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908050"/>
            <a:ext cx="4364038" cy="3222625"/>
          </a:xfrm>
          <a:prstGeom prst="rect">
            <a:avLst/>
          </a:prstGeom>
          <a:noFill/>
          <a:extLst>
            <a:ext uri="{909E8E84-426E-40DD-AFC4-6F175D3DCCD1}">
              <a14:hiddenFill xmlns:a14="http://schemas.microsoft.com/office/drawing/2010/main">
                <a:solidFill>
                  <a:srgbClr val="FFFFFF"/>
                </a:solidFill>
              </a14:hiddenFill>
            </a:ext>
          </a:extLst>
        </p:spPr>
      </p:pic>
      <p:sp>
        <p:nvSpPr>
          <p:cNvPr id="23568" name="Rectangle 16"/>
          <p:cNvSpPr>
            <a:spLocks noChangeArrowheads="1"/>
          </p:cNvSpPr>
          <p:nvPr/>
        </p:nvSpPr>
        <p:spPr bwMode="auto">
          <a:xfrm>
            <a:off x="4572000" y="4437063"/>
            <a:ext cx="45720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sz="1400" b="1" dirty="0">
                <a:solidFill>
                  <a:srgbClr val="FFFF00"/>
                </a:solidFill>
              </a:rPr>
              <a:t>Fabeck, L., D. Farrokh, et al. </a:t>
            </a:r>
          </a:p>
          <a:p>
            <a:r>
              <a:rPr lang="fr-FR" sz="1400" dirty="0">
                <a:solidFill>
                  <a:srgbClr val="FFFF00"/>
                </a:solidFill>
              </a:rPr>
              <a:t>Analysis of the acetabulum anterior cover.</a:t>
            </a:r>
            <a:r>
              <a:rPr lang="fr-FR" sz="1400" b="1" dirty="0">
                <a:solidFill>
                  <a:srgbClr val="FFFF00"/>
                </a:solidFill>
              </a:rPr>
              <a:t> </a:t>
            </a:r>
          </a:p>
          <a:p>
            <a:r>
              <a:rPr lang="fr-FR" sz="1400" b="1" dirty="0">
                <a:solidFill>
                  <a:srgbClr val="FFFF00"/>
                </a:solidFill>
              </a:rPr>
              <a:t>J Radiol (1999). 80(12): 1636-41.</a:t>
            </a:r>
          </a:p>
        </p:txBody>
      </p:sp>
      <p:sp>
        <p:nvSpPr>
          <p:cNvPr id="23570" name="Text Box 18"/>
          <p:cNvSpPr txBox="1">
            <a:spLocks noChangeArrowheads="1"/>
          </p:cNvSpPr>
          <p:nvPr/>
        </p:nvSpPr>
        <p:spPr bwMode="auto">
          <a:xfrm>
            <a:off x="366751" y="1865313"/>
            <a:ext cx="3889375"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b="1" dirty="0">
                <a:solidFill>
                  <a:srgbClr val="FFFF00"/>
                </a:solidFill>
              </a:rPr>
              <a:t>FACTEURS ANATOMIQUES</a:t>
            </a:r>
          </a:p>
          <a:p>
            <a:endParaRPr lang="fr-FR" dirty="0">
              <a:solidFill>
                <a:srgbClr val="FFFF00"/>
              </a:solidFill>
            </a:endParaRPr>
          </a:p>
          <a:p>
            <a:r>
              <a:rPr lang="fr-FR" dirty="0">
                <a:solidFill>
                  <a:srgbClr val="FFFF00"/>
                </a:solidFill>
              </a:rPr>
              <a:t>GRANDE VARIABILITE DU </a:t>
            </a:r>
            <a:r>
              <a:rPr lang="fr-FR" dirty="0" smtClean="0">
                <a:solidFill>
                  <a:srgbClr val="FFFF00"/>
                </a:solidFill>
              </a:rPr>
              <a:t>REBORD ANTERIEUR </a:t>
            </a:r>
            <a:endParaRPr lang="fr-FR" dirty="0">
              <a:solidFill>
                <a:srgbClr val="FFFF00"/>
              </a:solidFill>
            </a:endParaRPr>
          </a:p>
          <a:p>
            <a:endParaRPr lang="fr-FR" dirty="0">
              <a:solidFill>
                <a:srgbClr val="FFFF00"/>
              </a:solidFill>
            </a:endParaRPr>
          </a:p>
          <a:p>
            <a:endParaRPr lang="fr-FR" dirty="0">
              <a:solidFill>
                <a:srgbClr val="FFFF00"/>
              </a:solidFill>
            </a:endParaRPr>
          </a:p>
          <a:p>
            <a:r>
              <a:rPr lang="fr-FR" b="1" dirty="0" smtClean="0">
                <a:solidFill>
                  <a:srgbClr val="FFFF00"/>
                </a:solidFill>
              </a:rPr>
              <a:t>FACTEURS </a:t>
            </a:r>
            <a:r>
              <a:rPr lang="fr-FR" b="1" dirty="0">
                <a:solidFill>
                  <a:srgbClr val="FFFF00"/>
                </a:solidFill>
              </a:rPr>
              <a:t>CHIRURGICAUX</a:t>
            </a:r>
          </a:p>
          <a:p>
            <a:endParaRPr lang="fr-FR" dirty="0">
              <a:solidFill>
                <a:srgbClr val="FFFF00"/>
              </a:solidFill>
            </a:endParaRPr>
          </a:p>
          <a:p>
            <a:pPr>
              <a:buFontTx/>
              <a:buChar char="-"/>
            </a:pPr>
            <a:r>
              <a:rPr lang="fr-FR" dirty="0">
                <a:solidFill>
                  <a:srgbClr val="FFFF00"/>
                </a:solidFill>
              </a:rPr>
              <a:t>REVISION</a:t>
            </a:r>
          </a:p>
          <a:p>
            <a:pPr>
              <a:buFontTx/>
              <a:buChar char="-"/>
            </a:pPr>
            <a:r>
              <a:rPr lang="fr-FR" dirty="0">
                <a:solidFill>
                  <a:srgbClr val="FFFF00"/>
                </a:solidFill>
              </a:rPr>
              <a:t>FRAISAGE INADAPTE</a:t>
            </a:r>
          </a:p>
        </p:txBody>
      </p:sp>
    </p:spTree>
    <p:extLst>
      <p:ext uri="{BB962C8B-B14F-4D97-AF65-F5344CB8AC3E}">
        <p14:creationId xmlns:p14="http://schemas.microsoft.com/office/powerpoint/2010/main" val="34467899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 Box 3"/>
          <p:cNvSpPr txBox="1">
            <a:spLocks noChangeArrowheads="1"/>
          </p:cNvSpPr>
          <p:nvPr/>
        </p:nvSpPr>
        <p:spPr bwMode="auto">
          <a:xfrm>
            <a:off x="2319338" y="784225"/>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dirty="0"/>
          </a:p>
        </p:txBody>
      </p:sp>
      <p:sp>
        <p:nvSpPr>
          <p:cNvPr id="26629" name="Text Box 5"/>
          <p:cNvSpPr txBox="1">
            <a:spLocks noChangeArrowheads="1"/>
          </p:cNvSpPr>
          <p:nvPr/>
        </p:nvSpPr>
        <p:spPr bwMode="auto">
          <a:xfrm>
            <a:off x="2824163" y="404813"/>
            <a:ext cx="3117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b="1" dirty="0">
                <a:solidFill>
                  <a:srgbClr val="FFFF00"/>
                </a:solidFill>
              </a:rPr>
              <a:t>LE SYNDROME DU PSOAS</a:t>
            </a:r>
          </a:p>
        </p:txBody>
      </p:sp>
      <p:sp>
        <p:nvSpPr>
          <p:cNvPr id="26630" name="Text Box 6"/>
          <p:cNvSpPr txBox="1">
            <a:spLocks noChangeArrowheads="1"/>
          </p:cNvSpPr>
          <p:nvPr/>
        </p:nvSpPr>
        <p:spPr bwMode="auto">
          <a:xfrm>
            <a:off x="900113" y="17002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dirty="0"/>
          </a:p>
        </p:txBody>
      </p:sp>
      <p:sp>
        <p:nvSpPr>
          <p:cNvPr id="26631" name="Text Box 7"/>
          <p:cNvSpPr txBox="1">
            <a:spLocks noChangeArrowheads="1"/>
          </p:cNvSpPr>
          <p:nvPr/>
        </p:nvSpPr>
        <p:spPr bwMode="auto">
          <a:xfrm>
            <a:off x="519113" y="1865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dirty="0"/>
          </a:p>
        </p:txBody>
      </p:sp>
      <p:sp>
        <p:nvSpPr>
          <p:cNvPr id="26632" name="Text Box 8"/>
          <p:cNvSpPr txBox="1">
            <a:spLocks noChangeArrowheads="1"/>
          </p:cNvSpPr>
          <p:nvPr/>
        </p:nvSpPr>
        <p:spPr bwMode="auto">
          <a:xfrm>
            <a:off x="468313" y="981075"/>
            <a:ext cx="397294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b="1" dirty="0">
                <a:solidFill>
                  <a:srgbClr val="FFFF00"/>
                </a:solidFill>
              </a:rPr>
              <a:t>LE CONFLIT : VERSANT COTYLE </a:t>
            </a:r>
          </a:p>
        </p:txBody>
      </p:sp>
      <p:sp>
        <p:nvSpPr>
          <p:cNvPr id="26637" name="Rectangle 13"/>
          <p:cNvSpPr>
            <a:spLocks noChangeArrowheads="1"/>
          </p:cNvSpPr>
          <p:nvPr/>
        </p:nvSpPr>
        <p:spPr bwMode="auto">
          <a:xfrm>
            <a:off x="3276600" y="1341438"/>
            <a:ext cx="20764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dirty="0">
                <a:solidFill>
                  <a:srgbClr val="FFFF00"/>
                </a:solidFill>
              </a:rPr>
              <a:t>MARUYAMA 2001</a:t>
            </a:r>
          </a:p>
          <a:p>
            <a:pPr algn="ctr"/>
            <a:r>
              <a:rPr lang="fr-FR" sz="1200" dirty="0">
                <a:solidFill>
                  <a:srgbClr val="FFFF00"/>
                </a:solidFill>
              </a:rPr>
              <a:t>Clin ortho (393)</a:t>
            </a:r>
          </a:p>
        </p:txBody>
      </p:sp>
      <p:pic>
        <p:nvPicPr>
          <p:cNvPr id="26638"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1989138"/>
            <a:ext cx="5129213" cy="420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53" name="Rectangle 17"/>
          <p:cNvSpPr>
            <a:spLocks noChangeArrowheads="1"/>
          </p:cNvSpPr>
          <p:nvPr/>
        </p:nvSpPr>
        <p:spPr bwMode="auto">
          <a:xfrm>
            <a:off x="468313" y="3789363"/>
            <a:ext cx="7740650" cy="24479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dirty="0"/>
          </a:p>
        </p:txBody>
      </p:sp>
      <p:sp>
        <p:nvSpPr>
          <p:cNvPr id="26640" name="Rectangle 16"/>
          <p:cNvSpPr>
            <a:spLocks noChangeArrowheads="1"/>
          </p:cNvSpPr>
          <p:nvPr/>
        </p:nvSpPr>
        <p:spPr bwMode="auto">
          <a:xfrm>
            <a:off x="611188" y="2492375"/>
            <a:ext cx="4572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i="1" dirty="0">
                <a:solidFill>
                  <a:srgbClr val="FFFF00"/>
                </a:solidFill>
              </a:rPr>
              <a:t>Rectiligne</a:t>
            </a:r>
          </a:p>
          <a:p>
            <a:r>
              <a:rPr lang="fr-FR" dirty="0">
                <a:solidFill>
                  <a:srgbClr val="FFFF00"/>
                </a:solidFill>
              </a:rPr>
              <a:t>(4.5%)</a:t>
            </a:r>
          </a:p>
        </p:txBody>
      </p:sp>
      <p:sp>
        <p:nvSpPr>
          <p:cNvPr id="26641" name="Rectangle 17"/>
          <p:cNvSpPr>
            <a:spLocks noChangeArrowheads="1"/>
          </p:cNvSpPr>
          <p:nvPr/>
        </p:nvSpPr>
        <p:spPr bwMode="auto">
          <a:xfrm>
            <a:off x="468313" y="4292600"/>
            <a:ext cx="45720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i="1" dirty="0">
                <a:solidFill>
                  <a:srgbClr val="FFFF00"/>
                </a:solidFill>
              </a:rPr>
              <a:t>Angulaire</a:t>
            </a:r>
            <a:r>
              <a:rPr lang="fr-FR" dirty="0">
                <a:solidFill>
                  <a:srgbClr val="FFFF00"/>
                </a:solidFill>
              </a:rPr>
              <a:t> </a:t>
            </a:r>
          </a:p>
          <a:p>
            <a:r>
              <a:rPr lang="fr-FR" dirty="0">
                <a:solidFill>
                  <a:srgbClr val="FFFF00"/>
                </a:solidFill>
              </a:rPr>
              <a:t>(25.5%)</a:t>
            </a:r>
            <a:r>
              <a:rPr lang="fr-FR" dirty="0">
                <a:solidFill>
                  <a:srgbClr val="006600"/>
                </a:solidFill>
              </a:rPr>
              <a:t/>
            </a:r>
            <a:br>
              <a:rPr lang="fr-FR" dirty="0">
                <a:solidFill>
                  <a:srgbClr val="006600"/>
                </a:solidFill>
              </a:rPr>
            </a:br>
            <a:endParaRPr lang="fr-FR" dirty="0">
              <a:solidFill>
                <a:srgbClr val="006600"/>
              </a:solidFill>
            </a:endParaRPr>
          </a:p>
        </p:txBody>
      </p:sp>
      <p:sp>
        <p:nvSpPr>
          <p:cNvPr id="26642" name="Rectangle 18"/>
          <p:cNvSpPr>
            <a:spLocks noChangeArrowheads="1"/>
          </p:cNvSpPr>
          <p:nvPr/>
        </p:nvSpPr>
        <p:spPr bwMode="auto">
          <a:xfrm>
            <a:off x="7235825" y="2349500"/>
            <a:ext cx="4572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i="1" dirty="0">
                <a:solidFill>
                  <a:srgbClr val="FFFF00"/>
                </a:solidFill>
              </a:rPr>
              <a:t>Incurvée</a:t>
            </a:r>
            <a:endParaRPr lang="fr-FR" dirty="0">
              <a:solidFill>
                <a:srgbClr val="FFFF00"/>
              </a:solidFill>
            </a:endParaRPr>
          </a:p>
          <a:p>
            <a:r>
              <a:rPr lang="fr-FR" dirty="0">
                <a:solidFill>
                  <a:srgbClr val="FFFF00"/>
                </a:solidFill>
              </a:rPr>
              <a:t>(60.5%)</a:t>
            </a:r>
          </a:p>
        </p:txBody>
      </p:sp>
      <p:sp>
        <p:nvSpPr>
          <p:cNvPr id="26643" name="Rectangle 19"/>
          <p:cNvSpPr>
            <a:spLocks noChangeArrowheads="1"/>
          </p:cNvSpPr>
          <p:nvPr/>
        </p:nvSpPr>
        <p:spPr bwMode="auto">
          <a:xfrm>
            <a:off x="7164388" y="4365625"/>
            <a:ext cx="4572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i="1" dirty="0">
                <a:solidFill>
                  <a:srgbClr val="FFFF00"/>
                </a:solidFill>
              </a:rPr>
              <a:t>Irrégulière</a:t>
            </a:r>
          </a:p>
          <a:p>
            <a:r>
              <a:rPr lang="fr-FR" dirty="0">
                <a:solidFill>
                  <a:srgbClr val="FFFF00"/>
                </a:solidFill>
              </a:rPr>
              <a:t>(9.5%)</a:t>
            </a:r>
          </a:p>
        </p:txBody>
      </p:sp>
      <p:sp>
        <p:nvSpPr>
          <p:cNvPr id="26645" name="Text Box 21"/>
          <p:cNvSpPr txBox="1">
            <a:spLocks noChangeArrowheads="1"/>
          </p:cNvSpPr>
          <p:nvPr/>
        </p:nvSpPr>
        <p:spPr bwMode="auto">
          <a:xfrm>
            <a:off x="2771775" y="6165850"/>
            <a:ext cx="3219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b="1" dirty="0">
                <a:solidFill>
                  <a:srgbClr val="CC0000"/>
                </a:solidFill>
              </a:rPr>
              <a:t>35% DE FORMES A RISQUE</a:t>
            </a:r>
          </a:p>
        </p:txBody>
      </p:sp>
    </p:spTree>
    <p:extLst>
      <p:ext uri="{BB962C8B-B14F-4D97-AF65-F5344CB8AC3E}">
        <p14:creationId xmlns:p14="http://schemas.microsoft.com/office/powerpoint/2010/main" val="14830100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4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4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64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64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95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6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53" grpId="0" animBg="1"/>
      <p:bldP spid="26640" grpId="0"/>
      <p:bldP spid="26641" grpId="0"/>
      <p:bldP spid="26642" grpId="0"/>
      <p:bldP spid="26643" grpId="0"/>
      <p:bldP spid="2664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3"/>
          <p:cNvSpPr txBox="1">
            <a:spLocks noChangeArrowheads="1"/>
          </p:cNvSpPr>
          <p:nvPr/>
        </p:nvSpPr>
        <p:spPr bwMode="auto">
          <a:xfrm>
            <a:off x="2319338" y="784225"/>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dirty="0"/>
          </a:p>
        </p:txBody>
      </p:sp>
      <p:sp>
        <p:nvSpPr>
          <p:cNvPr id="31749" name="Text Box 5"/>
          <p:cNvSpPr txBox="1">
            <a:spLocks noChangeArrowheads="1"/>
          </p:cNvSpPr>
          <p:nvPr/>
        </p:nvSpPr>
        <p:spPr bwMode="auto">
          <a:xfrm>
            <a:off x="2824163" y="404813"/>
            <a:ext cx="3117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b="1" dirty="0">
                <a:solidFill>
                  <a:srgbClr val="FFFF00"/>
                </a:solidFill>
              </a:rPr>
              <a:t>LE SYNDROME DU PSOAS</a:t>
            </a:r>
          </a:p>
        </p:txBody>
      </p:sp>
      <p:sp>
        <p:nvSpPr>
          <p:cNvPr id="31750" name="Text Box 6"/>
          <p:cNvSpPr txBox="1">
            <a:spLocks noChangeArrowheads="1"/>
          </p:cNvSpPr>
          <p:nvPr/>
        </p:nvSpPr>
        <p:spPr bwMode="auto">
          <a:xfrm>
            <a:off x="900113" y="17002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dirty="0"/>
          </a:p>
        </p:txBody>
      </p:sp>
      <p:sp>
        <p:nvSpPr>
          <p:cNvPr id="31751" name="Text Box 7"/>
          <p:cNvSpPr txBox="1">
            <a:spLocks noChangeArrowheads="1"/>
          </p:cNvSpPr>
          <p:nvPr/>
        </p:nvSpPr>
        <p:spPr bwMode="auto">
          <a:xfrm>
            <a:off x="519113" y="1865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dirty="0"/>
          </a:p>
        </p:txBody>
      </p:sp>
      <p:sp>
        <p:nvSpPr>
          <p:cNvPr id="31752" name="Text Box 8"/>
          <p:cNvSpPr txBox="1">
            <a:spLocks noChangeArrowheads="1"/>
          </p:cNvSpPr>
          <p:nvPr/>
        </p:nvSpPr>
        <p:spPr bwMode="auto">
          <a:xfrm>
            <a:off x="468313" y="981075"/>
            <a:ext cx="397294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b="1" dirty="0">
                <a:solidFill>
                  <a:srgbClr val="FFFF00"/>
                </a:solidFill>
              </a:rPr>
              <a:t>LE CONFLIT : VERSANT COTYLE </a:t>
            </a:r>
          </a:p>
        </p:txBody>
      </p:sp>
      <p:sp>
        <p:nvSpPr>
          <p:cNvPr id="31761" name="Rectangle 2"/>
          <p:cNvSpPr>
            <a:spLocks noGrp="1" noChangeArrowheads="1"/>
          </p:cNvSpPr>
          <p:nvPr/>
        </p:nvSpPr>
        <p:spPr bwMode="auto">
          <a:xfrm>
            <a:off x="560388" y="1562100"/>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p>
            <a:pPr algn="ctr" eaLnBrk="0" hangingPunct="0"/>
            <a:r>
              <a:rPr lang="fr-FR" sz="2800" dirty="0">
                <a:solidFill>
                  <a:srgbClr val="FFFF00"/>
                </a:solidFill>
                <a:latin typeface="Helvetica"/>
              </a:rPr>
              <a:t>ETUDE IN VIVO PAR NAVIGATION</a:t>
            </a:r>
          </a:p>
        </p:txBody>
      </p:sp>
      <p:sp>
        <p:nvSpPr>
          <p:cNvPr id="31762" name="Rectangle 3"/>
          <p:cNvSpPr>
            <a:spLocks noChangeArrowheads="1"/>
          </p:cNvSpPr>
          <p:nvPr/>
        </p:nvSpPr>
        <p:spPr bwMode="auto">
          <a:xfrm>
            <a:off x="4598988" y="2705100"/>
            <a:ext cx="44196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defTabSz="762000" eaLnBrk="0" hangingPunct="0">
              <a:buFont typeface="Times" charset="0"/>
              <a:buNone/>
            </a:pPr>
            <a:r>
              <a:rPr lang="en-GB" sz="2400" i="1" dirty="0">
                <a:solidFill>
                  <a:srgbClr val="FFFF00"/>
                </a:solidFill>
                <a:latin typeface="Helvetica"/>
              </a:rPr>
              <a:t>34 pelvis de cadavres </a:t>
            </a:r>
          </a:p>
          <a:p>
            <a:pPr defTabSz="762000" eaLnBrk="0" hangingPunct="0">
              <a:buFont typeface="Times" charset="0"/>
              <a:buNone/>
            </a:pPr>
            <a:r>
              <a:rPr lang="en-GB" sz="2400" i="1" dirty="0">
                <a:solidFill>
                  <a:srgbClr val="FFFF00"/>
                </a:solidFill>
                <a:latin typeface="Helvetica"/>
              </a:rPr>
              <a:t>(68 cotyles</a:t>
            </a:r>
            <a:r>
              <a:rPr lang="en-GB" sz="2400" i="1" dirty="0">
                <a:solidFill>
                  <a:srgbClr val="006600"/>
                </a:solidFill>
                <a:latin typeface="Helvetica"/>
              </a:rPr>
              <a:t>)</a:t>
            </a:r>
          </a:p>
          <a:p>
            <a:pPr defTabSz="762000" eaLnBrk="0" hangingPunct="0">
              <a:buFont typeface="Times" charset="0"/>
              <a:buNone/>
            </a:pPr>
            <a:r>
              <a:rPr lang="en-GB" sz="2400" i="1" dirty="0">
                <a:solidFill>
                  <a:srgbClr val="006600"/>
                </a:solidFill>
                <a:latin typeface="Helvetica"/>
              </a:rPr>
              <a:t/>
            </a:r>
            <a:br>
              <a:rPr lang="en-GB" sz="2400" i="1" dirty="0">
                <a:solidFill>
                  <a:srgbClr val="006600"/>
                </a:solidFill>
                <a:latin typeface="Helvetica"/>
              </a:rPr>
            </a:br>
            <a:endParaRPr lang="en-GB" sz="2400" i="1" dirty="0">
              <a:solidFill>
                <a:srgbClr val="006600"/>
              </a:solidFill>
              <a:latin typeface="Helvetica"/>
            </a:endParaRPr>
          </a:p>
          <a:p>
            <a:pPr defTabSz="762000" eaLnBrk="0" hangingPunct="0">
              <a:buFont typeface="Times" charset="0"/>
              <a:buNone/>
            </a:pPr>
            <a:r>
              <a:rPr lang="en-GB" sz="2400" i="1" dirty="0" smtClean="0">
                <a:solidFill>
                  <a:srgbClr val="FFFF00"/>
                </a:solidFill>
                <a:latin typeface="Helvetica"/>
              </a:rPr>
              <a:t>13 males et 21 femelles</a:t>
            </a:r>
          </a:p>
          <a:p>
            <a:pPr defTabSz="762000" eaLnBrk="0" hangingPunct="0">
              <a:buFont typeface="Times" charset="0"/>
              <a:buNone/>
            </a:pPr>
            <a:r>
              <a:rPr lang="en-GB" sz="2400" i="1" dirty="0">
                <a:solidFill>
                  <a:srgbClr val="006600"/>
                </a:solidFill>
                <a:latin typeface="Helvetica"/>
              </a:rPr>
              <a:t/>
            </a:r>
            <a:br>
              <a:rPr lang="en-GB" sz="2400" i="1" dirty="0">
                <a:solidFill>
                  <a:srgbClr val="006600"/>
                </a:solidFill>
                <a:latin typeface="Helvetica"/>
              </a:rPr>
            </a:br>
            <a:endParaRPr lang="en-GB" sz="2400" i="1" dirty="0">
              <a:solidFill>
                <a:srgbClr val="006600"/>
              </a:solidFill>
              <a:latin typeface="Helvetica"/>
            </a:endParaRPr>
          </a:p>
          <a:p>
            <a:pPr defTabSz="762000" eaLnBrk="0" hangingPunct="0">
              <a:buFont typeface="Times" charset="0"/>
              <a:buNone/>
            </a:pPr>
            <a:r>
              <a:rPr lang="en-GB" sz="2400" i="1" dirty="0">
                <a:solidFill>
                  <a:srgbClr val="FFFF00"/>
                </a:solidFill>
                <a:latin typeface="Helvetica"/>
              </a:rPr>
              <a:t>Stryker Hip Navigation</a:t>
            </a:r>
          </a:p>
        </p:txBody>
      </p:sp>
      <p:graphicFrame>
        <p:nvGraphicFramePr>
          <p:cNvPr id="31763" name="Object 4"/>
          <p:cNvGraphicFramePr>
            <a:graphicFrameLocks noChangeAspect="1"/>
          </p:cNvGraphicFramePr>
          <p:nvPr/>
        </p:nvGraphicFramePr>
        <p:xfrm>
          <a:off x="179388" y="2781300"/>
          <a:ext cx="4114800" cy="3621088"/>
        </p:xfrm>
        <a:graphic>
          <a:graphicData uri="http://schemas.openxmlformats.org/presentationml/2006/ole">
            <mc:AlternateContent xmlns:mc="http://schemas.openxmlformats.org/markup-compatibility/2006">
              <mc:Choice xmlns:v="urn:schemas-microsoft-com:vml" Requires="v">
                <p:oleObj spid="_x0000_s2070" name="Photo Editor Photo" r:id="rId3" imgW="19361905" imgH="17038095" progId="MSPhotoEd.3">
                  <p:embed/>
                </p:oleObj>
              </mc:Choice>
              <mc:Fallback>
                <p:oleObj name="Photo Editor Photo" r:id="rId3" imgW="19361905" imgH="17038095"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2781300"/>
                        <a:ext cx="4114800" cy="362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3015" name="Text Box 7"/>
          <p:cNvSpPr txBox="1">
            <a:spLocks noChangeArrowheads="1"/>
          </p:cNvSpPr>
          <p:nvPr/>
        </p:nvSpPr>
        <p:spPr bwMode="auto">
          <a:xfrm>
            <a:off x="2646363" y="2136775"/>
            <a:ext cx="4446587" cy="366713"/>
          </a:xfrm>
          <a:prstGeom prst="rect">
            <a:avLst/>
          </a:prstGeom>
          <a:noFill/>
          <a:ln w="9525">
            <a:noFill/>
            <a:miter lim="800000"/>
            <a:headEnd/>
            <a:tailEnd/>
          </a:ln>
          <a:effec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fr-FR" b="1" i="1" dirty="0">
                <a:solidFill>
                  <a:srgbClr val="FFFF00"/>
                </a:solidFill>
                <a:effectLst>
                  <a:outerShdw blurRad="38100" dist="38100" dir="2700000" algn="tl">
                    <a:srgbClr val="000000"/>
                  </a:outerShdw>
                </a:effectLst>
              </a:rPr>
              <a:t>E. Vandenbussche  SOFCOT 2005</a:t>
            </a:r>
          </a:p>
        </p:txBody>
      </p:sp>
    </p:spTree>
    <p:extLst>
      <p:ext uri="{BB962C8B-B14F-4D97-AF65-F5344CB8AC3E}">
        <p14:creationId xmlns:p14="http://schemas.microsoft.com/office/powerpoint/2010/main" val="9290202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ext Box 3"/>
          <p:cNvSpPr txBox="1">
            <a:spLocks noChangeArrowheads="1"/>
          </p:cNvSpPr>
          <p:nvPr/>
        </p:nvSpPr>
        <p:spPr bwMode="auto">
          <a:xfrm>
            <a:off x="2319338" y="784225"/>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dirty="0"/>
          </a:p>
        </p:txBody>
      </p:sp>
      <p:sp>
        <p:nvSpPr>
          <p:cNvPr id="36869" name="Text Box 5"/>
          <p:cNvSpPr txBox="1">
            <a:spLocks noChangeArrowheads="1"/>
          </p:cNvSpPr>
          <p:nvPr/>
        </p:nvSpPr>
        <p:spPr bwMode="auto">
          <a:xfrm>
            <a:off x="2824163" y="404813"/>
            <a:ext cx="3117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b="1" dirty="0">
                <a:solidFill>
                  <a:srgbClr val="FFFF00"/>
                </a:solidFill>
              </a:rPr>
              <a:t>LE SYNDROME DU PSOAS</a:t>
            </a:r>
          </a:p>
        </p:txBody>
      </p:sp>
      <p:sp>
        <p:nvSpPr>
          <p:cNvPr id="36870" name="Text Box 6"/>
          <p:cNvSpPr txBox="1">
            <a:spLocks noChangeArrowheads="1"/>
          </p:cNvSpPr>
          <p:nvPr/>
        </p:nvSpPr>
        <p:spPr bwMode="auto">
          <a:xfrm>
            <a:off x="900113" y="17002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dirty="0"/>
          </a:p>
        </p:txBody>
      </p:sp>
      <p:sp>
        <p:nvSpPr>
          <p:cNvPr id="36871" name="Text Box 7"/>
          <p:cNvSpPr txBox="1">
            <a:spLocks noChangeArrowheads="1"/>
          </p:cNvSpPr>
          <p:nvPr/>
        </p:nvSpPr>
        <p:spPr bwMode="auto">
          <a:xfrm>
            <a:off x="519113" y="1865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dirty="0"/>
          </a:p>
        </p:txBody>
      </p:sp>
      <p:sp>
        <p:nvSpPr>
          <p:cNvPr id="36872" name="Text Box 8"/>
          <p:cNvSpPr txBox="1">
            <a:spLocks noChangeArrowheads="1"/>
          </p:cNvSpPr>
          <p:nvPr/>
        </p:nvSpPr>
        <p:spPr bwMode="auto">
          <a:xfrm>
            <a:off x="468313" y="981075"/>
            <a:ext cx="397294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b="1" dirty="0">
                <a:solidFill>
                  <a:srgbClr val="FFFF00"/>
                </a:solidFill>
              </a:rPr>
              <a:t>LE CONFLIT : VERSANT COTYLE </a:t>
            </a:r>
          </a:p>
        </p:txBody>
      </p:sp>
      <p:sp>
        <p:nvSpPr>
          <p:cNvPr id="36873" name="Rectangle 14"/>
          <p:cNvSpPr>
            <a:spLocks noChangeArrowheads="1"/>
          </p:cNvSpPr>
          <p:nvPr/>
        </p:nvSpPr>
        <p:spPr bwMode="auto">
          <a:xfrm>
            <a:off x="714375" y="0"/>
            <a:ext cx="78676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p>
            <a:pPr defTabSz="762000">
              <a:lnSpc>
                <a:spcPct val="85000"/>
              </a:lnSpc>
              <a:buClr>
                <a:srgbClr val="DADDFE"/>
              </a:buClr>
            </a:pPr>
            <a:endParaRPr lang="fr-FR" sz="1300" dirty="0"/>
          </a:p>
        </p:txBody>
      </p:sp>
      <p:sp>
        <p:nvSpPr>
          <p:cNvPr id="36875" name="Text Box 16"/>
          <p:cNvSpPr txBox="1">
            <a:spLocks noChangeArrowheads="1"/>
          </p:cNvSpPr>
          <p:nvPr/>
        </p:nvSpPr>
        <p:spPr bwMode="auto">
          <a:xfrm>
            <a:off x="395288" y="1700213"/>
            <a:ext cx="482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fr-FR" b="1" dirty="0">
                <a:solidFill>
                  <a:srgbClr val="FFFF00"/>
                </a:solidFill>
              </a:rPr>
              <a:t>ETUDE SCANOGRAPHIQUE</a:t>
            </a:r>
          </a:p>
        </p:txBody>
      </p:sp>
      <p:grpSp>
        <p:nvGrpSpPr>
          <p:cNvPr id="36876" name="Group 17"/>
          <p:cNvGrpSpPr>
            <a:grpSpLocks/>
          </p:cNvGrpSpPr>
          <p:nvPr/>
        </p:nvGrpSpPr>
        <p:grpSpPr bwMode="auto">
          <a:xfrm>
            <a:off x="5795963" y="3644900"/>
            <a:ext cx="2520950" cy="2447925"/>
            <a:chOff x="6238" y="12152"/>
            <a:chExt cx="3820" cy="4775"/>
          </a:xfrm>
        </p:grpSpPr>
        <p:pic>
          <p:nvPicPr>
            <p:cNvPr id="36877"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8" y="12152"/>
              <a:ext cx="3820" cy="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8" name="AutoShape 19"/>
            <p:cNvSpPr>
              <a:spLocks noChangeArrowheads="1"/>
            </p:cNvSpPr>
            <p:nvPr/>
          </p:nvSpPr>
          <p:spPr bwMode="auto">
            <a:xfrm rot="-1608885">
              <a:off x="7001" y="12494"/>
              <a:ext cx="2253" cy="3856"/>
            </a:xfrm>
            <a:prstGeom prst="diamond">
              <a:avLst/>
            </a:prstGeom>
            <a:noFill/>
            <a:ln w="952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dirty="0"/>
            </a:p>
          </p:txBody>
        </p:sp>
        <p:sp>
          <p:nvSpPr>
            <p:cNvPr id="36879" name="Line 20"/>
            <p:cNvSpPr>
              <a:spLocks noChangeShapeType="1"/>
            </p:cNvSpPr>
            <p:nvPr/>
          </p:nvSpPr>
          <p:spPr bwMode="auto">
            <a:xfrm flipH="1">
              <a:off x="6540" y="14348"/>
              <a:ext cx="1720" cy="108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fr-FR" dirty="0"/>
            </a:p>
          </p:txBody>
        </p:sp>
        <p:sp>
          <p:nvSpPr>
            <p:cNvPr id="36880" name="Text Box 21"/>
            <p:cNvSpPr txBox="1">
              <a:spLocks noChangeArrowheads="1"/>
            </p:cNvSpPr>
            <p:nvPr/>
          </p:nvSpPr>
          <p:spPr bwMode="auto">
            <a:xfrm>
              <a:off x="6400" y="14776"/>
              <a:ext cx="84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0" hangingPunct="0"/>
              <a:r>
                <a:rPr lang="fr-FR" sz="1600" b="1" dirty="0">
                  <a:solidFill>
                    <a:srgbClr val="FF0000"/>
                  </a:solidFill>
                  <a:latin typeface="Times" charset="0"/>
                </a:rPr>
                <a:t>V</a:t>
              </a:r>
            </a:p>
          </p:txBody>
        </p:sp>
        <p:sp>
          <p:nvSpPr>
            <p:cNvPr id="36881" name="Oval 22"/>
            <p:cNvSpPr>
              <a:spLocks noChangeArrowheads="1"/>
            </p:cNvSpPr>
            <p:nvPr/>
          </p:nvSpPr>
          <p:spPr bwMode="auto">
            <a:xfrm>
              <a:off x="7940" y="15276"/>
              <a:ext cx="160" cy="143"/>
            </a:xfrm>
            <a:prstGeom prst="ellipse">
              <a:avLst/>
            </a:prstGeom>
            <a:solidFill>
              <a:srgbClr val="3366FF"/>
            </a:solidFill>
            <a:ln w="9525">
              <a:solidFill>
                <a:srgbClr val="000000"/>
              </a:solidFill>
              <a:round/>
              <a:headEnd/>
              <a:tailEnd/>
            </a:ln>
          </p:spPr>
          <p:txBody>
            <a:bodyPr/>
            <a:lstStyle/>
            <a:p>
              <a:endParaRPr lang="fr-FR" dirty="0"/>
            </a:p>
          </p:txBody>
        </p:sp>
        <p:sp>
          <p:nvSpPr>
            <p:cNvPr id="36882" name="Text Box 23"/>
            <p:cNvSpPr txBox="1">
              <a:spLocks noChangeArrowheads="1"/>
            </p:cNvSpPr>
            <p:nvPr/>
          </p:nvSpPr>
          <p:spPr bwMode="auto">
            <a:xfrm>
              <a:off x="7551" y="15539"/>
              <a:ext cx="84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0" hangingPunct="0"/>
              <a:r>
                <a:rPr lang="fr-FR" sz="1600" b="1" dirty="0">
                  <a:solidFill>
                    <a:srgbClr val="0000FF"/>
                  </a:solidFill>
                  <a:latin typeface="Times" charset="0"/>
                </a:rPr>
                <a:t>P</a:t>
              </a:r>
            </a:p>
          </p:txBody>
        </p:sp>
        <p:sp>
          <p:nvSpPr>
            <p:cNvPr id="36883" name="Line 24"/>
            <p:cNvSpPr>
              <a:spLocks noChangeShapeType="1"/>
            </p:cNvSpPr>
            <p:nvPr/>
          </p:nvSpPr>
          <p:spPr bwMode="auto">
            <a:xfrm flipV="1">
              <a:off x="8120" y="13526"/>
              <a:ext cx="220" cy="15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fr-FR" dirty="0"/>
            </a:p>
          </p:txBody>
        </p:sp>
        <p:sp>
          <p:nvSpPr>
            <p:cNvPr id="36884" name="Line 25"/>
            <p:cNvSpPr>
              <a:spLocks noChangeShapeType="1"/>
            </p:cNvSpPr>
            <p:nvPr/>
          </p:nvSpPr>
          <p:spPr bwMode="auto">
            <a:xfrm flipV="1">
              <a:off x="7820" y="13386"/>
              <a:ext cx="330" cy="23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fr-FR" dirty="0"/>
            </a:p>
          </p:txBody>
        </p:sp>
        <p:sp>
          <p:nvSpPr>
            <p:cNvPr id="36885" name="Line 26"/>
            <p:cNvSpPr>
              <a:spLocks noChangeShapeType="1"/>
            </p:cNvSpPr>
            <p:nvPr/>
          </p:nvSpPr>
          <p:spPr bwMode="auto">
            <a:xfrm flipV="1">
              <a:off x="7620" y="13306"/>
              <a:ext cx="300" cy="23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fr-FR" dirty="0"/>
            </a:p>
          </p:txBody>
        </p:sp>
        <p:sp>
          <p:nvSpPr>
            <p:cNvPr id="36886" name="Line 27"/>
            <p:cNvSpPr>
              <a:spLocks noChangeShapeType="1"/>
            </p:cNvSpPr>
            <p:nvPr/>
          </p:nvSpPr>
          <p:spPr bwMode="auto">
            <a:xfrm flipV="1">
              <a:off x="7500" y="13306"/>
              <a:ext cx="290" cy="23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fr-FR" dirty="0"/>
            </a:p>
          </p:txBody>
        </p:sp>
      </p:grpSp>
      <p:pic>
        <p:nvPicPr>
          <p:cNvPr id="36887" name="Picture 28"/>
          <p:cNvPicPr>
            <a:picLocks noChangeAspect="1" noChangeArrowheads="1"/>
          </p:cNvPicPr>
          <p:nvPr/>
        </p:nvPicPr>
        <p:blipFill>
          <a:blip r:embed="rId3">
            <a:extLst>
              <a:ext uri="{28A0092B-C50C-407E-A947-70E740481C1C}">
                <a14:useLocalDpi xmlns:a14="http://schemas.microsoft.com/office/drawing/2010/main" val="0"/>
              </a:ext>
            </a:extLst>
          </a:blip>
          <a:srcRect b="5624"/>
          <a:stretch>
            <a:fillRect/>
          </a:stretch>
        </p:blipFill>
        <p:spPr bwMode="auto">
          <a:xfrm>
            <a:off x="5651500" y="1052513"/>
            <a:ext cx="2665413"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90" name="Text Box 32"/>
          <p:cNvSpPr txBox="1">
            <a:spLocks noChangeArrowheads="1"/>
          </p:cNvSpPr>
          <p:nvPr/>
        </p:nvSpPr>
        <p:spPr bwMode="auto">
          <a:xfrm>
            <a:off x="179388" y="4650327"/>
            <a:ext cx="5435600" cy="119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fr-FR" dirty="0">
                <a:solidFill>
                  <a:srgbClr val="FFFF00"/>
                </a:solidFill>
              </a:rPr>
              <a:t>ETUDE  100  SCANNERS DE BASSIN</a:t>
            </a:r>
          </a:p>
          <a:p>
            <a:pPr>
              <a:spcBef>
                <a:spcPct val="50000"/>
              </a:spcBef>
            </a:pPr>
            <a:r>
              <a:rPr lang="fr-FR" dirty="0">
                <a:solidFill>
                  <a:srgbClr val="FFFF00"/>
                </a:solidFill>
              </a:rPr>
              <a:t>PROFIL DE 200 REBORDS ACETABULAIRES</a:t>
            </a:r>
          </a:p>
          <a:p>
            <a:pPr>
              <a:spcBef>
                <a:spcPct val="50000"/>
              </a:spcBef>
            </a:pPr>
            <a:r>
              <a:rPr lang="fr-FR" dirty="0">
                <a:solidFill>
                  <a:srgbClr val="FFFF00"/>
                </a:solidFill>
              </a:rPr>
              <a:t>PLAN PELVIEN ANTERIEUR DE LEWINNEK</a:t>
            </a:r>
          </a:p>
        </p:txBody>
      </p:sp>
      <p:sp>
        <p:nvSpPr>
          <p:cNvPr id="201761" name="Text Box 33"/>
          <p:cNvSpPr txBox="1">
            <a:spLocks noChangeArrowheads="1"/>
          </p:cNvSpPr>
          <p:nvPr/>
        </p:nvSpPr>
        <p:spPr bwMode="auto">
          <a:xfrm>
            <a:off x="311150" y="2202577"/>
            <a:ext cx="4071938" cy="2092881"/>
          </a:xfrm>
          <a:prstGeom prst="rect">
            <a:avLst/>
          </a:prstGeom>
          <a:noFill/>
          <a:ln w="9525">
            <a:noFill/>
            <a:miter lim="800000"/>
            <a:headEnd/>
            <a:tailEnd/>
          </a:ln>
          <a:effec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spcBef>
                <a:spcPct val="50000"/>
              </a:spcBef>
            </a:pPr>
            <a:r>
              <a:rPr lang="fr-FR" b="1" dirty="0">
                <a:solidFill>
                  <a:srgbClr val="FFFF00"/>
                </a:solidFill>
              </a:rPr>
              <a:t>E. Vandenbussche</a:t>
            </a:r>
            <a:r>
              <a:rPr lang="fr-FR" b="1" i="1" dirty="0">
                <a:solidFill>
                  <a:srgbClr val="FFFF00"/>
                </a:solidFill>
                <a:effectLst>
                  <a:outerShdw blurRad="38100" dist="38100" dir="2700000" algn="tl">
                    <a:srgbClr val="000000"/>
                  </a:outerShdw>
                </a:effectLst>
              </a:rPr>
              <a:t> </a:t>
            </a:r>
          </a:p>
          <a:p>
            <a:pPr algn="ctr">
              <a:spcBef>
                <a:spcPct val="50000"/>
              </a:spcBef>
            </a:pPr>
            <a:r>
              <a:rPr lang="fr-FR" sz="1400" dirty="0">
                <a:solidFill>
                  <a:srgbClr val="FFFF00"/>
                </a:solidFill>
              </a:rPr>
              <a:t>SOFCOT 2007</a:t>
            </a:r>
          </a:p>
          <a:p>
            <a:pPr algn="ctr">
              <a:spcBef>
                <a:spcPct val="50000"/>
              </a:spcBef>
            </a:pPr>
            <a:r>
              <a:rPr lang="fr-FR" sz="1400" dirty="0">
                <a:solidFill>
                  <a:srgbClr val="FFFF00"/>
                </a:solidFill>
              </a:rPr>
              <a:t>Acta orthopaedica 2007 </a:t>
            </a:r>
            <a:r>
              <a:rPr lang="fr-FR" sz="1400" dirty="0" smtClean="0">
                <a:solidFill>
                  <a:srgbClr val="FFFF00"/>
                </a:solidFill>
              </a:rPr>
              <a:t>78(3)327-332</a:t>
            </a:r>
          </a:p>
          <a:p>
            <a:pPr marL="0" lvl="1" indent="0" algn="ctr">
              <a:spcBef>
                <a:spcPct val="50000"/>
              </a:spcBef>
            </a:pPr>
            <a:r>
              <a:rPr lang="fr-FR" sz="1400" dirty="0">
                <a:solidFill>
                  <a:srgbClr val="FFFF00"/>
                </a:solidFill>
              </a:rPr>
              <a:t>Vandenbussch E. et al. The Asymmetric  Profile of the Acetabulum. Clin Orthop Relat Res (2008) 466:417–423</a:t>
            </a:r>
          </a:p>
          <a:p>
            <a:pPr algn="ctr">
              <a:spcBef>
                <a:spcPct val="50000"/>
              </a:spcBef>
            </a:pPr>
            <a:endParaRPr lang="fr-FR" sz="1400" dirty="0">
              <a:solidFill>
                <a:srgbClr val="FFFF00"/>
              </a:solidFill>
            </a:endParaRPr>
          </a:p>
        </p:txBody>
      </p:sp>
    </p:spTree>
    <p:extLst>
      <p:ext uri="{BB962C8B-B14F-4D97-AF65-F5344CB8AC3E}">
        <p14:creationId xmlns:p14="http://schemas.microsoft.com/office/powerpoint/2010/main" val="197810148"/>
      </p:ext>
    </p:extLst>
  </p:cSld>
  <p:clrMapOvr>
    <a:masterClrMapping/>
  </p:clrMapOvr>
  <p:timing>
    <p:tnLst>
      <p:par>
        <p:cTn id="1" dur="indefinite" restart="never" nodeType="tmRoot"/>
      </p:par>
    </p:tnLst>
  </p:timing>
</p:sld>
</file>

<file path=ppt/theme/theme1.xml><?xml version="1.0" encoding="utf-8"?>
<a:theme xmlns:a="http://schemas.openxmlformats.org/drawingml/2006/main" name="Ruisseau">
  <a:themeElements>
    <a:clrScheme name="Ruisseau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Ruisseau">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uisseau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Ruisseau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Ruisseau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Ruisseau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Ruisseau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Ruisseau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Ruisseau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Ruisseau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Ruisseau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264</TotalTime>
  <Words>752</Words>
  <Application>Microsoft Office PowerPoint</Application>
  <PresentationFormat>Affichage à l'écran (4:3)</PresentationFormat>
  <Paragraphs>201</Paragraphs>
  <Slides>18</Slides>
  <Notes>4</Notes>
  <HiddenSlides>0</HiddenSlides>
  <MMClips>1</MMClips>
  <ScaleCrop>false</ScaleCrop>
  <HeadingPairs>
    <vt:vector size="6" baseType="variant">
      <vt:variant>
        <vt:lpstr>Thème</vt:lpstr>
      </vt:variant>
      <vt:variant>
        <vt:i4>1</vt:i4>
      </vt:variant>
      <vt:variant>
        <vt:lpstr>Serveurs OLE incorporés</vt:lpstr>
      </vt:variant>
      <vt:variant>
        <vt:i4>3</vt:i4>
      </vt:variant>
      <vt:variant>
        <vt:lpstr>Titres des diapositives</vt:lpstr>
      </vt:variant>
      <vt:variant>
        <vt:i4>18</vt:i4>
      </vt:variant>
    </vt:vector>
  </HeadingPairs>
  <TitlesOfParts>
    <vt:vector size="22" baseType="lpstr">
      <vt:lpstr>Ruisseau</vt:lpstr>
      <vt:lpstr>Graphique</vt:lpstr>
      <vt:lpstr>Photo Editor Photo</vt:lpstr>
      <vt:lpstr>Feuille de calcul</vt:lpstr>
      <vt:lpstr>INTERET D’UNE CUPULE ANATOMIQUE  A DOUBLE MOBILITE DANS LA PREVENTION DU SYNDROME DU PSOAS: A PROPOS D’UNE SERIE DE 259 CAS.</vt:lpstr>
      <vt:lpstr>RESULTATS SUR LA STABILITE EN CHIRURGIE DE PREMIERE INTENTION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TROIS QUESTIONS :</vt:lpstr>
      <vt:lpstr>Présentation PowerPoint</vt:lpstr>
      <vt:lpstr>Présentation PowerPoint</vt:lpstr>
      <vt:lpstr>Présentation PowerPoint</vt:lpstr>
      <vt:lpstr>Présentation PowerPoint</vt:lpstr>
      <vt:lpstr>Présentation PowerPoint</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EQUILIBRE   DE LA MOBILITE ROTATOIRE APRES MISE EN PLACE D’UNE PROTHESE TOTALE DE HANCHE</dc:title>
  <dc:creator>Philippe Tracol</dc:creator>
  <cp:lastModifiedBy>Philippe Tracol</cp:lastModifiedBy>
  <cp:revision>32</cp:revision>
  <dcterms:created xsi:type="dcterms:W3CDTF">2011-10-15T09:46:43Z</dcterms:created>
  <dcterms:modified xsi:type="dcterms:W3CDTF">2011-10-30T18:09:18Z</dcterms:modified>
</cp:coreProperties>
</file>