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4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336" autoAdjust="0"/>
    <p:restoredTop sz="94660"/>
  </p:normalViewPr>
  <p:slideViewPr>
    <p:cSldViewPr snapToGrid="0" snapToObjects="1">
      <p:cViewPr varScale="1">
        <p:scale>
          <a:sx n="62" d="100"/>
          <a:sy n="62" d="100"/>
        </p:scale>
        <p:origin x="-187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07/10/12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07/10/12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07/10/12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07/10/12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07/10/12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07/10/12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07/10/12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07/10/12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07/10/12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07/10/12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07/10/12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07/10/12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Relationship Id="rId3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g"/><Relationship Id="rId6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Déformations du pied </a:t>
            </a:r>
            <a:br>
              <a:rPr lang="fr-FR" dirty="0" smtClean="0"/>
            </a:br>
            <a:r>
              <a:rPr lang="fr-FR" dirty="0" smtClean="0"/>
              <a:t>et de l’avant-pied:</a:t>
            </a:r>
            <a:br>
              <a:rPr lang="fr-FR" dirty="0" smtClean="0"/>
            </a:br>
            <a:r>
              <a:rPr lang="fr-FR" sz="4900" dirty="0" smtClean="0"/>
              <a:t>techniques chirurgicales classiques.</a:t>
            </a:r>
            <a:br>
              <a:rPr lang="fr-FR" sz="4900" dirty="0" smtClean="0"/>
            </a:br>
            <a:r>
              <a:rPr lang="fr-FR" sz="4900" dirty="0" smtClean="0"/>
              <a:t>2</a:t>
            </a:r>
            <a:r>
              <a:rPr lang="fr-FR" sz="4900" baseline="30000" dirty="0" smtClean="0"/>
              <a:t>e</a:t>
            </a:r>
            <a:r>
              <a:rPr lang="fr-FR" sz="4900" dirty="0" smtClean="0"/>
              <a:t> partie</a:t>
            </a:r>
            <a:endParaRPr lang="fr-FR" sz="49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4548244"/>
            <a:ext cx="6400800" cy="1090556"/>
          </a:xfrm>
        </p:spPr>
        <p:txBody>
          <a:bodyPr>
            <a:normAutofit fontScale="55000" lnSpcReduction="20000"/>
          </a:bodyPr>
          <a:lstStyle/>
          <a:p>
            <a:r>
              <a:rPr lang="fr-FR" u="sng" dirty="0" smtClean="0"/>
              <a:t>Dr </a:t>
            </a:r>
            <a:r>
              <a:rPr lang="fr-FR" b="1" u="sng" dirty="0" smtClean="0"/>
              <a:t>R</a:t>
            </a:r>
            <a:r>
              <a:rPr lang="fr-FR" u="sng" dirty="0" smtClean="0"/>
              <a:t>omain </a:t>
            </a:r>
            <a:r>
              <a:rPr lang="fr-FR" b="1" u="sng" dirty="0" smtClean="0"/>
              <a:t>BIDAR</a:t>
            </a:r>
          </a:p>
          <a:p>
            <a:r>
              <a:rPr lang="fr-FR" i="1" dirty="0" smtClean="0"/>
              <a:t>Cabinet de chirurgie orthopédique « le Liner », Alès.</a:t>
            </a:r>
          </a:p>
          <a:p>
            <a:r>
              <a:rPr lang="fr-FR" i="1" dirty="0" smtClean="0"/>
              <a:t>CHU </a:t>
            </a:r>
            <a:r>
              <a:rPr lang="fr-FR" i="1" dirty="0" err="1" smtClean="0"/>
              <a:t>Carémeau</a:t>
            </a:r>
            <a:r>
              <a:rPr lang="fr-FR" i="1" dirty="0" smtClean="0"/>
              <a:t>, Nîmes. </a:t>
            </a:r>
            <a:endParaRPr lang="fr-FR" i="1" dirty="0"/>
          </a:p>
        </p:txBody>
      </p:sp>
      <p:pic>
        <p:nvPicPr>
          <p:cNvPr id="4" name="Image 3" descr="aco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558" y="6164283"/>
            <a:ext cx="1636442" cy="55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74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r-FR" dirty="0" err="1" smtClean="0"/>
              <a:t>Métatarsalgies</a:t>
            </a:r>
            <a:r>
              <a:rPr lang="fr-FR" dirty="0" smtClean="0"/>
              <a:t>: Cas clinique. </a:t>
            </a:r>
            <a:endParaRPr lang="fr-FR" dirty="0"/>
          </a:p>
        </p:txBody>
      </p:sp>
      <p:pic>
        <p:nvPicPr>
          <p:cNvPr id="6" name="Image 5" descr="IMG_035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936" y="3582068"/>
            <a:ext cx="4385958" cy="3275932"/>
          </a:xfrm>
          <a:prstGeom prst="rect">
            <a:avLst/>
          </a:prstGeom>
        </p:spPr>
      </p:pic>
      <p:pic>
        <p:nvPicPr>
          <p:cNvPr id="5" name="Image 4" descr="IMG_035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997" b="17997"/>
          <a:stretch/>
        </p:blipFill>
        <p:spPr>
          <a:xfrm>
            <a:off x="5746028" y="0"/>
            <a:ext cx="3285083" cy="4398211"/>
          </a:xfrm>
          <a:prstGeom prst="rect">
            <a:avLst/>
          </a:prstGeom>
        </p:spPr>
      </p:pic>
      <p:pic>
        <p:nvPicPr>
          <p:cNvPr id="4" name="Espace réservé du contenu 3" descr="IMG_0097.jpg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723" t="20908" r="-71723" b="-20128"/>
          <a:stretch/>
        </p:blipFill>
        <p:spPr>
          <a:xfrm>
            <a:off x="-2370683" y="774850"/>
            <a:ext cx="8229600" cy="4525200"/>
          </a:xfrm>
        </p:spPr>
      </p:pic>
    </p:spTree>
    <p:extLst>
      <p:ext uri="{BB962C8B-B14F-4D97-AF65-F5344CB8AC3E}">
        <p14:creationId xmlns:p14="http://schemas.microsoft.com/office/powerpoint/2010/main" val="2929145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67031"/>
            <a:ext cx="8229600" cy="1143000"/>
          </a:xfrm>
        </p:spPr>
        <p:txBody>
          <a:bodyPr/>
          <a:lstStyle/>
          <a:p>
            <a:r>
              <a:rPr lang="fr-FR" dirty="0" smtClean="0"/>
              <a:t>Griffes d’orteil.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5658" y="1600200"/>
            <a:ext cx="8521142" cy="4525963"/>
          </a:xfrm>
        </p:spPr>
        <p:txBody>
          <a:bodyPr>
            <a:normAutofit fontScale="62500" lnSpcReduction="20000"/>
          </a:bodyPr>
          <a:lstStyle/>
          <a:p>
            <a:r>
              <a:rPr lang="fr-FR" b="1" u="sng" dirty="0" smtClean="0"/>
              <a:t>3 types.</a:t>
            </a:r>
          </a:p>
          <a:p>
            <a:pPr lvl="8"/>
            <a:endParaRPr lang="fr-FR" b="1" u="sng" dirty="0" smtClean="0"/>
          </a:p>
          <a:p>
            <a:r>
              <a:rPr lang="fr-FR" b="1" u="sng" dirty="0" smtClean="0"/>
              <a:t>Causes:</a:t>
            </a:r>
          </a:p>
          <a:p>
            <a:pPr lvl="1"/>
            <a:r>
              <a:rPr lang="fr-FR" dirty="0" smtClean="0"/>
              <a:t>Hallux valgus.</a:t>
            </a:r>
          </a:p>
          <a:p>
            <a:pPr lvl="1"/>
            <a:r>
              <a:rPr lang="fr-FR" dirty="0" smtClean="0"/>
              <a:t>Avant pied grec (excès O2).</a:t>
            </a:r>
          </a:p>
          <a:p>
            <a:pPr lvl="1"/>
            <a:r>
              <a:rPr lang="fr-FR" dirty="0" smtClean="0"/>
              <a:t>Avant pied rond (excès M2, M3, M4).</a:t>
            </a:r>
          </a:p>
          <a:p>
            <a:pPr lvl="1"/>
            <a:r>
              <a:rPr lang="fr-FR" dirty="0" smtClean="0"/>
              <a:t>Pied creux.</a:t>
            </a:r>
          </a:p>
          <a:p>
            <a:pPr lvl="1"/>
            <a:r>
              <a:rPr lang="fr-FR" dirty="0" smtClean="0"/>
              <a:t>Atteintes neurologiques.</a:t>
            </a:r>
          </a:p>
          <a:p>
            <a:pPr lvl="8"/>
            <a:endParaRPr lang="fr-FR" dirty="0" smtClean="0"/>
          </a:p>
          <a:p>
            <a:r>
              <a:rPr lang="fr-FR" b="1" dirty="0" smtClean="0"/>
              <a:t>Réductibilité?</a:t>
            </a:r>
          </a:p>
          <a:p>
            <a:pPr lvl="8"/>
            <a:endParaRPr lang="fr-FR" b="1" dirty="0" smtClean="0"/>
          </a:p>
          <a:p>
            <a:r>
              <a:rPr lang="fr-FR" b="1" dirty="0" smtClean="0"/>
              <a:t>Déformations associées </a:t>
            </a:r>
            <a:r>
              <a:rPr lang="fr-FR" dirty="0" smtClean="0"/>
              <a:t>de l’avant-pied?</a:t>
            </a:r>
          </a:p>
        </p:txBody>
      </p:sp>
      <p:pic>
        <p:nvPicPr>
          <p:cNvPr id="7" name="Image 6" descr="griff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338" y="1075333"/>
            <a:ext cx="5537462" cy="1614311"/>
          </a:xfrm>
          <a:prstGeom prst="rect">
            <a:avLst/>
          </a:prstGeom>
        </p:spPr>
      </p:pic>
      <p:grpSp>
        <p:nvGrpSpPr>
          <p:cNvPr id="5" name="Grouper 4"/>
          <p:cNvGrpSpPr/>
          <p:nvPr/>
        </p:nvGrpSpPr>
        <p:grpSpPr>
          <a:xfrm>
            <a:off x="5057540" y="2710777"/>
            <a:ext cx="3629260" cy="2710744"/>
            <a:chOff x="5057540" y="2710777"/>
            <a:chExt cx="3629260" cy="2710744"/>
          </a:xfrm>
        </p:grpSpPr>
        <p:pic>
          <p:nvPicPr>
            <p:cNvPr id="8" name="Image 7" descr="IMG_0561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7540" y="2710777"/>
              <a:ext cx="3629260" cy="2710744"/>
            </a:xfrm>
            <a:prstGeom prst="rect">
              <a:avLst/>
            </a:prstGeom>
            <a:ln>
              <a:noFill/>
            </a:ln>
          </p:spPr>
        </p:pic>
        <p:sp>
          <p:nvSpPr>
            <p:cNvPr id="4" name="Flèche vers le bas 3"/>
            <p:cNvSpPr/>
            <p:nvPr/>
          </p:nvSpPr>
          <p:spPr>
            <a:xfrm>
              <a:off x="5804947" y="2954428"/>
              <a:ext cx="151853" cy="307344"/>
            </a:xfrm>
            <a:prstGeom prst="downArrow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Flèche vers le bas 12"/>
            <p:cNvSpPr/>
            <p:nvPr/>
          </p:nvSpPr>
          <p:spPr>
            <a:xfrm>
              <a:off x="7441372" y="2857206"/>
              <a:ext cx="151853" cy="307344"/>
            </a:xfrm>
            <a:prstGeom prst="downArrow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4" name="Grouper 33"/>
          <p:cNvGrpSpPr/>
          <p:nvPr/>
        </p:nvGrpSpPr>
        <p:grpSpPr>
          <a:xfrm>
            <a:off x="5057540" y="1075333"/>
            <a:ext cx="3629260" cy="4667889"/>
            <a:chOff x="6341651" y="1075333"/>
            <a:chExt cx="3629260" cy="4667889"/>
          </a:xfrm>
        </p:grpSpPr>
        <p:pic>
          <p:nvPicPr>
            <p:cNvPr id="9" name="Image 8" descr="IMG_0562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1651" y="1075333"/>
              <a:ext cx="3629260" cy="4667889"/>
            </a:xfrm>
            <a:prstGeom prst="rect">
              <a:avLst/>
            </a:prstGeom>
          </p:spPr>
        </p:pic>
        <p:cxnSp>
          <p:nvCxnSpPr>
            <p:cNvPr id="27" name="Connecteur droit 26"/>
            <p:cNvCxnSpPr/>
            <p:nvPr/>
          </p:nvCxnSpPr>
          <p:spPr>
            <a:xfrm flipV="1">
              <a:off x="7888111" y="4120444"/>
              <a:ext cx="0" cy="35277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/>
            <p:cNvCxnSpPr/>
            <p:nvPr/>
          </p:nvCxnSpPr>
          <p:spPr>
            <a:xfrm flipV="1">
              <a:off x="8048977" y="2513255"/>
              <a:ext cx="0" cy="35277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>
            <a:xfrm flipV="1">
              <a:off x="8048977" y="3606800"/>
              <a:ext cx="0" cy="35277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 flipV="1">
              <a:off x="8147755" y="2950633"/>
              <a:ext cx="0" cy="35277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26970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26051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Griffes </a:t>
            </a:r>
            <a:r>
              <a:rPr lang="fr-FR" dirty="0" smtClean="0"/>
              <a:t>d’orteil: technique opératoire.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34165"/>
            <a:ext cx="8229600" cy="4525963"/>
          </a:xfrm>
        </p:spPr>
        <p:txBody>
          <a:bodyPr>
            <a:normAutofit/>
          </a:bodyPr>
          <a:lstStyle/>
          <a:p>
            <a:r>
              <a:rPr lang="fr-FR" sz="2200" dirty="0" smtClean="0"/>
              <a:t>Lutte contre les rétractions </a:t>
            </a:r>
            <a:r>
              <a:rPr lang="fr-FR" sz="2200" dirty="0" err="1" smtClean="0"/>
              <a:t>tendino</a:t>
            </a:r>
            <a:r>
              <a:rPr lang="fr-FR" sz="2200" dirty="0" smtClean="0"/>
              <a:t> capsulaires.</a:t>
            </a:r>
          </a:p>
          <a:p>
            <a:r>
              <a:rPr lang="fr-FR" sz="2200" dirty="0" smtClean="0"/>
              <a:t>Correction des déformations osseuses:</a:t>
            </a:r>
          </a:p>
          <a:p>
            <a:pPr lvl="1"/>
            <a:r>
              <a:rPr lang="fr-FR" sz="1800" dirty="0" smtClean="0"/>
              <a:t>Ostéotomie de Weil.</a:t>
            </a:r>
          </a:p>
          <a:p>
            <a:pPr lvl="1"/>
            <a:r>
              <a:rPr lang="fr-FR" sz="1800" dirty="0" smtClean="0"/>
              <a:t>Résection </a:t>
            </a:r>
            <a:r>
              <a:rPr lang="fr-FR" sz="1800" dirty="0" err="1" smtClean="0"/>
              <a:t>arthroplastique</a:t>
            </a:r>
            <a:r>
              <a:rPr lang="fr-FR" sz="1800" dirty="0" smtClean="0"/>
              <a:t> IP.</a:t>
            </a:r>
          </a:p>
          <a:p>
            <a:pPr lvl="1"/>
            <a:r>
              <a:rPr lang="fr-FR" sz="1800" dirty="0" smtClean="0"/>
              <a:t>Arthrodèse IP.</a:t>
            </a:r>
          </a:p>
          <a:p>
            <a:pPr lvl="1"/>
            <a:r>
              <a:rPr lang="fr-FR" sz="1800" dirty="0" smtClean="0"/>
              <a:t>Implant IP.</a:t>
            </a:r>
          </a:p>
        </p:txBody>
      </p:sp>
      <p:pic>
        <p:nvPicPr>
          <p:cNvPr id="5" name="Image 4" descr="illus_griffe_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906" y="3368600"/>
            <a:ext cx="4838841" cy="3337131"/>
          </a:xfrm>
          <a:prstGeom prst="rect">
            <a:avLst/>
          </a:prstGeom>
        </p:spPr>
      </p:pic>
      <p:pic>
        <p:nvPicPr>
          <p:cNvPr id="6" name="Image 5" descr="breve_orteils_en_griff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678" y="4872954"/>
            <a:ext cx="2225514" cy="183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03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46756"/>
            <a:ext cx="8229600" cy="1143000"/>
          </a:xfrm>
        </p:spPr>
        <p:txBody>
          <a:bodyPr>
            <a:normAutofit/>
          </a:bodyPr>
          <a:lstStyle/>
          <a:p>
            <a:r>
              <a:rPr lang="fr-FR" dirty="0"/>
              <a:t>Griffes d’orteil: </a:t>
            </a:r>
            <a:r>
              <a:rPr lang="fr-FR" dirty="0" smtClean="0"/>
              <a:t>Cas clinique.</a:t>
            </a:r>
            <a:endParaRPr lang="fr-FR" dirty="0"/>
          </a:p>
        </p:txBody>
      </p:sp>
      <p:pic>
        <p:nvPicPr>
          <p:cNvPr id="4" name="Espace réservé du contenu 3" descr="IMG_015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31" r="-17931"/>
          <a:stretch>
            <a:fillRect/>
          </a:stretch>
        </p:blipFill>
        <p:spPr>
          <a:xfrm>
            <a:off x="-632884" y="1495425"/>
            <a:ext cx="5148263" cy="2830513"/>
          </a:xfrm>
        </p:spPr>
      </p:pic>
      <p:pic>
        <p:nvPicPr>
          <p:cNvPr id="5" name="Image 4" descr="IMG_015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0" b="-7350"/>
          <a:stretch/>
        </p:blipFill>
        <p:spPr>
          <a:xfrm>
            <a:off x="3418040" y="1495425"/>
            <a:ext cx="2979896" cy="3989613"/>
          </a:xfrm>
          <a:prstGeom prst="rect">
            <a:avLst/>
          </a:prstGeom>
        </p:spPr>
      </p:pic>
      <p:pic>
        <p:nvPicPr>
          <p:cNvPr id="6" name="Image 5" descr="IMG_0156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4" t="-19441" r="-14084" b="19441"/>
          <a:stretch/>
        </p:blipFill>
        <p:spPr>
          <a:xfrm>
            <a:off x="6110111" y="574937"/>
            <a:ext cx="3449212" cy="461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464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6042"/>
            <a:ext cx="822960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Quintus Varus.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3268" y="1324085"/>
            <a:ext cx="8493532" cy="4525963"/>
          </a:xfrm>
        </p:spPr>
        <p:txBody>
          <a:bodyPr>
            <a:normAutofit/>
          </a:bodyPr>
          <a:lstStyle/>
          <a:p>
            <a:r>
              <a:rPr lang="fr-FR" sz="2000" dirty="0" smtClean="0"/>
              <a:t>Déformation inverse de l’Hallux Valgus.</a:t>
            </a:r>
          </a:p>
          <a:p>
            <a:r>
              <a:rPr lang="fr-FR" sz="2000" dirty="0" smtClean="0"/>
              <a:t>Saillie externe de la tête de M5 associé </a:t>
            </a:r>
            <a:r>
              <a:rPr lang="fr-FR" sz="2000" dirty="0" err="1" smtClean="0"/>
              <a:t>svt</a:t>
            </a:r>
            <a:r>
              <a:rPr lang="fr-FR" sz="2000" dirty="0" smtClean="0"/>
              <a:t> à un </a:t>
            </a:r>
            <a:r>
              <a:rPr lang="fr-FR" sz="2000" dirty="0" err="1" smtClean="0"/>
              <a:t>supraductus</a:t>
            </a:r>
            <a:r>
              <a:rPr lang="fr-FR" sz="2000" dirty="0" smtClean="0"/>
              <a:t> du 5éme orteil.</a:t>
            </a:r>
          </a:p>
          <a:p>
            <a:r>
              <a:rPr lang="fr-FR" sz="2000" dirty="0" smtClean="0"/>
              <a:t>Conflit externe au chaussage. </a:t>
            </a:r>
          </a:p>
          <a:p>
            <a:pPr lvl="5"/>
            <a:endParaRPr lang="fr-FR" sz="800" dirty="0" smtClean="0"/>
          </a:p>
          <a:p>
            <a:r>
              <a:rPr lang="fr-FR" sz="2000" b="1" u="sng" dirty="0" smtClean="0"/>
              <a:t>TTT chirurgical:</a:t>
            </a:r>
          </a:p>
          <a:p>
            <a:pPr lvl="1"/>
            <a:r>
              <a:rPr lang="fr-FR" sz="1600" dirty="0" smtClean="0"/>
              <a:t> plastie cutanée et tendineuse.</a:t>
            </a:r>
          </a:p>
          <a:p>
            <a:pPr lvl="1"/>
            <a:r>
              <a:rPr lang="fr-FR" sz="1600" dirty="0" smtClean="0"/>
              <a:t>Libération </a:t>
            </a:r>
            <a:r>
              <a:rPr lang="fr-FR" sz="1600" dirty="0" err="1" smtClean="0"/>
              <a:t>capsuloligamentaire</a:t>
            </a:r>
            <a:r>
              <a:rPr lang="fr-FR" sz="1600" dirty="0" smtClean="0"/>
              <a:t> MTP.</a:t>
            </a:r>
          </a:p>
          <a:p>
            <a:pPr lvl="1"/>
            <a:r>
              <a:rPr lang="fr-FR" sz="1600" dirty="0" smtClean="0"/>
              <a:t>Ostéotomie de M5.</a:t>
            </a:r>
            <a:endParaRPr lang="fr-FR" sz="1600" dirty="0"/>
          </a:p>
        </p:txBody>
      </p:sp>
      <p:pic>
        <p:nvPicPr>
          <p:cNvPr id="4" name="Espace réservé du contenu 3" descr="IMG_027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11" r="-17911"/>
          <a:stretch>
            <a:fillRect/>
          </a:stretch>
        </p:blipFill>
        <p:spPr>
          <a:xfrm>
            <a:off x="4006642" y="3174652"/>
            <a:ext cx="5132935" cy="2822917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6540500" y="4751780"/>
            <a:ext cx="917222" cy="733778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 vers le haut 5"/>
          <p:cNvSpPr/>
          <p:nvPr/>
        </p:nvSpPr>
        <p:spPr>
          <a:xfrm>
            <a:off x="6187722" y="3951110"/>
            <a:ext cx="176389" cy="480531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8371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10694"/>
            <a:ext cx="8229600" cy="1143000"/>
          </a:xfrm>
        </p:spPr>
        <p:txBody>
          <a:bodyPr/>
          <a:lstStyle/>
          <a:p>
            <a:r>
              <a:rPr lang="fr-FR" dirty="0"/>
              <a:t>Quintus </a:t>
            </a:r>
            <a:r>
              <a:rPr lang="fr-FR" dirty="0" smtClean="0"/>
              <a:t>Varus: Cas clinique.</a:t>
            </a:r>
            <a:endParaRPr lang="fr-FR" dirty="0"/>
          </a:p>
        </p:txBody>
      </p:sp>
      <p:pic>
        <p:nvPicPr>
          <p:cNvPr id="5" name="Image 4" descr="IMG_028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490" y="1263242"/>
            <a:ext cx="3409397" cy="4564647"/>
          </a:xfrm>
          <a:prstGeom prst="rect">
            <a:avLst/>
          </a:prstGeom>
        </p:spPr>
      </p:pic>
      <p:pic>
        <p:nvPicPr>
          <p:cNvPr id="6" name="Image 5" descr="IMG_0277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0" t="-17850" r="-25280" b="17850"/>
          <a:stretch/>
        </p:blipFill>
        <p:spPr>
          <a:xfrm>
            <a:off x="197555" y="1132306"/>
            <a:ext cx="3999604" cy="5354842"/>
          </a:xfrm>
          <a:prstGeom prst="rect">
            <a:avLst/>
          </a:prstGeom>
        </p:spPr>
      </p:pic>
      <p:pic>
        <p:nvPicPr>
          <p:cNvPr id="7" name="Image 6" descr="IMG_0353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3" r="-12483"/>
          <a:stretch/>
        </p:blipFill>
        <p:spPr>
          <a:xfrm>
            <a:off x="5721252" y="2723444"/>
            <a:ext cx="3891868" cy="2906890"/>
          </a:xfrm>
          <a:prstGeom prst="rect">
            <a:avLst/>
          </a:prstGeom>
        </p:spPr>
      </p:pic>
      <p:pic>
        <p:nvPicPr>
          <p:cNvPr id="4" name="Espace réservé du contenu 3" descr="IMG_0278.JPG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11" r="-17911"/>
          <a:stretch>
            <a:fillRect/>
          </a:stretch>
        </p:blipFill>
        <p:spPr>
          <a:xfrm>
            <a:off x="-325469" y="1249131"/>
            <a:ext cx="4050801" cy="2227785"/>
          </a:xfrm>
        </p:spPr>
      </p:pic>
    </p:spTree>
    <p:extLst>
      <p:ext uri="{BB962C8B-B14F-4D97-AF65-F5344CB8AC3E}">
        <p14:creationId xmlns:p14="http://schemas.microsoft.com/office/powerpoint/2010/main" val="1221742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588925"/>
          </a:xfrm>
        </p:spPr>
        <p:txBody>
          <a:bodyPr/>
          <a:lstStyle/>
          <a:p>
            <a:pPr marL="0" indent="0" algn="ctr">
              <a:buNone/>
            </a:pPr>
            <a:r>
              <a:rPr lang="fr-FR" dirty="0" smtClean="0"/>
              <a:t>…Merci de votre attention…</a:t>
            </a:r>
            <a:endParaRPr lang="fr-FR" dirty="0"/>
          </a:p>
        </p:txBody>
      </p:sp>
      <p:pic>
        <p:nvPicPr>
          <p:cNvPr id="5" name="Image 4" descr="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491" y="3297168"/>
            <a:ext cx="2717800" cy="29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79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81085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« Oignon »: déformation du 1</a:t>
            </a:r>
            <a:r>
              <a:rPr lang="fr-FR" baseline="30000" dirty="0" smtClean="0"/>
              <a:t>er</a:t>
            </a:r>
            <a:r>
              <a:rPr lang="fr-FR" dirty="0" smtClean="0"/>
              <a:t> rayon.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4525963"/>
          </a:xfrm>
        </p:spPr>
        <p:txBody>
          <a:bodyPr>
            <a:noAutofit/>
          </a:bodyPr>
          <a:lstStyle/>
          <a:p>
            <a:r>
              <a:rPr lang="fr-FR" sz="2000" dirty="0" smtClean="0"/>
              <a:t>Déformation de l’articulation </a:t>
            </a:r>
            <a:r>
              <a:rPr lang="fr-FR" sz="2000" dirty="0" err="1" smtClean="0"/>
              <a:t>MétaTarsoPhalangienne</a:t>
            </a:r>
            <a:r>
              <a:rPr lang="fr-FR" sz="2000" dirty="0" smtClean="0"/>
              <a:t> (MTP) de l’hallux, avec aspect inflammatoire cutané occasionné par un conflit au chaussage.</a:t>
            </a:r>
          </a:p>
          <a:p>
            <a:pPr lvl="1"/>
            <a:r>
              <a:rPr lang="fr-FR" sz="1600" dirty="0" smtClean="0"/>
              <a:t>Hallux Valgus  /  Hallux </a:t>
            </a:r>
            <a:r>
              <a:rPr lang="fr-FR" sz="1600" dirty="0" err="1" smtClean="0"/>
              <a:t>Rigidus</a:t>
            </a:r>
            <a:r>
              <a:rPr lang="fr-FR" sz="1600" dirty="0" smtClean="0"/>
              <a:t>.</a:t>
            </a:r>
          </a:p>
          <a:p>
            <a:r>
              <a:rPr lang="fr-FR" sz="2000" b="1" u="sng" dirty="0" smtClean="0"/>
              <a:t>Hallux Valgus:</a:t>
            </a:r>
          </a:p>
          <a:p>
            <a:pPr lvl="1"/>
            <a:r>
              <a:rPr lang="fr-FR" sz="1600" dirty="0" smtClean="0"/>
              <a:t>Déviation en Valgus du gros orteil avec saillie interne de la tête de M1</a:t>
            </a:r>
          </a:p>
          <a:p>
            <a:pPr lvl="1"/>
            <a:r>
              <a:rPr lang="fr-FR" sz="1600" dirty="0" smtClean="0"/>
              <a:t> +/- exostose associée </a:t>
            </a:r>
          </a:p>
          <a:p>
            <a:pPr lvl="1"/>
            <a:r>
              <a:rPr lang="fr-FR" sz="1600" dirty="0" smtClean="0"/>
              <a:t>+/- déviation rotatoire de l’hallux.</a:t>
            </a:r>
          </a:p>
          <a:p>
            <a:r>
              <a:rPr lang="fr-FR" sz="2000" b="1" u="sng" dirty="0" smtClean="0"/>
              <a:t>Facteurs favorisants:</a:t>
            </a:r>
          </a:p>
          <a:p>
            <a:pPr lvl="1"/>
            <a:r>
              <a:rPr lang="fr-FR" sz="1600" dirty="0" smtClean="0"/>
              <a:t>Chaussage.</a:t>
            </a:r>
          </a:p>
          <a:p>
            <a:pPr lvl="1"/>
            <a:r>
              <a:rPr lang="fr-FR" sz="1600" dirty="0" smtClean="0"/>
              <a:t>Avant-pied égyptien.</a:t>
            </a:r>
          </a:p>
          <a:p>
            <a:pPr lvl="1"/>
            <a:r>
              <a:rPr lang="fr-FR" sz="1600" dirty="0" smtClean="0"/>
              <a:t>Pied plat.</a:t>
            </a:r>
          </a:p>
          <a:p>
            <a:pPr lvl="1"/>
            <a:r>
              <a:rPr lang="fr-FR" sz="1600" dirty="0" smtClean="0"/>
              <a:t>Congénitaux: orientation anormale des surfaces articulaires.</a:t>
            </a:r>
          </a:p>
          <a:p>
            <a:r>
              <a:rPr lang="fr-FR" sz="2000" b="1" u="sng" dirty="0" smtClean="0"/>
              <a:t>Physiopathologie: </a:t>
            </a:r>
            <a:r>
              <a:rPr lang="fr-FR" sz="1600" dirty="0" smtClean="0">
                <a:solidFill>
                  <a:srgbClr val="FFFF00"/>
                </a:solidFill>
              </a:rPr>
              <a:t>Cercle vicieux de rétraction </a:t>
            </a:r>
            <a:r>
              <a:rPr lang="fr-FR" sz="1600" dirty="0" err="1" smtClean="0">
                <a:solidFill>
                  <a:srgbClr val="FFFF00"/>
                </a:solidFill>
              </a:rPr>
              <a:t>tendino</a:t>
            </a:r>
            <a:r>
              <a:rPr lang="fr-FR" sz="1600" dirty="0">
                <a:solidFill>
                  <a:srgbClr val="FFFF00"/>
                </a:solidFill>
              </a:rPr>
              <a:t>-</a:t>
            </a:r>
            <a:r>
              <a:rPr lang="fr-FR" sz="1600" dirty="0" smtClean="0">
                <a:solidFill>
                  <a:srgbClr val="FFFF00"/>
                </a:solidFill>
              </a:rPr>
              <a:t>capsulaire latérale.</a:t>
            </a:r>
          </a:p>
        </p:txBody>
      </p:sp>
      <p:pic>
        <p:nvPicPr>
          <p:cNvPr id="4" name="Image 3" descr="fig14cazeau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488" y="3336496"/>
            <a:ext cx="5238070" cy="2444433"/>
          </a:xfrm>
          <a:prstGeom prst="rect">
            <a:avLst/>
          </a:prstGeom>
        </p:spPr>
      </p:pic>
      <p:sp>
        <p:nvSpPr>
          <p:cNvPr id="7" name="Forme libre 6"/>
          <p:cNvSpPr/>
          <p:nvPr/>
        </p:nvSpPr>
        <p:spPr>
          <a:xfrm>
            <a:off x="4323724" y="4052992"/>
            <a:ext cx="108093" cy="1350997"/>
          </a:xfrm>
          <a:custGeom>
            <a:avLst/>
            <a:gdLst>
              <a:gd name="connsiteX0" fmla="*/ 108093 w 108093"/>
              <a:gd name="connsiteY0" fmla="*/ 0 h 1350997"/>
              <a:gd name="connsiteX1" fmla="*/ 40535 w 108093"/>
              <a:gd name="connsiteY1" fmla="*/ 567419 h 1350997"/>
              <a:gd name="connsiteX2" fmla="*/ 0 w 108093"/>
              <a:gd name="connsiteY2" fmla="*/ 810598 h 1350997"/>
              <a:gd name="connsiteX3" fmla="*/ 0 w 108093"/>
              <a:gd name="connsiteY3" fmla="*/ 918678 h 1350997"/>
              <a:gd name="connsiteX4" fmla="*/ 40535 w 108093"/>
              <a:gd name="connsiteY4" fmla="*/ 1161858 h 1350997"/>
              <a:gd name="connsiteX5" fmla="*/ 94581 w 108093"/>
              <a:gd name="connsiteY5" fmla="*/ 1350997 h 1350997"/>
              <a:gd name="connsiteX6" fmla="*/ 94581 w 108093"/>
              <a:gd name="connsiteY6" fmla="*/ 1350997 h 135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093" h="1350997">
                <a:moveTo>
                  <a:pt x="108093" y="0"/>
                </a:moveTo>
                <a:cubicBezTo>
                  <a:pt x="83321" y="216159"/>
                  <a:pt x="58550" y="432319"/>
                  <a:pt x="40535" y="567419"/>
                </a:cubicBezTo>
                <a:cubicBezTo>
                  <a:pt x="22520" y="702519"/>
                  <a:pt x="6756" y="752055"/>
                  <a:pt x="0" y="810598"/>
                </a:cubicBezTo>
                <a:cubicBezTo>
                  <a:pt x="-6756" y="869141"/>
                  <a:pt x="-6756" y="860135"/>
                  <a:pt x="0" y="918678"/>
                </a:cubicBezTo>
                <a:cubicBezTo>
                  <a:pt x="6756" y="977221"/>
                  <a:pt x="24771" y="1089805"/>
                  <a:pt x="40535" y="1161858"/>
                </a:cubicBezTo>
                <a:cubicBezTo>
                  <a:pt x="56298" y="1233911"/>
                  <a:pt x="94581" y="1350997"/>
                  <a:pt x="94581" y="1350997"/>
                </a:cubicBezTo>
                <a:lnTo>
                  <a:pt x="94581" y="1350997"/>
                </a:lnTo>
              </a:path>
            </a:pathLst>
          </a:custGeom>
          <a:ln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orme libre 8"/>
          <p:cNvSpPr/>
          <p:nvPr/>
        </p:nvSpPr>
        <p:spPr>
          <a:xfrm>
            <a:off x="3945398" y="4784678"/>
            <a:ext cx="287169" cy="274771"/>
          </a:xfrm>
          <a:custGeom>
            <a:avLst/>
            <a:gdLst>
              <a:gd name="connsiteX0" fmla="*/ 243209 w 287169"/>
              <a:gd name="connsiteY0" fmla="*/ 38382 h 274771"/>
              <a:gd name="connsiteX1" fmla="*/ 27023 w 287169"/>
              <a:gd name="connsiteY1" fmla="*/ 24872 h 274771"/>
              <a:gd name="connsiteX2" fmla="*/ 0 w 287169"/>
              <a:gd name="connsiteY2" fmla="*/ 105932 h 274771"/>
              <a:gd name="connsiteX3" fmla="*/ 13511 w 287169"/>
              <a:gd name="connsiteY3" fmla="*/ 186992 h 274771"/>
              <a:gd name="connsiteX4" fmla="*/ 94581 w 287169"/>
              <a:gd name="connsiteY4" fmla="*/ 241032 h 274771"/>
              <a:gd name="connsiteX5" fmla="*/ 121605 w 287169"/>
              <a:gd name="connsiteY5" fmla="*/ 268052 h 274771"/>
              <a:gd name="connsiteX6" fmla="*/ 256721 w 287169"/>
              <a:gd name="connsiteY6" fmla="*/ 254542 h 274771"/>
              <a:gd name="connsiteX7" fmla="*/ 202674 w 287169"/>
              <a:gd name="connsiteY7" fmla="*/ 38382 h 274771"/>
              <a:gd name="connsiteX8" fmla="*/ 189163 w 287169"/>
              <a:gd name="connsiteY8" fmla="*/ 38382 h 274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7169" h="274771">
                <a:moveTo>
                  <a:pt x="243209" y="38382"/>
                </a:moveTo>
                <a:cubicBezTo>
                  <a:pt x="169635" y="8956"/>
                  <a:pt x="117405" y="-23790"/>
                  <a:pt x="27023" y="24872"/>
                </a:cubicBezTo>
                <a:cubicBezTo>
                  <a:pt x="1945" y="38374"/>
                  <a:pt x="0" y="105932"/>
                  <a:pt x="0" y="105932"/>
                </a:cubicBezTo>
                <a:cubicBezTo>
                  <a:pt x="4504" y="132952"/>
                  <a:pt x="3892" y="161344"/>
                  <a:pt x="13511" y="186992"/>
                </a:cubicBezTo>
                <a:cubicBezTo>
                  <a:pt x="23837" y="214525"/>
                  <a:pt x="78064" y="230022"/>
                  <a:pt x="94581" y="241032"/>
                </a:cubicBezTo>
                <a:cubicBezTo>
                  <a:pt x="105180" y="248097"/>
                  <a:pt x="112597" y="259045"/>
                  <a:pt x="121605" y="268052"/>
                </a:cubicBezTo>
                <a:cubicBezTo>
                  <a:pt x="166644" y="263549"/>
                  <a:pt x="233431" y="293354"/>
                  <a:pt x="256721" y="254542"/>
                </a:cubicBezTo>
                <a:cubicBezTo>
                  <a:pt x="320234" y="148699"/>
                  <a:pt x="275717" y="74900"/>
                  <a:pt x="202674" y="38382"/>
                </a:cubicBezTo>
                <a:cubicBezTo>
                  <a:pt x="198646" y="36368"/>
                  <a:pt x="193667" y="38382"/>
                  <a:pt x="189163" y="38382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3074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1086"/>
            <a:ext cx="8229600" cy="1143000"/>
          </a:xfrm>
        </p:spPr>
        <p:txBody>
          <a:bodyPr>
            <a:normAutofit/>
          </a:bodyPr>
          <a:lstStyle/>
          <a:p>
            <a:r>
              <a:rPr lang="fr-FR" sz="4400" dirty="0" smtClean="0"/>
              <a:t>Hallux Valgus.</a:t>
            </a:r>
            <a:endParaRPr lang="fr-FR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24086"/>
            <a:ext cx="8229600" cy="4488129"/>
          </a:xfrm>
        </p:spPr>
        <p:txBody>
          <a:bodyPr>
            <a:normAutofit fontScale="62500" lnSpcReduction="20000"/>
          </a:bodyPr>
          <a:lstStyle/>
          <a:p>
            <a:r>
              <a:rPr lang="fr-FR" b="1" u="sng" dirty="0" smtClean="0"/>
              <a:t>Gene fonctionnelle?</a:t>
            </a:r>
            <a:r>
              <a:rPr lang="fr-FR" dirty="0" smtClean="0"/>
              <a:t> (PM, qualité et difficulté de chaussage)</a:t>
            </a:r>
          </a:p>
          <a:p>
            <a:pPr lvl="8"/>
            <a:endParaRPr lang="fr-FR" dirty="0" smtClean="0"/>
          </a:p>
          <a:p>
            <a:r>
              <a:rPr lang="fr-FR" b="1" u="sng" dirty="0" smtClean="0"/>
              <a:t>Examen clinique:</a:t>
            </a:r>
          </a:p>
          <a:p>
            <a:pPr lvl="1"/>
            <a:r>
              <a:rPr lang="fr-FR" dirty="0" smtClean="0"/>
              <a:t>Mobilités et douleur? articulaires de la MTP.</a:t>
            </a:r>
          </a:p>
          <a:p>
            <a:pPr lvl="1"/>
            <a:r>
              <a:rPr lang="fr-FR" dirty="0" smtClean="0"/>
              <a:t>Déformations associées: griffes, </a:t>
            </a:r>
            <a:r>
              <a:rPr lang="fr-FR" dirty="0" err="1" smtClean="0"/>
              <a:t>métatarsalgies</a:t>
            </a:r>
            <a:r>
              <a:rPr lang="fr-FR" dirty="0" smtClean="0"/>
              <a:t>.</a:t>
            </a:r>
          </a:p>
          <a:p>
            <a:pPr lvl="8"/>
            <a:endParaRPr lang="fr-FR" dirty="0" smtClean="0"/>
          </a:p>
          <a:p>
            <a:r>
              <a:rPr lang="fr-FR" b="1" u="sng" dirty="0" smtClean="0"/>
              <a:t>Bilan </a:t>
            </a:r>
            <a:r>
              <a:rPr lang="fr-FR" b="1" u="sng" dirty="0" err="1" smtClean="0"/>
              <a:t>Rx</a:t>
            </a:r>
            <a:r>
              <a:rPr lang="fr-FR" b="1" u="sng" dirty="0" smtClean="0"/>
              <a:t>:</a:t>
            </a:r>
          </a:p>
          <a:p>
            <a:pPr lvl="1"/>
            <a:r>
              <a:rPr lang="fr-FR" dirty="0" smtClean="0"/>
              <a:t>Avant pied F+P </a:t>
            </a:r>
            <a:r>
              <a:rPr lang="fr-FR" dirty="0" smtClean="0">
                <a:solidFill>
                  <a:srgbClr val="FFFF00"/>
                </a:solidFill>
              </a:rPr>
              <a:t>en charge</a:t>
            </a:r>
            <a:r>
              <a:rPr lang="fr-FR" dirty="0" smtClean="0"/>
              <a:t>, ¾ oblique.</a:t>
            </a:r>
          </a:p>
          <a:p>
            <a:pPr lvl="1"/>
            <a:r>
              <a:rPr lang="fr-FR" dirty="0" smtClean="0"/>
              <a:t>Mesures angulaires:</a:t>
            </a:r>
          </a:p>
          <a:p>
            <a:pPr lvl="2"/>
            <a:r>
              <a:rPr lang="fr-FR" dirty="0" smtClean="0"/>
              <a:t>M1-M2 &gt; 10° et M1-P1 &gt; 20°.</a:t>
            </a:r>
          </a:p>
          <a:p>
            <a:pPr lvl="2"/>
            <a:r>
              <a:rPr lang="fr-FR" dirty="0" smtClean="0"/>
              <a:t>DMAA.</a:t>
            </a:r>
          </a:p>
        </p:txBody>
      </p:sp>
      <p:pic>
        <p:nvPicPr>
          <p:cNvPr id="4" name="Image 3" descr="IMG_040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779" y="3711653"/>
            <a:ext cx="4010752" cy="299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32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Hallux </a:t>
            </a:r>
            <a:r>
              <a:rPr lang="fr-FR" dirty="0" smtClean="0"/>
              <a:t>Valgus: Technique opératoire.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7000" y="3088404"/>
            <a:ext cx="8559800" cy="3769596"/>
          </a:xfrm>
        </p:spPr>
        <p:txBody>
          <a:bodyPr>
            <a:normAutofit fontScale="55000" lnSpcReduction="20000"/>
          </a:bodyPr>
          <a:lstStyle/>
          <a:p>
            <a:r>
              <a:rPr lang="fr-FR" b="1" u="sng" dirty="0" smtClean="0">
                <a:solidFill>
                  <a:srgbClr val="FFFF00"/>
                </a:solidFill>
              </a:rPr>
              <a:t>Chirurgie mini invasive: </a:t>
            </a:r>
          </a:p>
          <a:p>
            <a:pPr lvl="1"/>
            <a:r>
              <a:rPr lang="fr-FR" dirty="0" smtClean="0"/>
              <a:t>Incision médiale de </a:t>
            </a:r>
            <a:r>
              <a:rPr lang="fr-FR" dirty="0" smtClean="0">
                <a:solidFill>
                  <a:srgbClr val="FFFF00"/>
                </a:solidFill>
              </a:rPr>
              <a:t>4-5cm</a:t>
            </a:r>
            <a:r>
              <a:rPr lang="fr-FR" dirty="0" smtClean="0"/>
              <a:t>.</a:t>
            </a:r>
          </a:p>
          <a:p>
            <a:pPr lvl="1"/>
            <a:r>
              <a:rPr lang="fr-FR" dirty="0" smtClean="0"/>
              <a:t>Libération des rétractions latérales.</a:t>
            </a:r>
          </a:p>
          <a:p>
            <a:pPr lvl="1"/>
            <a:r>
              <a:rPr lang="fr-FR" dirty="0" err="1" smtClean="0"/>
              <a:t>Exostosectomie</a:t>
            </a:r>
            <a:r>
              <a:rPr lang="fr-FR" dirty="0" smtClean="0"/>
              <a:t>.</a:t>
            </a:r>
          </a:p>
          <a:p>
            <a:pPr lvl="1"/>
            <a:r>
              <a:rPr lang="fr-FR" dirty="0" smtClean="0"/>
              <a:t>Ostéotomie métatarsienne.</a:t>
            </a:r>
          </a:p>
          <a:p>
            <a:pPr lvl="1"/>
            <a:r>
              <a:rPr lang="fr-FR" dirty="0" smtClean="0"/>
              <a:t>Ostéotomie phalangienne.</a:t>
            </a:r>
          </a:p>
          <a:p>
            <a:pPr lvl="1"/>
            <a:r>
              <a:rPr lang="fr-FR" dirty="0" smtClean="0"/>
              <a:t>Retente </a:t>
            </a:r>
            <a:r>
              <a:rPr lang="fr-FR" dirty="0" err="1" smtClean="0"/>
              <a:t>capsulo</a:t>
            </a:r>
            <a:r>
              <a:rPr lang="fr-FR" dirty="0" smtClean="0"/>
              <a:t>-ligamentaire médiale.</a:t>
            </a:r>
          </a:p>
          <a:p>
            <a:pPr lvl="1"/>
            <a:r>
              <a:rPr lang="fr-FR" b="1" dirty="0" smtClean="0">
                <a:solidFill>
                  <a:srgbClr val="FFFF00"/>
                </a:solidFill>
              </a:rPr>
              <a:t>Matériel ostéosynthèse = reprise précoce des activités.</a:t>
            </a:r>
          </a:p>
          <a:p>
            <a:pPr lvl="1"/>
            <a:r>
              <a:rPr lang="fr-FR" b="1" dirty="0" smtClean="0">
                <a:solidFill>
                  <a:srgbClr val="FFFF00"/>
                </a:solidFill>
              </a:rPr>
              <a:t>Incision courte = faible morbidité (douleur / hématome).</a:t>
            </a:r>
            <a:endParaRPr lang="fr-FR" b="1" dirty="0">
              <a:solidFill>
                <a:srgbClr val="FFFF00"/>
              </a:solidFill>
            </a:endParaRPr>
          </a:p>
        </p:txBody>
      </p:sp>
      <p:pic>
        <p:nvPicPr>
          <p:cNvPr id="4" name="Image 3" descr="fig2cazeau chevro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830" y="1317978"/>
            <a:ext cx="2950683" cy="2216291"/>
          </a:xfrm>
          <a:prstGeom prst="rect">
            <a:avLst/>
          </a:prstGeom>
        </p:spPr>
      </p:pic>
      <p:pic>
        <p:nvPicPr>
          <p:cNvPr id="5" name="Image 4" descr="fig13cazeau chevrro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846" y="4004888"/>
            <a:ext cx="2966667" cy="2373334"/>
          </a:xfrm>
          <a:prstGeom prst="rect">
            <a:avLst/>
          </a:prstGeom>
        </p:spPr>
      </p:pic>
      <p:pic>
        <p:nvPicPr>
          <p:cNvPr id="6" name="Image 5" descr="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544" r="65544"/>
          <a:stretch/>
        </p:blipFill>
        <p:spPr>
          <a:xfrm>
            <a:off x="-2008254" y="804525"/>
            <a:ext cx="5210984" cy="2605492"/>
          </a:xfrm>
          <a:prstGeom prst="rect">
            <a:avLst/>
          </a:prstGeom>
        </p:spPr>
      </p:pic>
      <p:pic>
        <p:nvPicPr>
          <p:cNvPr id="7" name="Image 6" descr="schemchevronfina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412" y="851803"/>
            <a:ext cx="2405625" cy="330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48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9329"/>
            <a:ext cx="9144000" cy="1143000"/>
          </a:xfrm>
        </p:spPr>
        <p:txBody>
          <a:bodyPr>
            <a:normAutofit/>
          </a:bodyPr>
          <a:lstStyle/>
          <a:p>
            <a:r>
              <a:rPr lang="fr-FR" dirty="0"/>
              <a:t>Hallux Valgus: C</a:t>
            </a:r>
            <a:r>
              <a:rPr lang="fr-FR" dirty="0" smtClean="0"/>
              <a:t>as clinique.</a:t>
            </a:r>
            <a:endParaRPr lang="fr-FR" dirty="0"/>
          </a:p>
        </p:txBody>
      </p:sp>
      <p:pic>
        <p:nvPicPr>
          <p:cNvPr id="4" name="Espace réservé du contenu 3" descr="IMG_019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722" r="-71722"/>
          <a:stretch>
            <a:fillRect/>
          </a:stretch>
        </p:blipFill>
        <p:spPr>
          <a:xfrm>
            <a:off x="1466202" y="1018780"/>
            <a:ext cx="4672131" cy="2569492"/>
          </a:xfrm>
        </p:spPr>
      </p:pic>
      <p:pic>
        <p:nvPicPr>
          <p:cNvPr id="5" name="Image 4" descr="IMG_019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293" y="1018780"/>
            <a:ext cx="1905624" cy="2551331"/>
          </a:xfrm>
          <a:prstGeom prst="rect">
            <a:avLst/>
          </a:prstGeom>
        </p:spPr>
      </p:pic>
      <p:pic>
        <p:nvPicPr>
          <p:cNvPr id="7" name="Image 6" descr="IMG_0187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85" t="-6332" r="20785" b="6332"/>
          <a:stretch/>
        </p:blipFill>
        <p:spPr>
          <a:xfrm>
            <a:off x="4938889" y="3274455"/>
            <a:ext cx="2619387" cy="3506948"/>
          </a:xfrm>
          <a:prstGeom prst="rect">
            <a:avLst/>
          </a:prstGeom>
        </p:spPr>
      </p:pic>
      <p:grpSp>
        <p:nvGrpSpPr>
          <p:cNvPr id="6" name="Grouper 5"/>
          <p:cNvGrpSpPr/>
          <p:nvPr/>
        </p:nvGrpSpPr>
        <p:grpSpPr>
          <a:xfrm>
            <a:off x="973666" y="3493514"/>
            <a:ext cx="4472893" cy="3287889"/>
            <a:chOff x="-2458305" y="1924329"/>
            <a:chExt cx="6243053" cy="4663021"/>
          </a:xfrm>
        </p:grpSpPr>
        <p:pic>
          <p:nvPicPr>
            <p:cNvPr id="8" name="Image 7" descr="IMG_0190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58305" y="1924329"/>
              <a:ext cx="6243053" cy="4663021"/>
            </a:xfrm>
            <a:prstGeom prst="rect">
              <a:avLst/>
            </a:prstGeom>
          </p:spPr>
        </p:pic>
        <p:sp>
          <p:nvSpPr>
            <p:cNvPr id="3" name="Signalisation droite 2"/>
            <p:cNvSpPr/>
            <p:nvPr/>
          </p:nvSpPr>
          <p:spPr>
            <a:xfrm>
              <a:off x="0" y="4071055"/>
              <a:ext cx="381000" cy="183445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Signalisation droite 8"/>
            <p:cNvSpPr/>
            <p:nvPr/>
          </p:nvSpPr>
          <p:spPr>
            <a:xfrm flipH="1">
              <a:off x="2044700" y="4162778"/>
              <a:ext cx="397934" cy="183445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11" name="Connecteur droit 10"/>
          <p:cNvCxnSpPr/>
          <p:nvPr/>
        </p:nvCxnSpPr>
        <p:spPr>
          <a:xfrm>
            <a:off x="3880556" y="1411111"/>
            <a:ext cx="319330" cy="8325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 flipH="1">
            <a:off x="4049889" y="1933222"/>
            <a:ext cx="149997" cy="7761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H="1">
            <a:off x="6004277" y="1411111"/>
            <a:ext cx="268111" cy="17074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flipH="1">
            <a:off x="6272389" y="4794955"/>
            <a:ext cx="134055" cy="1707445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4896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9089"/>
            <a:ext cx="8229600" cy="1143000"/>
          </a:xfrm>
        </p:spPr>
        <p:txBody>
          <a:bodyPr/>
          <a:lstStyle/>
          <a:p>
            <a:r>
              <a:rPr lang="fr-FR" dirty="0" smtClean="0"/>
              <a:t>Hallux </a:t>
            </a:r>
            <a:r>
              <a:rPr lang="fr-FR" dirty="0" err="1" smtClean="0"/>
              <a:t>Rigidus</a:t>
            </a:r>
            <a:r>
              <a:rPr lang="fr-FR" dirty="0"/>
              <a:t>.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7556" y="1600200"/>
            <a:ext cx="8489244" cy="4525963"/>
          </a:xfrm>
        </p:spPr>
        <p:txBody>
          <a:bodyPr>
            <a:noAutofit/>
          </a:bodyPr>
          <a:lstStyle/>
          <a:p>
            <a:r>
              <a:rPr lang="fr-FR" sz="2000" b="1" u="sng" dirty="0" smtClean="0"/>
              <a:t>Arthrose MTP hallux.</a:t>
            </a:r>
          </a:p>
          <a:p>
            <a:pPr lvl="1"/>
            <a:r>
              <a:rPr lang="fr-FR" sz="1600" dirty="0" err="1" smtClean="0">
                <a:solidFill>
                  <a:srgbClr val="FFFF00"/>
                </a:solidFill>
              </a:rPr>
              <a:t>Ostéophytose</a:t>
            </a:r>
            <a:r>
              <a:rPr lang="fr-FR" sz="1600" dirty="0" smtClean="0">
                <a:solidFill>
                  <a:srgbClr val="FFFF00"/>
                </a:solidFill>
              </a:rPr>
              <a:t> </a:t>
            </a:r>
            <a:r>
              <a:rPr lang="fr-FR" sz="1600" dirty="0" smtClean="0"/>
              <a:t>dorsale</a:t>
            </a:r>
          </a:p>
          <a:p>
            <a:pPr marL="457200" lvl="1" indent="0">
              <a:buNone/>
            </a:pPr>
            <a:r>
              <a:rPr lang="fr-FR" sz="1600" dirty="0" smtClean="0"/>
              <a:t>	 -&gt; tuméfaction dorsale </a:t>
            </a:r>
            <a:r>
              <a:rPr lang="fr-FR" sz="1600" dirty="0" err="1" smtClean="0"/>
              <a:t>inflam</a:t>
            </a:r>
            <a:r>
              <a:rPr lang="fr-FR" sz="1600" dirty="0" smtClean="0"/>
              <a:t>.</a:t>
            </a:r>
          </a:p>
          <a:p>
            <a:pPr marL="457200" lvl="1" indent="0">
              <a:buNone/>
            </a:pPr>
            <a:r>
              <a:rPr lang="fr-FR" sz="1600" dirty="0" smtClean="0"/>
              <a:t>	 -&gt; déformation MTP.</a:t>
            </a:r>
          </a:p>
          <a:p>
            <a:r>
              <a:rPr lang="fr-FR" sz="2000" b="1" u="sng" dirty="0" smtClean="0"/>
              <a:t>Ex Clinique:</a:t>
            </a:r>
          </a:p>
          <a:p>
            <a:pPr lvl="1"/>
            <a:r>
              <a:rPr lang="fr-FR" sz="1600" dirty="0" smtClean="0"/>
              <a:t>Gene au chaussage, douleur.</a:t>
            </a:r>
          </a:p>
          <a:p>
            <a:pPr lvl="1"/>
            <a:r>
              <a:rPr lang="fr-FR" sz="1600" dirty="0" smtClean="0"/>
              <a:t>Déformations associées.</a:t>
            </a:r>
          </a:p>
          <a:p>
            <a:pPr lvl="1"/>
            <a:r>
              <a:rPr lang="fr-FR" sz="1600" dirty="0" smtClean="0"/>
              <a:t>Souhait de mobilité.</a:t>
            </a:r>
          </a:p>
          <a:p>
            <a:r>
              <a:rPr lang="fr-FR" sz="2000" b="1" u="sng" dirty="0"/>
              <a:t>Bilan </a:t>
            </a:r>
            <a:r>
              <a:rPr lang="fr-FR" sz="2000" b="1" u="sng" dirty="0" err="1"/>
              <a:t>Rx</a:t>
            </a:r>
            <a:r>
              <a:rPr lang="fr-FR" sz="2000" b="1" u="sng" dirty="0"/>
              <a:t>:</a:t>
            </a:r>
          </a:p>
          <a:p>
            <a:pPr lvl="1"/>
            <a:r>
              <a:rPr lang="fr-FR" sz="1600" dirty="0"/>
              <a:t>Avant pied F+P en charge, ¾ oblique</a:t>
            </a:r>
            <a:r>
              <a:rPr lang="fr-FR" sz="1600" dirty="0" smtClean="0"/>
              <a:t>.</a:t>
            </a:r>
          </a:p>
          <a:p>
            <a:pPr lvl="1"/>
            <a:r>
              <a:rPr lang="fr-FR" sz="1600" u="sng" dirty="0" smtClean="0"/>
              <a:t>Évaluation du stade arthrosique.</a:t>
            </a:r>
            <a:endParaRPr lang="fr-FR" sz="1600" u="sng" dirty="0"/>
          </a:p>
        </p:txBody>
      </p:sp>
      <p:pic>
        <p:nvPicPr>
          <p:cNvPr id="4" name="Image 3" descr="Hallux-Rigidu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432" y="1081087"/>
            <a:ext cx="3738350" cy="1927327"/>
          </a:xfrm>
          <a:prstGeom prst="rect">
            <a:avLst/>
          </a:prstGeom>
        </p:spPr>
      </p:pic>
      <p:pic>
        <p:nvPicPr>
          <p:cNvPr id="5" name="Image 4" descr="HRigidu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2" b="-31232"/>
          <a:stretch/>
        </p:blipFill>
        <p:spPr>
          <a:xfrm>
            <a:off x="5025359" y="4753771"/>
            <a:ext cx="3659712" cy="2744784"/>
          </a:xfrm>
          <a:prstGeom prst="rect">
            <a:avLst/>
          </a:prstGeom>
        </p:spPr>
      </p:pic>
      <p:grpSp>
        <p:nvGrpSpPr>
          <p:cNvPr id="8" name="Grouper 7"/>
          <p:cNvGrpSpPr/>
          <p:nvPr/>
        </p:nvGrpSpPr>
        <p:grpSpPr>
          <a:xfrm>
            <a:off x="5025359" y="3163030"/>
            <a:ext cx="3363423" cy="1405555"/>
            <a:chOff x="3569574" y="3824110"/>
            <a:chExt cx="5501886" cy="2717982"/>
          </a:xfrm>
        </p:grpSpPr>
        <p:pic>
          <p:nvPicPr>
            <p:cNvPr id="6" name="Image 5" descr="H rigidus debutant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0837" t="-16126" r="20837" b="16126"/>
            <a:stretch/>
          </p:blipFill>
          <p:spPr>
            <a:xfrm>
              <a:off x="3569574" y="3824110"/>
              <a:ext cx="3456260" cy="2588859"/>
            </a:xfrm>
            <a:prstGeom prst="rect">
              <a:avLst/>
            </a:prstGeom>
          </p:spPr>
        </p:pic>
        <p:pic>
          <p:nvPicPr>
            <p:cNvPr id="7" name="Image 6" descr="H  rigidus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6430" y="4102325"/>
              <a:ext cx="2015030" cy="2439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3959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67542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Hallux </a:t>
            </a:r>
            <a:r>
              <a:rPr lang="fr-FR" dirty="0" err="1" smtClean="0"/>
              <a:t>Rigidus</a:t>
            </a:r>
            <a:r>
              <a:rPr lang="fr-FR" dirty="0" smtClean="0"/>
              <a:t>: </a:t>
            </a:r>
            <a:r>
              <a:rPr lang="fr-FR" dirty="0"/>
              <a:t>Technique opératoire.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87749"/>
            <a:ext cx="3644029" cy="4200392"/>
          </a:xfrm>
        </p:spPr>
        <p:txBody>
          <a:bodyPr>
            <a:normAutofit/>
          </a:bodyPr>
          <a:lstStyle/>
          <a:p>
            <a:r>
              <a:rPr lang="fr-FR" sz="2200" b="1" u="sng" dirty="0" smtClean="0">
                <a:solidFill>
                  <a:srgbClr val="FFFF00"/>
                </a:solidFill>
              </a:rPr>
              <a:t>H.R débutant:</a:t>
            </a:r>
          </a:p>
          <a:p>
            <a:pPr lvl="1"/>
            <a:r>
              <a:rPr lang="fr-FR" sz="1800" dirty="0" smtClean="0"/>
              <a:t>Ostéotomie P1 et arthrolyse MTP.</a:t>
            </a:r>
          </a:p>
          <a:p>
            <a:r>
              <a:rPr lang="fr-FR" sz="2200" b="1" u="sng" dirty="0" smtClean="0">
                <a:solidFill>
                  <a:srgbClr val="FFFF00"/>
                </a:solidFill>
              </a:rPr>
              <a:t>H.R </a:t>
            </a:r>
            <a:r>
              <a:rPr lang="fr-FR" sz="2200" b="1" u="sng" dirty="0" smtClean="0">
                <a:solidFill>
                  <a:srgbClr val="FFFF00"/>
                </a:solidFill>
              </a:rPr>
              <a:t>évolué:</a:t>
            </a:r>
          </a:p>
          <a:p>
            <a:pPr lvl="1"/>
            <a:r>
              <a:rPr lang="fr-FR" sz="1800" dirty="0"/>
              <a:t>T</a:t>
            </a:r>
            <a:r>
              <a:rPr lang="fr-FR" sz="1800" dirty="0" smtClean="0"/>
              <a:t>echnique de </a:t>
            </a:r>
            <a:r>
              <a:rPr lang="fr-FR" sz="1800" dirty="0" err="1" smtClean="0"/>
              <a:t>Valenti</a:t>
            </a:r>
            <a:r>
              <a:rPr lang="fr-FR" sz="1800" dirty="0" smtClean="0"/>
              <a:t>.</a:t>
            </a:r>
          </a:p>
          <a:p>
            <a:pPr lvl="1"/>
            <a:r>
              <a:rPr lang="fr-FR" sz="1800" dirty="0" smtClean="0"/>
              <a:t>Arthrodèse de la MTP.</a:t>
            </a:r>
          </a:p>
          <a:p>
            <a:pPr lvl="1"/>
            <a:r>
              <a:rPr lang="fr-FR" sz="1800" dirty="0" smtClean="0"/>
              <a:t>Arthroplastie de la MTP.</a:t>
            </a:r>
          </a:p>
        </p:txBody>
      </p:sp>
      <p:pic>
        <p:nvPicPr>
          <p:cNvPr id="4" name="Image 3" descr="Hrigidus kelle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229" y="4387231"/>
            <a:ext cx="4616078" cy="2140721"/>
          </a:xfrm>
          <a:prstGeom prst="rect">
            <a:avLst/>
          </a:prstGeom>
        </p:spPr>
      </p:pic>
      <p:pic>
        <p:nvPicPr>
          <p:cNvPr id="6" name="Image 5" descr="H Rigidus prothèse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58" y="5039785"/>
            <a:ext cx="2401161" cy="1803799"/>
          </a:xfrm>
          <a:prstGeom prst="rect">
            <a:avLst/>
          </a:prstGeom>
        </p:spPr>
      </p:pic>
      <p:pic>
        <p:nvPicPr>
          <p:cNvPr id="7" name="Image 6" descr="rigidus osteophyt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007" y="1046776"/>
            <a:ext cx="3289300" cy="2463800"/>
          </a:xfrm>
          <a:prstGeom prst="rect">
            <a:avLst/>
          </a:prstGeom>
        </p:spPr>
      </p:pic>
      <p:sp>
        <p:nvSpPr>
          <p:cNvPr id="5" name="Flèche vers la droite 4"/>
          <p:cNvSpPr/>
          <p:nvPr/>
        </p:nvSpPr>
        <p:spPr>
          <a:xfrm rot="601096" flipH="1">
            <a:off x="7333219" y="2125165"/>
            <a:ext cx="491367" cy="293900"/>
          </a:xfrm>
          <a:prstGeom prst="rightArrow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2595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0439" y="90706"/>
            <a:ext cx="8890335" cy="984805"/>
          </a:xfrm>
        </p:spPr>
        <p:txBody>
          <a:bodyPr>
            <a:normAutofit fontScale="90000"/>
          </a:bodyPr>
          <a:lstStyle/>
          <a:p>
            <a:r>
              <a:rPr lang="fr-FR" dirty="0"/>
              <a:t>Hallux </a:t>
            </a:r>
            <a:r>
              <a:rPr lang="fr-FR" dirty="0" err="1"/>
              <a:t>Rigidus</a:t>
            </a:r>
            <a:r>
              <a:rPr lang="fr-FR" dirty="0"/>
              <a:t>: </a:t>
            </a:r>
            <a:r>
              <a:rPr lang="fr-FR" dirty="0" smtClean="0"/>
              <a:t>Cas clinique.</a:t>
            </a:r>
            <a:br>
              <a:rPr lang="fr-FR" dirty="0" smtClean="0"/>
            </a:br>
            <a:r>
              <a:rPr lang="fr-FR" sz="3600" dirty="0" smtClean="0"/>
              <a:t>Techniques mini-invasive et percutanée associées</a:t>
            </a:r>
            <a:endParaRPr lang="fr-FR" sz="3600" dirty="0"/>
          </a:p>
        </p:txBody>
      </p:sp>
      <p:pic>
        <p:nvPicPr>
          <p:cNvPr id="4" name="Espace réservé du contenu 3" descr="IMG_0099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87" r="9369"/>
          <a:stretch/>
        </p:blipFill>
        <p:spPr>
          <a:xfrm>
            <a:off x="-825221" y="1600200"/>
            <a:ext cx="4102753" cy="4789905"/>
          </a:xfrm>
        </p:spPr>
      </p:pic>
      <p:pic>
        <p:nvPicPr>
          <p:cNvPr id="5" name="Image 4" descr="IMG_010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103" r="23103"/>
          <a:stretch/>
        </p:blipFill>
        <p:spPr>
          <a:xfrm>
            <a:off x="2540794" y="1600200"/>
            <a:ext cx="3577645" cy="4789905"/>
          </a:xfrm>
          <a:prstGeom prst="rect">
            <a:avLst/>
          </a:prstGeom>
        </p:spPr>
      </p:pic>
      <p:pic>
        <p:nvPicPr>
          <p:cNvPr id="6" name="Image 5" descr="IMG_0102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460" r="18460"/>
          <a:stretch/>
        </p:blipFill>
        <p:spPr>
          <a:xfrm>
            <a:off x="5566355" y="1600200"/>
            <a:ext cx="3577645" cy="478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92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5949" y="189089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fr-FR" sz="4400" dirty="0" err="1" smtClean="0"/>
              <a:t>Métatarsalgies</a:t>
            </a:r>
            <a:r>
              <a:rPr lang="fr-FR" sz="4400" dirty="0" smtClean="0"/>
              <a:t>.</a:t>
            </a:r>
            <a:endParaRPr lang="fr-FR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7000" y="1651001"/>
            <a:ext cx="8559800" cy="4953970"/>
          </a:xfrm>
        </p:spPr>
        <p:txBody>
          <a:bodyPr>
            <a:normAutofit fontScale="55000" lnSpcReduction="20000"/>
          </a:bodyPr>
          <a:lstStyle/>
          <a:p>
            <a:r>
              <a:rPr lang="fr-FR" dirty="0"/>
              <a:t>Douleur et callosités </a:t>
            </a:r>
            <a:r>
              <a:rPr lang="fr-FR" dirty="0" smtClean="0"/>
              <a:t>sous </a:t>
            </a:r>
            <a:r>
              <a:rPr lang="fr-FR" dirty="0"/>
              <a:t>la partie </a:t>
            </a:r>
            <a:r>
              <a:rPr lang="fr-FR" dirty="0" smtClean="0"/>
              <a:t>antérieure</a:t>
            </a:r>
          </a:p>
          <a:p>
            <a:pPr marL="0" indent="0">
              <a:buNone/>
            </a:pPr>
            <a:r>
              <a:rPr lang="fr-FR" dirty="0"/>
              <a:t>	</a:t>
            </a:r>
            <a:r>
              <a:rPr lang="fr-FR" dirty="0" smtClean="0"/>
              <a:t> </a:t>
            </a:r>
            <a:r>
              <a:rPr lang="fr-FR" dirty="0"/>
              <a:t>de la plante du </a:t>
            </a:r>
            <a:r>
              <a:rPr lang="fr-FR" dirty="0" smtClean="0"/>
              <a:t>pied.</a:t>
            </a:r>
          </a:p>
          <a:p>
            <a:pPr lvl="8"/>
            <a:endParaRPr lang="fr-FR" dirty="0" smtClean="0"/>
          </a:p>
          <a:p>
            <a:pPr lvl="8"/>
            <a:endParaRPr lang="fr-FR" dirty="0" smtClean="0"/>
          </a:p>
          <a:p>
            <a:r>
              <a:rPr lang="fr-FR" b="1" u="sng" dirty="0" smtClean="0"/>
              <a:t>Causes:</a:t>
            </a:r>
          </a:p>
          <a:p>
            <a:pPr lvl="1"/>
            <a:r>
              <a:rPr lang="fr-FR" dirty="0" smtClean="0"/>
              <a:t>Insuffisance du 1</a:t>
            </a:r>
            <a:r>
              <a:rPr lang="fr-FR" baseline="30000" dirty="0" smtClean="0"/>
              <a:t>er</a:t>
            </a:r>
            <a:r>
              <a:rPr lang="fr-FR" dirty="0" smtClean="0"/>
              <a:t> rayon (HV ou HR).</a:t>
            </a:r>
          </a:p>
          <a:p>
            <a:pPr lvl="1"/>
            <a:r>
              <a:rPr lang="fr-FR" dirty="0" smtClean="0"/>
              <a:t>Excès de longueur ou de pente des métatarsiens concernés. </a:t>
            </a:r>
          </a:p>
          <a:p>
            <a:pPr lvl="1"/>
            <a:r>
              <a:rPr lang="fr-FR" dirty="0" smtClean="0"/>
              <a:t>Déséquilibre de l’articulation MTP concernée (luxation / griffe).</a:t>
            </a:r>
          </a:p>
          <a:p>
            <a:pPr marL="3657600" lvl="8" indent="0">
              <a:buNone/>
            </a:pPr>
            <a:r>
              <a:rPr lang="fr-FR" dirty="0" smtClean="0"/>
              <a:t> </a:t>
            </a:r>
          </a:p>
          <a:p>
            <a:r>
              <a:rPr lang="fr-FR" b="1" u="sng" dirty="0" smtClean="0"/>
              <a:t>TTT médical: </a:t>
            </a:r>
            <a:r>
              <a:rPr lang="fr-FR" dirty="0" smtClean="0"/>
              <a:t>orthèses.</a:t>
            </a:r>
          </a:p>
          <a:p>
            <a:r>
              <a:rPr lang="fr-FR" b="1" u="sng" dirty="0" smtClean="0"/>
              <a:t>TTT chirurgical:</a:t>
            </a:r>
          </a:p>
          <a:p>
            <a:pPr lvl="1"/>
            <a:r>
              <a:rPr lang="fr-FR" dirty="0" smtClean="0"/>
              <a:t>Correction du 1</a:t>
            </a:r>
            <a:r>
              <a:rPr lang="fr-FR" baseline="30000" dirty="0" smtClean="0"/>
              <a:t>er</a:t>
            </a:r>
            <a:r>
              <a:rPr lang="fr-FR" dirty="0" smtClean="0"/>
              <a:t> rayon.</a:t>
            </a:r>
          </a:p>
          <a:p>
            <a:pPr lvl="1"/>
            <a:r>
              <a:rPr lang="fr-FR" dirty="0" smtClean="0"/>
              <a:t>Corrections des griffes et/ou luxation MTP.</a:t>
            </a:r>
          </a:p>
          <a:p>
            <a:pPr lvl="1"/>
            <a:r>
              <a:rPr lang="fr-FR" dirty="0" smtClean="0"/>
              <a:t>Ostéotomies </a:t>
            </a:r>
            <a:r>
              <a:rPr lang="fr-FR" dirty="0" err="1" smtClean="0"/>
              <a:t>raccourcissante</a:t>
            </a:r>
            <a:r>
              <a:rPr lang="fr-FR" dirty="0" smtClean="0"/>
              <a:t> ou de relèvement des métatarsiens.</a:t>
            </a:r>
          </a:p>
          <a:p>
            <a:endParaRPr lang="fr-FR" dirty="0"/>
          </a:p>
        </p:txBody>
      </p:sp>
      <p:grpSp>
        <p:nvGrpSpPr>
          <p:cNvPr id="11" name="Grouper 10"/>
          <p:cNvGrpSpPr/>
          <p:nvPr/>
        </p:nvGrpSpPr>
        <p:grpSpPr>
          <a:xfrm>
            <a:off x="6655101" y="178989"/>
            <a:ext cx="2510132" cy="3360672"/>
            <a:chOff x="6603234" y="40106"/>
            <a:chExt cx="2510132" cy="3360672"/>
          </a:xfrm>
        </p:grpSpPr>
        <p:pic>
          <p:nvPicPr>
            <p:cNvPr id="4" name="Image 3" descr="IMG_0648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234" y="40106"/>
              <a:ext cx="2510132" cy="3360672"/>
            </a:xfrm>
            <a:prstGeom prst="rect">
              <a:avLst/>
            </a:prstGeom>
          </p:spPr>
        </p:pic>
        <p:sp>
          <p:nvSpPr>
            <p:cNvPr id="10" name="Ellipse 9"/>
            <p:cNvSpPr/>
            <p:nvPr/>
          </p:nvSpPr>
          <p:spPr>
            <a:xfrm>
              <a:off x="7112000" y="1481665"/>
              <a:ext cx="1001889" cy="945445"/>
            </a:xfrm>
            <a:prstGeom prst="ellipse">
              <a:avLst/>
            </a:prstGeom>
            <a:noFill/>
            <a:ln w="3810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" name="Grouper 6"/>
          <p:cNvGrpSpPr/>
          <p:nvPr/>
        </p:nvGrpSpPr>
        <p:grpSpPr>
          <a:xfrm>
            <a:off x="4181490" y="178989"/>
            <a:ext cx="4981222" cy="3475789"/>
            <a:chOff x="6122636" y="578555"/>
            <a:chExt cx="4782840" cy="3221789"/>
          </a:xfrm>
        </p:grpSpPr>
        <p:pic>
          <p:nvPicPr>
            <p:cNvPr id="5" name="Image 4" descr="IMG_0513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079" y="578555"/>
              <a:ext cx="2406397" cy="3221789"/>
            </a:xfrm>
            <a:prstGeom prst="rect">
              <a:avLst/>
            </a:prstGeom>
          </p:spPr>
        </p:pic>
        <p:pic>
          <p:nvPicPr>
            <p:cNvPr id="6" name="Image 5" descr="IMG_0515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2636" y="578555"/>
              <a:ext cx="2406397" cy="3221789"/>
            </a:xfrm>
            <a:prstGeom prst="rect">
              <a:avLst/>
            </a:prstGeom>
          </p:spPr>
        </p:pic>
      </p:grpSp>
      <p:grpSp>
        <p:nvGrpSpPr>
          <p:cNvPr id="19" name="Grouper 18"/>
          <p:cNvGrpSpPr/>
          <p:nvPr/>
        </p:nvGrpSpPr>
        <p:grpSpPr>
          <a:xfrm>
            <a:off x="4374444" y="1847553"/>
            <a:ext cx="3758157" cy="1101669"/>
            <a:chOff x="4374444" y="1847553"/>
            <a:chExt cx="3758157" cy="1101669"/>
          </a:xfrm>
        </p:grpSpPr>
        <p:sp>
          <p:nvSpPr>
            <p:cNvPr id="12" name="Flèche vers le haut 11"/>
            <p:cNvSpPr/>
            <p:nvPr/>
          </p:nvSpPr>
          <p:spPr>
            <a:xfrm flipH="1">
              <a:off x="7430389" y="2125133"/>
              <a:ext cx="195759" cy="555160"/>
            </a:xfrm>
            <a:prstGeom prst="upArrow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Flèche vers le haut 15"/>
            <p:cNvSpPr/>
            <p:nvPr/>
          </p:nvSpPr>
          <p:spPr>
            <a:xfrm flipH="1">
              <a:off x="7714408" y="2010833"/>
              <a:ext cx="195759" cy="555160"/>
            </a:xfrm>
            <a:prstGeom prst="upArrow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Flèche vers le haut 16"/>
            <p:cNvSpPr/>
            <p:nvPr/>
          </p:nvSpPr>
          <p:spPr>
            <a:xfrm flipH="1">
              <a:off x="7936842" y="1847553"/>
              <a:ext cx="195759" cy="555160"/>
            </a:xfrm>
            <a:prstGeom prst="upArrow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Ellipse 17"/>
            <p:cNvSpPr/>
            <p:nvPr/>
          </p:nvSpPr>
          <p:spPr>
            <a:xfrm>
              <a:off x="4374444" y="2010833"/>
              <a:ext cx="959556" cy="93838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0" name="Grouper 19"/>
          <p:cNvGrpSpPr/>
          <p:nvPr/>
        </p:nvGrpSpPr>
        <p:grpSpPr>
          <a:xfrm>
            <a:off x="4120508" y="3313885"/>
            <a:ext cx="5009803" cy="1921338"/>
            <a:chOff x="4120508" y="3313885"/>
            <a:chExt cx="5009803" cy="1921338"/>
          </a:xfrm>
        </p:grpSpPr>
        <p:pic>
          <p:nvPicPr>
            <p:cNvPr id="8" name="Image 7" descr="BRT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7699" y="3429001"/>
              <a:ext cx="2442612" cy="1806222"/>
            </a:xfrm>
            <a:prstGeom prst="rect">
              <a:avLst/>
            </a:prstGeom>
          </p:spPr>
        </p:pic>
        <p:pic>
          <p:nvPicPr>
            <p:cNvPr id="9" name="Image 8" descr="Weil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0508" y="3313885"/>
              <a:ext cx="2570804" cy="19213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2143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ube">
  <a:themeElements>
    <a:clrScheme name="Aube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Aube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ub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Aube.thmx</Template>
  <TotalTime>1642</TotalTime>
  <Words>434</Words>
  <Application>Microsoft Macintosh PowerPoint</Application>
  <PresentationFormat>Présentation à l'écran (4:3)</PresentationFormat>
  <Paragraphs>108</Paragraphs>
  <Slides>16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17" baseType="lpstr">
      <vt:lpstr>Aube</vt:lpstr>
      <vt:lpstr>Déformations du pied  et de l’avant-pied: techniques chirurgicales classiques. 2e partie</vt:lpstr>
      <vt:lpstr>« Oignon »: déformation du 1er rayon.</vt:lpstr>
      <vt:lpstr>Hallux Valgus.</vt:lpstr>
      <vt:lpstr>Hallux Valgus: Technique opératoire. </vt:lpstr>
      <vt:lpstr>Hallux Valgus: Cas clinique.</vt:lpstr>
      <vt:lpstr>Hallux Rigidus.</vt:lpstr>
      <vt:lpstr>Hallux Rigidus: Technique opératoire.</vt:lpstr>
      <vt:lpstr>Hallux Rigidus: Cas clinique. Techniques mini-invasive et percutanée associées</vt:lpstr>
      <vt:lpstr>Métatarsalgies.</vt:lpstr>
      <vt:lpstr>Métatarsalgies: Cas clinique. </vt:lpstr>
      <vt:lpstr>Griffes d’orteil.</vt:lpstr>
      <vt:lpstr>Griffes d’orteil: technique opératoire.</vt:lpstr>
      <vt:lpstr>Griffes d’orteil: Cas clinique.</vt:lpstr>
      <vt:lpstr>Quintus Varus.</vt:lpstr>
      <vt:lpstr>Quintus Varus: Cas clinique.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Déformations du pied et avant-pied: techniques classiques.</dc:title>
  <dc:creator>Admin</dc:creator>
  <cp:lastModifiedBy>Richard BERACASSAT</cp:lastModifiedBy>
  <cp:revision>123</cp:revision>
  <dcterms:created xsi:type="dcterms:W3CDTF">2012-09-26T08:43:04Z</dcterms:created>
  <dcterms:modified xsi:type="dcterms:W3CDTF">2012-10-07T14:11:21Z</dcterms:modified>
</cp:coreProperties>
</file>