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71" r:id="rId10"/>
    <p:sldId id="264" r:id="rId11"/>
    <p:sldId id="265" r:id="rId12"/>
    <p:sldId id="272" r:id="rId13"/>
    <p:sldId id="266" r:id="rId14"/>
    <p:sldId id="267" r:id="rId15"/>
    <p:sldId id="268" r:id="rId16"/>
    <p:sldId id="269" r:id="rId17"/>
    <p:sldId id="270" r:id="rId18"/>
    <p:sldId id="273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336" autoAdjust="0"/>
    <p:restoredTop sz="94660"/>
  </p:normalViewPr>
  <p:slideViewPr>
    <p:cSldViewPr snapToGrid="0" snapToObjects="1">
      <p:cViewPr varScale="1">
        <p:scale>
          <a:sx n="62" d="100"/>
          <a:sy n="62" d="100"/>
        </p:scale>
        <p:origin x="-1872" y="-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interSettings" Target="printerSettings/printerSettings1.bin"/><Relationship Id="rId21" Type="http://schemas.openxmlformats.org/officeDocument/2006/relationships/presProps" Target="presProps.xml"/><Relationship Id="rId22" Type="http://schemas.openxmlformats.org/officeDocument/2006/relationships/viewProps" Target="viewProps.xml"/><Relationship Id="rId23" Type="http://schemas.openxmlformats.org/officeDocument/2006/relationships/theme" Target="theme/theme1.xml"/><Relationship Id="rId2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 anchor="t">
            <a:normAutofit/>
          </a:bodyPr>
          <a:lstStyle>
            <a:lvl1pPr marL="0" indent="0" algn="ctr">
              <a:buNone/>
              <a:defRPr sz="2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07/10/12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07/10/12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 anchor="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07/10/12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07/10/12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07/10/12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07/10/12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t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t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07/10/12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07/10/12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07/10/12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07/10/12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 anchor="t"/>
          <a:lstStyle>
            <a:lvl1pPr marL="0" indent="0">
              <a:buNone/>
              <a:defRPr sz="14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07/10/12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FECD78-3C8E-49F2-8FAB-59489D168ABB}" type="datetimeFigureOut">
              <a:rPr lang="en-US" smtClean="0"/>
              <a:t>07/10/12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500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gif"/><Relationship Id="rId3" Type="http://schemas.openxmlformats.org/officeDocument/2006/relationships/image" Target="../media/image24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4" Type="http://schemas.openxmlformats.org/officeDocument/2006/relationships/image" Target="../media/image27.jpg"/><Relationship Id="rId5" Type="http://schemas.openxmlformats.org/officeDocument/2006/relationships/image" Target="../media/image28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eg"/><Relationship Id="rId3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4" Type="http://schemas.openxmlformats.org/officeDocument/2006/relationships/image" Target="../media/image32.tiff"/><Relationship Id="rId5" Type="http://schemas.openxmlformats.org/officeDocument/2006/relationships/image" Target="../media/image33.jpg"/><Relationship Id="rId6" Type="http://schemas.openxmlformats.org/officeDocument/2006/relationships/image" Target="../media/image34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4" Type="http://schemas.openxmlformats.org/officeDocument/2006/relationships/image" Target="../media/image36.jpg"/><Relationship Id="rId5" Type="http://schemas.openxmlformats.org/officeDocument/2006/relationships/image" Target="../media/image37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4" Type="http://schemas.openxmlformats.org/officeDocument/2006/relationships/image" Target="../media/image40.jpg"/><Relationship Id="rId5" Type="http://schemas.openxmlformats.org/officeDocument/2006/relationships/image" Target="../media/image41.jpg"/><Relationship Id="rId6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jpeg"/><Relationship Id="rId3" Type="http://schemas.openxmlformats.org/officeDocument/2006/relationships/image" Target="../media/image44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5" Type="http://schemas.openxmlformats.org/officeDocument/2006/relationships/image" Target="../media/image48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jpg"/><Relationship Id="rId3" Type="http://schemas.openxmlformats.org/officeDocument/2006/relationships/image" Target="../media/image49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Relationship Id="rId3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4" Type="http://schemas.openxmlformats.org/officeDocument/2006/relationships/image" Target="../media/image6.jpg"/><Relationship Id="rId5" Type="http://schemas.openxmlformats.org/officeDocument/2006/relationships/image" Target="../media/image7.jpg"/><Relationship Id="rId6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4" Type="http://schemas.openxmlformats.org/officeDocument/2006/relationships/image" Target="../media/image11.jpeg"/><Relationship Id="rId5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gi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4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4" Type="http://schemas.openxmlformats.org/officeDocument/2006/relationships/image" Target="../media/image19.gif"/><Relationship Id="rId5" Type="http://schemas.openxmlformats.org/officeDocument/2006/relationships/image" Target="../media/image20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g"/><Relationship Id="rId3" Type="http://schemas.openxmlformats.org/officeDocument/2006/relationships/image" Target="../media/image2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2130425"/>
            <a:ext cx="9144000" cy="1470025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Déformations du pied </a:t>
            </a:r>
            <a:br>
              <a:rPr lang="fr-FR" dirty="0" smtClean="0"/>
            </a:br>
            <a:r>
              <a:rPr lang="fr-FR" dirty="0" smtClean="0"/>
              <a:t>et de l’avant-pied:</a:t>
            </a:r>
            <a:br>
              <a:rPr lang="fr-FR" dirty="0" smtClean="0"/>
            </a:br>
            <a:r>
              <a:rPr lang="fr-FR" sz="4900" dirty="0" smtClean="0"/>
              <a:t>techniques chirurgicales classiques</a:t>
            </a:r>
            <a:r>
              <a:rPr lang="fr-FR" sz="4900" dirty="0" smtClean="0"/>
              <a:t>.</a:t>
            </a:r>
            <a:br>
              <a:rPr lang="fr-FR" sz="4900" dirty="0" smtClean="0"/>
            </a:br>
            <a:r>
              <a:rPr lang="fr-FR" sz="4900" smtClean="0"/>
              <a:t>1</a:t>
            </a:r>
            <a:r>
              <a:rPr lang="fr-FR" sz="4900" baseline="30000" smtClean="0"/>
              <a:t>ère</a:t>
            </a:r>
            <a:r>
              <a:rPr lang="fr-FR" sz="4900" smtClean="0"/>
              <a:t> partie</a:t>
            </a:r>
            <a:endParaRPr lang="fr-FR" sz="4900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4548244"/>
            <a:ext cx="6400800" cy="1090556"/>
          </a:xfrm>
        </p:spPr>
        <p:txBody>
          <a:bodyPr>
            <a:normAutofit fontScale="55000" lnSpcReduction="20000"/>
          </a:bodyPr>
          <a:lstStyle/>
          <a:p>
            <a:r>
              <a:rPr lang="fr-FR" u="sng" dirty="0" smtClean="0"/>
              <a:t>Dr </a:t>
            </a:r>
            <a:r>
              <a:rPr lang="fr-FR" b="1" u="sng" dirty="0" smtClean="0"/>
              <a:t>R</a:t>
            </a:r>
            <a:r>
              <a:rPr lang="fr-FR" u="sng" dirty="0" smtClean="0"/>
              <a:t>omain </a:t>
            </a:r>
            <a:r>
              <a:rPr lang="fr-FR" b="1" u="sng" dirty="0" smtClean="0"/>
              <a:t>BIDAR</a:t>
            </a:r>
          </a:p>
          <a:p>
            <a:r>
              <a:rPr lang="fr-FR" i="1" dirty="0" smtClean="0"/>
              <a:t>Cabinet de chirurgie orthopédique « le Liner », Alès.</a:t>
            </a:r>
          </a:p>
          <a:p>
            <a:r>
              <a:rPr lang="fr-FR" i="1" dirty="0" smtClean="0"/>
              <a:t>CHU </a:t>
            </a:r>
            <a:r>
              <a:rPr lang="fr-FR" i="1" dirty="0" err="1" smtClean="0"/>
              <a:t>Carémeau</a:t>
            </a:r>
            <a:r>
              <a:rPr lang="fr-FR" i="1" dirty="0" smtClean="0"/>
              <a:t>, Nîmes. </a:t>
            </a:r>
            <a:endParaRPr lang="fr-FR" i="1" dirty="0"/>
          </a:p>
        </p:txBody>
      </p:sp>
      <p:pic>
        <p:nvPicPr>
          <p:cNvPr id="4" name="Image 3" descr="aco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7558" y="6164283"/>
            <a:ext cx="1636442" cy="551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6743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81085"/>
            <a:ext cx="8229600" cy="1143000"/>
          </a:xfrm>
        </p:spPr>
        <p:txBody>
          <a:bodyPr/>
          <a:lstStyle/>
          <a:p>
            <a:r>
              <a:rPr lang="fr-FR" dirty="0" smtClean="0"/>
              <a:t>Pied </a:t>
            </a:r>
            <a:r>
              <a:rPr lang="fr-FR" dirty="0"/>
              <a:t>Plat Valgus </a:t>
            </a:r>
            <a:r>
              <a:rPr lang="fr-FR" dirty="0" err="1"/>
              <a:t>Abductus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41111" y="1600200"/>
            <a:ext cx="8545689" cy="4525963"/>
          </a:xfrm>
        </p:spPr>
        <p:txBody>
          <a:bodyPr>
            <a:normAutofit/>
          </a:bodyPr>
          <a:lstStyle/>
          <a:p>
            <a:r>
              <a:rPr lang="fr-FR" sz="2000" b="1" u="sng" dirty="0" smtClean="0"/>
              <a:t>Arthrodèses:</a:t>
            </a:r>
          </a:p>
          <a:p>
            <a:pPr marL="0" indent="0">
              <a:buNone/>
            </a:pPr>
            <a:r>
              <a:rPr lang="fr-FR" sz="2000" dirty="0" smtClean="0"/>
              <a:t>(fusion en bonne position)</a:t>
            </a:r>
          </a:p>
          <a:p>
            <a:pPr lvl="1"/>
            <a:r>
              <a:rPr lang="fr-FR" sz="1600" dirty="0" smtClean="0"/>
              <a:t>Talo-naviculaire </a:t>
            </a:r>
          </a:p>
          <a:p>
            <a:pPr lvl="1"/>
            <a:r>
              <a:rPr lang="fr-FR" sz="1600" dirty="0" smtClean="0"/>
              <a:t>Sous-</a:t>
            </a:r>
            <a:r>
              <a:rPr lang="fr-FR" sz="1600" dirty="0" err="1" smtClean="0"/>
              <a:t>talienne</a:t>
            </a:r>
            <a:r>
              <a:rPr lang="fr-FR" sz="1600" dirty="0" smtClean="0"/>
              <a:t>.</a:t>
            </a:r>
          </a:p>
          <a:p>
            <a:pPr lvl="1"/>
            <a:r>
              <a:rPr lang="fr-FR" sz="1600" dirty="0" smtClean="0"/>
              <a:t>La double arthrodèse.</a:t>
            </a:r>
            <a:endParaRPr lang="fr-FR" sz="1600" dirty="0"/>
          </a:p>
        </p:txBody>
      </p:sp>
      <p:grpSp>
        <p:nvGrpSpPr>
          <p:cNvPr id="8" name="Grouper 7"/>
          <p:cNvGrpSpPr/>
          <p:nvPr/>
        </p:nvGrpSpPr>
        <p:grpSpPr>
          <a:xfrm>
            <a:off x="3804042" y="678511"/>
            <a:ext cx="4445000" cy="5943600"/>
            <a:chOff x="3804042" y="678511"/>
            <a:chExt cx="4445000" cy="5943600"/>
          </a:xfrm>
        </p:grpSpPr>
        <p:pic>
          <p:nvPicPr>
            <p:cNvPr id="4" name="Image 3" descr="32758_9.gif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8484" b="8484"/>
            <a:stretch/>
          </p:blipFill>
          <p:spPr>
            <a:xfrm>
              <a:off x="3804042" y="678511"/>
              <a:ext cx="4445000" cy="5943600"/>
            </a:xfrm>
            <a:prstGeom prst="rect">
              <a:avLst/>
            </a:prstGeom>
          </p:spPr>
        </p:pic>
        <p:sp>
          <p:nvSpPr>
            <p:cNvPr id="6" name="Ellipse 5"/>
            <p:cNvSpPr/>
            <p:nvPr/>
          </p:nvSpPr>
          <p:spPr>
            <a:xfrm rot="2100625">
              <a:off x="4724252" y="2782172"/>
              <a:ext cx="606646" cy="24057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" name="Ellipse 6"/>
            <p:cNvSpPr/>
            <p:nvPr/>
          </p:nvSpPr>
          <p:spPr>
            <a:xfrm rot="18321602">
              <a:off x="5388879" y="2889571"/>
              <a:ext cx="354163" cy="231877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5" name="Image 4" descr="32758_10.gi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7561" b="17561"/>
          <a:stretch/>
        </p:blipFill>
        <p:spPr>
          <a:xfrm>
            <a:off x="3804042" y="2939111"/>
            <a:ext cx="4445000" cy="368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9178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36888" y="153474"/>
            <a:ext cx="7049911" cy="1143000"/>
          </a:xfrm>
        </p:spPr>
        <p:txBody>
          <a:bodyPr/>
          <a:lstStyle/>
          <a:p>
            <a:pPr algn="l"/>
            <a:r>
              <a:rPr lang="fr-FR" dirty="0" smtClean="0"/>
              <a:t>Pied Creux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32644" y="1600200"/>
            <a:ext cx="8229600" cy="4957525"/>
          </a:xfrm>
        </p:spPr>
        <p:txBody>
          <a:bodyPr>
            <a:normAutofit lnSpcReduction="10000"/>
          </a:bodyPr>
          <a:lstStyle/>
          <a:p>
            <a:r>
              <a:rPr lang="fr-FR" sz="2000" b="1" u="sng" dirty="0" smtClean="0"/>
              <a:t>Définition:</a:t>
            </a:r>
          </a:p>
          <a:p>
            <a:pPr marL="0" indent="0">
              <a:buNone/>
            </a:pPr>
            <a:r>
              <a:rPr lang="fr-FR" sz="2000" dirty="0" smtClean="0"/>
              <a:t>déformation </a:t>
            </a:r>
            <a:r>
              <a:rPr lang="fr-FR" sz="2000" dirty="0"/>
              <a:t>du pied caractérisée par une accentuation de la concavité de la voûte longitudinale du pied et </a:t>
            </a:r>
            <a:r>
              <a:rPr lang="fr-FR" sz="2000" dirty="0" smtClean="0"/>
              <a:t>souvent associée à un </a:t>
            </a:r>
            <a:r>
              <a:rPr lang="fr-FR" sz="2000" dirty="0"/>
              <a:t>aspect en griffe des orteils avec </a:t>
            </a:r>
            <a:r>
              <a:rPr lang="fr-FR" sz="2000" dirty="0" err="1"/>
              <a:t>hyperextension</a:t>
            </a:r>
            <a:r>
              <a:rPr lang="fr-FR" sz="2000" dirty="0"/>
              <a:t> des premières phalanges</a:t>
            </a:r>
            <a:r>
              <a:rPr lang="fr-FR" sz="2000" dirty="0" smtClean="0"/>
              <a:t>.</a:t>
            </a:r>
          </a:p>
          <a:p>
            <a:pPr lvl="8"/>
            <a:endParaRPr lang="fr-FR" sz="800" dirty="0" smtClean="0"/>
          </a:p>
          <a:p>
            <a:r>
              <a:rPr lang="fr-FR" sz="2000" b="1" u="sng" dirty="0" smtClean="0"/>
              <a:t>Maladie acquise </a:t>
            </a:r>
            <a:r>
              <a:rPr lang="fr-FR" sz="2000" dirty="0" smtClean="0"/>
              <a:t>non congénitale.</a:t>
            </a:r>
          </a:p>
          <a:p>
            <a:pPr lvl="8"/>
            <a:endParaRPr lang="fr-FR" sz="800" dirty="0" smtClean="0"/>
          </a:p>
          <a:p>
            <a:r>
              <a:rPr lang="fr-FR" sz="2000" b="1" u="sng" dirty="0" smtClean="0"/>
              <a:t>Secondaire maladie neurologique:</a:t>
            </a:r>
          </a:p>
          <a:p>
            <a:pPr lvl="1"/>
            <a:r>
              <a:rPr lang="fr-FR" sz="1600" dirty="0" smtClean="0"/>
              <a:t>Neuropathies périphériques héréditaires </a:t>
            </a:r>
          </a:p>
          <a:p>
            <a:pPr marL="457200" lvl="1" indent="0">
              <a:buNone/>
            </a:pPr>
            <a:r>
              <a:rPr lang="fr-FR" sz="1600" dirty="0"/>
              <a:t>	</a:t>
            </a:r>
            <a:r>
              <a:rPr lang="fr-FR" sz="1600" dirty="0" smtClean="0"/>
              <a:t>(</a:t>
            </a:r>
            <a:r>
              <a:rPr lang="fr-FR" sz="1600" dirty="0"/>
              <a:t>C</a:t>
            </a:r>
            <a:r>
              <a:rPr lang="fr-FR" sz="1600" dirty="0" smtClean="0"/>
              <a:t>harcot Marie </a:t>
            </a:r>
            <a:r>
              <a:rPr lang="fr-FR" sz="1600" dirty="0" err="1"/>
              <a:t>T</a:t>
            </a:r>
            <a:r>
              <a:rPr lang="fr-FR" sz="1600" dirty="0" err="1" smtClean="0"/>
              <a:t>ooth</a:t>
            </a:r>
            <a:r>
              <a:rPr lang="fr-FR" sz="1600" dirty="0" smtClean="0"/>
              <a:t>).</a:t>
            </a:r>
          </a:p>
          <a:p>
            <a:pPr lvl="1"/>
            <a:r>
              <a:rPr lang="fr-FR" sz="1600" dirty="0" smtClean="0"/>
              <a:t>IMC, myopathies.</a:t>
            </a:r>
          </a:p>
          <a:p>
            <a:pPr lvl="8"/>
            <a:endParaRPr lang="fr-FR" sz="800" dirty="0" smtClean="0"/>
          </a:p>
          <a:p>
            <a:r>
              <a:rPr lang="fr-FR" sz="2000" dirty="0" smtClean="0"/>
              <a:t>Perte de la bande roulante externe du pied</a:t>
            </a:r>
            <a:r>
              <a:rPr lang="fr-FR" sz="2000" dirty="0"/>
              <a:t>.</a:t>
            </a:r>
            <a:endParaRPr lang="fr-FR" sz="2000" dirty="0" smtClean="0"/>
          </a:p>
        </p:txBody>
      </p:sp>
      <p:pic>
        <p:nvPicPr>
          <p:cNvPr id="5" name="Image 4" descr="pied creux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2110" y="0"/>
            <a:ext cx="3541889" cy="2112920"/>
          </a:xfrm>
          <a:prstGeom prst="rect">
            <a:avLst/>
          </a:prstGeom>
        </p:spPr>
      </p:pic>
      <p:sp>
        <p:nvSpPr>
          <p:cNvPr id="4" name="Flèche vers le haut 3"/>
          <p:cNvSpPr/>
          <p:nvPr/>
        </p:nvSpPr>
        <p:spPr>
          <a:xfrm flipH="1">
            <a:off x="6658466" y="1792110"/>
            <a:ext cx="636977" cy="320809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0" name="Grouper 9"/>
          <p:cNvGrpSpPr/>
          <p:nvPr/>
        </p:nvGrpSpPr>
        <p:grpSpPr>
          <a:xfrm>
            <a:off x="5636179" y="4006436"/>
            <a:ext cx="3318528" cy="1991116"/>
            <a:chOff x="5636179" y="4006436"/>
            <a:chExt cx="3318528" cy="1991116"/>
          </a:xfrm>
        </p:grpSpPr>
        <p:pic>
          <p:nvPicPr>
            <p:cNvPr id="8" name="Image 7" descr="pes cavus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36179" y="4006436"/>
              <a:ext cx="3318528" cy="1991116"/>
            </a:xfrm>
            <a:prstGeom prst="rect">
              <a:avLst/>
            </a:prstGeom>
          </p:spPr>
        </p:pic>
        <p:sp>
          <p:nvSpPr>
            <p:cNvPr id="9" name="Ellipse 8"/>
            <p:cNvSpPr/>
            <p:nvPr/>
          </p:nvSpPr>
          <p:spPr>
            <a:xfrm>
              <a:off x="7831667" y="4656667"/>
              <a:ext cx="987777" cy="663222"/>
            </a:xfrm>
            <a:prstGeom prst="ellipse">
              <a:avLst/>
            </a:prstGeom>
            <a:noFill/>
            <a:ln w="38100" cmpd="sng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6" name="Image 5" descr="empreinte pied creux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6665" y="2245931"/>
            <a:ext cx="2737555" cy="2199820"/>
          </a:xfrm>
          <a:prstGeom prst="rect">
            <a:avLst/>
          </a:prstGeom>
        </p:spPr>
      </p:pic>
      <p:pic>
        <p:nvPicPr>
          <p:cNvPr id="7" name="Image 6" descr="podoscode pied creux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2110" y="4445751"/>
            <a:ext cx="3176961" cy="23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8466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89089"/>
            <a:ext cx="8229600" cy="1143000"/>
          </a:xfrm>
        </p:spPr>
        <p:txBody>
          <a:bodyPr>
            <a:normAutofit/>
          </a:bodyPr>
          <a:lstStyle/>
          <a:p>
            <a:r>
              <a:rPr lang="fr-FR" sz="4400" dirty="0" smtClean="0"/>
              <a:t>Pied Creux</a:t>
            </a:r>
            <a:endParaRPr lang="fr-FR" sz="44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20868" y="959556"/>
            <a:ext cx="8229600" cy="5602110"/>
          </a:xfrm>
        </p:spPr>
        <p:txBody>
          <a:bodyPr>
            <a:normAutofit fontScale="47500" lnSpcReduction="20000"/>
          </a:bodyPr>
          <a:lstStyle/>
          <a:p>
            <a:endParaRPr lang="fr-FR" dirty="0" smtClean="0"/>
          </a:p>
          <a:p>
            <a:r>
              <a:rPr lang="fr-FR" sz="4200" b="1" u="sng" dirty="0" smtClean="0"/>
              <a:t>Bilan neuro </a:t>
            </a:r>
            <a:r>
              <a:rPr lang="fr-FR" sz="4200" dirty="0" smtClean="0"/>
              <a:t>des déficits musculaires moteurs possibles.</a:t>
            </a:r>
          </a:p>
          <a:p>
            <a:r>
              <a:rPr lang="fr-FR" sz="4200" b="1" u="sng" dirty="0" smtClean="0"/>
              <a:t>Bilan des rétractions </a:t>
            </a:r>
            <a:r>
              <a:rPr lang="fr-FR" sz="4200" dirty="0" smtClean="0"/>
              <a:t>des parties molles.</a:t>
            </a:r>
          </a:p>
          <a:p>
            <a:r>
              <a:rPr lang="fr-FR" sz="4200" b="1" u="sng" dirty="0" smtClean="0"/>
              <a:t>Bilan radiologique:</a:t>
            </a:r>
          </a:p>
          <a:p>
            <a:pPr lvl="1"/>
            <a:r>
              <a:rPr lang="fr-FR" sz="3800" dirty="0" err="1" smtClean="0"/>
              <a:t>Rx</a:t>
            </a:r>
            <a:r>
              <a:rPr lang="fr-FR" sz="3800" dirty="0" smtClean="0"/>
              <a:t> </a:t>
            </a:r>
            <a:r>
              <a:rPr lang="fr-FR" sz="3800" dirty="0"/>
              <a:t>cheville et pied face et profil en charge.</a:t>
            </a:r>
          </a:p>
          <a:p>
            <a:pPr lvl="1"/>
            <a:r>
              <a:rPr lang="fr-FR" sz="3800" dirty="0"/>
              <a:t>Arrière pied de </a:t>
            </a:r>
            <a:r>
              <a:rPr lang="fr-FR" sz="3800" dirty="0" err="1"/>
              <a:t>Méary</a:t>
            </a:r>
            <a:r>
              <a:rPr lang="fr-FR" sz="3800" dirty="0"/>
              <a:t>.</a:t>
            </a:r>
          </a:p>
          <a:p>
            <a:pPr lvl="1"/>
            <a:r>
              <a:rPr lang="fr-FR" sz="3800" dirty="0"/>
              <a:t>Angle de </a:t>
            </a:r>
            <a:r>
              <a:rPr lang="fr-FR" sz="3800" dirty="0" err="1"/>
              <a:t>djian</a:t>
            </a:r>
            <a:r>
              <a:rPr lang="fr-FR" sz="3800" dirty="0"/>
              <a:t>, ligne de </a:t>
            </a:r>
            <a:r>
              <a:rPr lang="fr-FR" sz="3800" dirty="0" err="1"/>
              <a:t>méary</a:t>
            </a:r>
            <a:r>
              <a:rPr lang="fr-FR" sz="3800" dirty="0"/>
              <a:t>, angle de </a:t>
            </a:r>
            <a:r>
              <a:rPr lang="fr-FR" sz="3800" dirty="0" err="1"/>
              <a:t>chauveaux</a:t>
            </a:r>
            <a:r>
              <a:rPr lang="fr-FR" sz="3800" dirty="0"/>
              <a:t> et pente calcanéenne</a:t>
            </a:r>
            <a:r>
              <a:rPr lang="fr-FR" sz="3800" dirty="0" smtClean="0"/>
              <a:t>.</a:t>
            </a:r>
          </a:p>
          <a:p>
            <a:pPr lvl="1"/>
            <a:r>
              <a:rPr lang="fr-FR" sz="3800" dirty="0" smtClean="0"/>
              <a:t>TDM +/-</a:t>
            </a:r>
          </a:p>
          <a:p>
            <a:pPr lvl="8"/>
            <a:endParaRPr lang="fr-FR" sz="3000" dirty="0" smtClean="0"/>
          </a:p>
          <a:p>
            <a:r>
              <a:rPr lang="fr-FR" sz="4200" b="1" u="sng" dirty="0">
                <a:solidFill>
                  <a:srgbClr val="FFFF00"/>
                </a:solidFill>
              </a:rPr>
              <a:t>3 types: </a:t>
            </a:r>
            <a:endParaRPr lang="fr-FR" sz="4200" b="1" u="sng" dirty="0" smtClean="0">
              <a:solidFill>
                <a:srgbClr val="FFFF00"/>
              </a:solidFill>
            </a:endParaRPr>
          </a:p>
          <a:p>
            <a:pPr marL="0" indent="0">
              <a:buNone/>
            </a:pPr>
            <a:r>
              <a:rPr lang="fr-FR" sz="3800" dirty="0" smtClean="0"/>
              <a:t>creux </a:t>
            </a:r>
            <a:r>
              <a:rPr lang="fr-FR" sz="3800" b="1" i="1" dirty="0">
                <a:solidFill>
                  <a:srgbClr val="FFFF00"/>
                </a:solidFill>
              </a:rPr>
              <a:t>antérieur</a:t>
            </a:r>
            <a:r>
              <a:rPr lang="fr-FR" sz="3800" dirty="0"/>
              <a:t>, </a:t>
            </a:r>
            <a:endParaRPr lang="fr-FR" sz="3800" dirty="0" smtClean="0"/>
          </a:p>
          <a:p>
            <a:pPr marL="0" indent="0">
              <a:buNone/>
            </a:pPr>
            <a:r>
              <a:rPr lang="fr-FR" sz="3800" dirty="0" smtClean="0"/>
              <a:t>creux</a:t>
            </a:r>
            <a:r>
              <a:rPr lang="fr-FR" sz="3800" dirty="0" smtClean="0">
                <a:solidFill>
                  <a:srgbClr val="FFFF00"/>
                </a:solidFill>
              </a:rPr>
              <a:t> </a:t>
            </a:r>
            <a:r>
              <a:rPr lang="fr-FR" sz="3800" b="1" i="1" dirty="0" smtClean="0">
                <a:solidFill>
                  <a:srgbClr val="FFFF00"/>
                </a:solidFill>
              </a:rPr>
              <a:t>postérieur</a:t>
            </a:r>
            <a:r>
              <a:rPr lang="fr-FR" sz="3800" i="1" dirty="0" smtClean="0"/>
              <a:t>,</a:t>
            </a:r>
            <a:r>
              <a:rPr lang="fr-FR" sz="3800" dirty="0" smtClean="0"/>
              <a:t> </a:t>
            </a:r>
            <a:endParaRPr lang="fr-FR" sz="3800" dirty="0"/>
          </a:p>
          <a:p>
            <a:pPr marL="0" indent="0">
              <a:buNone/>
            </a:pPr>
            <a:r>
              <a:rPr lang="fr-FR" sz="3800" dirty="0" smtClean="0"/>
              <a:t>creux </a:t>
            </a:r>
            <a:r>
              <a:rPr lang="fr-FR" sz="3800" b="1" i="1" dirty="0">
                <a:solidFill>
                  <a:srgbClr val="FFFF00"/>
                </a:solidFill>
              </a:rPr>
              <a:t>mixte</a:t>
            </a:r>
            <a:r>
              <a:rPr lang="fr-FR" sz="3800" dirty="0" smtClean="0"/>
              <a:t>.</a:t>
            </a:r>
            <a:endParaRPr lang="fr-FR" sz="3800" dirty="0"/>
          </a:p>
          <a:p>
            <a:endParaRPr lang="fr-FR" dirty="0"/>
          </a:p>
        </p:txBody>
      </p:sp>
      <p:grpSp>
        <p:nvGrpSpPr>
          <p:cNvPr id="11" name="Grouper 10"/>
          <p:cNvGrpSpPr/>
          <p:nvPr/>
        </p:nvGrpSpPr>
        <p:grpSpPr>
          <a:xfrm>
            <a:off x="2437288" y="4475734"/>
            <a:ext cx="6565602" cy="2085932"/>
            <a:chOff x="2437288" y="4475734"/>
            <a:chExt cx="6565602" cy="2085932"/>
          </a:xfrm>
        </p:grpSpPr>
        <p:pic>
          <p:nvPicPr>
            <p:cNvPr id="8" name="Image 7" descr="creux post.jp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32265" y="4475734"/>
              <a:ext cx="3270625" cy="2085932"/>
            </a:xfrm>
            <a:prstGeom prst="rect">
              <a:avLst/>
            </a:prstGeom>
          </p:spPr>
        </p:pic>
        <p:pic>
          <p:nvPicPr>
            <p:cNvPr id="9" name="Image 8" descr="creux anterieur.jp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37288" y="4475734"/>
              <a:ext cx="3203649" cy="2085932"/>
            </a:xfrm>
            <a:prstGeom prst="rect">
              <a:avLst/>
            </a:prstGeom>
          </p:spPr>
        </p:pic>
        <p:sp>
          <p:nvSpPr>
            <p:cNvPr id="6" name="Flèche vers le bas 5"/>
            <p:cNvSpPr/>
            <p:nvPr/>
          </p:nvSpPr>
          <p:spPr>
            <a:xfrm>
              <a:off x="4260955" y="5094316"/>
              <a:ext cx="349426" cy="345143"/>
            </a:xfrm>
            <a:prstGeom prst="down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" name="Flèche vers la droite 9"/>
            <p:cNvSpPr/>
            <p:nvPr/>
          </p:nvSpPr>
          <p:spPr>
            <a:xfrm>
              <a:off x="7703117" y="6115942"/>
              <a:ext cx="372731" cy="338239"/>
            </a:xfrm>
            <a:prstGeom prst="right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616423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9222"/>
            <a:ext cx="8229600" cy="1143000"/>
          </a:xfrm>
        </p:spPr>
        <p:txBody>
          <a:bodyPr>
            <a:normAutofit/>
          </a:bodyPr>
          <a:lstStyle/>
          <a:p>
            <a:r>
              <a:rPr lang="fr-FR" dirty="0" smtClean="0"/>
              <a:t>Pied Creux Postérieur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34949" y="2639916"/>
            <a:ext cx="8229600" cy="4027691"/>
          </a:xfrm>
        </p:spPr>
        <p:txBody>
          <a:bodyPr>
            <a:normAutofit/>
          </a:bodyPr>
          <a:lstStyle/>
          <a:p>
            <a:r>
              <a:rPr lang="fr-FR" sz="2000" b="1" u="sng" dirty="0" smtClean="0"/>
              <a:t>Motif de consultation:</a:t>
            </a:r>
          </a:p>
          <a:p>
            <a:pPr lvl="1"/>
            <a:r>
              <a:rPr lang="fr-FR" sz="1600" dirty="0" smtClean="0"/>
              <a:t>Tendinite d’insertion achilléenne.</a:t>
            </a:r>
          </a:p>
          <a:p>
            <a:pPr lvl="8"/>
            <a:endParaRPr lang="fr-FR" sz="800" dirty="0" smtClean="0"/>
          </a:p>
          <a:p>
            <a:r>
              <a:rPr lang="fr-FR" sz="2000" dirty="0" smtClean="0"/>
              <a:t>Traitement médical de la tendinite.</a:t>
            </a:r>
          </a:p>
          <a:p>
            <a:r>
              <a:rPr lang="fr-FR" sz="2000" dirty="0" smtClean="0"/>
              <a:t>Ostéotomies calcanéennes.</a:t>
            </a:r>
          </a:p>
          <a:p>
            <a:pPr lvl="1"/>
            <a:r>
              <a:rPr lang="fr-FR" sz="1600" dirty="0" err="1" smtClean="0"/>
              <a:t>Myerson</a:t>
            </a:r>
            <a:r>
              <a:rPr lang="fr-FR" sz="1600" dirty="0" smtClean="0"/>
              <a:t>.</a:t>
            </a:r>
          </a:p>
          <a:p>
            <a:pPr lvl="1"/>
            <a:r>
              <a:rPr lang="fr-FR" sz="1600" dirty="0" err="1" smtClean="0"/>
              <a:t>Zadek</a:t>
            </a:r>
            <a:r>
              <a:rPr lang="fr-FR" sz="1600" dirty="0" smtClean="0"/>
              <a:t>.</a:t>
            </a:r>
            <a:endParaRPr lang="fr-FR" sz="1600" dirty="0"/>
          </a:p>
        </p:txBody>
      </p:sp>
      <p:pic>
        <p:nvPicPr>
          <p:cNvPr id="4" name="Image 3" descr="creux post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4177" y="902377"/>
            <a:ext cx="3270625" cy="2085932"/>
          </a:xfrm>
          <a:prstGeom prst="rect">
            <a:avLst/>
          </a:prstGeom>
        </p:spPr>
      </p:pic>
      <p:pic>
        <p:nvPicPr>
          <p:cNvPr id="5" name="Image 4" descr="RX creux post.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593" y="1026629"/>
            <a:ext cx="3710156" cy="2085932"/>
          </a:xfrm>
          <a:prstGeom prst="rect">
            <a:avLst/>
          </a:prstGeom>
        </p:spPr>
      </p:pic>
      <p:grpSp>
        <p:nvGrpSpPr>
          <p:cNvPr id="10" name="Grouper 9"/>
          <p:cNvGrpSpPr/>
          <p:nvPr/>
        </p:nvGrpSpPr>
        <p:grpSpPr>
          <a:xfrm>
            <a:off x="5084177" y="3196622"/>
            <a:ext cx="2946587" cy="3048360"/>
            <a:chOff x="5084177" y="3196622"/>
            <a:chExt cx="2946587" cy="3048360"/>
          </a:xfrm>
        </p:grpSpPr>
        <p:pic>
          <p:nvPicPr>
            <p:cNvPr id="6" name="Image 5" descr="achille creux post.tif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84177" y="3196622"/>
              <a:ext cx="2946587" cy="3048360"/>
            </a:xfrm>
            <a:prstGeom prst="rect">
              <a:avLst/>
            </a:prstGeom>
          </p:spPr>
        </p:pic>
        <p:sp>
          <p:nvSpPr>
            <p:cNvPr id="9" name="Ellipse 8"/>
            <p:cNvSpPr/>
            <p:nvPr/>
          </p:nvSpPr>
          <p:spPr>
            <a:xfrm>
              <a:off x="5111787" y="4279779"/>
              <a:ext cx="496975" cy="1159682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8" name="Image 7" descr="calca creux post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0162" y="3020815"/>
            <a:ext cx="3264640" cy="1958784"/>
          </a:xfrm>
          <a:prstGeom prst="rect">
            <a:avLst/>
          </a:prstGeom>
        </p:spPr>
      </p:pic>
      <p:pic>
        <p:nvPicPr>
          <p:cNvPr id="7" name="Image 6" descr="zadek.tif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4177" y="4979598"/>
            <a:ext cx="3218406" cy="1878401"/>
          </a:xfrm>
          <a:prstGeom prst="rect">
            <a:avLst/>
          </a:prstGeom>
        </p:spPr>
      </p:pic>
      <p:cxnSp>
        <p:nvCxnSpPr>
          <p:cNvPr id="12" name="Connecteur droit 11"/>
          <p:cNvCxnSpPr/>
          <p:nvPr/>
        </p:nvCxnSpPr>
        <p:spPr>
          <a:xfrm flipH="1" flipV="1">
            <a:off x="3472491" y="2548170"/>
            <a:ext cx="716116" cy="47264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13"/>
          <p:cNvCxnSpPr/>
          <p:nvPr/>
        </p:nvCxnSpPr>
        <p:spPr>
          <a:xfrm flipH="1">
            <a:off x="2594234" y="3020815"/>
            <a:ext cx="159437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Virage 14"/>
          <p:cNvSpPr/>
          <p:nvPr/>
        </p:nvSpPr>
        <p:spPr>
          <a:xfrm>
            <a:off x="3580584" y="2742525"/>
            <a:ext cx="202674" cy="278290"/>
          </a:xfrm>
          <a:prstGeom prst="ben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67967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04422"/>
            <a:ext cx="5764506" cy="1010356"/>
          </a:xfrm>
        </p:spPr>
        <p:txBody>
          <a:bodyPr>
            <a:normAutofit/>
          </a:bodyPr>
          <a:lstStyle/>
          <a:p>
            <a:r>
              <a:rPr lang="fr-FR" sz="4400" dirty="0" smtClean="0"/>
              <a:t>Pied Creux Antérieur</a:t>
            </a:r>
            <a:endParaRPr lang="fr-FR" sz="44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55222" y="1600200"/>
            <a:ext cx="8531578" cy="4525963"/>
          </a:xfrm>
        </p:spPr>
        <p:txBody>
          <a:bodyPr>
            <a:noAutofit/>
          </a:bodyPr>
          <a:lstStyle/>
          <a:p>
            <a:r>
              <a:rPr lang="fr-FR" sz="2000" b="1" u="sng" dirty="0" smtClean="0"/>
              <a:t>Motifs de consultation:</a:t>
            </a:r>
          </a:p>
          <a:p>
            <a:pPr lvl="1"/>
            <a:r>
              <a:rPr lang="fr-FR" sz="1400" dirty="0" smtClean="0"/>
              <a:t>Griffes, </a:t>
            </a:r>
            <a:r>
              <a:rPr lang="fr-FR" sz="1400" dirty="0" err="1" smtClean="0"/>
              <a:t>métatarsalgies</a:t>
            </a:r>
            <a:r>
              <a:rPr lang="fr-FR" sz="1400" dirty="0" smtClean="0"/>
              <a:t>.</a:t>
            </a:r>
          </a:p>
          <a:p>
            <a:pPr lvl="1"/>
            <a:r>
              <a:rPr lang="fr-FR" sz="1400" dirty="0" smtClean="0"/>
              <a:t>Difficulté au chaussage (griffes, dos du pied).</a:t>
            </a:r>
          </a:p>
          <a:p>
            <a:r>
              <a:rPr lang="fr-FR" sz="2000" b="1" u="sng" dirty="0" smtClean="0"/>
              <a:t>TTT </a:t>
            </a:r>
            <a:r>
              <a:rPr lang="fr-FR" sz="2000" b="1" u="sng" dirty="0" err="1" smtClean="0"/>
              <a:t>medical</a:t>
            </a:r>
            <a:r>
              <a:rPr lang="fr-FR" sz="2000" b="1" u="sng" dirty="0" smtClean="0"/>
              <a:t>:</a:t>
            </a:r>
          </a:p>
          <a:p>
            <a:pPr lvl="1"/>
            <a:r>
              <a:rPr lang="fr-FR" sz="1400" dirty="0" smtClean="0"/>
              <a:t>semelles - chaussures ortho. </a:t>
            </a:r>
          </a:p>
          <a:p>
            <a:pPr lvl="1"/>
            <a:r>
              <a:rPr lang="fr-FR" sz="1400" dirty="0" smtClean="0"/>
              <a:t>kinésithérapie (lutte contre rétractions). </a:t>
            </a:r>
          </a:p>
          <a:p>
            <a:r>
              <a:rPr lang="fr-FR" sz="2000" b="1" u="sng" dirty="0" smtClean="0"/>
              <a:t>Chirurgie des parties molles:</a:t>
            </a:r>
          </a:p>
          <a:p>
            <a:pPr lvl="1"/>
            <a:r>
              <a:rPr lang="fr-FR" sz="1400" dirty="0" smtClean="0"/>
              <a:t>Allongement </a:t>
            </a:r>
            <a:r>
              <a:rPr lang="fr-FR" sz="1400" dirty="0" err="1" smtClean="0"/>
              <a:t>achille</a:t>
            </a:r>
            <a:r>
              <a:rPr lang="fr-FR" sz="1400" dirty="0" smtClean="0"/>
              <a:t>, libération aponévrose plantaire.</a:t>
            </a:r>
          </a:p>
          <a:p>
            <a:pPr lvl="1"/>
            <a:r>
              <a:rPr lang="fr-FR" sz="1400" dirty="0" smtClean="0"/>
              <a:t>Transfert tendineux – technique de Jones-Camera</a:t>
            </a:r>
            <a:r>
              <a:rPr lang="fr-FR" sz="1600" dirty="0" smtClean="0"/>
              <a:t>.</a:t>
            </a:r>
          </a:p>
          <a:p>
            <a:r>
              <a:rPr lang="fr-FR" sz="2000" b="1" u="sng" dirty="0" smtClean="0"/>
              <a:t>Chirurgie osseuse: </a:t>
            </a:r>
          </a:p>
          <a:p>
            <a:pPr lvl="1"/>
            <a:r>
              <a:rPr lang="fr-FR" sz="1400" dirty="0" smtClean="0"/>
              <a:t>Ostéotomie calcanéenne.</a:t>
            </a:r>
          </a:p>
          <a:p>
            <a:pPr lvl="1"/>
            <a:r>
              <a:rPr lang="fr-FR" sz="1400" dirty="0" smtClean="0"/>
              <a:t>Ostéotomie </a:t>
            </a:r>
            <a:r>
              <a:rPr lang="fr-FR" sz="1400" dirty="0" err="1" smtClean="0"/>
              <a:t>basi</a:t>
            </a:r>
            <a:r>
              <a:rPr lang="fr-FR" sz="1400" dirty="0" smtClean="0"/>
              <a:t> </a:t>
            </a:r>
            <a:r>
              <a:rPr lang="fr-FR" sz="1400" dirty="0" err="1" smtClean="0"/>
              <a:t>metatarsienne</a:t>
            </a:r>
            <a:r>
              <a:rPr lang="fr-FR" sz="1400" dirty="0" smtClean="0"/>
              <a:t> de relèvement.</a:t>
            </a:r>
          </a:p>
          <a:p>
            <a:pPr lvl="1"/>
            <a:r>
              <a:rPr lang="fr-FR" sz="1400" dirty="0" smtClean="0"/>
              <a:t>Tarsectomie </a:t>
            </a:r>
            <a:r>
              <a:rPr lang="fr-FR" sz="1400" dirty="0" err="1" smtClean="0"/>
              <a:t>anterieure</a:t>
            </a:r>
            <a:r>
              <a:rPr lang="fr-FR" sz="1400" dirty="0" smtClean="0"/>
              <a:t> en coin.</a:t>
            </a:r>
          </a:p>
          <a:p>
            <a:pPr lvl="1"/>
            <a:r>
              <a:rPr lang="fr-FR" sz="1400" dirty="0" smtClean="0"/>
              <a:t>Double arthrodèse (</a:t>
            </a:r>
            <a:r>
              <a:rPr lang="fr-FR" sz="1400" dirty="0" err="1" smtClean="0"/>
              <a:t>def</a:t>
            </a:r>
            <a:r>
              <a:rPr lang="fr-FR" sz="1400" dirty="0" smtClean="0"/>
              <a:t> arthrosique et/ou irréductible)</a:t>
            </a:r>
            <a:r>
              <a:rPr lang="fr-FR" sz="1600" dirty="0" smtClean="0"/>
              <a:t>.</a:t>
            </a:r>
          </a:p>
        </p:txBody>
      </p:sp>
      <p:pic>
        <p:nvPicPr>
          <p:cNvPr id="4" name="Image 3" descr="creux anterieur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2115" y="296150"/>
            <a:ext cx="2520775" cy="1641305"/>
          </a:xfrm>
          <a:prstGeom prst="rect">
            <a:avLst/>
          </a:prstGeom>
        </p:spPr>
      </p:pic>
      <p:pic>
        <p:nvPicPr>
          <p:cNvPr id="5" name="Image 4" descr="griffe pied creux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4771" b="24771"/>
          <a:stretch/>
        </p:blipFill>
        <p:spPr>
          <a:xfrm>
            <a:off x="6482115" y="1439332"/>
            <a:ext cx="2520775" cy="2520775"/>
          </a:xfrm>
          <a:prstGeom prst="rect">
            <a:avLst/>
          </a:prstGeom>
        </p:spPr>
      </p:pic>
      <p:pic>
        <p:nvPicPr>
          <p:cNvPr id="6" name="Image 5" descr="metatarsalgie pieds creux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3590" y="4087107"/>
            <a:ext cx="3289300" cy="2476500"/>
          </a:xfrm>
          <a:prstGeom prst="rect">
            <a:avLst/>
          </a:prstGeom>
        </p:spPr>
      </p:pic>
      <p:grpSp>
        <p:nvGrpSpPr>
          <p:cNvPr id="10" name="Grouper 9"/>
          <p:cNvGrpSpPr/>
          <p:nvPr/>
        </p:nvGrpSpPr>
        <p:grpSpPr>
          <a:xfrm>
            <a:off x="4981223" y="3974541"/>
            <a:ext cx="4021667" cy="2883459"/>
            <a:chOff x="6992056" y="3960107"/>
            <a:chExt cx="4021667" cy="2883459"/>
          </a:xfrm>
        </p:grpSpPr>
        <p:pic>
          <p:nvPicPr>
            <p:cNvPr id="8" name="Image 7" descr="correction creux post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92056" y="3960107"/>
              <a:ext cx="4021667" cy="2883459"/>
            </a:xfrm>
            <a:prstGeom prst="rect">
              <a:avLst/>
            </a:prstGeom>
          </p:spPr>
        </p:pic>
        <p:sp>
          <p:nvSpPr>
            <p:cNvPr id="9" name="ZoneTexte 8"/>
            <p:cNvSpPr txBox="1"/>
            <p:nvPr/>
          </p:nvSpPr>
          <p:spPr>
            <a:xfrm>
              <a:off x="8398227" y="5572165"/>
              <a:ext cx="577146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fr-FR" dirty="0" smtClean="0"/>
                <a:t>BRT</a:t>
              </a:r>
              <a:endParaRPr lang="fr-FR" dirty="0"/>
            </a:p>
          </p:txBody>
        </p:sp>
      </p:grpSp>
    </p:spTree>
    <p:extLst>
      <p:ext uri="{BB962C8B-B14F-4D97-AF65-F5344CB8AC3E}">
        <p14:creationId xmlns:p14="http://schemas.microsoft.com/office/powerpoint/2010/main" val="9357313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9780"/>
            <a:ext cx="8229600" cy="1143000"/>
          </a:xfrm>
        </p:spPr>
        <p:txBody>
          <a:bodyPr/>
          <a:lstStyle/>
          <a:p>
            <a:r>
              <a:rPr lang="fr-FR" dirty="0" smtClean="0"/>
              <a:t>Pied Creux Mixte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85140" y="754802"/>
            <a:ext cx="6033911" cy="1071032"/>
          </a:xfrm>
        </p:spPr>
        <p:txBody>
          <a:bodyPr>
            <a:normAutofit/>
          </a:bodyPr>
          <a:lstStyle/>
          <a:p>
            <a:r>
              <a:rPr lang="fr-FR" sz="2000" b="1" u="sng" dirty="0" smtClean="0"/>
              <a:t>Tarsectomie:</a:t>
            </a:r>
          </a:p>
          <a:p>
            <a:pPr marL="0" indent="0">
              <a:buNone/>
            </a:pPr>
            <a:r>
              <a:rPr lang="fr-FR" sz="2000" dirty="0" smtClean="0"/>
              <a:t>(Ablation partielle des os du tarse)</a:t>
            </a:r>
            <a:endParaRPr lang="fr-FR" sz="2000" dirty="0"/>
          </a:p>
        </p:txBody>
      </p:sp>
      <p:pic>
        <p:nvPicPr>
          <p:cNvPr id="6" name="Image 5" descr="1-s2.0-S187705170900104X-gr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82853"/>
            <a:ext cx="4915091" cy="2544126"/>
          </a:xfrm>
          <a:prstGeom prst="rect">
            <a:avLst/>
          </a:prstGeom>
        </p:spPr>
      </p:pic>
      <p:pic>
        <p:nvPicPr>
          <p:cNvPr id="7" name="Image 6" descr="1-s2.0-S187705170900104X-gr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9940" y="4580488"/>
            <a:ext cx="5641904" cy="2136401"/>
          </a:xfrm>
          <a:prstGeom prst="rect">
            <a:avLst/>
          </a:prstGeom>
        </p:spPr>
      </p:pic>
      <p:grpSp>
        <p:nvGrpSpPr>
          <p:cNvPr id="20" name="Grouper 19"/>
          <p:cNvGrpSpPr/>
          <p:nvPr/>
        </p:nvGrpSpPr>
        <p:grpSpPr>
          <a:xfrm>
            <a:off x="4143601" y="865029"/>
            <a:ext cx="2848514" cy="2136386"/>
            <a:chOff x="2724410" y="2215445"/>
            <a:chExt cx="2848514" cy="2136386"/>
          </a:xfrm>
        </p:grpSpPr>
        <p:pic>
          <p:nvPicPr>
            <p:cNvPr id="8" name="Image 7" descr="RX pied creux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24410" y="2215445"/>
              <a:ext cx="2848514" cy="2136386"/>
            </a:xfrm>
            <a:prstGeom prst="rect">
              <a:avLst/>
            </a:prstGeom>
          </p:spPr>
        </p:pic>
        <p:cxnSp>
          <p:nvCxnSpPr>
            <p:cNvPr id="13" name="Connecteur droit 12"/>
            <p:cNvCxnSpPr/>
            <p:nvPr/>
          </p:nvCxnSpPr>
          <p:spPr>
            <a:xfrm>
              <a:off x="3302000" y="4092222"/>
              <a:ext cx="846667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necteur droit 14"/>
            <p:cNvCxnSpPr/>
            <p:nvPr/>
          </p:nvCxnSpPr>
          <p:spPr>
            <a:xfrm flipV="1">
              <a:off x="3302000" y="3513667"/>
              <a:ext cx="536222" cy="578555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necteur droit 16"/>
            <p:cNvCxnSpPr/>
            <p:nvPr/>
          </p:nvCxnSpPr>
          <p:spPr>
            <a:xfrm>
              <a:off x="3132667" y="2963333"/>
              <a:ext cx="1834444" cy="310445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cteur droit 18"/>
            <p:cNvCxnSpPr/>
            <p:nvPr/>
          </p:nvCxnSpPr>
          <p:spPr>
            <a:xfrm flipH="1" flipV="1">
              <a:off x="4148667" y="3156210"/>
              <a:ext cx="1255889" cy="936012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" name="Image 4" descr="1-s2.0-S187705170900104X-gr2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8539" y="2214660"/>
            <a:ext cx="3153305" cy="2136386"/>
          </a:xfrm>
          <a:prstGeom prst="rect">
            <a:avLst/>
          </a:prstGeom>
        </p:spPr>
      </p:pic>
      <p:pic>
        <p:nvPicPr>
          <p:cNvPr id="9" name="Image 8" descr="photo correc creux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792" y="1772263"/>
            <a:ext cx="6888798" cy="4944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0318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46756"/>
            <a:ext cx="8229600" cy="1143000"/>
          </a:xfrm>
        </p:spPr>
        <p:txBody>
          <a:bodyPr/>
          <a:lstStyle/>
          <a:p>
            <a:r>
              <a:rPr lang="fr-FR" dirty="0" smtClean="0"/>
              <a:t>Pied Varus Equin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17311" y="1967089"/>
            <a:ext cx="8229600" cy="4227689"/>
          </a:xfrm>
        </p:spPr>
        <p:txBody>
          <a:bodyPr>
            <a:normAutofit fontScale="62500" lnSpcReduction="20000"/>
          </a:bodyPr>
          <a:lstStyle/>
          <a:p>
            <a:r>
              <a:rPr lang="fr-FR" b="1" u="sng" dirty="0" smtClean="0"/>
              <a:t>Combinaison:</a:t>
            </a:r>
          </a:p>
          <a:p>
            <a:pPr lvl="1"/>
            <a:r>
              <a:rPr lang="fr-FR" dirty="0" smtClean="0"/>
              <a:t>Equin de la cheville.</a:t>
            </a:r>
          </a:p>
          <a:p>
            <a:pPr lvl="1"/>
            <a:r>
              <a:rPr lang="fr-FR" dirty="0"/>
              <a:t>V</a:t>
            </a:r>
            <a:r>
              <a:rPr lang="fr-FR" dirty="0" smtClean="0"/>
              <a:t>arus ARR pied.</a:t>
            </a:r>
          </a:p>
          <a:p>
            <a:pPr lvl="1"/>
            <a:r>
              <a:rPr lang="fr-FR" dirty="0" err="1" smtClean="0"/>
              <a:t>Adductus</a:t>
            </a:r>
            <a:r>
              <a:rPr lang="fr-FR" dirty="0" smtClean="0"/>
              <a:t>, </a:t>
            </a:r>
            <a:r>
              <a:rPr lang="fr-FR" dirty="0" err="1" smtClean="0"/>
              <a:t>supinatus</a:t>
            </a:r>
            <a:r>
              <a:rPr lang="fr-FR" dirty="0" smtClean="0"/>
              <a:t> avant-pied.</a:t>
            </a:r>
          </a:p>
          <a:p>
            <a:pPr lvl="1"/>
            <a:r>
              <a:rPr lang="fr-FR" dirty="0" smtClean="0"/>
              <a:t>+/- griffes.</a:t>
            </a:r>
          </a:p>
          <a:p>
            <a:pPr lvl="8"/>
            <a:endParaRPr lang="fr-FR" dirty="0" smtClean="0"/>
          </a:p>
          <a:p>
            <a:r>
              <a:rPr lang="fr-FR" b="1" u="sng" dirty="0" smtClean="0"/>
              <a:t>Etiologies:</a:t>
            </a:r>
          </a:p>
          <a:p>
            <a:pPr lvl="1"/>
            <a:r>
              <a:rPr lang="fr-FR" dirty="0" smtClean="0">
                <a:solidFill>
                  <a:srgbClr val="FFFF00"/>
                </a:solidFill>
              </a:rPr>
              <a:t>Neurologiques</a:t>
            </a:r>
            <a:r>
              <a:rPr lang="fr-FR" dirty="0" smtClean="0"/>
              <a:t> avec atteintes spastiques.</a:t>
            </a:r>
          </a:p>
          <a:p>
            <a:pPr lvl="1"/>
            <a:r>
              <a:rPr lang="fr-FR" dirty="0" smtClean="0"/>
              <a:t>Charcot Marie </a:t>
            </a:r>
            <a:r>
              <a:rPr lang="fr-FR" dirty="0" err="1" smtClean="0"/>
              <a:t>Tooth</a:t>
            </a:r>
            <a:r>
              <a:rPr lang="fr-FR" dirty="0" smtClean="0"/>
              <a:t>, Parkinson, hémiplégie…</a:t>
            </a:r>
          </a:p>
          <a:p>
            <a:pPr lvl="1"/>
            <a:r>
              <a:rPr lang="fr-FR" dirty="0" smtClean="0"/>
              <a:t>Rétractions tendineuses, hypertonies et spasticité.</a:t>
            </a:r>
          </a:p>
          <a:p>
            <a:endParaRPr lang="fr-FR" dirty="0"/>
          </a:p>
        </p:txBody>
      </p:sp>
      <p:pic>
        <p:nvPicPr>
          <p:cNvPr id="4" name="Image 3" descr="photo pied equin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1701" y="3303020"/>
            <a:ext cx="2053850" cy="3123726"/>
          </a:xfrm>
          <a:prstGeom prst="rect">
            <a:avLst/>
          </a:prstGeom>
        </p:spPr>
      </p:pic>
      <p:pic>
        <p:nvPicPr>
          <p:cNvPr id="5" name="Image 4" descr="ARR pied varu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1700" y="1670755"/>
            <a:ext cx="2053850" cy="1326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9023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74977"/>
            <a:ext cx="8229600" cy="1143000"/>
          </a:xfrm>
        </p:spPr>
        <p:txBody>
          <a:bodyPr>
            <a:normAutofit/>
          </a:bodyPr>
          <a:lstStyle/>
          <a:p>
            <a:r>
              <a:rPr lang="fr-FR" sz="4400" dirty="0"/>
              <a:t>Pied Varus Equin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11667" y="2148086"/>
            <a:ext cx="8475133" cy="3990248"/>
          </a:xfrm>
        </p:spPr>
        <p:txBody>
          <a:bodyPr>
            <a:normAutofit fontScale="62500" lnSpcReduction="20000"/>
          </a:bodyPr>
          <a:lstStyle/>
          <a:p>
            <a:r>
              <a:rPr lang="fr-FR" b="1" u="sng" dirty="0" smtClean="0"/>
              <a:t>Motifs de Consultation:</a:t>
            </a:r>
          </a:p>
          <a:p>
            <a:pPr lvl="1"/>
            <a:r>
              <a:rPr lang="fr-FR" sz="2600" dirty="0" smtClean="0"/>
              <a:t>Verticalisation difficile.</a:t>
            </a:r>
          </a:p>
          <a:p>
            <a:pPr lvl="1"/>
            <a:r>
              <a:rPr lang="fr-FR" sz="2600" dirty="0" smtClean="0"/>
              <a:t>Troubles de la marche </a:t>
            </a:r>
          </a:p>
          <a:p>
            <a:pPr lvl="1"/>
            <a:r>
              <a:rPr lang="fr-FR" sz="2600" dirty="0"/>
              <a:t>C</a:t>
            </a:r>
            <a:r>
              <a:rPr lang="fr-FR" sz="2600" dirty="0" smtClean="0"/>
              <a:t>haussage adapté dépassé.</a:t>
            </a:r>
          </a:p>
          <a:p>
            <a:pPr lvl="1"/>
            <a:r>
              <a:rPr lang="fr-FR" sz="2600" dirty="0"/>
              <a:t>D</a:t>
            </a:r>
            <a:r>
              <a:rPr lang="fr-FR" sz="2600" dirty="0" smtClean="0"/>
              <a:t>ouleurs (griffes, arthrose).</a:t>
            </a:r>
          </a:p>
          <a:p>
            <a:r>
              <a:rPr lang="fr-FR" b="1" u="sng" dirty="0" smtClean="0">
                <a:solidFill>
                  <a:srgbClr val="FFFF00"/>
                </a:solidFill>
              </a:rPr>
              <a:t>Examen neuro+++ </a:t>
            </a:r>
          </a:p>
          <a:p>
            <a:r>
              <a:rPr lang="fr-FR" dirty="0" smtClean="0"/>
              <a:t>déficits, spasticité et rétractions.</a:t>
            </a:r>
          </a:p>
          <a:p>
            <a:r>
              <a:rPr lang="fr-FR" dirty="0" smtClean="0">
                <a:solidFill>
                  <a:srgbClr val="FFFF00"/>
                </a:solidFill>
              </a:rPr>
              <a:t>Réductibilité des déformations?</a:t>
            </a:r>
          </a:p>
          <a:p>
            <a:r>
              <a:rPr lang="fr-FR" dirty="0" smtClean="0"/>
              <a:t>Bilan </a:t>
            </a:r>
            <a:r>
              <a:rPr lang="fr-FR" dirty="0" err="1" smtClean="0"/>
              <a:t>Rx</a:t>
            </a:r>
            <a:r>
              <a:rPr lang="fr-FR" dirty="0" smtClean="0"/>
              <a:t> difficile.</a:t>
            </a:r>
          </a:p>
          <a:p>
            <a:endParaRPr lang="fr-FR" dirty="0"/>
          </a:p>
        </p:txBody>
      </p:sp>
      <p:pic>
        <p:nvPicPr>
          <p:cNvPr id="4" name="Image 3" descr="pied varus equi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6726" y="3839672"/>
            <a:ext cx="3966815" cy="2975111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0134" y="945444"/>
            <a:ext cx="2613866" cy="3499557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4688" y="945445"/>
            <a:ext cx="2613866" cy="3499556"/>
          </a:xfrm>
          <a:prstGeom prst="rect">
            <a:avLst/>
          </a:prstGeom>
        </p:spPr>
      </p:pic>
      <p:sp>
        <p:nvSpPr>
          <p:cNvPr id="9" name="Ellipse 8"/>
          <p:cNvSpPr/>
          <p:nvPr/>
        </p:nvSpPr>
        <p:spPr>
          <a:xfrm>
            <a:off x="4840111" y="2765778"/>
            <a:ext cx="465668" cy="66322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1" name="Connecteur droit 10"/>
          <p:cNvCxnSpPr/>
          <p:nvPr/>
        </p:nvCxnSpPr>
        <p:spPr>
          <a:xfrm>
            <a:off x="6942667" y="1317977"/>
            <a:ext cx="1744133" cy="22013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Image 4" descr="cas1-fig1_pied-hum.-profil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6726" y="945444"/>
            <a:ext cx="3966815" cy="5593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3020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9" presetClass="entr" presetSubtype="0" fill="hold" nodeType="after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06400" y="152399"/>
            <a:ext cx="8229600" cy="1143000"/>
          </a:xfrm>
        </p:spPr>
        <p:txBody>
          <a:bodyPr>
            <a:normAutofit/>
          </a:bodyPr>
          <a:lstStyle/>
          <a:p>
            <a:r>
              <a:rPr lang="fr-FR" sz="4400" dirty="0"/>
              <a:t>Pied Varus Equin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83444" y="864638"/>
            <a:ext cx="8503356" cy="5711140"/>
          </a:xfrm>
        </p:spPr>
        <p:txBody>
          <a:bodyPr>
            <a:normAutofit fontScale="62500" lnSpcReduction="20000"/>
          </a:bodyPr>
          <a:lstStyle/>
          <a:p>
            <a:r>
              <a:rPr lang="fr-FR" b="1" u="sng" dirty="0" smtClean="0"/>
              <a:t>But:</a:t>
            </a:r>
            <a:r>
              <a:rPr lang="fr-FR" dirty="0" smtClean="0"/>
              <a:t> </a:t>
            </a:r>
            <a:r>
              <a:rPr lang="fr-FR" dirty="0" smtClean="0">
                <a:solidFill>
                  <a:srgbClr val="FFFF00"/>
                </a:solidFill>
              </a:rPr>
              <a:t>conservation autonomie </a:t>
            </a:r>
            <a:r>
              <a:rPr lang="fr-FR" dirty="0" smtClean="0"/>
              <a:t>(chaussage, marche)</a:t>
            </a:r>
          </a:p>
          <a:p>
            <a:r>
              <a:rPr lang="fr-FR" b="1" u="sng" dirty="0" smtClean="0"/>
              <a:t>TTT médical:</a:t>
            </a:r>
          </a:p>
          <a:p>
            <a:pPr marL="457200" lvl="1" indent="0">
              <a:buNone/>
            </a:pPr>
            <a:r>
              <a:rPr lang="fr-FR" sz="2600" dirty="0" smtClean="0"/>
              <a:t>Rééducation+++</a:t>
            </a:r>
          </a:p>
          <a:p>
            <a:pPr marL="457200" lvl="1" indent="0">
              <a:buNone/>
            </a:pPr>
            <a:r>
              <a:rPr lang="fr-FR" sz="2600" dirty="0" smtClean="0"/>
              <a:t>Appareillage.</a:t>
            </a:r>
          </a:p>
          <a:p>
            <a:pPr marL="457200" lvl="1" indent="0">
              <a:buNone/>
            </a:pPr>
            <a:r>
              <a:rPr lang="fr-FR" sz="2600" dirty="0" smtClean="0"/>
              <a:t>Injection toxine botulique.														</a:t>
            </a:r>
          </a:p>
          <a:p>
            <a:r>
              <a:rPr lang="fr-FR" b="1" u="sng" dirty="0" smtClean="0"/>
              <a:t>TTT chirurgical:</a:t>
            </a:r>
          </a:p>
          <a:p>
            <a:pPr marL="0" indent="0">
              <a:buNone/>
            </a:pPr>
            <a:r>
              <a:rPr lang="fr-FR" dirty="0">
                <a:solidFill>
                  <a:srgbClr val="FFFF00"/>
                </a:solidFill>
              </a:rPr>
              <a:t> </a:t>
            </a:r>
            <a:r>
              <a:rPr lang="fr-FR" dirty="0" smtClean="0">
                <a:solidFill>
                  <a:srgbClr val="FFFF00"/>
                </a:solidFill>
              </a:rPr>
              <a:t>      Gestes multiples</a:t>
            </a:r>
          </a:p>
          <a:p>
            <a:pPr lvl="1"/>
            <a:r>
              <a:rPr lang="fr-FR" dirty="0" smtClean="0"/>
              <a:t>Neurotomie sélective.</a:t>
            </a:r>
          </a:p>
          <a:p>
            <a:pPr lvl="1"/>
            <a:r>
              <a:rPr lang="fr-FR" dirty="0" smtClean="0"/>
              <a:t>Transferts tendineux (</a:t>
            </a:r>
            <a:r>
              <a:rPr lang="fr-FR" dirty="0" err="1" smtClean="0"/>
              <a:t>Jant</a:t>
            </a:r>
            <a:r>
              <a:rPr lang="fr-FR" dirty="0" smtClean="0"/>
              <a:t>, </a:t>
            </a:r>
            <a:r>
              <a:rPr lang="fr-FR" dirty="0" err="1" smtClean="0"/>
              <a:t>Jpost</a:t>
            </a:r>
            <a:r>
              <a:rPr lang="fr-FR" dirty="0" smtClean="0"/>
              <a:t>, long péronier, Triceps sural)</a:t>
            </a:r>
          </a:p>
          <a:p>
            <a:pPr lvl="1"/>
            <a:r>
              <a:rPr lang="fr-FR" dirty="0" smtClean="0"/>
              <a:t>Allongement tendineux (Achille, </a:t>
            </a:r>
            <a:r>
              <a:rPr lang="fr-FR" dirty="0" err="1" smtClean="0"/>
              <a:t>Jpost</a:t>
            </a:r>
            <a:r>
              <a:rPr lang="fr-FR" dirty="0" smtClean="0"/>
              <a:t>., </a:t>
            </a:r>
            <a:r>
              <a:rPr lang="fr-FR" dirty="0" err="1" smtClean="0"/>
              <a:t>Flech</a:t>
            </a:r>
            <a:r>
              <a:rPr lang="fr-FR" dirty="0" smtClean="0"/>
              <a:t>. orteil)</a:t>
            </a:r>
          </a:p>
          <a:p>
            <a:pPr lvl="1"/>
            <a:r>
              <a:rPr lang="fr-FR" dirty="0" smtClean="0"/>
              <a:t>Ostéotomie calcanéenne, </a:t>
            </a:r>
            <a:r>
              <a:rPr lang="fr-FR" dirty="0" err="1" smtClean="0"/>
              <a:t>basimetatarsienne</a:t>
            </a:r>
            <a:r>
              <a:rPr lang="fr-FR" dirty="0" smtClean="0"/>
              <a:t>.</a:t>
            </a:r>
          </a:p>
          <a:p>
            <a:pPr lvl="1"/>
            <a:r>
              <a:rPr lang="fr-FR" dirty="0" smtClean="0"/>
              <a:t>Arthrodèse </a:t>
            </a:r>
            <a:r>
              <a:rPr lang="fr-FR" dirty="0" err="1" smtClean="0"/>
              <a:t>talonaviculaire</a:t>
            </a:r>
            <a:r>
              <a:rPr lang="fr-FR" dirty="0" smtClean="0"/>
              <a:t>, double arthrodèse, tarsectomie.</a:t>
            </a:r>
          </a:p>
        </p:txBody>
      </p:sp>
      <p:pic>
        <p:nvPicPr>
          <p:cNvPr id="5" name="Image 4" descr="pied varus equin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01" r="-13201"/>
          <a:stretch/>
        </p:blipFill>
        <p:spPr>
          <a:xfrm>
            <a:off x="3479355" y="1664414"/>
            <a:ext cx="3268353" cy="2451265"/>
          </a:xfrm>
          <a:prstGeom prst="rect">
            <a:avLst/>
          </a:prstGeom>
        </p:spPr>
      </p:pic>
      <p:pic>
        <p:nvPicPr>
          <p:cNvPr id="7" name="Image 6" descr="124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50" r="-9950"/>
          <a:stretch/>
        </p:blipFill>
        <p:spPr>
          <a:xfrm>
            <a:off x="6102000" y="1645537"/>
            <a:ext cx="3268353" cy="2451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1220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67279"/>
            <a:ext cx="8229600" cy="1143000"/>
          </a:xfrm>
        </p:spPr>
        <p:txBody>
          <a:bodyPr/>
          <a:lstStyle/>
          <a:p>
            <a:r>
              <a:rPr lang="fr-FR" dirty="0" smtClean="0"/>
              <a:t>2 catégories topographiques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819468"/>
          </a:xfrm>
        </p:spPr>
        <p:txBody>
          <a:bodyPr>
            <a:normAutofit fontScale="62500" lnSpcReduction="20000"/>
          </a:bodyPr>
          <a:lstStyle/>
          <a:p>
            <a:r>
              <a:rPr lang="fr-FR" b="1" u="sng" dirty="0" smtClean="0">
                <a:solidFill>
                  <a:srgbClr val="FFFF00"/>
                </a:solidFill>
              </a:rPr>
              <a:t>1 - Déformations de l’arrière et du médio pied:</a:t>
            </a:r>
          </a:p>
          <a:p>
            <a:pPr lvl="1"/>
            <a:r>
              <a:rPr lang="fr-FR" dirty="0" smtClean="0"/>
              <a:t>Valgus / Varus.</a:t>
            </a:r>
          </a:p>
          <a:p>
            <a:pPr lvl="1"/>
            <a:r>
              <a:rPr lang="fr-FR" dirty="0" smtClean="0"/>
              <a:t>Pied plat / Pied creux.</a:t>
            </a:r>
          </a:p>
          <a:p>
            <a:pPr lvl="1"/>
            <a:r>
              <a:rPr lang="fr-FR" dirty="0" smtClean="0"/>
              <a:t>Equin du pied.</a:t>
            </a:r>
          </a:p>
          <a:p>
            <a:pPr lvl="1"/>
            <a:r>
              <a:rPr lang="fr-FR" dirty="0" err="1" smtClean="0"/>
              <a:t>Pronatus</a:t>
            </a:r>
            <a:r>
              <a:rPr lang="fr-FR" dirty="0" smtClean="0"/>
              <a:t> / </a:t>
            </a:r>
            <a:r>
              <a:rPr lang="fr-FR" dirty="0" err="1" smtClean="0"/>
              <a:t>Supinatus</a:t>
            </a:r>
            <a:r>
              <a:rPr lang="fr-FR" dirty="0" smtClean="0"/>
              <a:t>.</a:t>
            </a:r>
          </a:p>
          <a:p>
            <a:pPr lvl="1"/>
            <a:r>
              <a:rPr lang="fr-FR" dirty="0" err="1" smtClean="0"/>
              <a:t>Abductus</a:t>
            </a:r>
            <a:r>
              <a:rPr lang="fr-FR" dirty="0" smtClean="0"/>
              <a:t> / </a:t>
            </a:r>
            <a:r>
              <a:rPr lang="fr-FR" dirty="0" err="1" smtClean="0"/>
              <a:t>Adductus</a:t>
            </a:r>
            <a:r>
              <a:rPr lang="fr-FR" dirty="0" smtClean="0"/>
              <a:t>.</a:t>
            </a:r>
          </a:p>
          <a:p>
            <a:pPr lvl="8"/>
            <a:endParaRPr lang="fr-FR" dirty="0" smtClean="0"/>
          </a:p>
          <a:p>
            <a:r>
              <a:rPr lang="fr-FR" b="1" u="sng" dirty="0" smtClean="0">
                <a:solidFill>
                  <a:srgbClr val="FFFF00"/>
                </a:solidFill>
              </a:rPr>
              <a:t>2 - Déformations de l’avant-pied:</a:t>
            </a:r>
          </a:p>
          <a:p>
            <a:pPr lvl="1"/>
            <a:r>
              <a:rPr lang="fr-FR" dirty="0" smtClean="0"/>
              <a:t>« Oignon »: Hallux Valgus, Hallux </a:t>
            </a:r>
            <a:r>
              <a:rPr lang="fr-FR" dirty="0" err="1" smtClean="0"/>
              <a:t>rigidus</a:t>
            </a:r>
            <a:r>
              <a:rPr lang="fr-FR" dirty="0" smtClean="0"/>
              <a:t>.</a:t>
            </a:r>
          </a:p>
          <a:p>
            <a:pPr lvl="1"/>
            <a:r>
              <a:rPr lang="fr-FR" dirty="0" smtClean="0"/>
              <a:t>Griffes.</a:t>
            </a:r>
          </a:p>
          <a:p>
            <a:pPr lvl="1"/>
            <a:r>
              <a:rPr lang="fr-FR" dirty="0" smtClean="0"/>
              <a:t>Quintus Varus.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239615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32039"/>
            <a:ext cx="8229600" cy="1143000"/>
          </a:xfrm>
        </p:spPr>
        <p:txBody>
          <a:bodyPr/>
          <a:lstStyle/>
          <a:p>
            <a:r>
              <a:rPr lang="fr-FR" dirty="0" smtClean="0"/>
              <a:t>Pied Plat Valgus </a:t>
            </a:r>
            <a:r>
              <a:rPr lang="fr-FR" dirty="0" err="1" smtClean="0"/>
              <a:t>Abductus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10439" y="897373"/>
            <a:ext cx="8576361" cy="5960627"/>
          </a:xfrm>
        </p:spPr>
        <p:txBody>
          <a:bodyPr>
            <a:normAutofit fontScale="55000" lnSpcReduction="20000"/>
          </a:bodyPr>
          <a:lstStyle/>
          <a:p>
            <a:r>
              <a:rPr lang="fr-FR" b="1" u="sng" dirty="0" smtClean="0"/>
              <a:t>Définition:</a:t>
            </a:r>
          </a:p>
          <a:p>
            <a:pPr lvl="1"/>
            <a:r>
              <a:rPr lang="fr-FR" dirty="0"/>
              <a:t>D</a:t>
            </a:r>
            <a:r>
              <a:rPr lang="fr-FR" dirty="0" smtClean="0"/>
              <a:t>éformation </a:t>
            </a:r>
            <a:r>
              <a:rPr lang="fr-FR" dirty="0"/>
              <a:t>du pied caractérisée par l'affaissement plus ou moins important de l'arche longitudinale interne du pied, la plante prenant appui sur le sol par la presque totalité de sa surface.</a:t>
            </a:r>
            <a:endParaRPr lang="fr-FR" dirty="0" smtClean="0"/>
          </a:p>
          <a:p>
            <a:r>
              <a:rPr lang="fr-FR" b="1" u="sng" dirty="0" smtClean="0"/>
              <a:t>Combinaison :</a:t>
            </a:r>
          </a:p>
          <a:p>
            <a:pPr lvl="1"/>
            <a:r>
              <a:rPr lang="fr-FR" dirty="0" smtClean="0"/>
              <a:t>Déport talon vers extérieur (valgus ARR-Pied).</a:t>
            </a:r>
          </a:p>
          <a:p>
            <a:pPr lvl="1"/>
            <a:r>
              <a:rPr lang="fr-FR" dirty="0" smtClean="0"/>
              <a:t>Effondrement arche plantaire médiale.</a:t>
            </a:r>
          </a:p>
          <a:p>
            <a:pPr lvl="1"/>
            <a:r>
              <a:rPr lang="fr-FR" dirty="0"/>
              <a:t>Elargissement de la bande roulante externe du pied</a:t>
            </a:r>
            <a:r>
              <a:rPr lang="fr-FR" dirty="0" smtClean="0"/>
              <a:t>.</a:t>
            </a:r>
          </a:p>
          <a:p>
            <a:pPr lvl="1"/>
            <a:r>
              <a:rPr lang="fr-FR" dirty="0" smtClean="0"/>
              <a:t>Déport externe du clavier métatarsien.</a:t>
            </a:r>
          </a:p>
          <a:p>
            <a:r>
              <a:rPr lang="fr-FR" b="1" u="sng" dirty="0" smtClean="0"/>
              <a:t>Etiologies:</a:t>
            </a:r>
          </a:p>
          <a:p>
            <a:pPr lvl="1"/>
            <a:r>
              <a:rPr lang="fr-FR" dirty="0" smtClean="0"/>
              <a:t>Dégénératif ou acquis.</a:t>
            </a:r>
          </a:p>
          <a:p>
            <a:pPr lvl="1"/>
            <a:r>
              <a:rPr lang="fr-FR" dirty="0" smtClean="0"/>
              <a:t>Rhumatismal (PR).</a:t>
            </a:r>
          </a:p>
          <a:p>
            <a:pPr lvl="1"/>
            <a:r>
              <a:rPr lang="fr-FR" dirty="0" smtClean="0"/>
              <a:t>Post traumatique.</a:t>
            </a:r>
          </a:p>
          <a:p>
            <a:pPr lvl="1"/>
            <a:r>
              <a:rPr lang="fr-FR" dirty="0" smtClean="0"/>
              <a:t>Neurologiques et métaboliques.</a:t>
            </a:r>
          </a:p>
          <a:p>
            <a:pPr lvl="1"/>
            <a:r>
              <a:rPr lang="fr-FR" dirty="0" err="1" smtClean="0"/>
              <a:t>Congenital</a:t>
            </a:r>
            <a:r>
              <a:rPr lang="fr-FR" dirty="0" smtClean="0"/>
              <a:t>.</a:t>
            </a:r>
            <a:endParaRPr lang="fr-FR" dirty="0"/>
          </a:p>
        </p:txBody>
      </p:sp>
      <p:grpSp>
        <p:nvGrpSpPr>
          <p:cNvPr id="6" name="Grouper 5"/>
          <p:cNvGrpSpPr/>
          <p:nvPr/>
        </p:nvGrpSpPr>
        <p:grpSpPr>
          <a:xfrm>
            <a:off x="5616415" y="2242771"/>
            <a:ext cx="3289300" cy="4615229"/>
            <a:chOff x="5616415" y="2242771"/>
            <a:chExt cx="3289300" cy="4615229"/>
          </a:xfrm>
        </p:grpSpPr>
        <p:pic>
          <p:nvPicPr>
            <p:cNvPr id="4" name="Image 3" descr="arr pied valgus.jp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8792" b="8792"/>
            <a:stretch/>
          </p:blipFill>
          <p:spPr>
            <a:xfrm>
              <a:off x="5616415" y="2242771"/>
              <a:ext cx="3289300" cy="2463800"/>
            </a:xfrm>
            <a:prstGeom prst="rect">
              <a:avLst/>
            </a:prstGeom>
          </p:spPr>
        </p:pic>
        <p:pic>
          <p:nvPicPr>
            <p:cNvPr id="5" name="Image 4" descr="empreinte peid plat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15216" y="4600857"/>
              <a:ext cx="3080060" cy="225714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332598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53473"/>
            <a:ext cx="8229600" cy="1143000"/>
          </a:xfrm>
        </p:spPr>
        <p:txBody>
          <a:bodyPr/>
          <a:lstStyle/>
          <a:p>
            <a:r>
              <a:rPr lang="fr-FR" dirty="0" smtClean="0"/>
              <a:t>Pied </a:t>
            </a:r>
            <a:r>
              <a:rPr lang="fr-FR" dirty="0"/>
              <a:t>Plat Valgus </a:t>
            </a:r>
            <a:r>
              <a:rPr lang="fr-FR" dirty="0" err="1"/>
              <a:t>Abductus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0" y="1098821"/>
            <a:ext cx="6547556" cy="4829690"/>
          </a:xfrm>
        </p:spPr>
        <p:txBody>
          <a:bodyPr>
            <a:normAutofit/>
          </a:bodyPr>
          <a:lstStyle/>
          <a:p>
            <a:r>
              <a:rPr lang="fr-FR" sz="2400" b="1" u="sng" dirty="0" smtClean="0"/>
              <a:t>Qualifier et quantifier cette déformation:</a:t>
            </a:r>
          </a:p>
          <a:p>
            <a:pPr lvl="1"/>
            <a:r>
              <a:rPr lang="fr-FR" sz="1800" dirty="0" smtClean="0"/>
              <a:t>Douleur plantaire médiale: </a:t>
            </a:r>
            <a:r>
              <a:rPr lang="fr-FR" sz="1800" dirty="0" smtClean="0">
                <a:solidFill>
                  <a:srgbClr val="FFFF00"/>
                </a:solidFill>
              </a:rPr>
              <a:t>ténosynovite </a:t>
            </a:r>
            <a:r>
              <a:rPr lang="fr-FR" sz="1800" dirty="0" err="1" smtClean="0">
                <a:solidFill>
                  <a:srgbClr val="FFFF00"/>
                </a:solidFill>
              </a:rPr>
              <a:t>J.Post</a:t>
            </a:r>
            <a:r>
              <a:rPr lang="fr-FR" sz="1800" dirty="0" smtClean="0">
                <a:solidFill>
                  <a:srgbClr val="FFFF00"/>
                </a:solidFill>
              </a:rPr>
              <a:t>.</a:t>
            </a:r>
          </a:p>
          <a:p>
            <a:pPr lvl="8"/>
            <a:endParaRPr lang="fr-FR" sz="900" dirty="0" smtClean="0"/>
          </a:p>
          <a:p>
            <a:pPr lvl="1"/>
            <a:r>
              <a:rPr lang="fr-FR" sz="1800" dirty="0" smtClean="0">
                <a:solidFill>
                  <a:srgbClr val="FFFF00"/>
                </a:solidFill>
              </a:rPr>
              <a:t>Réductibilité </a:t>
            </a:r>
            <a:r>
              <a:rPr lang="fr-FR" sz="1800" dirty="0" smtClean="0"/>
              <a:t>des composantes de la déformation:</a:t>
            </a:r>
          </a:p>
          <a:p>
            <a:pPr lvl="2"/>
            <a:r>
              <a:rPr lang="fr-FR" sz="1400" dirty="0" smtClean="0"/>
              <a:t>Active: « </a:t>
            </a:r>
            <a:r>
              <a:rPr lang="fr-FR" sz="1400" dirty="0" err="1" smtClean="0"/>
              <a:t>heel</a:t>
            </a:r>
            <a:r>
              <a:rPr lang="fr-FR" sz="1400" dirty="0" smtClean="0"/>
              <a:t> </a:t>
            </a:r>
            <a:r>
              <a:rPr lang="fr-FR" sz="1400" dirty="0" err="1" smtClean="0"/>
              <a:t>rise</a:t>
            </a:r>
            <a:r>
              <a:rPr lang="fr-FR" sz="1400" dirty="0" smtClean="0"/>
              <a:t> test ».</a:t>
            </a:r>
          </a:p>
          <a:p>
            <a:pPr lvl="2"/>
            <a:r>
              <a:rPr lang="fr-FR" sz="1400" dirty="0" smtClean="0"/>
              <a:t>Passive: manuelle.</a:t>
            </a:r>
          </a:p>
          <a:p>
            <a:pPr lvl="8"/>
            <a:endParaRPr lang="fr-FR" sz="800" dirty="0" smtClean="0"/>
          </a:p>
          <a:p>
            <a:pPr lvl="1"/>
            <a:r>
              <a:rPr lang="fr-FR" sz="1800" dirty="0" err="1" smtClean="0"/>
              <a:t>Abductus</a:t>
            </a:r>
            <a:r>
              <a:rPr lang="fr-FR" sz="1800" dirty="0" smtClean="0"/>
              <a:t> de l’avant-pied « </a:t>
            </a:r>
            <a:r>
              <a:rPr lang="fr-FR" sz="1800" dirty="0" err="1" smtClean="0"/>
              <a:t>too</a:t>
            </a:r>
            <a:r>
              <a:rPr lang="fr-FR" sz="1800" dirty="0" smtClean="0"/>
              <a:t> </a:t>
            </a:r>
            <a:r>
              <a:rPr lang="fr-FR" sz="1800" dirty="0" err="1" smtClean="0"/>
              <a:t>many</a:t>
            </a:r>
            <a:r>
              <a:rPr lang="fr-FR" sz="1800" dirty="0" smtClean="0"/>
              <a:t> </a:t>
            </a:r>
            <a:r>
              <a:rPr lang="fr-FR" sz="1800" dirty="0" err="1" smtClean="0"/>
              <a:t>toes</a:t>
            </a:r>
            <a:r>
              <a:rPr lang="fr-FR" sz="1800" dirty="0" smtClean="0"/>
              <a:t> </a:t>
            </a:r>
            <a:r>
              <a:rPr lang="fr-FR" sz="1800" dirty="0" err="1" smtClean="0"/>
              <a:t>sign</a:t>
            </a:r>
            <a:r>
              <a:rPr lang="fr-FR" sz="1800" dirty="0" smtClean="0"/>
              <a:t> »</a:t>
            </a:r>
          </a:p>
          <a:p>
            <a:pPr lvl="8"/>
            <a:endParaRPr lang="fr-FR" sz="900" dirty="0" smtClean="0"/>
          </a:p>
          <a:p>
            <a:pPr lvl="1"/>
            <a:r>
              <a:rPr lang="fr-FR" sz="1800" dirty="0" smtClean="0"/>
              <a:t>Rétraction </a:t>
            </a:r>
            <a:r>
              <a:rPr lang="fr-FR" sz="1800" dirty="0" smtClean="0">
                <a:solidFill>
                  <a:srgbClr val="FFFF00"/>
                </a:solidFill>
              </a:rPr>
              <a:t>triceps sural</a:t>
            </a:r>
            <a:r>
              <a:rPr lang="fr-FR" sz="1800" dirty="0" smtClean="0"/>
              <a:t>?</a:t>
            </a:r>
          </a:p>
        </p:txBody>
      </p:sp>
      <p:pic>
        <p:nvPicPr>
          <p:cNvPr id="4" name="Image 3" descr="anat JP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0278" y="2496254"/>
            <a:ext cx="3238500" cy="2514600"/>
          </a:xfrm>
          <a:prstGeom prst="rect">
            <a:avLst/>
          </a:prstGeom>
        </p:spPr>
      </p:pic>
      <p:sp>
        <p:nvSpPr>
          <p:cNvPr id="10" name="Ellipse 9"/>
          <p:cNvSpPr/>
          <p:nvPr/>
        </p:nvSpPr>
        <p:spPr>
          <a:xfrm rot="2110347">
            <a:off x="7292373" y="3745855"/>
            <a:ext cx="582856" cy="686673"/>
          </a:xfrm>
          <a:prstGeom prst="ellipse">
            <a:avLst/>
          </a:prstGeom>
          <a:noFill/>
          <a:ln w="57150" cmpd="sng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Image 4" descr="hee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5377" y="2496254"/>
            <a:ext cx="2198599" cy="3432257"/>
          </a:xfrm>
          <a:prstGeom prst="rect">
            <a:avLst/>
          </a:prstGeom>
        </p:spPr>
      </p:pic>
      <p:grpSp>
        <p:nvGrpSpPr>
          <p:cNvPr id="13" name="Grouper 12"/>
          <p:cNvGrpSpPr/>
          <p:nvPr/>
        </p:nvGrpSpPr>
        <p:grpSpPr>
          <a:xfrm>
            <a:off x="7237454" y="2496254"/>
            <a:ext cx="2255130" cy="3432257"/>
            <a:chOff x="7237454" y="2496254"/>
            <a:chExt cx="2255130" cy="3432257"/>
          </a:xfrm>
        </p:grpSpPr>
        <p:pic>
          <p:nvPicPr>
            <p:cNvPr id="6" name="Image 5" descr="heel riase.jp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894" r="-16894"/>
            <a:stretch/>
          </p:blipFill>
          <p:spPr>
            <a:xfrm>
              <a:off x="7237454" y="2496254"/>
              <a:ext cx="2255130" cy="3432257"/>
            </a:xfrm>
            <a:prstGeom prst="rect">
              <a:avLst/>
            </a:prstGeom>
          </p:spPr>
        </p:pic>
        <p:sp>
          <p:nvSpPr>
            <p:cNvPr id="12" name="Virage 11"/>
            <p:cNvSpPr/>
            <p:nvPr/>
          </p:nvSpPr>
          <p:spPr>
            <a:xfrm>
              <a:off x="7237454" y="4729336"/>
              <a:ext cx="526796" cy="563035"/>
            </a:xfrm>
            <a:prstGeom prst="bentArrow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</p:grpSp>
      <p:pic>
        <p:nvPicPr>
          <p:cNvPr id="7" name="Image 6" descr="heel raise test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5377" y="3078336"/>
            <a:ext cx="3584456" cy="2678706"/>
          </a:xfrm>
          <a:prstGeom prst="rect">
            <a:avLst/>
          </a:prstGeom>
        </p:spPr>
      </p:pic>
      <p:pic>
        <p:nvPicPr>
          <p:cNvPr id="9" name="Image 8" descr="too_many_toes_mod.jp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231" t="-5894" r="6231" b="5908"/>
          <a:stretch/>
        </p:blipFill>
        <p:spPr>
          <a:xfrm>
            <a:off x="5199714" y="2993378"/>
            <a:ext cx="3896184" cy="3588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7813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1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95779"/>
            <a:ext cx="4972319" cy="1143000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Pied </a:t>
            </a:r>
            <a:r>
              <a:rPr lang="fr-FR" dirty="0"/>
              <a:t>Plat Valgus </a:t>
            </a:r>
            <a:r>
              <a:rPr lang="fr-FR" dirty="0" err="1"/>
              <a:t>Abductus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" y="1862666"/>
            <a:ext cx="5320834" cy="4082737"/>
          </a:xfrm>
        </p:spPr>
        <p:txBody>
          <a:bodyPr>
            <a:normAutofit lnSpcReduction="10000"/>
          </a:bodyPr>
          <a:lstStyle/>
          <a:p>
            <a:r>
              <a:rPr lang="fr-FR" sz="2400" b="1" u="sng" dirty="0"/>
              <a:t>Bilan </a:t>
            </a:r>
            <a:r>
              <a:rPr lang="fr-FR" sz="2400" b="1" u="sng" dirty="0" err="1"/>
              <a:t>Rx</a:t>
            </a:r>
            <a:r>
              <a:rPr lang="fr-FR" sz="2400" b="1" u="sng" dirty="0"/>
              <a:t>:</a:t>
            </a:r>
          </a:p>
          <a:p>
            <a:pPr lvl="1"/>
            <a:r>
              <a:rPr lang="fr-FR" sz="2000" u="sng" dirty="0">
                <a:solidFill>
                  <a:srgbClr val="FFFF00"/>
                </a:solidFill>
              </a:rPr>
              <a:t>Cheville et pied en charge face et profil</a:t>
            </a:r>
            <a:r>
              <a:rPr lang="fr-FR" sz="2000" u="sng" dirty="0" smtClean="0">
                <a:solidFill>
                  <a:srgbClr val="FFFF00"/>
                </a:solidFill>
              </a:rPr>
              <a:t>.</a:t>
            </a:r>
          </a:p>
          <a:p>
            <a:pPr lvl="2"/>
            <a:r>
              <a:rPr lang="fr-FR" sz="1600" i="1" dirty="0"/>
              <a:t>a</a:t>
            </a:r>
            <a:r>
              <a:rPr lang="fr-FR" sz="1600" i="1" dirty="0" smtClean="0"/>
              <a:t>ngle de </a:t>
            </a:r>
            <a:r>
              <a:rPr lang="fr-FR" sz="1600" i="1" dirty="0" err="1" smtClean="0"/>
              <a:t>Djian</a:t>
            </a:r>
            <a:r>
              <a:rPr lang="fr-FR" sz="1600" i="1" dirty="0" smtClean="0"/>
              <a:t>, ligne de </a:t>
            </a:r>
            <a:r>
              <a:rPr lang="fr-FR" sz="1600" i="1" dirty="0" err="1" smtClean="0"/>
              <a:t>meary</a:t>
            </a:r>
            <a:r>
              <a:rPr lang="fr-FR" sz="1600" i="1" dirty="0" smtClean="0"/>
              <a:t>.</a:t>
            </a:r>
          </a:p>
          <a:p>
            <a:pPr lvl="2"/>
            <a:r>
              <a:rPr lang="fr-FR" sz="1600" i="1" dirty="0" smtClean="0"/>
              <a:t>Divergence </a:t>
            </a:r>
            <a:r>
              <a:rPr lang="fr-FR" sz="1600" i="1" dirty="0" err="1" smtClean="0"/>
              <a:t>talo</a:t>
            </a:r>
            <a:r>
              <a:rPr lang="fr-FR" sz="1600" i="1" dirty="0" smtClean="0"/>
              <a:t> calcanéenne </a:t>
            </a:r>
          </a:p>
          <a:p>
            <a:pPr lvl="2"/>
            <a:r>
              <a:rPr lang="fr-FR" sz="1600" i="1" dirty="0" smtClean="0"/>
              <a:t>Découverture </a:t>
            </a:r>
            <a:r>
              <a:rPr lang="fr-FR" sz="1600" i="1" dirty="0" err="1" smtClean="0"/>
              <a:t>talo</a:t>
            </a:r>
            <a:r>
              <a:rPr lang="fr-FR" sz="1600" i="1" dirty="0" smtClean="0"/>
              <a:t>-naviculaire.</a:t>
            </a:r>
            <a:endParaRPr lang="fr-FR" sz="1600" i="1" dirty="0"/>
          </a:p>
          <a:p>
            <a:pPr lvl="1"/>
            <a:r>
              <a:rPr lang="fr-FR" sz="2000" u="sng" dirty="0">
                <a:solidFill>
                  <a:srgbClr val="FFFF00"/>
                </a:solidFill>
              </a:rPr>
              <a:t>Incidence cerclée de </a:t>
            </a:r>
            <a:r>
              <a:rPr lang="fr-FR" sz="2000" u="sng" dirty="0" err="1">
                <a:solidFill>
                  <a:srgbClr val="FFFF00"/>
                </a:solidFill>
              </a:rPr>
              <a:t>méary</a:t>
            </a:r>
            <a:r>
              <a:rPr lang="fr-FR" sz="2000" u="sng" dirty="0" smtClean="0">
                <a:solidFill>
                  <a:srgbClr val="FFFF00"/>
                </a:solidFill>
              </a:rPr>
              <a:t>.</a:t>
            </a:r>
          </a:p>
          <a:p>
            <a:pPr lvl="2"/>
            <a:r>
              <a:rPr lang="fr-FR" sz="1800" i="1" dirty="0" smtClean="0"/>
              <a:t>Valgus ARR-Pied.</a:t>
            </a:r>
          </a:p>
          <a:p>
            <a:pPr lvl="1"/>
            <a:r>
              <a:rPr lang="fr-FR" sz="2000" u="sng" dirty="0" smtClean="0">
                <a:solidFill>
                  <a:srgbClr val="FFFF00"/>
                </a:solidFill>
              </a:rPr>
              <a:t>TDM: </a:t>
            </a:r>
          </a:p>
          <a:p>
            <a:pPr lvl="2"/>
            <a:r>
              <a:rPr lang="fr-FR" sz="1600" i="1" dirty="0" smtClean="0"/>
              <a:t>bilan articulaire sous-</a:t>
            </a:r>
            <a:r>
              <a:rPr lang="fr-FR" sz="1600" i="1" dirty="0" err="1" smtClean="0"/>
              <a:t>talien</a:t>
            </a:r>
            <a:r>
              <a:rPr lang="fr-FR" sz="1600" i="1" dirty="0" smtClean="0"/>
              <a:t> et </a:t>
            </a:r>
            <a:r>
              <a:rPr lang="fr-FR" sz="1600" i="1" dirty="0" err="1" smtClean="0"/>
              <a:t>talo</a:t>
            </a:r>
            <a:r>
              <a:rPr lang="fr-FR" sz="1600" i="1" dirty="0"/>
              <a:t>-</a:t>
            </a:r>
            <a:r>
              <a:rPr lang="fr-FR" sz="1600" i="1" dirty="0" smtClean="0"/>
              <a:t>naviculaire. </a:t>
            </a:r>
            <a:endParaRPr lang="fr-FR" sz="1600" i="1" dirty="0"/>
          </a:p>
        </p:txBody>
      </p:sp>
      <p:grpSp>
        <p:nvGrpSpPr>
          <p:cNvPr id="11" name="Grouper 10"/>
          <p:cNvGrpSpPr/>
          <p:nvPr/>
        </p:nvGrpSpPr>
        <p:grpSpPr>
          <a:xfrm>
            <a:off x="5429519" y="70555"/>
            <a:ext cx="3522622" cy="6752497"/>
            <a:chOff x="5429519" y="70555"/>
            <a:chExt cx="3522622" cy="6752497"/>
          </a:xfrm>
        </p:grpSpPr>
        <p:grpSp>
          <p:nvGrpSpPr>
            <p:cNvPr id="8" name="Grouper 7"/>
            <p:cNvGrpSpPr/>
            <p:nvPr/>
          </p:nvGrpSpPr>
          <p:grpSpPr>
            <a:xfrm>
              <a:off x="5429519" y="70555"/>
              <a:ext cx="3522622" cy="6752497"/>
              <a:chOff x="5429519" y="70555"/>
              <a:chExt cx="3522622" cy="6752497"/>
            </a:xfrm>
          </p:grpSpPr>
          <p:pic>
            <p:nvPicPr>
              <p:cNvPr id="5" name="Image 4" descr="djian.gif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29519" y="70555"/>
                <a:ext cx="3522622" cy="2289704"/>
              </a:xfrm>
              <a:prstGeom prst="rect">
                <a:avLst/>
              </a:prstGeom>
            </p:spPr>
          </p:pic>
          <p:pic>
            <p:nvPicPr>
              <p:cNvPr id="6" name="Image 5" descr="ligne meary.gif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29519" y="2179955"/>
                <a:ext cx="3522622" cy="2123934"/>
              </a:xfrm>
              <a:prstGeom prst="rect">
                <a:avLst/>
              </a:prstGeom>
            </p:spPr>
          </p:pic>
          <p:pic>
            <p:nvPicPr>
              <p:cNvPr id="7" name="Image 6" descr="decouv talo naviculaire.jpg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29519" y="4138030"/>
                <a:ext cx="3522622" cy="2685022"/>
              </a:xfrm>
              <a:prstGeom prst="rect">
                <a:avLst/>
              </a:prstGeom>
            </p:spPr>
          </p:pic>
        </p:grpSp>
        <p:sp>
          <p:nvSpPr>
            <p:cNvPr id="10" name="Ellipse 9"/>
            <p:cNvSpPr/>
            <p:nvPr/>
          </p:nvSpPr>
          <p:spPr>
            <a:xfrm>
              <a:off x="7042855" y="5164667"/>
              <a:ext cx="719666" cy="874889"/>
            </a:xfrm>
            <a:prstGeom prst="ellipse">
              <a:avLst/>
            </a:prstGeom>
            <a:noFill/>
            <a:ln w="28575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cxnSp>
        <p:nvCxnSpPr>
          <p:cNvPr id="12" name="Connecteur droit 11"/>
          <p:cNvCxnSpPr/>
          <p:nvPr/>
        </p:nvCxnSpPr>
        <p:spPr>
          <a:xfrm flipH="1">
            <a:off x="6134283" y="1338779"/>
            <a:ext cx="908572" cy="647187"/>
          </a:xfrm>
          <a:prstGeom prst="line">
            <a:avLst/>
          </a:prstGeom>
          <a:ln w="28575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13"/>
          <p:cNvCxnSpPr/>
          <p:nvPr/>
        </p:nvCxnSpPr>
        <p:spPr>
          <a:xfrm>
            <a:off x="6877423" y="1338779"/>
            <a:ext cx="1661931" cy="741757"/>
          </a:xfrm>
          <a:prstGeom prst="line">
            <a:avLst/>
          </a:prstGeom>
          <a:ln w="28575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17"/>
          <p:cNvCxnSpPr/>
          <p:nvPr/>
        </p:nvCxnSpPr>
        <p:spPr>
          <a:xfrm>
            <a:off x="6134283" y="2864114"/>
            <a:ext cx="2702327" cy="959208"/>
          </a:xfrm>
          <a:prstGeom prst="line">
            <a:avLst/>
          </a:prstGeom>
          <a:ln w="28575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5" name="Grouper 24"/>
          <p:cNvGrpSpPr/>
          <p:nvPr/>
        </p:nvGrpSpPr>
        <p:grpSpPr>
          <a:xfrm>
            <a:off x="5320835" y="2645871"/>
            <a:ext cx="3823165" cy="2741137"/>
            <a:chOff x="1606354" y="2767461"/>
            <a:chExt cx="3823165" cy="2741137"/>
          </a:xfrm>
        </p:grpSpPr>
        <p:pic>
          <p:nvPicPr>
            <p:cNvPr id="4" name="Image 3" descr="arr meary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06354" y="2767461"/>
              <a:ext cx="3823165" cy="2741137"/>
            </a:xfrm>
            <a:prstGeom prst="rect">
              <a:avLst/>
            </a:prstGeom>
          </p:spPr>
        </p:pic>
        <p:cxnSp>
          <p:nvCxnSpPr>
            <p:cNvPr id="20" name="Connecteur droit 19"/>
            <p:cNvCxnSpPr/>
            <p:nvPr/>
          </p:nvCxnSpPr>
          <p:spPr>
            <a:xfrm>
              <a:off x="2715839" y="4138030"/>
              <a:ext cx="0" cy="137056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necteur droit 21"/>
            <p:cNvCxnSpPr/>
            <p:nvPr/>
          </p:nvCxnSpPr>
          <p:spPr>
            <a:xfrm>
              <a:off x="4364259" y="4138030"/>
              <a:ext cx="13511" cy="137056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necteur droit 23"/>
            <p:cNvCxnSpPr/>
            <p:nvPr/>
          </p:nvCxnSpPr>
          <p:spPr>
            <a:xfrm>
              <a:off x="4364259" y="4138030"/>
              <a:ext cx="216186" cy="137056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2969889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60867"/>
            <a:ext cx="8229600" cy="1143000"/>
          </a:xfrm>
        </p:spPr>
        <p:txBody>
          <a:bodyPr/>
          <a:lstStyle/>
          <a:p>
            <a:r>
              <a:rPr lang="fr-FR" dirty="0" smtClean="0"/>
              <a:t>Pied </a:t>
            </a:r>
            <a:r>
              <a:rPr lang="fr-FR" dirty="0"/>
              <a:t>Plat Valgus </a:t>
            </a:r>
            <a:r>
              <a:rPr lang="fr-FR" dirty="0" err="1"/>
              <a:t>Abductus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788198"/>
            <a:ext cx="8229600" cy="118918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2000" b="1" u="sng" dirty="0" smtClean="0"/>
              <a:t>Prise en charge thérapeutique:</a:t>
            </a:r>
            <a:endParaRPr lang="fr-FR" sz="2000" b="1" u="sng" dirty="0"/>
          </a:p>
        </p:txBody>
      </p:sp>
      <p:pic>
        <p:nvPicPr>
          <p:cNvPr id="4" name="Image 3" descr="32758_6.gi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22" b="-19522"/>
          <a:stretch/>
        </p:blipFill>
        <p:spPr>
          <a:xfrm>
            <a:off x="457200" y="3106431"/>
            <a:ext cx="8686800" cy="3686590"/>
          </a:xfrm>
          <a:prstGeom prst="rect">
            <a:avLst/>
          </a:prstGeom>
        </p:spPr>
      </p:pic>
      <p:sp>
        <p:nvSpPr>
          <p:cNvPr id="7" name="Chevron 6"/>
          <p:cNvSpPr/>
          <p:nvPr/>
        </p:nvSpPr>
        <p:spPr>
          <a:xfrm>
            <a:off x="151854" y="3634183"/>
            <a:ext cx="305346" cy="189139"/>
          </a:xfrm>
          <a:prstGeom prst="chevron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8" name="Chevron 7"/>
          <p:cNvSpPr/>
          <p:nvPr/>
        </p:nvSpPr>
        <p:spPr>
          <a:xfrm>
            <a:off x="152673" y="4191883"/>
            <a:ext cx="305346" cy="189139"/>
          </a:xfrm>
          <a:prstGeom prst="chevron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7140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39668"/>
            <a:ext cx="8229600" cy="1143000"/>
          </a:xfrm>
        </p:spPr>
        <p:txBody>
          <a:bodyPr/>
          <a:lstStyle/>
          <a:p>
            <a:r>
              <a:rPr lang="fr-FR" dirty="0"/>
              <a:t>Le Pied Plat Valgus </a:t>
            </a:r>
            <a:r>
              <a:rPr lang="fr-FR" dirty="0" err="1"/>
              <a:t>Abductus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0" y="2677049"/>
            <a:ext cx="8507337" cy="1133336"/>
          </a:xfrm>
        </p:spPr>
        <p:txBody>
          <a:bodyPr>
            <a:normAutofit/>
          </a:bodyPr>
          <a:lstStyle/>
          <a:p>
            <a:r>
              <a:rPr lang="fr-FR" sz="2000" b="1" u="sng" dirty="0" smtClean="0"/>
              <a:t>Synovectomie Jambier Postérieur:</a:t>
            </a:r>
          </a:p>
        </p:txBody>
      </p:sp>
      <p:pic>
        <p:nvPicPr>
          <p:cNvPr id="6" name="Image 5" descr="anatomie JP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8" r="-3238"/>
          <a:stretch/>
        </p:blipFill>
        <p:spPr>
          <a:xfrm>
            <a:off x="4788000" y="1135010"/>
            <a:ext cx="3338341" cy="3081546"/>
          </a:xfrm>
          <a:prstGeom prst="rect">
            <a:avLst/>
          </a:prstGeom>
        </p:spPr>
      </p:pic>
      <p:sp>
        <p:nvSpPr>
          <p:cNvPr id="7" name="Forme libre 6"/>
          <p:cNvSpPr/>
          <p:nvPr/>
        </p:nvSpPr>
        <p:spPr>
          <a:xfrm>
            <a:off x="5867069" y="1270128"/>
            <a:ext cx="994319" cy="1178438"/>
          </a:xfrm>
          <a:custGeom>
            <a:avLst/>
            <a:gdLst>
              <a:gd name="connsiteX0" fmla="*/ 0 w 994319"/>
              <a:gd name="connsiteY0" fmla="*/ 0 h 1178438"/>
              <a:gd name="connsiteX1" fmla="*/ 55220 w 994319"/>
              <a:gd name="connsiteY1" fmla="*/ 427978 h 1178438"/>
              <a:gd name="connsiteX2" fmla="*/ 193268 w 994319"/>
              <a:gd name="connsiteY2" fmla="*/ 635064 h 1178438"/>
              <a:gd name="connsiteX3" fmla="*/ 455561 w 994319"/>
              <a:gd name="connsiteY3" fmla="*/ 869761 h 1178438"/>
              <a:gd name="connsiteX4" fmla="*/ 731658 w 994319"/>
              <a:gd name="connsiteY4" fmla="*/ 1021624 h 1178438"/>
              <a:gd name="connsiteX5" fmla="*/ 952536 w 994319"/>
              <a:gd name="connsiteY5" fmla="*/ 1159682 h 1178438"/>
              <a:gd name="connsiteX6" fmla="*/ 993951 w 994319"/>
              <a:gd name="connsiteY6" fmla="*/ 1173488 h 1178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94319" h="1178438">
                <a:moveTo>
                  <a:pt x="0" y="0"/>
                </a:moveTo>
                <a:cubicBezTo>
                  <a:pt x="11504" y="161067"/>
                  <a:pt x="23009" y="322134"/>
                  <a:pt x="55220" y="427978"/>
                </a:cubicBezTo>
                <a:cubicBezTo>
                  <a:pt x="87431" y="533822"/>
                  <a:pt x="126545" y="561434"/>
                  <a:pt x="193268" y="635064"/>
                </a:cubicBezTo>
                <a:cubicBezTo>
                  <a:pt x="259992" y="708695"/>
                  <a:pt x="365829" y="805334"/>
                  <a:pt x="455561" y="869761"/>
                </a:cubicBezTo>
                <a:cubicBezTo>
                  <a:pt x="545293" y="934188"/>
                  <a:pt x="648829" y="973304"/>
                  <a:pt x="731658" y="1021624"/>
                </a:cubicBezTo>
                <a:cubicBezTo>
                  <a:pt x="814487" y="1069944"/>
                  <a:pt x="908821" y="1134371"/>
                  <a:pt x="952536" y="1159682"/>
                </a:cubicBezTo>
                <a:cubicBezTo>
                  <a:pt x="996251" y="1184993"/>
                  <a:pt x="995101" y="1179240"/>
                  <a:pt x="993951" y="1173488"/>
                </a:cubicBezTo>
              </a:path>
            </a:pathLst>
          </a:custGeom>
          <a:ln w="76200" cmpd="sng"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9" name="Grouper 8"/>
          <p:cNvGrpSpPr/>
          <p:nvPr/>
        </p:nvGrpSpPr>
        <p:grpSpPr>
          <a:xfrm>
            <a:off x="1667962" y="4244168"/>
            <a:ext cx="6701326" cy="2463800"/>
            <a:chOff x="1667962" y="4244168"/>
            <a:chExt cx="6701326" cy="2463800"/>
          </a:xfrm>
        </p:grpSpPr>
        <p:pic>
          <p:nvPicPr>
            <p:cNvPr id="4" name="Image 3" descr="tendinit JP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79988" y="4244168"/>
              <a:ext cx="3289300" cy="2463800"/>
            </a:xfrm>
            <a:prstGeom prst="rect">
              <a:avLst/>
            </a:prstGeom>
          </p:spPr>
        </p:pic>
        <p:pic>
          <p:nvPicPr>
            <p:cNvPr id="5" name="Image 4" descr="tendinite JPost.jpe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67962" y="4244168"/>
              <a:ext cx="3279734" cy="2463800"/>
            </a:xfrm>
            <a:prstGeom prst="rect">
              <a:avLst/>
            </a:prstGeom>
          </p:spPr>
        </p:pic>
        <p:sp>
          <p:nvSpPr>
            <p:cNvPr id="8" name="Flèche vers la gauche 7"/>
            <p:cNvSpPr/>
            <p:nvPr/>
          </p:nvSpPr>
          <p:spPr>
            <a:xfrm rot="20481448" flipV="1">
              <a:off x="4100046" y="5315209"/>
              <a:ext cx="483170" cy="262309"/>
            </a:xfrm>
            <a:prstGeom prst="leftArrow">
              <a:avLst/>
            </a:prstGeom>
            <a:solidFill>
              <a:schemeClr val="bg1">
                <a:lumMod val="95000"/>
                <a:lumOff val="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30816112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67280"/>
            <a:ext cx="8229600" cy="1143000"/>
          </a:xfrm>
        </p:spPr>
        <p:txBody>
          <a:bodyPr/>
          <a:lstStyle/>
          <a:p>
            <a:r>
              <a:rPr lang="fr-FR" dirty="0"/>
              <a:t>Le Pied Plat Valgus </a:t>
            </a:r>
            <a:r>
              <a:rPr lang="fr-FR" dirty="0" err="1"/>
              <a:t>Abductus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56421" y="1600200"/>
            <a:ext cx="8229600" cy="3719689"/>
          </a:xfrm>
        </p:spPr>
        <p:txBody>
          <a:bodyPr>
            <a:normAutofit/>
          </a:bodyPr>
          <a:lstStyle/>
          <a:p>
            <a:r>
              <a:rPr lang="fr-FR" sz="2000" b="1" u="sng" dirty="0"/>
              <a:t>Ostéotomies correctrices: </a:t>
            </a:r>
          </a:p>
          <a:p>
            <a:pPr lvl="1"/>
            <a:r>
              <a:rPr lang="fr-FR" sz="1600" dirty="0" smtClean="0"/>
              <a:t>Calcanéennes (</a:t>
            </a:r>
            <a:r>
              <a:rPr lang="fr-FR" sz="1400" i="1" dirty="0" err="1" smtClean="0"/>
              <a:t>Myerson</a:t>
            </a:r>
            <a:r>
              <a:rPr lang="fr-FR" sz="1400" i="1" dirty="0" smtClean="0"/>
              <a:t> / Evans</a:t>
            </a:r>
            <a:r>
              <a:rPr lang="fr-FR" sz="1600" dirty="0" smtClean="0"/>
              <a:t>).</a:t>
            </a:r>
            <a:endParaRPr lang="fr-FR" sz="1600" dirty="0"/>
          </a:p>
          <a:p>
            <a:pPr lvl="1"/>
            <a:r>
              <a:rPr lang="fr-FR" sz="1600" dirty="0"/>
              <a:t>Métatarsienne.  </a:t>
            </a:r>
          </a:p>
        </p:txBody>
      </p:sp>
      <p:pic>
        <p:nvPicPr>
          <p:cNvPr id="4" name="Image 3" descr="myerso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2878" y="3789363"/>
            <a:ext cx="3467100" cy="2336800"/>
          </a:xfrm>
          <a:prstGeom prst="rect">
            <a:avLst/>
          </a:prstGeom>
        </p:spPr>
      </p:pic>
      <p:pic>
        <p:nvPicPr>
          <p:cNvPr id="6" name="Image 5" descr="abord calc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6378" y="1310280"/>
            <a:ext cx="3403600" cy="2387600"/>
          </a:xfrm>
          <a:prstGeom prst="rect">
            <a:avLst/>
          </a:prstGeom>
        </p:spPr>
      </p:pic>
      <p:grpSp>
        <p:nvGrpSpPr>
          <p:cNvPr id="7" name="Grouper 6"/>
          <p:cNvGrpSpPr/>
          <p:nvPr/>
        </p:nvGrpSpPr>
        <p:grpSpPr>
          <a:xfrm>
            <a:off x="3461807" y="2509723"/>
            <a:ext cx="5603171" cy="3826165"/>
            <a:chOff x="-2525008" y="2834279"/>
            <a:chExt cx="5603171" cy="3826165"/>
          </a:xfrm>
        </p:grpSpPr>
        <p:pic>
          <p:nvPicPr>
            <p:cNvPr id="8" name="Image 7" descr="32758_7.gif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33243" b="33243"/>
            <a:stretch/>
          </p:blipFill>
          <p:spPr>
            <a:xfrm>
              <a:off x="-2525008" y="2834279"/>
              <a:ext cx="5603171" cy="3826165"/>
            </a:xfrm>
            <a:prstGeom prst="rect">
              <a:avLst/>
            </a:prstGeom>
          </p:spPr>
        </p:pic>
        <p:sp>
          <p:nvSpPr>
            <p:cNvPr id="5" name="Flèche vers la gauche 4"/>
            <p:cNvSpPr/>
            <p:nvPr/>
          </p:nvSpPr>
          <p:spPr>
            <a:xfrm>
              <a:off x="1114778" y="5787496"/>
              <a:ext cx="578555" cy="338667"/>
            </a:xfrm>
            <a:prstGeom prst="leftArrow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9" name="Image 8" descr="32758_8.gif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1823" b="11823"/>
          <a:stretch/>
        </p:blipFill>
        <p:spPr>
          <a:xfrm>
            <a:off x="4068021" y="544688"/>
            <a:ext cx="4445000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5384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36308"/>
            <a:ext cx="8229600" cy="1143000"/>
          </a:xfrm>
        </p:spPr>
        <p:txBody>
          <a:bodyPr/>
          <a:lstStyle/>
          <a:p>
            <a:r>
              <a:rPr lang="fr-FR" dirty="0" smtClean="0"/>
              <a:t>Pied </a:t>
            </a:r>
            <a:r>
              <a:rPr lang="fr-FR" dirty="0"/>
              <a:t>Plat Valgus </a:t>
            </a:r>
            <a:r>
              <a:rPr lang="fr-FR" dirty="0" err="1"/>
              <a:t>Abductus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2"/>
            <a:ext cx="8229600" cy="1881131"/>
          </a:xfrm>
        </p:spPr>
        <p:txBody>
          <a:bodyPr>
            <a:normAutofit/>
          </a:bodyPr>
          <a:lstStyle/>
          <a:p>
            <a:r>
              <a:rPr lang="fr-FR" sz="2000" b="1" u="sng" dirty="0" smtClean="0"/>
              <a:t>Implant sinus du tarse.</a:t>
            </a:r>
          </a:p>
          <a:p>
            <a:pPr lvl="1"/>
            <a:r>
              <a:rPr lang="fr-FR" sz="1600" dirty="0" smtClean="0"/>
              <a:t>Rechausser le talus sur le calcanéum.</a:t>
            </a:r>
          </a:p>
          <a:p>
            <a:pPr lvl="1"/>
            <a:r>
              <a:rPr lang="fr-FR" sz="1600" dirty="0" smtClean="0"/>
              <a:t>Corriger la découverture </a:t>
            </a:r>
            <a:r>
              <a:rPr lang="fr-FR" sz="1600" dirty="0" err="1" smtClean="0"/>
              <a:t>talo</a:t>
            </a:r>
            <a:r>
              <a:rPr lang="fr-FR" sz="1600" dirty="0" smtClean="0"/>
              <a:t>-naviculaire.</a:t>
            </a:r>
            <a:endParaRPr lang="fr-FR" sz="1600" dirty="0"/>
          </a:p>
        </p:txBody>
      </p:sp>
      <p:pic>
        <p:nvPicPr>
          <p:cNvPr id="4" name="Image 3" descr="pied-plat-stade-iii-traité-par-implant-dans-le-sinus-du-tars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4569" y="3481333"/>
            <a:ext cx="4178300" cy="3136900"/>
          </a:xfrm>
          <a:prstGeom prst="rect">
            <a:avLst/>
          </a:prstGeom>
        </p:spPr>
      </p:pic>
      <p:pic>
        <p:nvPicPr>
          <p:cNvPr id="5" name="Image 4" descr="kalix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78" y="1475678"/>
            <a:ext cx="2466765" cy="1936526"/>
          </a:xfrm>
          <a:prstGeom prst="rect">
            <a:avLst/>
          </a:prstGeom>
        </p:spPr>
      </p:pic>
      <p:sp>
        <p:nvSpPr>
          <p:cNvPr id="6" name="Ellipse 5"/>
          <p:cNvSpPr/>
          <p:nvPr/>
        </p:nvSpPr>
        <p:spPr>
          <a:xfrm>
            <a:off x="5659996" y="5052899"/>
            <a:ext cx="911122" cy="579842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468206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theme/theme1.xml><?xml version="1.0" encoding="utf-8"?>
<a:theme xmlns:a="http://schemas.openxmlformats.org/drawingml/2006/main" name="Aube">
  <a:themeElements>
    <a:clrScheme name="Aube">
      <a:dk1>
        <a:sysClr val="windowText" lastClr="000000"/>
      </a:dk1>
      <a:lt1>
        <a:sysClr val="window" lastClr="FFFFFF"/>
      </a:lt1>
      <a:dk2>
        <a:srgbClr val="24213E"/>
      </a:dk2>
      <a:lt2>
        <a:srgbClr val="E9EAF0"/>
      </a:lt2>
      <a:accent1>
        <a:srgbClr val="E8BC4A"/>
      </a:accent1>
      <a:accent2>
        <a:srgbClr val="83C1C6"/>
      </a:accent2>
      <a:accent3>
        <a:srgbClr val="E78D35"/>
      </a:accent3>
      <a:accent4>
        <a:srgbClr val="909CE1"/>
      </a:accent4>
      <a:accent5>
        <a:srgbClr val="839C41"/>
      </a:accent5>
      <a:accent6>
        <a:srgbClr val="CC5439"/>
      </a:accent6>
      <a:hlink>
        <a:srgbClr val="1C6CF1"/>
      </a:hlink>
      <a:folHlink>
        <a:srgbClr val="C649E0"/>
      </a:folHlink>
    </a:clrScheme>
    <a:fontScheme name="Aube">
      <a:majorFont>
        <a:latin typeface="Corbel"/>
        <a:ea typeface=""/>
        <a:cs typeface=""/>
        <a:font script="Jpan" typeface="ヒラギノ角ゴ Pro W3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ヒラギノ角ゴ Pro W3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ub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 fov="600000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300000"/>
              </a:schemeClr>
            </a:gs>
            <a:gs pos="31000">
              <a:schemeClr val="bg1">
                <a:tint val="100000"/>
                <a:satMod val="300000"/>
              </a:schemeClr>
            </a:gs>
            <a:gs pos="62000">
              <a:schemeClr val="phClr">
                <a:tint val="100000"/>
                <a:shade val="100000"/>
                <a:satMod val="100000"/>
              </a:schemeClr>
            </a:gs>
            <a:gs pos="100000">
              <a:schemeClr val="phClr">
                <a:shade val="100000"/>
                <a:hueMod val="93000"/>
                <a:satMod val="50000"/>
                <a:lumMod val="2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100000"/>
                <a:satMod val="100000"/>
              </a:schemeClr>
            </a:gs>
            <a:gs pos="100000">
              <a:schemeClr val="phClr">
                <a:tint val="100000"/>
                <a:shade val="100000"/>
                <a:alpha val="100000"/>
                <a:hueMod val="100000"/>
                <a:satMod val="150000"/>
                <a:lumMod val="5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Aube.thmx</Template>
  <TotalTime>1636</TotalTime>
  <Words>663</Words>
  <Application>Microsoft Macintosh PowerPoint</Application>
  <PresentationFormat>Présentation à l'écran (4:3)</PresentationFormat>
  <Paragraphs>156</Paragraphs>
  <Slides>18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18</vt:i4>
      </vt:variant>
    </vt:vector>
  </HeadingPairs>
  <TitlesOfParts>
    <vt:vector size="19" baseType="lpstr">
      <vt:lpstr>Aube</vt:lpstr>
      <vt:lpstr>Déformations du pied  et de l’avant-pied: techniques chirurgicales classiques. 1ère partie</vt:lpstr>
      <vt:lpstr>2 catégories topographiques</vt:lpstr>
      <vt:lpstr>Pied Plat Valgus Abductus</vt:lpstr>
      <vt:lpstr>Pied Plat Valgus Abductus</vt:lpstr>
      <vt:lpstr>Pied Plat Valgus Abductus</vt:lpstr>
      <vt:lpstr>Pied Plat Valgus Abductus</vt:lpstr>
      <vt:lpstr>Le Pied Plat Valgus Abductus</vt:lpstr>
      <vt:lpstr>Le Pied Plat Valgus Abductus</vt:lpstr>
      <vt:lpstr>Pied Plat Valgus Abductus</vt:lpstr>
      <vt:lpstr>Pied Plat Valgus Abductus</vt:lpstr>
      <vt:lpstr>Pied Creux</vt:lpstr>
      <vt:lpstr>Pied Creux</vt:lpstr>
      <vt:lpstr>Pied Creux Postérieur</vt:lpstr>
      <vt:lpstr>Pied Creux Antérieur</vt:lpstr>
      <vt:lpstr>Pied Creux Mixte</vt:lpstr>
      <vt:lpstr>Pied Varus Equin</vt:lpstr>
      <vt:lpstr>Pied Varus Equin</vt:lpstr>
      <vt:lpstr>Pied Varus Equin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Déformations du pied et avant-pied: techniques classiques.</dc:title>
  <dc:creator>Admin</dc:creator>
  <cp:lastModifiedBy>Richard BERACASSAT</cp:lastModifiedBy>
  <cp:revision>116</cp:revision>
  <dcterms:created xsi:type="dcterms:W3CDTF">2012-09-26T08:43:04Z</dcterms:created>
  <dcterms:modified xsi:type="dcterms:W3CDTF">2012-10-07T13:45:16Z</dcterms:modified>
</cp:coreProperties>
</file>