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</p:sldMasterIdLst>
  <p:sldIdLst>
    <p:sldId id="256" r:id="rId2"/>
    <p:sldId id="275" r:id="rId3"/>
    <p:sldId id="259" r:id="rId4"/>
    <p:sldId id="261" r:id="rId5"/>
    <p:sldId id="276" r:id="rId6"/>
    <p:sldId id="257" r:id="rId7"/>
    <p:sldId id="258" r:id="rId8"/>
    <p:sldId id="260" r:id="rId9"/>
    <p:sldId id="264" r:id="rId10"/>
    <p:sldId id="265" r:id="rId11"/>
    <p:sldId id="267" r:id="rId12"/>
    <p:sldId id="268" r:id="rId13"/>
    <p:sldId id="299" r:id="rId14"/>
    <p:sldId id="300" r:id="rId15"/>
    <p:sldId id="263" r:id="rId16"/>
    <p:sldId id="262" r:id="rId17"/>
    <p:sldId id="270" r:id="rId18"/>
    <p:sldId id="269" r:id="rId19"/>
    <p:sldId id="271" r:id="rId20"/>
    <p:sldId id="272" r:id="rId21"/>
    <p:sldId id="277" r:id="rId22"/>
    <p:sldId id="278" r:id="rId23"/>
    <p:sldId id="298" r:id="rId24"/>
    <p:sldId id="301" r:id="rId25"/>
    <p:sldId id="302" r:id="rId26"/>
    <p:sldId id="303" r:id="rId27"/>
    <p:sldId id="30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956" autoAdjust="0"/>
    <p:restoredTop sz="94660"/>
  </p:normalViewPr>
  <p:slideViewPr>
    <p:cSldViewPr snapToGrid="0">
      <p:cViewPr varScale="1">
        <p:scale>
          <a:sx n="51" d="100"/>
          <a:sy n="51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6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2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9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52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928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183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82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4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7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4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80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7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3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10/1/16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28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Relationship Id="rId6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5" Type="http://schemas.openxmlformats.org/officeDocument/2006/relationships/image" Target="../media/image97.JPG"/><Relationship Id="rId6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5400" dirty="0" smtClean="0"/>
              <a:t>SEQUELLES EN TRAUMATOLOGIE DE LA MAIN 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106645" cy="1897740"/>
          </a:xfrm>
        </p:spPr>
        <p:txBody>
          <a:bodyPr>
            <a:normAutofit/>
          </a:bodyPr>
          <a:lstStyle/>
          <a:p>
            <a:r>
              <a:rPr lang="fr-FR" u="sng" dirty="0" smtClean="0"/>
              <a:t>RENAUD </a:t>
            </a:r>
            <a:r>
              <a:rPr lang="fr-FR" b="1" u="sng" dirty="0" smtClean="0"/>
              <a:t>DUCHE</a:t>
            </a:r>
          </a:p>
          <a:p>
            <a:r>
              <a:rPr lang="fr-FR" u="sng" dirty="0" smtClean="0"/>
              <a:t>ADIL </a:t>
            </a:r>
            <a:r>
              <a:rPr lang="fr-FR" b="1" u="sng" dirty="0" smtClean="0"/>
              <a:t>TRABELSI</a:t>
            </a:r>
          </a:p>
          <a:p>
            <a:r>
              <a:rPr lang="fr-FR" dirty="0" smtClean="0"/>
              <a:t>CENTRE CHIRURGICAL DE LA MAIN </a:t>
            </a:r>
            <a:r>
              <a:rPr lang="fr-FR" sz="2900" b="1" u="sng" dirty="0" smtClean="0"/>
              <a:t>AVIGNON</a:t>
            </a:r>
            <a:endParaRPr lang="fr-FR" sz="2900" b="1" u="sng" dirty="0"/>
          </a:p>
        </p:txBody>
      </p:sp>
      <p:pic>
        <p:nvPicPr>
          <p:cNvPr id="4" name="Picture 5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72" y="208072"/>
            <a:ext cx="1296144" cy="1233762"/>
          </a:xfrm>
          <a:prstGeom prst="rect">
            <a:avLst/>
          </a:prstGeom>
          <a:noFill/>
        </p:spPr>
      </p:pic>
      <p:pic>
        <p:nvPicPr>
          <p:cNvPr id="5" name="Picture 5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3230" y="208072"/>
            <a:ext cx="1296144" cy="1233762"/>
          </a:xfrm>
          <a:prstGeom prst="rect">
            <a:avLst/>
          </a:prstGeom>
          <a:noFill/>
        </p:spPr>
      </p:pic>
      <p:pic>
        <p:nvPicPr>
          <p:cNvPr id="6" name="Picture 2" descr="C:\Users\Duché\Documents\Communications scientifiques\PHOTOS CLINIQUE FONTVERT\claude.jpg"/>
          <p:cNvPicPr>
            <a:picLocks noChangeAspect="1" noChangeArrowheads="1"/>
          </p:cNvPicPr>
          <p:nvPr/>
        </p:nvPicPr>
        <p:blipFill>
          <a:blip r:embed="rId3" cstate="print"/>
          <a:srcRect t="8485" r="20000" b="28499"/>
          <a:stretch>
            <a:fillRect/>
          </a:stretch>
        </p:blipFill>
        <p:spPr bwMode="auto">
          <a:xfrm>
            <a:off x="9163459" y="5024747"/>
            <a:ext cx="2794861" cy="165037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6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FRACTURES/NECROSE ARTICULAIRE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1" descr="DSC012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 b="16441"/>
          <a:stretch/>
        </p:blipFill>
        <p:spPr bwMode="auto">
          <a:xfrm>
            <a:off x="0" y="387747"/>
            <a:ext cx="4711402" cy="2969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2" descr="DSC012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002" b="19550"/>
          <a:stretch>
            <a:fillRect/>
          </a:stretch>
        </p:blipFill>
        <p:spPr bwMode="auto">
          <a:xfrm>
            <a:off x="4760277" y="387747"/>
            <a:ext cx="4023179" cy="2969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DSC01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64" y="3428999"/>
            <a:ext cx="2484438" cy="3313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DSC012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/>
          <a:stretch>
            <a:fillRect/>
          </a:stretch>
        </p:blipFill>
        <p:spPr bwMode="auto">
          <a:xfrm>
            <a:off x="5332003" y="3428998"/>
            <a:ext cx="2879725" cy="3313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9027160" y="3602038"/>
            <a:ext cx="3025775" cy="314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b="1"/>
              <a:t>PROTOCOLE CHIRURGICAL </a:t>
            </a:r>
            <a:r>
              <a:rPr lang="fr-FR" altLang="fr-FR"/>
              <a:t>: 1</a:t>
            </a:r>
            <a:r>
              <a:rPr lang="fr-FR" altLang="fr-FR" baseline="30000"/>
              <a:t>ER</a:t>
            </a:r>
            <a:r>
              <a:rPr lang="fr-FR" altLang="fr-FR"/>
              <a:t> TEMPS</a:t>
            </a:r>
          </a:p>
          <a:p>
            <a:pPr>
              <a:buFontTx/>
              <a:buChar char="-"/>
            </a:pPr>
            <a:r>
              <a:rPr lang="fr-FR" altLang="fr-FR"/>
              <a:t> Ostéotomies en zone osseuse saine de P2</a:t>
            </a:r>
          </a:p>
          <a:p>
            <a:pPr>
              <a:buFontTx/>
              <a:buChar char="-"/>
            </a:pPr>
            <a:r>
              <a:rPr lang="fr-FR" altLang="fr-FR"/>
              <a:t> Réaxation de l’articulation IPD par broches</a:t>
            </a:r>
          </a:p>
          <a:p>
            <a:pPr>
              <a:buFontTx/>
              <a:buChar char="-"/>
            </a:pPr>
            <a:r>
              <a:rPr lang="fr-FR" altLang="fr-FR"/>
              <a:t> Spacer ciment intercalaire armé par une broche</a:t>
            </a:r>
          </a:p>
          <a:p>
            <a:pPr>
              <a:buFontTx/>
              <a:buChar char="-"/>
            </a:pPr>
            <a:r>
              <a:rPr lang="fr-FR" altLang="fr-FR"/>
              <a:t> Lambeau latéral de glissement + lambeau Cross-Finger IV sur III de couverture</a:t>
            </a:r>
          </a:p>
        </p:txBody>
      </p:sp>
    </p:spTree>
    <p:extLst>
      <p:ext uri="{BB962C8B-B14F-4D97-AF65-F5344CB8AC3E}">
        <p14:creationId xmlns:p14="http://schemas.microsoft.com/office/powerpoint/2010/main" val="13720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FRACTURES/NECROSE ARTICULAIRE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1" descr="DSC016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r="12988" b="20599"/>
          <a:stretch>
            <a:fillRect/>
          </a:stretch>
        </p:blipFill>
        <p:spPr bwMode="auto">
          <a:xfrm>
            <a:off x="246540" y="691872"/>
            <a:ext cx="5148262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2" descr="DSC016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1" r="13776" b="24800"/>
          <a:stretch>
            <a:fillRect/>
          </a:stretch>
        </p:blipFill>
        <p:spPr bwMode="auto">
          <a:xfrm>
            <a:off x="250508" y="4183062"/>
            <a:ext cx="5184775" cy="2557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DSC018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38504" b="8299"/>
          <a:stretch/>
        </p:blipFill>
        <p:spPr bwMode="auto">
          <a:xfrm>
            <a:off x="7297420" y="451168"/>
            <a:ext cx="1584325" cy="4466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DSC018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3801" r="24800"/>
          <a:stretch>
            <a:fillRect/>
          </a:stretch>
        </p:blipFill>
        <p:spPr bwMode="auto">
          <a:xfrm>
            <a:off x="9693910" y="451168"/>
            <a:ext cx="2040016" cy="44533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8577263" y="4986338"/>
            <a:ext cx="3455987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u="sng" dirty="0"/>
              <a:t>3 EME TEMPS: + 4,5 mois</a:t>
            </a:r>
          </a:p>
          <a:p>
            <a:pPr>
              <a:buFontTx/>
              <a:buChar char="-"/>
            </a:pPr>
            <a:r>
              <a:rPr lang="fr-FR" altLang="fr-FR" dirty="0"/>
              <a:t>Ablation du </a:t>
            </a:r>
            <a:r>
              <a:rPr lang="fr-FR" altLang="fr-FR" dirty="0" err="1"/>
              <a:t>spacer</a:t>
            </a:r>
            <a:r>
              <a:rPr lang="fr-FR" altLang="fr-FR" dirty="0"/>
              <a:t> ciment et conservation de la membrane induite</a:t>
            </a:r>
          </a:p>
          <a:p>
            <a:pPr>
              <a:buFontTx/>
              <a:buChar char="-"/>
            </a:pPr>
            <a:r>
              <a:rPr lang="fr-FR" altLang="fr-FR" dirty="0"/>
              <a:t> Greffe osseuse autologue iliaque cortico-spongieuse vissée</a:t>
            </a:r>
          </a:p>
        </p:txBody>
      </p:sp>
    </p:spTree>
    <p:extLst>
      <p:ext uri="{BB962C8B-B14F-4D97-AF65-F5344CB8AC3E}">
        <p14:creationId xmlns:p14="http://schemas.microsoft.com/office/powerpoint/2010/main" val="19286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FRACTURES/NECROSE ARTICULAIRE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1" descr="DSC017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7450" r="15350"/>
          <a:stretch>
            <a:fillRect/>
          </a:stretch>
        </p:blipFill>
        <p:spPr bwMode="auto">
          <a:xfrm>
            <a:off x="2296059" y="589479"/>
            <a:ext cx="3740586" cy="2911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2" descr="DSC017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2201" r="11414"/>
          <a:stretch>
            <a:fillRect/>
          </a:stretch>
        </p:blipFill>
        <p:spPr bwMode="auto">
          <a:xfrm>
            <a:off x="6207562" y="589479"/>
            <a:ext cx="3306542" cy="2911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DSC017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1171" b="11151"/>
          <a:stretch/>
        </p:blipFill>
        <p:spPr bwMode="auto">
          <a:xfrm>
            <a:off x="829628" y="3779520"/>
            <a:ext cx="3551237" cy="29340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DSC017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400" b="10101"/>
          <a:stretch>
            <a:fillRect/>
          </a:stretch>
        </p:blipFill>
        <p:spPr bwMode="auto">
          <a:xfrm>
            <a:off x="4921568" y="3978276"/>
            <a:ext cx="4162425" cy="2735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2" descr="DSC018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r="28999"/>
          <a:stretch>
            <a:fillRect/>
          </a:stretch>
        </p:blipFill>
        <p:spPr bwMode="auto">
          <a:xfrm>
            <a:off x="9685021" y="589479"/>
            <a:ext cx="2379592" cy="61240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uché\Pictures\CLINO SEQUELLE IPD DARCILLON\DSC0127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r="23192"/>
          <a:stretch/>
        </p:blipFill>
        <p:spPr bwMode="auto">
          <a:xfrm>
            <a:off x="142240" y="589479"/>
            <a:ext cx="2047242" cy="2911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FRACTURES/RACOURCISSEMENT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D:\recup_g4\MAIN ENFANT\TEYSSIER MARION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r="23947" b="6483"/>
          <a:stretch>
            <a:fillRect/>
          </a:stretch>
        </p:blipFill>
        <p:spPr bwMode="auto">
          <a:xfrm>
            <a:off x="233680" y="1351280"/>
            <a:ext cx="4084114" cy="4531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recup_g4\MAIN ENFANT\TEYSSIER MARION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369" r="17992"/>
          <a:stretch>
            <a:fillRect/>
          </a:stretch>
        </p:blipFill>
        <p:spPr bwMode="auto">
          <a:xfrm>
            <a:off x="4452444" y="1351280"/>
            <a:ext cx="3932065" cy="4531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recup_g4\MAIN ENFANT\TEYSSIER MARION0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r="25674"/>
          <a:stretch>
            <a:fillRect/>
          </a:stretch>
        </p:blipFill>
        <p:spPr bwMode="auto">
          <a:xfrm>
            <a:off x="8519158" y="1351280"/>
            <a:ext cx="3427593" cy="4531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33680" y="6004560"/>
            <a:ext cx="11633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ALLONGEMENT OSSEUX PROGRESSIF par FIXATEUR EXTERNE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48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 ARTHRODESE RACOURCISSANTE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" y="496606"/>
            <a:ext cx="3832560" cy="287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" y="3498300"/>
            <a:ext cx="3832560" cy="287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20" y="496606"/>
            <a:ext cx="3832560" cy="287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85" y="490520"/>
            <a:ext cx="2508595" cy="18814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85" y="2506574"/>
            <a:ext cx="2508595" cy="18814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85" y="4522628"/>
            <a:ext cx="2508595" cy="18814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79720" y="4064396"/>
            <a:ext cx="383256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ARTHRODESE RACOURCISSANTE MCP de plus de 3 CM</a:t>
            </a:r>
          </a:p>
          <a:p>
            <a:endParaRPr lang="fr-FR" dirty="0"/>
          </a:p>
          <a:p>
            <a:r>
              <a:rPr lang="fr-FR" dirty="0" smtClean="0"/>
              <a:t>Gêne fonctionnelle +++</a:t>
            </a:r>
          </a:p>
          <a:p>
            <a:endParaRPr lang="fr-FR" dirty="0"/>
          </a:p>
          <a:p>
            <a:r>
              <a:rPr lang="fr-FR" dirty="0" smtClean="0"/>
              <a:t>Résection 2</a:t>
            </a:r>
            <a:r>
              <a:rPr lang="fr-FR" baseline="30000" dirty="0" smtClean="0"/>
              <a:t>ème</a:t>
            </a:r>
            <a:r>
              <a:rPr lang="fr-FR" dirty="0" smtClean="0"/>
              <a:t> rayon type CHASE et libération 1</a:t>
            </a:r>
            <a:r>
              <a:rPr lang="fr-FR" baseline="30000" dirty="0" smtClean="0"/>
              <a:t>ère</a:t>
            </a:r>
            <a:r>
              <a:rPr lang="fr-FR" dirty="0" smtClean="0"/>
              <a:t> commissure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0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LUXATIONS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18519" r="7265" b="16000"/>
          <a:stretch/>
        </p:blipFill>
        <p:spPr>
          <a:xfrm>
            <a:off x="132080" y="792480"/>
            <a:ext cx="6593840" cy="4490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r="21731" b="400"/>
          <a:stretch/>
        </p:blipFill>
        <p:spPr>
          <a:xfrm>
            <a:off x="7762240" y="792480"/>
            <a:ext cx="4064000" cy="5054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84480" y="5445760"/>
            <a:ext cx="64414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RARE luxation ouverte antérieure de la MCP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762240" y="5963920"/>
            <a:ext cx="406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RARE double luxation du pouce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34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LUXATIONS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Résultat d’images pour PSEUDARTHROSE 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25015" y="924084"/>
            <a:ext cx="3186195" cy="2379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ibolita.com/uploads/posts/2015-03/20q-8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6"/>
          <a:stretch/>
        </p:blipFill>
        <p:spPr bwMode="auto">
          <a:xfrm>
            <a:off x="7216775" y="660399"/>
            <a:ext cx="4375785" cy="58580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’images pour LUXATION ARTICULATION INTERPHALANGIEN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3067" r="436" b="23501"/>
          <a:stretch/>
        </p:blipFill>
        <p:spPr bwMode="auto">
          <a:xfrm>
            <a:off x="0" y="3911681"/>
            <a:ext cx="3230880" cy="1767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’images pour LUXATION ARTICULATION INTERPHALANGIEN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12"/>
            <a:ext cx="3219449" cy="24145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2895600"/>
            <a:ext cx="321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Luxation antérieure de l’IPP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5679520"/>
            <a:ext cx="321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Luxation dorsale de l’IPP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028597" y="3738880"/>
            <a:ext cx="240268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Fracture luxation IPP</a:t>
            </a:r>
          </a:p>
          <a:p>
            <a:r>
              <a:rPr lang="fr-FR" dirty="0" smtClean="0"/>
              <a:t>Arrachement PP</a:t>
            </a:r>
          </a:p>
          <a:p>
            <a:r>
              <a:rPr lang="fr-FR" dirty="0" smtClean="0"/>
              <a:t>Arrachement BM appareil extenseur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4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LUXATIONS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Résultat d’images pour fixateur externe suzu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731837"/>
            <a:ext cx="5619750" cy="42005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ésultat d’images pour fixateur externe suzu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2215" y="1486932"/>
            <a:ext cx="5972175" cy="42195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226695" y="5201920"/>
            <a:ext cx="572706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Fixateur Externe de Suzuki</a:t>
            </a:r>
          </a:p>
          <a:p>
            <a:endParaRPr lang="fr-FR" dirty="0"/>
          </a:p>
          <a:p>
            <a:r>
              <a:rPr lang="fr-FR" dirty="0" smtClean="0"/>
              <a:t>Réduction de la Fracture-luxation par DISTRACTION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2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LUXATIONS/RAIDEUR/FLESSUM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Résultat d’images pour RETRACTION ARTICULATION INTERPHALANGIEN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 b="7235"/>
          <a:stretch/>
        </p:blipFill>
        <p:spPr bwMode="auto">
          <a:xfrm>
            <a:off x="7237095" y="477519"/>
            <a:ext cx="4781874" cy="58420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rthesia.com/wp-content/uploads/2014/03/DIGISTR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2" y="599440"/>
            <a:ext cx="2857500" cy="38195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2882" y="4643120"/>
            <a:ext cx="695943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u="sng" dirty="0" smtClean="0"/>
              <a:t>MOBILISATION IMMEDIATE sous protection de SYNDACTYLIE</a:t>
            </a:r>
          </a:p>
          <a:p>
            <a:endParaRPr lang="fr-FR" u="sng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Réeducation</a:t>
            </a:r>
            <a:r>
              <a:rPr lang="fr-FR" dirty="0" smtClean="0"/>
              <a:t> souvent nécessaire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FLESSUM IPP résiduel presque constant (RETRACTION PP et des LL)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Hyper extension IPD par déplacement antérieur des BL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90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ENTORSES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Résultat d’images pour ENTORSE DOI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" y="907097"/>
            <a:ext cx="5267325" cy="39528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7335" y="6106160"/>
            <a:ext cx="81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TOUJOURS ENLEVER LES BAGUES le plus tôt possible 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902960" y="438666"/>
            <a:ext cx="605536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Mécanisme d’</a:t>
            </a:r>
            <a:r>
              <a:rPr lang="fr-FR" dirty="0" err="1" smtClean="0"/>
              <a:t>hyperextension</a:t>
            </a:r>
            <a:r>
              <a:rPr lang="fr-FR" dirty="0" smtClean="0"/>
              <a:t> + inclinaison latérale</a:t>
            </a:r>
          </a:p>
          <a:p>
            <a:endParaRPr lang="fr-FR" dirty="0"/>
          </a:p>
          <a:p>
            <a:r>
              <a:rPr lang="fr-FR" dirty="0" smtClean="0"/>
              <a:t>Lésions de la PLAQUE PALMAIRE et d’1 ligament latéral</a:t>
            </a:r>
          </a:p>
          <a:p>
            <a:endParaRPr lang="fr-FR" dirty="0"/>
          </a:p>
          <a:p>
            <a:r>
              <a:rPr lang="fr-FR" dirty="0" smtClean="0"/>
              <a:t>Syndactylie avec le doigt voisin du côté du ligament latéral atteint</a:t>
            </a:r>
          </a:p>
          <a:p>
            <a:endParaRPr lang="fr-FR" dirty="0"/>
          </a:p>
          <a:p>
            <a:r>
              <a:rPr lang="fr-FR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MOBILISATION IMMEDIATE</a:t>
            </a:r>
            <a:endParaRPr lang="fr-FR" b="1" u="sng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Espace réservé du contenu 3" descr="01photo.JPG"/>
          <p:cNvPicPr>
            <a:picLocks noGrp="1" noChangeAspect="1"/>
          </p:cNvPicPr>
          <p:nvPr/>
        </p:nvPicPr>
        <p:blipFill rotWithShape="1">
          <a:blip r:embed="rId3"/>
          <a:srcRect l="537" t="6114" r="15963" b="726"/>
          <a:stretch/>
        </p:blipFill>
        <p:spPr>
          <a:xfrm>
            <a:off x="7642352" y="3093324"/>
            <a:ext cx="4315968" cy="359664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9245600" y="3251200"/>
            <a:ext cx="249936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JAMAIS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 smtClean="0"/>
              <a:t>- ANGULATION LATERALE</a:t>
            </a:r>
            <a:br>
              <a:rPr lang="fr-FR" sz="2400" dirty="0" smtClean="0"/>
            </a:br>
            <a:r>
              <a:rPr lang="fr-FR" sz="2400" dirty="0" smtClean="0"/>
              <a:t>- ANGULATION ANTERO POSTERIEURE</a:t>
            </a:r>
            <a:br>
              <a:rPr lang="fr-FR" sz="2400" dirty="0" smtClean="0"/>
            </a:br>
            <a:r>
              <a:rPr lang="fr-FR" sz="2400" dirty="0" smtClean="0"/>
              <a:t>- TROUBLES ROTATOIRES</a:t>
            </a:r>
            <a:br>
              <a:rPr lang="fr-FR" sz="2400" dirty="0" smtClean="0"/>
            </a:br>
            <a:r>
              <a:rPr lang="fr-FR" sz="2400" dirty="0" smtClean="0"/>
              <a:t>- SITE DIAPHYSAIRE ou </a:t>
            </a:r>
            <a:r>
              <a:rPr lang="fr-FR" sz="2400" dirty="0" err="1" smtClean="0"/>
              <a:t>epiphysaire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ARTICULAIRE</a:t>
            </a:r>
            <a:endParaRPr lang="fr-FR" sz="2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980441"/>
          </a:xfrm>
        </p:spPr>
        <p:txBody>
          <a:bodyPr/>
          <a:lstStyle/>
          <a:p>
            <a:r>
              <a:rPr lang="fr-FR" dirty="0" smtClean="0"/>
              <a:t>FRACTURES STABLES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533400"/>
          </a:xfrm>
        </p:spPr>
        <p:txBody>
          <a:bodyPr/>
          <a:lstStyle/>
          <a:p>
            <a:r>
              <a:rPr lang="fr-FR" dirty="0" smtClean="0"/>
              <a:t>FRACTURES INSTABLES</a:t>
            </a:r>
            <a:endParaRPr lang="fr-FR" dirty="0"/>
          </a:p>
        </p:txBody>
      </p:sp>
      <p:pic>
        <p:nvPicPr>
          <p:cNvPr id="1026" name="Picture 2" descr="Résultat d’images pour FRACTURE METACARP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4" y="3157219"/>
            <a:ext cx="2217738" cy="29569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’images pour FRACTURE METACARPI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4"/>
          <a:stretch/>
        </p:blipFill>
        <p:spPr bwMode="auto">
          <a:xfrm>
            <a:off x="6018212" y="3129054"/>
            <a:ext cx="4120478" cy="29851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77520" y="6114203"/>
            <a:ext cx="110134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TRAITEMENT ORTHOPEDIQUE						TRAITEMENT CHIRURGICAL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4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ENTORSES/LAXITE et INSTABILITE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558800"/>
            <a:ext cx="4213013" cy="315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22" y="558800"/>
            <a:ext cx="4213013" cy="315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 r="27805" b="15259"/>
          <a:stretch/>
        </p:blipFill>
        <p:spPr>
          <a:xfrm>
            <a:off x="152400" y="3999468"/>
            <a:ext cx="3810000" cy="2269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r="24778" b="21481"/>
          <a:stretch/>
        </p:blipFill>
        <p:spPr>
          <a:xfrm>
            <a:off x="4124960" y="3999468"/>
            <a:ext cx="4075023" cy="2269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1" t="25037" r="19042" b="25629"/>
          <a:stretch/>
        </p:blipFill>
        <p:spPr>
          <a:xfrm>
            <a:off x="8362543" y="3999469"/>
            <a:ext cx="3543576" cy="2269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52400" y="6339840"/>
            <a:ext cx="117537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Chirurgie secondaire pour RECONSTRUCTION du LL par greffe de </a:t>
            </a:r>
            <a:r>
              <a:rPr lang="fr-FR" dirty="0" err="1" smtClean="0"/>
              <a:t>Rétinaculum</a:t>
            </a:r>
            <a:r>
              <a:rPr lang="fr-FR" dirty="0" smtClean="0"/>
              <a:t> des extenseurs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8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REIMPLANTATIONS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drfredericteboul.com/s/cc_images/cache_17146710.jpg?t=1368976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052"/>
            <a:ext cx="3537638" cy="2653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rfredericteboul.com/s/cc_images/cache_17146711.jpg?t=13689766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37638" y="1713090"/>
            <a:ext cx="3960891" cy="29706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rfredericteboul.com/s/cc_images/cache_17146712.jpg?t=13689766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18975"/>
          <a:stretch/>
        </p:blipFill>
        <p:spPr bwMode="auto">
          <a:xfrm>
            <a:off x="7495191" y="3113306"/>
            <a:ext cx="4696809" cy="3744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SOURCES\IMAGES\13\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73" y="496254"/>
            <a:ext cx="3395860" cy="25465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683760"/>
            <a:ext cx="6096000" cy="20867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dirty="0"/>
              <a:t>Réimplantation =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1 suture artérielle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1 ou 2 sutures veineuses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2 sutures nerveuses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1 ou 2 tendons fléchisseurs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Tendon extenseur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Ostéosynthèse du squelette</a:t>
            </a:r>
          </a:p>
          <a:p>
            <a:pPr lvl="1">
              <a:lnSpc>
                <a:spcPct val="90000"/>
              </a:lnSpc>
            </a:pPr>
            <a:r>
              <a:rPr lang="fr-FR" altLang="fr-FR" dirty="0"/>
              <a:t>Couverture de la peau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45766" y="1043362"/>
            <a:ext cx="45516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TERRAIN et MECANISME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06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REIMPLANTATIONS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369332"/>
            <a:ext cx="3403600" cy="2722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81" y="363498"/>
            <a:ext cx="3413759" cy="2731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3825240"/>
            <a:ext cx="3413758" cy="2731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3825238"/>
            <a:ext cx="3413759" cy="2731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81" y="3825239"/>
            <a:ext cx="3413759" cy="2731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8801998" y="579120"/>
            <a:ext cx="3163045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REIMPLANTATION DU II et III</a:t>
            </a:r>
          </a:p>
          <a:p>
            <a:r>
              <a:rPr lang="fr-FR" dirty="0" smtClean="0"/>
              <a:t>Tondeuse à gazon</a:t>
            </a:r>
          </a:p>
          <a:p>
            <a:endParaRPr lang="fr-FR" dirty="0" smtClean="0"/>
          </a:p>
          <a:p>
            <a:r>
              <a:rPr lang="fr-FR" dirty="0" smtClean="0"/>
              <a:t>Hypotrophie</a:t>
            </a:r>
          </a:p>
          <a:p>
            <a:r>
              <a:rPr lang="fr-FR" dirty="0" smtClean="0"/>
              <a:t>Raideur </a:t>
            </a:r>
          </a:p>
          <a:p>
            <a:r>
              <a:rPr lang="fr-FR" dirty="0" smtClean="0"/>
              <a:t>Intolérance au froid</a:t>
            </a:r>
          </a:p>
          <a:p>
            <a:r>
              <a:rPr lang="fr-FR" dirty="0" smtClean="0"/>
              <a:t>Déficit sensitif</a:t>
            </a:r>
          </a:p>
          <a:p>
            <a:r>
              <a:rPr lang="fr-FR" dirty="0" smtClean="0"/>
              <a:t>Douleurs</a:t>
            </a:r>
          </a:p>
          <a:p>
            <a:r>
              <a:rPr lang="fr-FR" dirty="0" smtClean="0"/>
              <a:t>Pseudarthrose serrée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406640" y="6106160"/>
            <a:ext cx="18084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+ 4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7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REIMPLANTATIONS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recup_g4\MAIN ADULTE\Ring finger stade IV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1" b="16505"/>
          <a:stretch>
            <a:fillRect/>
          </a:stretch>
        </p:blipFill>
        <p:spPr bwMode="auto">
          <a:xfrm>
            <a:off x="203200" y="447040"/>
            <a:ext cx="4343400" cy="327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recup_g4\MAIN ADULTE\Ring finger stade IV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20621" r="195" b="9903"/>
          <a:stretch/>
        </p:blipFill>
        <p:spPr bwMode="auto">
          <a:xfrm>
            <a:off x="203200" y="3801347"/>
            <a:ext cx="4343400" cy="29211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recup_g4\MAIN ADULTE\Ring finger stade IV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0" b="20238"/>
          <a:stretch>
            <a:fillRect/>
          </a:stretch>
        </p:blipFill>
        <p:spPr bwMode="auto">
          <a:xfrm>
            <a:off x="6711315" y="1546860"/>
            <a:ext cx="4286250" cy="312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188960" y="5369560"/>
            <a:ext cx="3429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dirty="0"/>
              <a:t>Ring </a:t>
            </a:r>
            <a:r>
              <a:rPr lang="fr-FR" altLang="fr-FR" dirty="0" err="1"/>
              <a:t>finger</a:t>
            </a:r>
            <a:endParaRPr lang="fr-FR" altLang="fr-FR" dirty="0"/>
          </a:p>
          <a:p>
            <a:pPr eaLnBrk="1" hangingPunct="1">
              <a:spcBef>
                <a:spcPct val="50000"/>
              </a:spcBef>
            </a:pPr>
            <a:r>
              <a:rPr lang="fr-FR" altLang="fr-FR" dirty="0"/>
              <a:t>Fragment non récupéré</a:t>
            </a:r>
          </a:p>
        </p:txBody>
      </p:sp>
    </p:spTree>
    <p:extLst>
      <p:ext uri="{BB962C8B-B14F-4D97-AF65-F5344CB8AC3E}">
        <p14:creationId xmlns:p14="http://schemas.microsoft.com/office/powerpoint/2010/main" val="14340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REIMPLANTATIONS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PHOTO CHIR 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10383" r="3335" b="3629"/>
          <a:stretch/>
        </p:blipFill>
        <p:spPr bwMode="auto">
          <a:xfrm>
            <a:off x="5110479" y="546735"/>
            <a:ext cx="3738881" cy="3216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11300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 b="18535"/>
          <a:stretch/>
        </p:blipFill>
        <p:spPr bwMode="auto">
          <a:xfrm>
            <a:off x="104774" y="546735"/>
            <a:ext cx="4782185" cy="2783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11300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r="430" b="14011"/>
          <a:stretch/>
        </p:blipFill>
        <p:spPr bwMode="auto">
          <a:xfrm>
            <a:off x="145413" y="3616960"/>
            <a:ext cx="4700906" cy="2834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CHIR 06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7762" b="16072"/>
          <a:stretch/>
        </p:blipFill>
        <p:spPr bwMode="auto">
          <a:xfrm>
            <a:off x="5110479" y="4114799"/>
            <a:ext cx="3741432" cy="23368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042400" y="546735"/>
            <a:ext cx="293624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OSTEOTOMIE INTRA CARPIENNE </a:t>
            </a:r>
          </a:p>
          <a:p>
            <a:pPr algn="ctr"/>
            <a:r>
              <a:rPr lang="fr-FR" dirty="0" smtClean="0"/>
              <a:t>+</a:t>
            </a:r>
          </a:p>
          <a:p>
            <a:pPr algn="ctr"/>
            <a:r>
              <a:rPr lang="fr-FR" dirty="0" smtClean="0"/>
              <a:t>RESECTION DU 4 EME RAYON RESTANT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MAIN A 4 DOIGTS SANS ESPACE INUTILE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Espace réservé pour une image  7" descr="DSC06270.JPG"/>
          <p:cNvPicPr>
            <a:picLocks noChangeAspect="1"/>
          </p:cNvPicPr>
          <p:nvPr/>
        </p:nvPicPr>
        <p:blipFill>
          <a:blip r:embed="rId6" cstate="print"/>
          <a:srcRect l="5942" r="5942"/>
          <a:stretch>
            <a:fillRect/>
          </a:stretch>
        </p:blipFill>
        <p:spPr>
          <a:xfrm>
            <a:off x="9122837" y="4123224"/>
            <a:ext cx="2724591" cy="2319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4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REIMPLANTATIONS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66" y="1722780"/>
            <a:ext cx="3894174" cy="29206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8" y="3183096"/>
            <a:ext cx="3603413" cy="2702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8" y="416560"/>
            <a:ext cx="3603413" cy="2702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" y="3166348"/>
            <a:ext cx="3603413" cy="2702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" y="416560"/>
            <a:ext cx="3603413" cy="27025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95450" y="6014720"/>
            <a:ext cx="114463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REIMPLANTATION INDEX TRANS IPD chez enfant de 8 ans </a:t>
            </a:r>
          </a:p>
          <a:p>
            <a:r>
              <a:rPr lang="fr-FR" dirty="0" smtClean="0"/>
              <a:t>Raccourcissement – Instabilité IPD – Intervention à prévoir en fin de croissance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702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ONGLES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8000" y="731520"/>
            <a:ext cx="6187440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Séquelles fréquentes et souvent inesthétiques</a:t>
            </a:r>
          </a:p>
          <a:p>
            <a:endParaRPr lang="fr-FR" dirty="0"/>
          </a:p>
          <a:p>
            <a:r>
              <a:rPr lang="fr-FR" dirty="0" smtClean="0"/>
              <a:t>Demande importante</a:t>
            </a:r>
          </a:p>
          <a:p>
            <a:endParaRPr lang="fr-FR" dirty="0"/>
          </a:p>
          <a:p>
            <a:r>
              <a:rPr lang="fr-FR" dirty="0" smtClean="0"/>
              <a:t>Chirurgie possible: 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Eponychium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Hyponychium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Lit unguéal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Ongle lui-même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Chirurgie difficile en cas de lésion matricielle</a:t>
            </a:r>
            <a:endParaRPr lang="fr-FR" dirty="0"/>
          </a:p>
        </p:txBody>
      </p:sp>
      <p:pic>
        <p:nvPicPr>
          <p:cNvPr id="10244" name="Picture 4" descr="Résultat d’images pour sequelle O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60" y="369332"/>
            <a:ext cx="491744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9" t="30519" r="23333" b="19111"/>
          <a:stretch/>
        </p:blipFill>
        <p:spPr>
          <a:xfrm>
            <a:off x="226733" y="4222869"/>
            <a:ext cx="2931638" cy="25298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27259" r="31778" b="30519"/>
          <a:stretch/>
        </p:blipFill>
        <p:spPr>
          <a:xfrm>
            <a:off x="3331090" y="4212709"/>
            <a:ext cx="2764910" cy="2550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9895" r="16843" b="22494"/>
          <a:stretch/>
        </p:blipFill>
        <p:spPr>
          <a:xfrm>
            <a:off x="6268719" y="4212709"/>
            <a:ext cx="2989473" cy="2550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85" r="27111" b="37778"/>
          <a:stretch/>
        </p:blipFill>
        <p:spPr>
          <a:xfrm>
            <a:off x="9377680" y="4212709"/>
            <a:ext cx="2489200" cy="2540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262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ONGLES/SYNECHIE EPONYCHIUM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9" t="30519" r="23333" b="19111"/>
          <a:stretch/>
        </p:blipFill>
        <p:spPr>
          <a:xfrm>
            <a:off x="29335" y="592056"/>
            <a:ext cx="4105785" cy="35430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27704" r="21222" b="20889"/>
          <a:stretch/>
        </p:blipFill>
        <p:spPr>
          <a:xfrm>
            <a:off x="4259458" y="592056"/>
            <a:ext cx="3706432" cy="35430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1037" r="17000" b="21777"/>
          <a:stretch/>
        </p:blipFill>
        <p:spPr>
          <a:xfrm>
            <a:off x="8090228" y="592056"/>
            <a:ext cx="3946935" cy="3543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67360" y="4754880"/>
            <a:ext cx="98247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- Résection de la synéchie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Palmarisation</a:t>
            </a:r>
            <a:r>
              <a:rPr lang="fr-FR" dirty="0" smtClean="0"/>
              <a:t> de la pulpe</a:t>
            </a:r>
          </a:p>
          <a:p>
            <a:r>
              <a:rPr lang="fr-FR" dirty="0" smtClean="0"/>
              <a:t>- Bilan matriciel normal</a:t>
            </a:r>
          </a:p>
          <a:p>
            <a:r>
              <a:rPr lang="fr-FR" dirty="0" smtClean="0"/>
              <a:t>- Prothèse d’ongle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4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1412240"/>
            <a:ext cx="5527040" cy="4145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412240"/>
            <a:ext cx="5527040" cy="414528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ZoneTexte 4"/>
          <p:cNvSpPr txBox="1"/>
          <p:nvPr/>
        </p:nvSpPr>
        <p:spPr>
          <a:xfrm>
            <a:off x="329609" y="5837274"/>
            <a:ext cx="109581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CLINODACTYLIE MAJEURE ET BASCULE LATERALE DE 45°. INDICATION OPERATOIRE FORMELLE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1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FRACTURES/CLINODACTYLIE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21139" r="37747" b="20977"/>
          <a:stretch/>
        </p:blipFill>
        <p:spPr>
          <a:xfrm>
            <a:off x="404037" y="1116418"/>
            <a:ext cx="4338684" cy="4986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4765" r="12500" b="6797"/>
          <a:stretch/>
        </p:blipFill>
        <p:spPr>
          <a:xfrm>
            <a:off x="8747759" y="650240"/>
            <a:ext cx="3433367" cy="3531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22735" r="14250" b="2110"/>
          <a:stretch/>
        </p:blipFill>
        <p:spPr>
          <a:xfrm>
            <a:off x="4966241" y="650240"/>
            <a:ext cx="3781519" cy="3531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 flipH="1">
            <a:off x="4966241" y="4625760"/>
            <a:ext cx="711399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OSTEOTOMIE DE DEROTATION DE M5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PLAQUE VISSEE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CORRECTION DE L’AXE DU DOIGT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59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FRACTURES/IMMOBILISATION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" b="15852"/>
          <a:stretch/>
        </p:blipFill>
        <p:spPr>
          <a:xfrm>
            <a:off x="445770" y="1320800"/>
            <a:ext cx="3697153" cy="41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" b="26518"/>
          <a:stretch/>
        </p:blipFill>
        <p:spPr>
          <a:xfrm>
            <a:off x="4968240" y="1320800"/>
            <a:ext cx="6654800" cy="3772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445770" y="5669280"/>
            <a:ext cx="369715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MP STOP</a:t>
            </a:r>
          </a:p>
          <a:p>
            <a:pPr algn="ctr"/>
            <a:r>
              <a:rPr lang="fr-FR" dirty="0" smtClean="0"/>
              <a:t>Intrinsèque +</a:t>
            </a:r>
          </a:p>
          <a:p>
            <a:pPr algn="ctr"/>
            <a:r>
              <a:rPr lang="fr-FR" dirty="0" smtClean="0"/>
              <a:t>PHALANGES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68240" y="5394960"/>
            <a:ext cx="66548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MP STOP avec POIGNET</a:t>
            </a:r>
          </a:p>
          <a:p>
            <a:pPr algn="ctr"/>
            <a:r>
              <a:rPr lang="fr-FR" dirty="0" smtClean="0"/>
              <a:t>METACARPIENS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5770" y="660400"/>
            <a:ext cx="1117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MOBILITE DES DOIGTS DOIT ETRE POSSIBLE +++</a:t>
            </a:r>
            <a:endParaRPr lang="fr-FR" b="1" u="sng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68240" y="6223278"/>
            <a:ext cx="6654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JAMAIS 		DOIGTS EN EXTENSION		 JAMAIS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62880" y="1554480"/>
            <a:ext cx="4013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JC FERRANDEZ Orthésiste/kiné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4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Résultat d’images pour FRACTURE METACARPI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/>
          <a:stretch/>
        </p:blipFill>
        <p:spPr bwMode="auto">
          <a:xfrm>
            <a:off x="101600" y="726441"/>
            <a:ext cx="3700180" cy="4338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’images pour FRACTURE METACARP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36" y="449581"/>
            <a:ext cx="3715163" cy="27304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’images pour FRACTURE METACARP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53" y="726441"/>
            <a:ext cx="3861105" cy="4338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’images pour FRACTURE METACARPI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13833"/>
          <a:stretch/>
        </p:blipFill>
        <p:spPr bwMode="auto">
          <a:xfrm>
            <a:off x="4077335" y="3302000"/>
            <a:ext cx="3715163" cy="3159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3360" y="5538514"/>
            <a:ext cx="358842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OPERER </a:t>
            </a:r>
          </a:p>
          <a:p>
            <a:pPr algn="ctr"/>
            <a:r>
              <a:rPr lang="fr-FR" dirty="0" smtClean="0"/>
              <a:t>= </a:t>
            </a:r>
          </a:p>
          <a:p>
            <a:pPr algn="ctr"/>
            <a:r>
              <a:rPr lang="fr-FR" dirty="0" smtClean="0"/>
              <a:t>RENDRE LA FRACTURE STABLE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068052" y="5489420"/>
            <a:ext cx="372770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MOBILISATION IMMEDIATE PROTEGEE PAR UNE ORTHESE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9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FRACTURES/RAIDEUR/FLESSUM ARTICULAIRE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36933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FRACTURES COMPLEXES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36171" r="17125" b="22735"/>
          <a:stretch/>
        </p:blipFill>
        <p:spPr>
          <a:xfrm>
            <a:off x="-1" y="863447"/>
            <a:ext cx="3977093" cy="2283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9" t="36016" r="17000" b="25859"/>
          <a:stretch/>
        </p:blipFill>
        <p:spPr>
          <a:xfrm>
            <a:off x="4088051" y="863446"/>
            <a:ext cx="4655977" cy="228378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3" t="11875" r="50063" b="12656"/>
          <a:stretch/>
        </p:blipFill>
        <p:spPr>
          <a:xfrm rot="5400000">
            <a:off x="1047404" y="2858997"/>
            <a:ext cx="1920241" cy="4015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9297" r="20250" b="23984"/>
          <a:stretch/>
        </p:blipFill>
        <p:spPr>
          <a:xfrm>
            <a:off x="4118761" y="3308506"/>
            <a:ext cx="4575507" cy="2518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876" b="11484"/>
          <a:stretch/>
        </p:blipFill>
        <p:spPr>
          <a:xfrm>
            <a:off x="8847740" y="553997"/>
            <a:ext cx="3124520" cy="30257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15860" r="19625" b="23984"/>
          <a:stretch/>
        </p:blipFill>
        <p:spPr>
          <a:xfrm>
            <a:off x="8847741" y="3589663"/>
            <a:ext cx="3124520" cy="30148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79135" y="988828"/>
            <a:ext cx="3721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059479" y="978195"/>
            <a:ext cx="3624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23685" y="4008474"/>
            <a:ext cx="3508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059479" y="3391786"/>
            <a:ext cx="362443" cy="38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23284" y="6049926"/>
            <a:ext cx="8123274" cy="372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P2 DU V avec </a:t>
            </a:r>
            <a:r>
              <a:rPr lang="fr-FR" dirty="0" err="1" smtClean="0"/>
              <a:t>Comminution</a:t>
            </a:r>
            <a:r>
              <a:rPr lang="fr-FR" dirty="0" smtClean="0"/>
              <a:t> majeure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2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FRACTURES/OSTEO-ARTHRITE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C:\Documents and Settings\Dr DUCHE\Mes documents\Communications scientifiques\Délabrements ouverts digitaux\BRESSIEUX RADIO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r="33565"/>
          <a:stretch>
            <a:fillRect/>
          </a:stretch>
        </p:blipFill>
        <p:spPr bwMode="auto">
          <a:xfrm>
            <a:off x="99060" y="500062"/>
            <a:ext cx="1752600" cy="2935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cuments and Settings\Dr DUCHE\Mes documents\Communications scientifiques\Délabrements ouverts digitaux\BRESSIEUX RADIO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r="19031"/>
          <a:stretch>
            <a:fillRect/>
          </a:stretch>
        </p:blipFill>
        <p:spPr bwMode="auto">
          <a:xfrm>
            <a:off x="2035810" y="508000"/>
            <a:ext cx="2133600" cy="2935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Dr DUCHE\Mes documents\Communications scientifiques\Délabrements ouverts digitaux\BRESSIEUX RADIOS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r="23183"/>
          <a:stretch>
            <a:fillRect/>
          </a:stretch>
        </p:blipFill>
        <p:spPr bwMode="auto">
          <a:xfrm>
            <a:off x="4386580" y="508000"/>
            <a:ext cx="1828800" cy="2935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Documents and Settings\Dr DUCHE\Mes documents\Communications scientifiques\Délabrements ouverts digitaux\BRESSIEUX RADIO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3670300" cy="2935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Documents and Settings\Dr DUCHE\Mes documents\Communications scientifiques\Délabrements ouverts digitaux\BRESSIEU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0384" r="4498" b="16928"/>
          <a:stretch>
            <a:fillRect/>
          </a:stretch>
        </p:blipFill>
        <p:spPr bwMode="auto">
          <a:xfrm>
            <a:off x="0" y="4572000"/>
            <a:ext cx="3048000" cy="2133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Documents and Settings\Dr DUCHE\Mes documents\Communications scientifiques\Délabrements ouverts digitaux\BRESSIEUX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18172" r="16956" b="9140"/>
          <a:stretch>
            <a:fillRect/>
          </a:stretch>
        </p:blipFill>
        <p:spPr bwMode="auto">
          <a:xfrm>
            <a:off x="2819400" y="4572000"/>
            <a:ext cx="2362200" cy="2133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" y="914400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/>
              <a:t>AOUT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33600" y="914400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/>
              <a:t>+ 1 MOIS</a:t>
            </a:r>
            <a:endParaRPr lang="fr-FR" altLang="fr-FR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19600" y="914400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/>
              <a:t>+ 5 MOIS</a:t>
            </a:r>
            <a:endParaRPr lang="fr-FR" altLang="fr-FR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410200" y="3886200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/>
              <a:t>+ 3 ANS</a:t>
            </a:r>
            <a:endParaRPr lang="fr-FR" altLang="fr-FR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4648200"/>
            <a:ext cx="1371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/>
              <a:t>+ 3 ANS</a:t>
            </a:r>
            <a:endParaRPr lang="fr-FR" altLang="fr-FR" dirty="0"/>
          </a:p>
          <a:p>
            <a:pPr>
              <a:spcBef>
                <a:spcPct val="50000"/>
              </a:spcBef>
            </a:pPr>
            <a:endParaRPr lang="fr-FR" altLang="fr-FR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895600" y="4648200"/>
            <a:ext cx="1524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/>
              <a:t>+ 3 ANS</a:t>
            </a:r>
            <a:endParaRPr lang="fr-FR" altLang="fr-FR" dirty="0"/>
          </a:p>
          <a:p>
            <a:pPr>
              <a:spcBef>
                <a:spcPct val="50000"/>
              </a:spcBef>
            </a:pPr>
            <a:endParaRPr lang="fr-FR" altLang="fr-FR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281160" y="1283732"/>
            <a:ext cx="2590800" cy="3570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800" dirty="0"/>
              <a:t>Homme 28 ans </a:t>
            </a:r>
            <a:r>
              <a:rPr lang="fr-FR" altLang="fr-FR" sz="1800" dirty="0">
                <a:cs typeface="Times New Roman" panose="02020603050405020304" pitchFamily="18" charset="0"/>
              </a:rPr>
              <a:t>É</a:t>
            </a:r>
            <a:r>
              <a:rPr lang="fr-FR" altLang="fr-FR" sz="1800" dirty="0"/>
              <a:t>lectricien</a:t>
            </a:r>
          </a:p>
          <a:p>
            <a:pPr>
              <a:spcBef>
                <a:spcPct val="50000"/>
              </a:spcBef>
            </a:pPr>
            <a:r>
              <a:rPr lang="fr-FR" altLang="fr-FR" sz="2000" u="sng" dirty="0"/>
              <a:t>Ostéo-arthrite tête </a:t>
            </a:r>
            <a:r>
              <a:rPr lang="fr-FR" altLang="fr-FR" sz="2000" u="sng" dirty="0" smtClean="0"/>
              <a:t>M4</a:t>
            </a:r>
          </a:p>
          <a:p>
            <a:pPr>
              <a:spcBef>
                <a:spcPct val="50000"/>
              </a:spcBef>
            </a:pPr>
            <a:r>
              <a:rPr lang="fr-FR" altLang="fr-FR" sz="2000" dirty="0" smtClean="0">
                <a:solidFill>
                  <a:schemeClr val="tx2"/>
                </a:solidFill>
              </a:rPr>
              <a:t>Ciment </a:t>
            </a:r>
            <a:r>
              <a:rPr lang="fr-FR" altLang="fr-FR" sz="2000" dirty="0">
                <a:solidFill>
                  <a:schemeClr val="tx2"/>
                </a:solidFill>
              </a:rPr>
              <a:t>3 mois </a:t>
            </a:r>
            <a:r>
              <a:rPr lang="fr-FR" altLang="fr-FR" sz="2000" dirty="0" smtClean="0">
                <a:solidFill>
                  <a:schemeClr val="tx2"/>
                </a:solidFill>
              </a:rPr>
              <a:t>½</a:t>
            </a:r>
          </a:p>
          <a:p>
            <a:pPr>
              <a:spcBef>
                <a:spcPct val="50000"/>
              </a:spcBef>
            </a:pPr>
            <a:r>
              <a:rPr lang="fr-FR" altLang="fr-FR" sz="2000" dirty="0" smtClean="0">
                <a:solidFill>
                  <a:schemeClr val="tx2"/>
                </a:solidFill>
              </a:rPr>
              <a:t>Consolidation </a:t>
            </a:r>
            <a:r>
              <a:rPr lang="fr-FR" altLang="fr-FR" sz="2000" dirty="0">
                <a:solidFill>
                  <a:schemeClr val="tx2"/>
                </a:solidFill>
              </a:rPr>
              <a:t>2 mois</a:t>
            </a:r>
          </a:p>
          <a:p>
            <a:pPr>
              <a:spcBef>
                <a:spcPct val="50000"/>
              </a:spcBef>
            </a:pPr>
            <a:r>
              <a:rPr lang="fr-FR" altLang="fr-FR" sz="2000" dirty="0"/>
              <a:t>MCP –10°/50°</a:t>
            </a:r>
          </a:p>
          <a:p>
            <a:pPr>
              <a:spcBef>
                <a:spcPct val="50000"/>
              </a:spcBef>
            </a:pPr>
            <a:r>
              <a:rPr lang="fr-FR" altLang="fr-FR" sz="2000" dirty="0"/>
              <a:t>Recul </a:t>
            </a:r>
            <a:r>
              <a:rPr lang="fr-FR" altLang="fr-FR" sz="2000" dirty="0" smtClean="0"/>
              <a:t>36 </a:t>
            </a:r>
            <a:r>
              <a:rPr lang="fr-FR" altLang="fr-FR" sz="2000" dirty="0"/>
              <a:t>mois</a:t>
            </a:r>
          </a:p>
        </p:txBody>
      </p:sp>
    </p:spTree>
    <p:extLst>
      <p:ext uri="{BB962C8B-B14F-4D97-AF65-F5344CB8AC3E}">
        <p14:creationId xmlns:p14="http://schemas.microsoft.com/office/powerpoint/2010/main" val="30015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FRACTURES/NECROSE ARTICULAIRE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Duché\Pictures\CLINO SEQUELLE IPD DARCILLON\DSC01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11"/>
            <a:ext cx="3373080" cy="2528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DSC0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539"/>
            <a:ext cx="3378472" cy="25324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DSC012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9526"/>
          <a:stretch>
            <a:fillRect/>
          </a:stretch>
        </p:blipFill>
        <p:spPr bwMode="auto">
          <a:xfrm>
            <a:off x="3490431" y="1578301"/>
            <a:ext cx="2177415" cy="40706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DSC0129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r="34250"/>
          <a:stretch>
            <a:fillRect/>
          </a:stretch>
        </p:blipFill>
        <p:spPr bwMode="auto">
          <a:xfrm>
            <a:off x="5779805" y="1578301"/>
            <a:ext cx="1838480" cy="40706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7658418" y="594678"/>
            <a:ext cx="4321175" cy="3694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u="sng"/>
              <a:t>SITUATION CLINIQUE</a:t>
            </a:r>
            <a:r>
              <a:rPr lang="fr-FR" altLang="fr-FR"/>
              <a:t>:</a:t>
            </a:r>
          </a:p>
          <a:p>
            <a:pPr>
              <a:buFontTx/>
              <a:buChar char="-"/>
            </a:pPr>
            <a:r>
              <a:rPr lang="fr-FR" altLang="fr-FR"/>
              <a:t> Patient de 14 ans droitier.</a:t>
            </a:r>
          </a:p>
          <a:p>
            <a:pPr>
              <a:buFontTx/>
              <a:buChar char="-"/>
            </a:pPr>
            <a:r>
              <a:rPr lang="fr-FR" altLang="fr-FR"/>
              <a:t> Polytraumatisme (Fémur + côtes + main gauche) en avril 2007. Fixateur externe type beaubourg  sur le majeur gauche en urgence conservé 2 mois.</a:t>
            </a:r>
          </a:p>
          <a:p>
            <a:pPr>
              <a:buFontTx/>
              <a:buChar char="-"/>
            </a:pPr>
            <a:r>
              <a:rPr lang="fr-FR" altLang="fr-FR"/>
              <a:t> Evolution défavorable en 4 mois vers une clinodactylie radiale de 60° de l’articulation IPD liée à une ostéo-arthrite probable.</a:t>
            </a:r>
          </a:p>
          <a:p>
            <a:pPr>
              <a:buFontTx/>
              <a:buChar char="-"/>
            </a:pPr>
            <a:r>
              <a:rPr lang="fr-FR" altLang="fr-FR"/>
              <a:t> Séquelle de fracture ouverte avec perte de substance de P2.</a:t>
            </a:r>
          </a:p>
          <a:p>
            <a:pPr>
              <a:buFontTx/>
              <a:buChar char="-"/>
            </a:pPr>
            <a:r>
              <a:rPr lang="fr-FR" altLang="fr-FR"/>
              <a:t> Rétraction du bord radial du doigt.</a:t>
            </a:r>
          </a:p>
          <a:p>
            <a:pPr>
              <a:buFontTx/>
              <a:buChar char="-"/>
            </a:pPr>
            <a:r>
              <a:rPr lang="fr-FR" altLang="fr-FR"/>
              <a:t> Vascularisation et sensibilité normale. </a:t>
            </a:r>
          </a:p>
        </p:txBody>
      </p:sp>
    </p:spTree>
    <p:extLst>
      <p:ext uri="{BB962C8B-B14F-4D97-AF65-F5344CB8AC3E}">
        <p14:creationId xmlns:p14="http://schemas.microsoft.com/office/powerpoint/2010/main" val="40485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Maillage</Template>
  <TotalTime>3752</TotalTime>
  <Words>598</Words>
  <Application>Microsoft Macintosh PowerPoint</Application>
  <PresentationFormat>Grand écran</PresentationFormat>
  <Paragraphs>159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Calibri</vt:lpstr>
      <vt:lpstr>Century Gothic</vt:lpstr>
      <vt:lpstr>Times New Roman</vt:lpstr>
      <vt:lpstr>Arial</vt:lpstr>
      <vt:lpstr>Maillage</vt:lpstr>
      <vt:lpstr>SEQUELLES EN TRAUMATOLOGIE DE LA MAIN </vt:lpstr>
      <vt:lpstr>- ANGULATION LATERALE - ANGULATION ANTERO POSTERIEURE - TROUBLES ROTATOIRES - SITE DIAPHYSAIRE ou epiphysaire - ARTICULAIRE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COMPLICATIONS EN TRAUMATOLOGIE DE LA MAIN</dc:title>
  <dc:creator>Renaud</dc:creator>
  <cp:lastModifiedBy>Utilisateur de Microsoft Office</cp:lastModifiedBy>
  <cp:revision>92</cp:revision>
  <dcterms:created xsi:type="dcterms:W3CDTF">2016-09-10T14:24:04Z</dcterms:created>
  <dcterms:modified xsi:type="dcterms:W3CDTF">2016-10-01T14:24:21Z</dcterms:modified>
</cp:coreProperties>
</file>