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9" r:id="rId4"/>
    <p:sldId id="261" r:id="rId5"/>
    <p:sldId id="263" r:id="rId6"/>
    <p:sldId id="262" r:id="rId7"/>
    <p:sldId id="264" r:id="rId8"/>
    <p:sldId id="260" r:id="rId9"/>
    <p:sldId id="267" r:id="rId10"/>
    <p:sldId id="258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46"/>
    <a:srgbClr val="FF8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23/11/17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1650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Chirurgie Ambulatoire de la cheville et du pied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55515" y="4252138"/>
            <a:ext cx="6017094" cy="1386662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Dr BIDAR Romain</a:t>
            </a:r>
          </a:p>
          <a:p>
            <a:r>
              <a:rPr lang="fr-FR" sz="2600" i="1" dirty="0" smtClean="0"/>
              <a:t>Alès </a:t>
            </a:r>
            <a:r>
              <a:rPr lang="fr-FR" sz="2600" i="1" dirty="0" err="1" smtClean="0"/>
              <a:t>chirortho</a:t>
            </a:r>
            <a:r>
              <a:rPr lang="fr-FR" sz="2600" i="1" dirty="0" smtClean="0"/>
              <a:t> « le Liner »</a:t>
            </a:r>
          </a:p>
          <a:p>
            <a:r>
              <a:rPr lang="fr-FR" sz="2600" i="1" dirty="0" smtClean="0"/>
              <a:t>Service de chirurgie orthopédique CHU </a:t>
            </a:r>
            <a:r>
              <a:rPr lang="fr-FR" sz="2600" i="1" dirty="0" err="1" smtClean="0"/>
              <a:t>carémeau</a:t>
            </a:r>
            <a:r>
              <a:rPr lang="fr-FR" sz="2600" i="1" dirty="0" smtClean="0"/>
              <a:t>, Nîmes.</a:t>
            </a:r>
            <a:endParaRPr lang="fr-FR" sz="2600" i="1" dirty="0"/>
          </a:p>
        </p:txBody>
      </p:sp>
    </p:spTree>
    <p:extLst>
      <p:ext uri="{BB962C8B-B14F-4D97-AF65-F5344CB8AC3E}">
        <p14:creationId xmlns:p14="http://schemas.microsoft.com/office/powerpoint/2010/main" val="240701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411"/>
            <a:ext cx="8229600" cy="1143000"/>
          </a:xfrm>
        </p:spPr>
        <p:txBody>
          <a:bodyPr/>
          <a:lstStyle/>
          <a:p>
            <a:r>
              <a:rPr lang="fr-FR" dirty="0" smtClean="0"/>
              <a:t>Contre indications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4316"/>
            <a:ext cx="8229600" cy="26469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r>
              <a:rPr lang="fr-FR" sz="2600" b="1" u="sng" dirty="0" smtClean="0"/>
              <a:t>Sélection des patients:</a:t>
            </a:r>
          </a:p>
          <a:p>
            <a:pPr lvl="1"/>
            <a:r>
              <a:rPr lang="fr-FR" sz="2200" dirty="0" smtClean="0"/>
              <a:t>Comorbidités nécessitant surveillance post op.</a:t>
            </a:r>
          </a:p>
          <a:p>
            <a:pPr lvl="1"/>
            <a:r>
              <a:rPr lang="fr-FR" sz="2200" dirty="0" smtClean="0"/>
              <a:t>Isolement du patient. (âge, géographie)</a:t>
            </a:r>
            <a:endParaRPr lang="fr-FR" sz="2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  <p:pic>
        <p:nvPicPr>
          <p:cNvPr id="5" name="Image 4" descr="Capture d’écran 2017-11-22 à 21.36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1092534"/>
            <a:ext cx="2005263" cy="24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Capture d’écran 2017-11-22 à 21.40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5"/>
          <a:stretch/>
        </p:blipFill>
        <p:spPr>
          <a:xfrm>
            <a:off x="1223935" y="639763"/>
            <a:ext cx="6695361" cy="54864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3935" y="3709317"/>
            <a:ext cx="6695361" cy="24400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b="1" dirty="0" smtClean="0">
                <a:solidFill>
                  <a:srgbClr val="FFF646"/>
                </a:solidFill>
              </a:rPr>
              <a:t>Merci de votre attention</a:t>
            </a:r>
            <a:endParaRPr lang="fr-FR" sz="4000" b="1" dirty="0">
              <a:solidFill>
                <a:srgbClr val="FFF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8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1249" y="301728"/>
            <a:ext cx="8902803" cy="6162377"/>
          </a:xfrm>
        </p:spPr>
        <p:txBody>
          <a:bodyPr>
            <a:normAutofit/>
          </a:bodyPr>
          <a:lstStyle/>
          <a:p>
            <a:r>
              <a:rPr lang="fr-FR" sz="2800" dirty="0" smtClean="0"/>
              <a:t>Evolution naturelle de la chirurgie du pied au 21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siècle.</a:t>
            </a:r>
          </a:p>
          <a:p>
            <a:endParaRPr lang="fr-FR" sz="2800" dirty="0" smtClean="0"/>
          </a:p>
          <a:p>
            <a:endParaRPr lang="fr-FR" sz="2800" dirty="0" smtClean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 smtClean="0"/>
          </a:p>
          <a:p>
            <a:endParaRPr lang="fr-FR" sz="2800" dirty="0" smtClean="0"/>
          </a:p>
          <a:p>
            <a:r>
              <a:rPr lang="fr-FR" sz="2800" dirty="0" smtClean="0"/>
              <a:t>Mise au point de 260 pages de l’AFCP en mars 2015.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  <p:pic>
        <p:nvPicPr>
          <p:cNvPr id="5" name="Image 4" descr="Capture d’écran 2017-11-22 à 20.51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05" y="1491891"/>
            <a:ext cx="2856138" cy="40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320" y="0"/>
            <a:ext cx="7219942" cy="941749"/>
          </a:xfrm>
        </p:spPr>
        <p:txBody>
          <a:bodyPr/>
          <a:lstStyle/>
          <a:p>
            <a:r>
              <a:rPr lang="fr-FR" dirty="0" smtClean="0"/>
              <a:t>Pourquoi et Comment?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7368" y="1711151"/>
            <a:ext cx="8748194" cy="4331368"/>
          </a:xfrm>
        </p:spPr>
        <p:txBody>
          <a:bodyPr>
            <a:noAutofit/>
          </a:bodyPr>
          <a:lstStyle/>
          <a:p>
            <a:r>
              <a:rPr lang="fr-FR" sz="2000" dirty="0" smtClean="0"/>
              <a:t>Chirurgie Ambulatoire:</a:t>
            </a:r>
          </a:p>
          <a:p>
            <a:pPr lvl="1"/>
            <a:r>
              <a:rPr lang="fr-FR" sz="1800" dirty="0" smtClean="0"/>
              <a:t>Temps d’hospitalisation inferieur ou égal à 12H.</a:t>
            </a:r>
          </a:p>
          <a:p>
            <a:pPr lvl="8"/>
            <a:endParaRPr lang="fr-FR" sz="1800" dirty="0" smtClean="0"/>
          </a:p>
          <a:p>
            <a:r>
              <a:rPr lang="fr-FR" sz="2000" b="1" dirty="0" smtClean="0"/>
              <a:t>Avantages</a:t>
            </a:r>
            <a:r>
              <a:rPr lang="fr-FR" sz="2000" dirty="0" smtClean="0"/>
              <a:t> de la </a:t>
            </a:r>
            <a:r>
              <a:rPr lang="fr-FR" sz="2000" dirty="0" err="1" smtClean="0"/>
              <a:t>chir</a:t>
            </a:r>
            <a:r>
              <a:rPr lang="fr-FR" sz="2000" dirty="0" smtClean="0"/>
              <a:t> </a:t>
            </a:r>
            <a:r>
              <a:rPr lang="fr-FR" sz="2000" dirty="0" err="1" smtClean="0"/>
              <a:t>Ambu</a:t>
            </a:r>
            <a:r>
              <a:rPr lang="fr-FR" sz="2000" dirty="0" smtClean="0"/>
              <a:t> pour le patient:</a:t>
            </a:r>
          </a:p>
          <a:p>
            <a:pPr lvl="1"/>
            <a:r>
              <a:rPr lang="fr-FR" sz="1800" dirty="0" smtClean="0"/>
              <a:t>Retour à domicile =  confort.</a:t>
            </a:r>
          </a:p>
          <a:p>
            <a:pPr lvl="1"/>
            <a:r>
              <a:rPr lang="fr-FR" sz="1800" dirty="0" smtClean="0"/>
              <a:t>Raccourcissement durée de séjour = diminution risque infection nosocomiale et des couts pour la société.</a:t>
            </a:r>
          </a:p>
          <a:p>
            <a:pPr lvl="8"/>
            <a:endParaRPr lang="fr-FR" sz="1200" dirty="0" smtClean="0"/>
          </a:p>
          <a:p>
            <a:r>
              <a:rPr lang="fr-FR" sz="2000" b="1" dirty="0"/>
              <a:t>C</a:t>
            </a:r>
            <a:r>
              <a:rPr lang="fr-FR" sz="2000" b="1" dirty="0" smtClean="0"/>
              <a:t>omment?</a:t>
            </a:r>
          </a:p>
          <a:p>
            <a:pPr lvl="1"/>
            <a:r>
              <a:rPr lang="fr-FR" sz="1800" dirty="0" smtClean="0"/>
              <a:t>Création d’unité dédiée dans les établissements.</a:t>
            </a:r>
          </a:p>
          <a:p>
            <a:pPr lvl="1"/>
            <a:r>
              <a:rPr lang="fr-FR" sz="1800" dirty="0" smtClean="0"/>
              <a:t>Améliorations </a:t>
            </a:r>
            <a:r>
              <a:rPr lang="fr-FR" sz="1800" dirty="0" smtClean="0"/>
              <a:t>des techniques d’anesthésie </a:t>
            </a:r>
            <a:r>
              <a:rPr lang="fr-FR" sz="1800" dirty="0"/>
              <a:t>e</a:t>
            </a:r>
            <a:r>
              <a:rPr lang="fr-FR" sz="1800" dirty="0" smtClean="0"/>
              <a:t>t d’analgésie post-opératoire.</a:t>
            </a:r>
          </a:p>
          <a:p>
            <a:pPr lvl="1"/>
            <a:r>
              <a:rPr lang="fr-FR" sz="1800" dirty="0" smtClean="0"/>
              <a:t>Améliorations des techniques chirurgicales (mini-invasive / percutanée)</a:t>
            </a:r>
          </a:p>
          <a:p>
            <a:pPr lvl="1"/>
            <a:r>
              <a:rPr lang="fr-FR" sz="1800" dirty="0" smtClean="0"/>
              <a:t>Sélection des patients.</a:t>
            </a:r>
          </a:p>
        </p:txBody>
      </p:sp>
      <p:pic>
        <p:nvPicPr>
          <p:cNvPr id="4" name="Image 3" descr="Capture d’écran 2017-11-20 à 21.58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81" y="143284"/>
            <a:ext cx="2065682" cy="20059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5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6"/>
            <a:ext cx="8229600" cy="1143000"/>
          </a:xfrm>
        </p:spPr>
        <p:txBody>
          <a:bodyPr/>
          <a:lstStyle/>
          <a:p>
            <a:r>
              <a:rPr lang="fr-FR" dirty="0" smtClean="0"/>
              <a:t>Modalités Anesthésiques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6979" y="1041632"/>
            <a:ext cx="5999418" cy="5636224"/>
          </a:xfrm>
        </p:spPr>
        <p:txBody>
          <a:bodyPr>
            <a:normAutofit fontScale="77500" lnSpcReduction="20000"/>
          </a:bodyPr>
          <a:lstStyle/>
          <a:p>
            <a:r>
              <a:rPr lang="fr-FR" sz="3100" b="1" dirty="0" smtClean="0">
                <a:solidFill>
                  <a:srgbClr val="FF0000"/>
                </a:solidFill>
              </a:rPr>
              <a:t>Blocs locorégionaux Sciatique</a:t>
            </a:r>
            <a:r>
              <a:rPr lang="fr-FR" sz="3100" b="1" dirty="0" smtClean="0"/>
              <a:t> au creux Poplité.</a:t>
            </a:r>
          </a:p>
          <a:p>
            <a:pPr lvl="1"/>
            <a:r>
              <a:rPr lang="fr-FR" sz="2700" dirty="0" smtClean="0"/>
              <a:t>Soit </a:t>
            </a:r>
            <a:r>
              <a:rPr lang="fr-FR" sz="2700" u="sng" dirty="0" smtClean="0"/>
              <a:t>injection unique </a:t>
            </a:r>
            <a:r>
              <a:rPr lang="fr-FR" sz="2700" dirty="0" smtClean="0"/>
              <a:t>de </a:t>
            </a:r>
            <a:r>
              <a:rPr lang="fr-FR" sz="2700" dirty="0" err="1" smtClean="0"/>
              <a:t>Naropéïne</a:t>
            </a:r>
            <a:r>
              <a:rPr lang="fr-FR" sz="2700" dirty="0" smtClean="0"/>
              <a:t> en association à la </a:t>
            </a:r>
            <a:r>
              <a:rPr lang="fr-FR" sz="2700" dirty="0" err="1"/>
              <a:t>D</a:t>
            </a:r>
            <a:r>
              <a:rPr lang="fr-FR" sz="2700" dirty="0" err="1" smtClean="0"/>
              <a:t>éxamethasone</a:t>
            </a:r>
            <a:r>
              <a:rPr lang="fr-FR" sz="2700" dirty="0" smtClean="0"/>
              <a:t>  (prolonge le bloc sensitif).</a:t>
            </a:r>
          </a:p>
          <a:p>
            <a:pPr lvl="1"/>
            <a:r>
              <a:rPr lang="fr-FR" sz="2700" dirty="0" smtClean="0"/>
              <a:t>Soit en </a:t>
            </a:r>
            <a:r>
              <a:rPr lang="fr-FR" sz="2700" u="sng" dirty="0" smtClean="0"/>
              <a:t>Cathéter </a:t>
            </a:r>
            <a:r>
              <a:rPr lang="fr-FR" sz="2700" u="sng" dirty="0" err="1" smtClean="0"/>
              <a:t>périnerveux</a:t>
            </a:r>
            <a:r>
              <a:rPr lang="fr-FR" sz="2700" dirty="0" smtClean="0"/>
              <a:t>:</a:t>
            </a:r>
          </a:p>
          <a:p>
            <a:pPr marL="457200" lvl="1" indent="0">
              <a:buNone/>
            </a:pPr>
            <a:r>
              <a:rPr lang="fr-FR" sz="2700" dirty="0" smtClean="0"/>
              <a:t> </a:t>
            </a:r>
            <a:r>
              <a:rPr lang="fr-FR" sz="2700" dirty="0" smtClean="0"/>
              <a:t>diffusion sur 2 – 3 jours de </a:t>
            </a:r>
            <a:r>
              <a:rPr lang="fr-FR" sz="2700" dirty="0" err="1" smtClean="0"/>
              <a:t>Naropéïne</a:t>
            </a:r>
            <a:r>
              <a:rPr lang="fr-FR" sz="2700" dirty="0" smtClean="0"/>
              <a:t>. (risque anesthésique de bloc moteur prolongé)</a:t>
            </a:r>
          </a:p>
          <a:p>
            <a:pPr lvl="8"/>
            <a:endParaRPr lang="fr-FR" sz="1900" dirty="0" smtClean="0"/>
          </a:p>
          <a:p>
            <a:r>
              <a:rPr lang="fr-FR" sz="3100" dirty="0" smtClean="0"/>
              <a:t>Prescriptions de sortie:</a:t>
            </a:r>
          </a:p>
          <a:p>
            <a:pPr lvl="1"/>
            <a:r>
              <a:rPr lang="fr-FR" sz="2700" dirty="0" smtClean="0"/>
              <a:t>AINS pendant 5 jours.</a:t>
            </a:r>
          </a:p>
          <a:p>
            <a:pPr lvl="1"/>
            <a:r>
              <a:rPr lang="fr-FR" sz="2700" dirty="0" smtClean="0"/>
              <a:t>Antalgiques pallier 2 pendant 10 jours.</a:t>
            </a:r>
          </a:p>
          <a:p>
            <a:endParaRPr lang="fr-FR" dirty="0"/>
          </a:p>
        </p:txBody>
      </p:sp>
      <p:pic>
        <p:nvPicPr>
          <p:cNvPr id="4" name="Image 3" descr="Capture d’écran 2017-11-21 à 22.1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97" y="1359710"/>
            <a:ext cx="2791380" cy="2061925"/>
          </a:xfrm>
          <a:prstGeom prst="rect">
            <a:avLst/>
          </a:prstGeom>
        </p:spPr>
      </p:pic>
      <p:pic>
        <p:nvPicPr>
          <p:cNvPr id="5" name="Image 4" descr="Capture d’écran 2017-11-21 à 22.16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65" y="3693009"/>
            <a:ext cx="2763212" cy="24711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997649"/>
            <a:ext cx="5550797" cy="126993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65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601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INDICATIONS: </a:t>
            </a:r>
            <a:br>
              <a:rPr lang="fr-FR" dirty="0" smtClean="0"/>
            </a:br>
            <a:r>
              <a:rPr lang="fr-FR" dirty="0" smtClean="0">
                <a:solidFill>
                  <a:srgbClr val="FF8BB2"/>
                </a:solidFill>
              </a:rPr>
              <a:t>Urgences différées</a:t>
            </a:r>
            <a:endParaRPr lang="fr-FR" dirty="0">
              <a:solidFill>
                <a:srgbClr val="FF8BB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57748"/>
            <a:ext cx="8229600" cy="259486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Fracture uni malléolaire.</a:t>
            </a:r>
          </a:p>
          <a:p>
            <a:r>
              <a:rPr lang="fr-FR" sz="2400" dirty="0" smtClean="0"/>
              <a:t>Fractures métatarsiens et phalanges.</a:t>
            </a:r>
          </a:p>
          <a:p>
            <a:r>
              <a:rPr lang="fr-FR" sz="2400" dirty="0" smtClean="0"/>
              <a:t>Corps étrangers et granulomes.</a:t>
            </a:r>
            <a:endParaRPr lang="fr-FR" sz="2400" dirty="0"/>
          </a:p>
        </p:txBody>
      </p:sp>
      <p:pic>
        <p:nvPicPr>
          <p:cNvPr id="4" name="Image 3" descr="IMG_069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97" y="3695650"/>
            <a:ext cx="2308298" cy="3090449"/>
          </a:xfrm>
          <a:prstGeom prst="rect">
            <a:avLst/>
          </a:prstGeom>
        </p:spPr>
      </p:pic>
      <p:pic>
        <p:nvPicPr>
          <p:cNvPr id="5" name="Image 4" descr="IMG_06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113" y="4066641"/>
            <a:ext cx="3087659" cy="2306214"/>
          </a:xfrm>
          <a:prstGeom prst="rect">
            <a:avLst/>
          </a:prstGeom>
        </p:spPr>
      </p:pic>
      <p:pic>
        <p:nvPicPr>
          <p:cNvPr id="6" name="Image 5" descr="IMG_06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4" y="3695650"/>
            <a:ext cx="2303816" cy="30844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7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INDICATIONS: </a:t>
            </a:r>
            <a:br>
              <a:rPr lang="fr-FR" dirty="0" smtClean="0"/>
            </a:br>
            <a:r>
              <a:rPr lang="fr-FR" dirty="0" smtClean="0">
                <a:solidFill>
                  <a:srgbClr val="FF8BB2"/>
                </a:solidFill>
              </a:rPr>
              <a:t>Chirurgie tendineuse</a:t>
            </a:r>
            <a:endParaRPr lang="fr-FR" dirty="0">
              <a:solidFill>
                <a:srgbClr val="FF8BB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9319" y="2839516"/>
            <a:ext cx="8229600" cy="2874929"/>
          </a:xfrm>
        </p:spPr>
        <p:txBody>
          <a:bodyPr>
            <a:normAutofit fontScale="77500" lnSpcReduction="20000"/>
          </a:bodyPr>
          <a:lstStyle/>
          <a:p>
            <a:r>
              <a:rPr lang="fr-FR" b="1" u="sng" dirty="0" smtClean="0"/>
              <a:t>Achille :</a:t>
            </a:r>
          </a:p>
          <a:p>
            <a:pPr lvl="1"/>
            <a:r>
              <a:rPr lang="fr-FR" dirty="0" smtClean="0"/>
              <a:t>Suture simple.</a:t>
            </a:r>
          </a:p>
          <a:p>
            <a:pPr lvl="1"/>
            <a:r>
              <a:rPr lang="fr-FR" dirty="0"/>
              <a:t>A</a:t>
            </a:r>
            <a:r>
              <a:rPr lang="fr-FR" dirty="0" smtClean="0"/>
              <a:t>llongement  lame des jumeaux (équin).</a:t>
            </a:r>
          </a:p>
          <a:p>
            <a:pPr lvl="1"/>
            <a:r>
              <a:rPr lang="fr-FR" dirty="0" smtClean="0"/>
              <a:t>Peignage (tendinite)</a:t>
            </a:r>
          </a:p>
          <a:p>
            <a:r>
              <a:rPr lang="fr-FR" b="1" u="sng" dirty="0" smtClean="0"/>
              <a:t>Synovectomie</a:t>
            </a:r>
            <a:r>
              <a:rPr lang="fr-FR" dirty="0" smtClean="0"/>
              <a:t> (JA, JP et </a:t>
            </a:r>
            <a:r>
              <a:rPr lang="fr-FR" dirty="0" err="1" smtClean="0"/>
              <a:t>fibulaires</a:t>
            </a:r>
            <a:r>
              <a:rPr lang="fr-FR" dirty="0" smtClean="0"/>
              <a:t>)</a:t>
            </a:r>
          </a:p>
          <a:p>
            <a:endParaRPr lang="fr-FR" dirty="0"/>
          </a:p>
        </p:txBody>
      </p:sp>
      <p:pic>
        <p:nvPicPr>
          <p:cNvPr id="4" name="Image 3" descr="Capture d’écran 2017-11-21 à 22.58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808" y="2699599"/>
            <a:ext cx="3391244" cy="22972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3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1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INDICATIONS:</a:t>
            </a:r>
            <a:br>
              <a:rPr lang="fr-FR" dirty="0" smtClean="0"/>
            </a:br>
            <a:r>
              <a:rPr lang="fr-FR" dirty="0" smtClean="0">
                <a:solidFill>
                  <a:srgbClr val="FF8BB2"/>
                </a:solidFill>
              </a:rPr>
              <a:t>Chirurgie Nerveuse </a:t>
            </a:r>
            <a:endParaRPr lang="fr-FR" dirty="0">
              <a:solidFill>
                <a:srgbClr val="FF8BB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40337"/>
            <a:ext cx="6863708" cy="3410273"/>
          </a:xfrm>
        </p:spPr>
        <p:txBody>
          <a:bodyPr>
            <a:normAutofit/>
          </a:bodyPr>
          <a:lstStyle/>
          <a:p>
            <a:r>
              <a:rPr lang="fr-FR" sz="2400" dirty="0" smtClean="0"/>
              <a:t>Névrome de Morton:</a:t>
            </a:r>
          </a:p>
          <a:p>
            <a:pPr lvl="1"/>
            <a:r>
              <a:rPr lang="fr-FR" sz="2000" dirty="0" err="1" smtClean="0"/>
              <a:t>Neurectomie</a:t>
            </a:r>
            <a:r>
              <a:rPr lang="fr-FR" sz="2000" dirty="0" smtClean="0"/>
              <a:t>, </a:t>
            </a:r>
          </a:p>
          <a:p>
            <a:pPr lvl="1"/>
            <a:r>
              <a:rPr lang="fr-FR" sz="2000" dirty="0" smtClean="0"/>
              <a:t>Décompression +/- correction </a:t>
            </a:r>
            <a:r>
              <a:rPr lang="fr-FR" sz="2000" dirty="0" err="1" smtClean="0"/>
              <a:t>Hyperappui</a:t>
            </a:r>
            <a:r>
              <a:rPr lang="fr-FR" sz="2000" dirty="0" smtClean="0"/>
              <a:t> métatarsien.</a:t>
            </a:r>
          </a:p>
          <a:p>
            <a:pPr lvl="8"/>
            <a:endParaRPr lang="fr-FR" sz="1200" dirty="0" smtClean="0"/>
          </a:p>
          <a:p>
            <a:r>
              <a:rPr lang="fr-FR" sz="2400" dirty="0" smtClean="0"/>
              <a:t>Canal Tarsien:</a:t>
            </a:r>
          </a:p>
          <a:p>
            <a:pPr lvl="1"/>
            <a:r>
              <a:rPr lang="fr-FR" sz="2000" dirty="0" err="1" smtClean="0"/>
              <a:t>Neurolyse</a:t>
            </a:r>
            <a:r>
              <a:rPr lang="fr-FR" sz="2000" dirty="0" smtClean="0"/>
              <a:t> nerf tibial postérieur.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  <p:pic>
        <p:nvPicPr>
          <p:cNvPr id="5" name="Image 4" descr="Capture d’écran 2017-11-22 à 20.35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2" y="4119062"/>
            <a:ext cx="2834105" cy="2244305"/>
          </a:xfrm>
          <a:prstGeom prst="rect">
            <a:avLst/>
          </a:prstGeom>
        </p:spPr>
      </p:pic>
      <p:pic>
        <p:nvPicPr>
          <p:cNvPr id="6" name="Image 5" descr="Capture d’écran 2017-11-22 à 20.49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07" y="1543227"/>
            <a:ext cx="3440521" cy="20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7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IMG_19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r="5753" b="21531"/>
          <a:stretch/>
        </p:blipFill>
        <p:spPr>
          <a:xfrm rot="16200000" flipV="1">
            <a:off x="6304994" y="1748829"/>
            <a:ext cx="3338676" cy="176606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27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INDICATIONS:</a:t>
            </a:r>
            <a:br>
              <a:rPr lang="fr-FR" dirty="0" smtClean="0"/>
            </a:br>
            <a:r>
              <a:rPr lang="fr-FR" dirty="0">
                <a:solidFill>
                  <a:srgbClr val="FF8BB2"/>
                </a:solidFill>
              </a:rPr>
              <a:t>T</a:t>
            </a:r>
            <a:r>
              <a:rPr lang="fr-FR" dirty="0" smtClean="0">
                <a:solidFill>
                  <a:srgbClr val="FF8BB2"/>
                </a:solidFill>
              </a:rPr>
              <a:t>roubles Statiques. </a:t>
            </a:r>
            <a:endParaRPr lang="fr-FR" dirty="0">
              <a:solidFill>
                <a:srgbClr val="FF8BB2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727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Hallux Valgus.</a:t>
            </a:r>
          </a:p>
          <a:p>
            <a:pPr marL="0" indent="0">
              <a:buNone/>
            </a:pPr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Hallux </a:t>
            </a:r>
            <a:r>
              <a:rPr lang="fr-FR" sz="2400" dirty="0" err="1" smtClean="0"/>
              <a:t>Rigidus</a:t>
            </a:r>
            <a:r>
              <a:rPr lang="fr-FR" sz="2400" dirty="0" smtClean="0"/>
              <a:t>.</a:t>
            </a:r>
          </a:p>
          <a:p>
            <a:endParaRPr lang="fr-FR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18" y="6464105"/>
            <a:ext cx="2135234" cy="308748"/>
          </a:xfrm>
          <a:prstGeom prst="rect">
            <a:avLst/>
          </a:prstGeom>
        </p:spPr>
      </p:pic>
      <p:pic>
        <p:nvPicPr>
          <p:cNvPr id="5" name="Image 4" descr="IMG_275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12402"/>
          <a:stretch/>
        </p:blipFill>
        <p:spPr>
          <a:xfrm>
            <a:off x="3498057" y="1600200"/>
            <a:ext cx="1862663" cy="2662889"/>
          </a:xfrm>
          <a:prstGeom prst="rect">
            <a:avLst/>
          </a:prstGeom>
        </p:spPr>
      </p:pic>
      <p:pic>
        <p:nvPicPr>
          <p:cNvPr id="6" name="Image 5" descr="IMG_275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22206" r="22905"/>
          <a:stretch/>
        </p:blipFill>
        <p:spPr>
          <a:xfrm>
            <a:off x="5507789" y="1606534"/>
            <a:ext cx="1556771" cy="2656555"/>
          </a:xfrm>
          <a:prstGeom prst="rect">
            <a:avLst/>
          </a:prstGeom>
        </p:spPr>
      </p:pic>
      <p:pic>
        <p:nvPicPr>
          <p:cNvPr id="7" name="Image 6" descr="IMG_019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804737"/>
            <a:ext cx="3136102" cy="2342397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3648484" y="4373632"/>
            <a:ext cx="3135973" cy="2399221"/>
            <a:chOff x="3648484" y="4373632"/>
            <a:chExt cx="3135973" cy="2399221"/>
          </a:xfrm>
        </p:grpSpPr>
        <p:pic>
          <p:nvPicPr>
            <p:cNvPr id="8" name="Image 7" descr="IMG_227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936983" y="4373632"/>
              <a:ext cx="2847474" cy="2126817"/>
            </a:xfrm>
            <a:prstGeom prst="rect">
              <a:avLst/>
            </a:prstGeom>
          </p:spPr>
        </p:pic>
        <p:pic>
          <p:nvPicPr>
            <p:cNvPr id="10" name="Image 9" descr="Capture d’écran 2017-11-23 à 18.58.0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484" y="4373632"/>
              <a:ext cx="1599481" cy="2399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82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94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INDICATIONS:</a:t>
            </a:r>
            <a:br>
              <a:rPr lang="fr-FR" dirty="0"/>
            </a:br>
            <a:r>
              <a:rPr lang="fr-FR" dirty="0">
                <a:solidFill>
                  <a:srgbClr val="FF8BB2"/>
                </a:solidFill>
              </a:rPr>
              <a:t>Troubles Statiques.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231" y="1600200"/>
            <a:ext cx="8229600" cy="4525963"/>
          </a:xfrm>
        </p:spPr>
        <p:txBody>
          <a:bodyPr/>
          <a:lstStyle/>
          <a:p>
            <a:r>
              <a:rPr lang="fr-FR" sz="2400" dirty="0" smtClean="0"/>
              <a:t>Griffes d’orteils.</a:t>
            </a:r>
          </a:p>
          <a:p>
            <a:pPr lvl="1"/>
            <a:r>
              <a:rPr lang="fr-FR" sz="2000" dirty="0" smtClean="0"/>
              <a:t>Allongement fléchisseurs</a:t>
            </a:r>
          </a:p>
          <a:p>
            <a:pPr lvl="1"/>
            <a:r>
              <a:rPr lang="fr-FR" sz="2000" dirty="0" smtClean="0"/>
              <a:t>Arthrodèse / </a:t>
            </a:r>
            <a:r>
              <a:rPr lang="fr-FR" sz="2000" dirty="0" err="1"/>
              <a:t>L</a:t>
            </a:r>
            <a:r>
              <a:rPr lang="fr-FR" sz="2000" dirty="0" err="1" smtClean="0"/>
              <a:t>eliévre</a:t>
            </a:r>
            <a:r>
              <a:rPr lang="fr-FR" sz="2000" dirty="0" smtClean="0"/>
              <a:t>.</a:t>
            </a:r>
          </a:p>
          <a:p>
            <a:endParaRPr lang="fr-FR" sz="2400" dirty="0"/>
          </a:p>
          <a:p>
            <a:r>
              <a:rPr lang="fr-FR" sz="2400" dirty="0" err="1" smtClean="0"/>
              <a:t>Métatarsalgies</a:t>
            </a:r>
            <a:r>
              <a:rPr lang="fr-FR" dirty="0" smtClean="0"/>
              <a:t>.</a:t>
            </a:r>
          </a:p>
          <a:p>
            <a:pPr lvl="1"/>
            <a:r>
              <a:rPr lang="fr-FR" sz="2000" dirty="0" smtClean="0"/>
              <a:t>BRT / Weil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66" y="6476957"/>
            <a:ext cx="2135234" cy="308748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2900951" y="4064368"/>
            <a:ext cx="6252040" cy="2793632"/>
            <a:chOff x="2900951" y="4064368"/>
            <a:chExt cx="6252040" cy="2793632"/>
          </a:xfrm>
        </p:grpSpPr>
        <p:pic>
          <p:nvPicPr>
            <p:cNvPr id="5" name="Image 4" descr="IMG_2276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3110" r="33918" b="-391"/>
            <a:stretch/>
          </p:blipFill>
          <p:spPr>
            <a:xfrm>
              <a:off x="2900951" y="4064369"/>
              <a:ext cx="1922378" cy="2793631"/>
            </a:xfrm>
            <a:prstGeom prst="rect">
              <a:avLst/>
            </a:prstGeom>
          </p:spPr>
        </p:pic>
        <p:pic>
          <p:nvPicPr>
            <p:cNvPr id="6" name="Image 5" descr="IMG_2277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3" t="28070" r="55067" b="23333"/>
            <a:stretch/>
          </p:blipFill>
          <p:spPr>
            <a:xfrm flipV="1">
              <a:off x="4823329" y="4064368"/>
              <a:ext cx="1714503" cy="2793631"/>
            </a:xfrm>
            <a:prstGeom prst="rect">
              <a:avLst/>
            </a:prstGeom>
          </p:spPr>
        </p:pic>
        <p:pic>
          <p:nvPicPr>
            <p:cNvPr id="7" name="Image 6" descr="IMG_2278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9" t="14288" r="764" b="32275"/>
            <a:stretch/>
          </p:blipFill>
          <p:spPr>
            <a:xfrm>
              <a:off x="6537832" y="4323999"/>
              <a:ext cx="2615159" cy="1165105"/>
            </a:xfrm>
            <a:prstGeom prst="rect">
              <a:avLst/>
            </a:prstGeom>
          </p:spPr>
        </p:pic>
      </p:grpSp>
      <p:pic>
        <p:nvPicPr>
          <p:cNvPr id="8" name="Image 7" descr="Capture d’écran 2017-11-23 à 19.09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50" y="1997911"/>
            <a:ext cx="2425700" cy="1752600"/>
          </a:xfrm>
          <a:prstGeom prst="rect">
            <a:avLst/>
          </a:prstGeom>
        </p:spPr>
      </p:pic>
      <p:pic>
        <p:nvPicPr>
          <p:cNvPr id="9" name="Image 8" descr="Capture d’écran 2017-11-23 à 19.13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34" y="1845512"/>
            <a:ext cx="2406315" cy="1904999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3425536" y="4065691"/>
            <a:ext cx="3809352" cy="2720014"/>
            <a:chOff x="-1568079" y="852470"/>
            <a:chExt cx="6182422" cy="4953752"/>
          </a:xfrm>
        </p:grpSpPr>
        <p:pic>
          <p:nvPicPr>
            <p:cNvPr id="10" name="Image 9" descr="IMG_2237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431" r="48684" b="10302"/>
            <a:stretch/>
          </p:blipFill>
          <p:spPr>
            <a:xfrm>
              <a:off x="-1568079" y="852470"/>
              <a:ext cx="3441129" cy="4953752"/>
            </a:xfrm>
            <a:prstGeom prst="rect">
              <a:avLst/>
            </a:prstGeom>
          </p:spPr>
        </p:pic>
        <p:pic>
          <p:nvPicPr>
            <p:cNvPr id="11" name="Image 10" descr="IMG_2236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6" t="2349" r="13304" b="12896"/>
            <a:stretch/>
          </p:blipFill>
          <p:spPr>
            <a:xfrm>
              <a:off x="1847080" y="854879"/>
              <a:ext cx="2767263" cy="4951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127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322</TotalTime>
  <Words>298</Words>
  <Application>Microsoft Macintosh PowerPoint</Application>
  <PresentationFormat>Présentation à l'écran (4:3)</PresentationFormat>
  <Paragraphs>70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Aube</vt:lpstr>
      <vt:lpstr>Chirurgie Ambulatoire de la cheville et du pied</vt:lpstr>
      <vt:lpstr>Présentation PowerPoint</vt:lpstr>
      <vt:lpstr>Pourquoi et Comment?</vt:lpstr>
      <vt:lpstr>Modalités Anesthésiques</vt:lpstr>
      <vt:lpstr>INDICATIONS:  Urgences différées</vt:lpstr>
      <vt:lpstr>INDICATIONS:  Chirurgie tendineuse</vt:lpstr>
      <vt:lpstr>INDICATIONS: Chirurgie Nerveuse </vt:lpstr>
      <vt:lpstr>INDICATIONS: Troubles Statiques. </vt:lpstr>
      <vt:lpstr>INDICATIONS: Troubles Statiques. </vt:lpstr>
      <vt:lpstr>Contre indications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</dc:creator>
  <cp:lastModifiedBy>Admin</cp:lastModifiedBy>
  <cp:revision>27</cp:revision>
  <dcterms:created xsi:type="dcterms:W3CDTF">2017-11-20T20:07:47Z</dcterms:created>
  <dcterms:modified xsi:type="dcterms:W3CDTF">2017-11-23T18:41:09Z</dcterms:modified>
</cp:coreProperties>
</file>