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81" r:id="rId3"/>
    <p:sldId id="282" r:id="rId4"/>
    <p:sldId id="283" r:id="rId5"/>
    <p:sldId id="285" r:id="rId6"/>
    <p:sldId id="284" r:id="rId7"/>
    <p:sldId id="286" r:id="rId8"/>
    <p:sldId id="287" r:id="rId9"/>
    <p:sldId id="288" r:id="rId10"/>
    <p:sldId id="289" r:id="rId11"/>
    <p:sldId id="290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1" autoAdjust="0"/>
  </p:normalViewPr>
  <p:slideViewPr>
    <p:cSldViewPr snapToGrid="0" snapToObjects="1">
      <p:cViewPr varScale="1">
        <p:scale>
          <a:sx n="69" d="100"/>
          <a:sy n="69" d="100"/>
        </p:scale>
        <p:origin x="-21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933294"/>
            <a:ext cx="7772400" cy="186960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Cheville dégénérative:</a:t>
            </a:r>
            <a:br>
              <a:rPr lang="fr-FR" dirty="0" smtClean="0"/>
            </a:br>
            <a:r>
              <a:rPr lang="fr-FR" dirty="0" smtClean="0"/>
              <a:t>arthrodèse de cheville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smtClean="0"/>
              <a:t>Première partie)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62386" y="4431621"/>
            <a:ext cx="5686045" cy="1781981"/>
          </a:xfrm>
        </p:spPr>
        <p:txBody>
          <a:bodyPr>
            <a:normAutofit fontScale="55000" lnSpcReduction="20000"/>
          </a:bodyPr>
          <a:lstStyle/>
          <a:p>
            <a:r>
              <a:rPr lang="fr-FR" u="sng" dirty="0"/>
              <a:t>Dr </a:t>
            </a:r>
            <a:r>
              <a:rPr lang="fr-FR" b="1" u="sng" dirty="0"/>
              <a:t>R</a:t>
            </a:r>
            <a:r>
              <a:rPr lang="fr-FR" u="sng" dirty="0"/>
              <a:t>omain </a:t>
            </a:r>
            <a:r>
              <a:rPr lang="fr-FR" b="1" u="sng" dirty="0"/>
              <a:t>BIDAR</a:t>
            </a:r>
          </a:p>
          <a:p>
            <a:r>
              <a:rPr lang="fr-FR" sz="2200" i="1" dirty="0"/>
              <a:t>Cabinet de chirurgie orthopédique « le Liner », Alès.</a:t>
            </a:r>
          </a:p>
          <a:p>
            <a:r>
              <a:rPr lang="fr-FR" sz="2200" i="1" dirty="0"/>
              <a:t>CHU </a:t>
            </a:r>
            <a:r>
              <a:rPr lang="fr-FR" sz="2200" i="1" dirty="0" err="1"/>
              <a:t>Carémeau</a:t>
            </a:r>
            <a:r>
              <a:rPr lang="fr-FR" sz="2200" i="1" dirty="0"/>
              <a:t>, Nîmes</a:t>
            </a:r>
            <a:r>
              <a:rPr lang="fr-FR" dirty="0"/>
              <a:t>. </a:t>
            </a:r>
            <a:endParaRPr lang="fr-FR" dirty="0" smtClean="0"/>
          </a:p>
          <a:p>
            <a:r>
              <a:rPr lang="fr-FR" u="sng" dirty="0" smtClean="0"/>
              <a:t>Dr </a:t>
            </a:r>
            <a:r>
              <a:rPr lang="fr-FR" b="1" u="sng" dirty="0" smtClean="0"/>
              <a:t>X</a:t>
            </a:r>
            <a:r>
              <a:rPr lang="fr-FR" u="sng" dirty="0" smtClean="0"/>
              <a:t>avier </a:t>
            </a:r>
            <a:r>
              <a:rPr lang="fr-FR" b="1" u="sng" dirty="0" smtClean="0"/>
              <a:t>NICOLAY</a:t>
            </a:r>
          </a:p>
          <a:p>
            <a:r>
              <a:rPr lang="fr-FR" sz="2200" i="1" dirty="0"/>
              <a:t>Cabinet de chirurgie orthopédique « le Liner », Alès.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0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8350"/>
            <a:ext cx="8229600" cy="1143000"/>
          </a:xfrm>
        </p:spPr>
        <p:txBody>
          <a:bodyPr/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 smtClean="0"/>
              <a:t>Technique:</a:t>
            </a:r>
          </a:p>
          <a:p>
            <a:pPr lvl="1"/>
            <a:r>
              <a:rPr lang="fr-FR" dirty="0" smtClean="0"/>
              <a:t>Visualisation</a:t>
            </a:r>
          </a:p>
          <a:p>
            <a:pPr lvl="1"/>
            <a:r>
              <a:rPr lang="fr-FR" dirty="0" smtClean="0"/>
              <a:t>Avivement</a:t>
            </a:r>
          </a:p>
          <a:p>
            <a:pPr lvl="1"/>
            <a:r>
              <a:rPr lang="fr-FR" dirty="0" smtClean="0"/>
              <a:t>Fixation: vis</a:t>
            </a:r>
            <a:endParaRPr lang="fr-FR" dirty="0"/>
          </a:p>
        </p:txBody>
      </p:sp>
      <p:pic>
        <p:nvPicPr>
          <p:cNvPr id="4" name="Image 3" descr="Capture d’écran 2012-10-03 à 17.24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583" y="1553111"/>
            <a:ext cx="3608454" cy="2358861"/>
          </a:xfrm>
          <a:prstGeom prst="rect">
            <a:avLst/>
          </a:prstGeom>
        </p:spPr>
      </p:pic>
      <p:pic>
        <p:nvPicPr>
          <p:cNvPr id="5" name="Image 4" descr="DSCN00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582" y="4135747"/>
            <a:ext cx="3362635" cy="2521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8158"/>
            <a:ext cx="8229600" cy="1143000"/>
          </a:xfrm>
        </p:spPr>
        <p:txBody>
          <a:bodyPr/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07344"/>
            <a:ext cx="8229600" cy="4587413"/>
          </a:xfrm>
        </p:spPr>
        <p:txBody>
          <a:bodyPr>
            <a:normAutofit/>
          </a:bodyPr>
          <a:lstStyle/>
          <a:p>
            <a:r>
              <a:rPr lang="fr-FR" u="sng" dirty="0" smtClean="0"/>
              <a:t>Résultats:</a:t>
            </a:r>
          </a:p>
          <a:p>
            <a:pPr>
              <a:buNone/>
            </a:pPr>
            <a:endParaRPr lang="fr-FR" u="sng" dirty="0" smtClean="0"/>
          </a:p>
          <a:p>
            <a:pPr lvl="1"/>
            <a:r>
              <a:rPr lang="fr-FR" dirty="0" smtClean="0"/>
              <a:t>92% de fusion</a:t>
            </a:r>
          </a:p>
          <a:p>
            <a:pPr lvl="1">
              <a:buNone/>
            </a:pPr>
            <a:endParaRPr lang="fr-FR" dirty="0" smtClean="0"/>
          </a:p>
          <a:p>
            <a:pPr lvl="1"/>
            <a:r>
              <a:rPr lang="fr-FR" dirty="0" smtClean="0"/>
              <a:t>85% de patients satisfaits</a:t>
            </a:r>
            <a:endParaRPr lang="fr-FR" dirty="0"/>
          </a:p>
        </p:txBody>
      </p:sp>
      <p:pic>
        <p:nvPicPr>
          <p:cNvPr id="5" name="Image 4" descr="à 1anDSCN0007.JPG"/>
          <p:cNvPicPr>
            <a:picLocks noChangeAspect="1"/>
          </p:cNvPicPr>
          <p:nvPr/>
        </p:nvPicPr>
        <p:blipFill>
          <a:blip r:embed="rId2">
            <a:alphaModFix/>
            <a:lum bright="-22000" contrast="-11000"/>
          </a:blip>
          <a:stretch>
            <a:fillRect/>
          </a:stretch>
        </p:blipFill>
        <p:spPr>
          <a:xfrm>
            <a:off x="3667971" y="1828825"/>
            <a:ext cx="5018829" cy="3764122"/>
          </a:xfrm>
          <a:prstGeom prst="rect">
            <a:avLst/>
          </a:prstGeom>
        </p:spPr>
      </p:pic>
      <p:pic>
        <p:nvPicPr>
          <p:cNvPr id="6" name="Image 5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3254"/>
            <a:ext cx="8229600" cy="1143000"/>
          </a:xfrm>
        </p:spPr>
        <p:txBody>
          <a:bodyPr/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4557"/>
          </a:xfrm>
        </p:spPr>
        <p:txBody>
          <a:bodyPr/>
          <a:lstStyle/>
          <a:p>
            <a:r>
              <a:rPr lang="fr-FR" u="sng" dirty="0" smtClean="0"/>
              <a:t>Résultats:</a:t>
            </a:r>
          </a:p>
          <a:p>
            <a:endParaRPr lang="fr-FR" u="sng" dirty="0" smtClean="0"/>
          </a:p>
          <a:p>
            <a:endParaRPr lang="fr-FR" u="sng" dirty="0" smtClean="0"/>
          </a:p>
          <a:p>
            <a:endParaRPr lang="fr-FR" u="sng" dirty="0" smtClean="0"/>
          </a:p>
          <a:p>
            <a:endParaRPr lang="fr-FR" u="sng" dirty="0" smtClean="0"/>
          </a:p>
          <a:p>
            <a:pPr>
              <a:buNone/>
            </a:pPr>
            <a:endParaRPr lang="fr-FR" u="sng" dirty="0" smtClean="0"/>
          </a:p>
        </p:txBody>
      </p:sp>
      <p:pic>
        <p:nvPicPr>
          <p:cNvPr id="5" name="Image 4" descr="RX à 1anDSCN0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7" y="3202461"/>
            <a:ext cx="3835724" cy="2876793"/>
          </a:xfrm>
          <a:prstGeom prst="rect">
            <a:avLst/>
          </a:prstGeom>
        </p:spPr>
      </p:pic>
      <p:pic>
        <p:nvPicPr>
          <p:cNvPr id="6" name="Image 5" descr="RX a 1anDSCN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14" y="2561084"/>
            <a:ext cx="4690893" cy="3518170"/>
          </a:xfrm>
          <a:prstGeom prst="rect">
            <a:avLst/>
          </a:prstGeom>
        </p:spPr>
      </p:pic>
      <p:pic>
        <p:nvPicPr>
          <p:cNvPr id="7" name="Image 6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Arthrodèse de la Cheville:</a:t>
            </a:r>
            <a:br>
              <a:rPr lang="fr-FR" dirty="0" smtClean="0"/>
            </a:br>
            <a:r>
              <a:rPr lang="fr-FR" sz="4400" dirty="0" smtClean="0"/>
              <a:t>technique classique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6965" y="2365901"/>
            <a:ext cx="8828045" cy="4056274"/>
          </a:xfrm>
        </p:spPr>
        <p:txBody>
          <a:bodyPr>
            <a:normAutofit fontScale="85000" lnSpcReduction="10000"/>
          </a:bodyPr>
          <a:lstStyle/>
          <a:p>
            <a:r>
              <a:rPr lang="fr-FR" sz="2400" b="1" u="sng" dirty="0"/>
              <a:t>Principe:</a:t>
            </a:r>
            <a:r>
              <a:rPr lang="fr-FR" sz="2400" dirty="0"/>
              <a:t> faire</a:t>
            </a:r>
            <a:r>
              <a:rPr lang="fr-FR" sz="2400" b="1" dirty="0"/>
              <a:t> fusionner cette articulation en un bloc osseux (tibia + talus)</a:t>
            </a:r>
            <a:r>
              <a:rPr lang="fr-FR" sz="2400" dirty="0" smtClean="0"/>
              <a:t>.</a:t>
            </a:r>
            <a:endParaRPr lang="fr-FR" sz="2400" b="1" u="sng" dirty="0" smtClean="0"/>
          </a:p>
          <a:p>
            <a:r>
              <a:rPr lang="fr-FR" sz="2400" b="1" u="sng" dirty="0" smtClean="0"/>
              <a:t>Indications:</a:t>
            </a:r>
          </a:p>
          <a:p>
            <a:pPr lvl="1"/>
            <a:r>
              <a:rPr lang="fr-FR" sz="1800" dirty="0" smtClean="0">
                <a:solidFill>
                  <a:srgbClr val="FFFF00"/>
                </a:solidFill>
              </a:rPr>
              <a:t>Arthroses de toutes origines</a:t>
            </a:r>
            <a:r>
              <a:rPr lang="fr-FR" sz="1800" dirty="0" smtClean="0"/>
              <a:t>.</a:t>
            </a:r>
          </a:p>
          <a:p>
            <a:pPr lvl="1"/>
            <a:r>
              <a:rPr lang="fr-FR" sz="1800" dirty="0"/>
              <a:t>L</a:t>
            </a:r>
            <a:r>
              <a:rPr lang="fr-FR" sz="1800" dirty="0" smtClean="0"/>
              <a:t>es </a:t>
            </a:r>
            <a:r>
              <a:rPr lang="fr-FR" sz="1800" dirty="0" err="1" smtClean="0"/>
              <a:t>désaxations</a:t>
            </a:r>
            <a:r>
              <a:rPr lang="fr-FR" sz="1800" dirty="0"/>
              <a:t> </a:t>
            </a:r>
            <a:r>
              <a:rPr lang="fr-FR" sz="1800" dirty="0" smtClean="0"/>
              <a:t>frontales et sagittales.</a:t>
            </a:r>
          </a:p>
          <a:p>
            <a:pPr lvl="1"/>
            <a:r>
              <a:rPr lang="fr-FR" sz="1800" dirty="0" smtClean="0"/>
              <a:t>Les </a:t>
            </a:r>
            <a:r>
              <a:rPr lang="fr-FR" sz="1800" dirty="0" err="1" smtClean="0"/>
              <a:t>défects</a:t>
            </a:r>
            <a:r>
              <a:rPr lang="fr-FR" sz="1800" dirty="0" smtClean="0"/>
              <a:t> osseux importants.</a:t>
            </a:r>
          </a:p>
          <a:p>
            <a:pPr lvl="8"/>
            <a:endParaRPr lang="fr-FR" sz="800" dirty="0" smtClean="0"/>
          </a:p>
          <a:p>
            <a:r>
              <a:rPr lang="fr-FR" sz="2400" b="1" u="sng" dirty="0" smtClean="0"/>
              <a:t>Aucune contre-indication réelle.</a:t>
            </a:r>
          </a:p>
          <a:p>
            <a:pPr lvl="8"/>
            <a:endParaRPr lang="fr-FR" sz="800" b="1" u="sng" dirty="0" smtClean="0"/>
          </a:p>
          <a:p>
            <a:r>
              <a:rPr lang="fr-FR" sz="2400" b="1" u="sng" dirty="0" smtClean="0"/>
              <a:t>Apports de greffes osseuses:</a:t>
            </a:r>
          </a:p>
          <a:p>
            <a:pPr lvl="1"/>
            <a:r>
              <a:rPr lang="fr-FR" sz="1800" dirty="0" smtClean="0"/>
              <a:t>Comblements et corrections des axes.</a:t>
            </a:r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6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Arthrodèse de la Cheville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sz="4400" dirty="0" smtClean="0"/>
              <a:t>Fracture pilon tibial et </a:t>
            </a:r>
            <a:r>
              <a:rPr lang="fr-FR" sz="4400" dirty="0" err="1" smtClean="0"/>
              <a:t>sepsis</a:t>
            </a:r>
            <a:r>
              <a:rPr lang="fr-FR" sz="4400" dirty="0" smtClean="0"/>
              <a:t>.</a:t>
            </a:r>
            <a:endParaRPr lang="fr-FR" sz="4400" dirty="0"/>
          </a:p>
        </p:txBody>
      </p:sp>
      <p:pic>
        <p:nvPicPr>
          <p:cNvPr id="4" name="Espace réservé du contenu 3" descr="IMG_032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77" t="20662" r="-17877" b="-20662"/>
          <a:stretch/>
        </p:blipFill>
        <p:spPr>
          <a:xfrm>
            <a:off x="1896378" y="2332037"/>
            <a:ext cx="8229600" cy="4525963"/>
          </a:xfrm>
          <a:prstGeom prst="rect">
            <a:avLst/>
          </a:prstGeom>
        </p:spPr>
      </p:pic>
      <p:pic>
        <p:nvPicPr>
          <p:cNvPr id="5" name="Image 4" descr="IMG_032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23" r="19723"/>
          <a:stretch/>
        </p:blipFill>
        <p:spPr>
          <a:xfrm>
            <a:off x="-508156" y="1891385"/>
            <a:ext cx="3472462" cy="4649081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6914444" y="3838021"/>
            <a:ext cx="903112" cy="452015"/>
          </a:xfrm>
          <a:custGeom>
            <a:avLst/>
            <a:gdLst>
              <a:gd name="connsiteX0" fmla="*/ 0 w 903112"/>
              <a:gd name="connsiteY0" fmla="*/ 70757 h 452015"/>
              <a:gd name="connsiteX1" fmla="*/ 282223 w 903112"/>
              <a:gd name="connsiteY1" fmla="*/ 28423 h 452015"/>
              <a:gd name="connsiteX2" fmla="*/ 508000 w 903112"/>
              <a:gd name="connsiteY2" fmla="*/ 201 h 452015"/>
              <a:gd name="connsiteX3" fmla="*/ 733778 w 903112"/>
              <a:gd name="connsiteY3" fmla="*/ 42535 h 452015"/>
              <a:gd name="connsiteX4" fmla="*/ 818445 w 903112"/>
              <a:gd name="connsiteY4" fmla="*/ 225979 h 452015"/>
              <a:gd name="connsiteX5" fmla="*/ 874889 w 903112"/>
              <a:gd name="connsiteY5" fmla="*/ 367090 h 452015"/>
              <a:gd name="connsiteX6" fmla="*/ 903112 w 903112"/>
              <a:gd name="connsiteY6" fmla="*/ 451757 h 452015"/>
              <a:gd name="connsiteX7" fmla="*/ 874889 w 903112"/>
              <a:gd name="connsiteY7" fmla="*/ 395312 h 452015"/>
              <a:gd name="connsiteX8" fmla="*/ 874889 w 903112"/>
              <a:gd name="connsiteY8" fmla="*/ 395312 h 45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3112" h="452015">
                <a:moveTo>
                  <a:pt x="0" y="70757"/>
                </a:moveTo>
                <a:lnTo>
                  <a:pt x="282223" y="28423"/>
                </a:lnTo>
                <a:cubicBezTo>
                  <a:pt x="366890" y="16664"/>
                  <a:pt x="432741" y="-2151"/>
                  <a:pt x="508000" y="201"/>
                </a:cubicBezTo>
                <a:cubicBezTo>
                  <a:pt x="583259" y="2553"/>
                  <a:pt x="682037" y="4905"/>
                  <a:pt x="733778" y="42535"/>
                </a:cubicBezTo>
                <a:cubicBezTo>
                  <a:pt x="785519" y="80165"/>
                  <a:pt x="794927" y="171887"/>
                  <a:pt x="818445" y="225979"/>
                </a:cubicBezTo>
                <a:cubicBezTo>
                  <a:pt x="841963" y="280071"/>
                  <a:pt x="860778" y="329460"/>
                  <a:pt x="874889" y="367090"/>
                </a:cubicBezTo>
                <a:cubicBezTo>
                  <a:pt x="889000" y="404720"/>
                  <a:pt x="903112" y="447053"/>
                  <a:pt x="903112" y="451757"/>
                </a:cubicBezTo>
                <a:cubicBezTo>
                  <a:pt x="903112" y="456461"/>
                  <a:pt x="874889" y="395312"/>
                  <a:pt x="874889" y="395312"/>
                </a:cubicBezTo>
                <a:lnTo>
                  <a:pt x="874889" y="395312"/>
                </a:ln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914444" y="3217334"/>
            <a:ext cx="903112" cy="592465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rayée 7"/>
          <p:cNvSpPr/>
          <p:nvPr/>
        </p:nvSpPr>
        <p:spPr>
          <a:xfrm rot="1828914" flipH="1">
            <a:off x="6095999" y="3330020"/>
            <a:ext cx="550333" cy="522111"/>
          </a:xfrm>
          <a:prstGeom prst="stripedRightArrow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IMG_03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b="7294"/>
          <a:stretch>
            <a:fillRect/>
          </a:stretch>
        </p:blipFill>
        <p:spPr>
          <a:xfrm>
            <a:off x="561631" y="2198917"/>
            <a:ext cx="5071504" cy="3965366"/>
          </a:xfrm>
          <a:prstGeom prst="rect">
            <a:avLst/>
          </a:prstGeom>
        </p:spPr>
      </p:pic>
      <p:pic>
        <p:nvPicPr>
          <p:cNvPr id="11" name="Image 10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4890"/>
            <a:ext cx="8229600" cy="1610467"/>
          </a:xfrm>
        </p:spPr>
        <p:txBody>
          <a:bodyPr>
            <a:normAutofit/>
          </a:bodyPr>
          <a:lstStyle/>
          <a:p>
            <a:r>
              <a:rPr lang="fr-FR" sz="5333" dirty="0"/>
              <a:t>Arthrodèse de la Cheville:</a:t>
            </a:r>
            <a:r>
              <a:rPr lang="fr-FR" dirty="0"/>
              <a:t/>
            </a:r>
            <a:br>
              <a:rPr lang="fr-FR" dirty="0"/>
            </a:br>
            <a:r>
              <a:rPr lang="fr-FR" sz="4400" dirty="0"/>
              <a:t>Fracture pilon </a:t>
            </a:r>
            <a:r>
              <a:rPr lang="fr-FR" sz="4400" dirty="0" err="1" smtClean="0"/>
              <a:t>tibial,et</a:t>
            </a:r>
            <a:r>
              <a:rPr lang="fr-FR" sz="4400" dirty="0" smtClean="0"/>
              <a:t> </a:t>
            </a:r>
            <a:r>
              <a:rPr lang="fr-FR" sz="4400" dirty="0" err="1"/>
              <a:t>sepsis</a:t>
            </a:r>
            <a:r>
              <a:rPr lang="fr-FR" sz="4400" dirty="0"/>
              <a:t>.</a:t>
            </a:r>
          </a:p>
        </p:txBody>
      </p:sp>
      <p:pic>
        <p:nvPicPr>
          <p:cNvPr id="4" name="Espace réservé du contenu 3" descr="IMG_033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50" t="-6375" r="-73962" b="6375"/>
          <a:stretch/>
        </p:blipFill>
        <p:spPr>
          <a:xfrm>
            <a:off x="-2331067" y="1998574"/>
            <a:ext cx="8229600" cy="4525963"/>
          </a:xfrm>
        </p:spPr>
      </p:pic>
      <p:pic>
        <p:nvPicPr>
          <p:cNvPr id="5" name="Image 4" descr="IMG_03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49" t="18720" r="21949" b="-18720"/>
          <a:stretch/>
        </p:blipFill>
        <p:spPr>
          <a:xfrm>
            <a:off x="2457696" y="2398890"/>
            <a:ext cx="3690074" cy="4945858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4162778" y="4395611"/>
            <a:ext cx="1072444" cy="71966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IMG_046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1041" r="-14597"/>
          <a:stretch/>
        </p:blipFill>
        <p:spPr>
          <a:xfrm>
            <a:off x="6147770" y="2398890"/>
            <a:ext cx="3363308" cy="4005781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6688667" y="3767667"/>
            <a:ext cx="1436511" cy="98777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162778" y="6404671"/>
            <a:ext cx="92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Post-op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81700" y="6404671"/>
            <a:ext cx="101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</a:t>
            </a:r>
            <a:r>
              <a:rPr lang="fr-FR" dirty="0" smtClean="0"/>
              <a:t> 3 mois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048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08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Arthrodèse de la Cheville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sz="4400" dirty="0" smtClean="0"/>
              <a:t>mobilité </a:t>
            </a:r>
            <a:endParaRPr lang="fr-FR" sz="4400" dirty="0"/>
          </a:p>
        </p:txBody>
      </p:sp>
      <p:pic>
        <p:nvPicPr>
          <p:cNvPr id="4" name="Espace réservé du contenu 3" descr="IMG_05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2" r="-71722"/>
          <a:stretch>
            <a:fillRect/>
          </a:stretch>
        </p:blipFill>
        <p:spPr>
          <a:xfrm>
            <a:off x="-1179689" y="1783645"/>
            <a:ext cx="8229600" cy="4525963"/>
          </a:xfrm>
        </p:spPr>
      </p:pic>
      <p:pic>
        <p:nvPicPr>
          <p:cNvPr id="5" name="Image 4" descr="IMG_05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41" y="1783645"/>
            <a:ext cx="3380503" cy="4525963"/>
          </a:xfrm>
          <a:prstGeom prst="rect">
            <a:avLst/>
          </a:prstGeom>
        </p:spPr>
      </p:pic>
      <p:pic>
        <p:nvPicPr>
          <p:cNvPr id="7" name="Image 6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26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Arthrodèse de la Cheville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sz="4400" dirty="0" smtClean="0"/>
              <a:t>mobilité</a:t>
            </a:r>
            <a:endParaRPr lang="fr-FR" sz="4400" dirty="0"/>
          </a:p>
        </p:txBody>
      </p:sp>
      <p:pic>
        <p:nvPicPr>
          <p:cNvPr id="6" name="IMG_0549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825" y="1524821"/>
            <a:ext cx="2779758" cy="4940830"/>
          </a:xfrm>
        </p:spPr>
      </p:pic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1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37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9254"/>
            <a:ext cx="8229600" cy="5079703"/>
          </a:xfrm>
        </p:spPr>
        <p:txBody>
          <a:bodyPr>
            <a:normAutofit lnSpcReduction="10000"/>
          </a:bodyPr>
          <a:lstStyle/>
          <a:p>
            <a:r>
              <a:rPr lang="fr-FR" sz="3600" u="sng" dirty="0" smtClean="0"/>
              <a:t>Indications:</a:t>
            </a:r>
          </a:p>
          <a:p>
            <a:pPr>
              <a:buNone/>
            </a:pPr>
            <a:endParaRPr lang="fr-FR" dirty="0" smtClean="0"/>
          </a:p>
          <a:p>
            <a:pPr lvl="1"/>
            <a:r>
              <a:rPr lang="fr-FR" dirty="0" smtClean="0"/>
              <a:t>Arthrose centrée</a:t>
            </a:r>
          </a:p>
          <a:p>
            <a:pPr lvl="1"/>
            <a:r>
              <a:rPr lang="fr-FR" dirty="0" smtClean="0"/>
              <a:t>Pas de </a:t>
            </a:r>
            <a:r>
              <a:rPr lang="fr-FR" dirty="0" err="1" smtClean="0"/>
              <a:t>désaxation</a:t>
            </a:r>
            <a:endParaRPr lang="fr-FR" dirty="0" smtClean="0"/>
          </a:p>
          <a:p>
            <a:pPr lvl="1"/>
            <a:r>
              <a:rPr lang="fr-FR" dirty="0" smtClean="0"/>
              <a:t>Peau fragile ++</a:t>
            </a:r>
          </a:p>
          <a:p>
            <a:pPr lvl="1"/>
            <a:r>
              <a:rPr lang="fr-FR" dirty="0" smtClean="0"/>
              <a:t>Cheville </a:t>
            </a:r>
            <a:r>
              <a:rPr lang="fr-FR" dirty="0" err="1" smtClean="0"/>
              <a:t>multi-opérée</a:t>
            </a:r>
            <a:r>
              <a:rPr lang="fr-FR" dirty="0" smtClean="0"/>
              <a:t> ++</a:t>
            </a:r>
          </a:p>
          <a:p>
            <a:pPr lvl="1"/>
            <a:r>
              <a:rPr lang="fr-FR" dirty="0" smtClean="0"/>
              <a:t>Pas de possibilité de greffe osseuse</a:t>
            </a:r>
          </a:p>
          <a:p>
            <a:pPr lvl="1"/>
            <a:endParaRPr lang="fr-FR" dirty="0"/>
          </a:p>
        </p:txBody>
      </p:sp>
      <p:pic>
        <p:nvPicPr>
          <p:cNvPr id="4" name="Image 3" descr="Capture d’écran 2012-10-03 à 16.27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49" y="1068527"/>
            <a:ext cx="4814060" cy="3376877"/>
          </a:xfrm>
          <a:prstGeom prst="rect">
            <a:avLst/>
          </a:prstGeo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5706"/>
            <a:ext cx="8229600" cy="1143000"/>
          </a:xfrm>
        </p:spPr>
        <p:txBody>
          <a:bodyPr/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pic>
        <p:nvPicPr>
          <p:cNvPr id="4" name="Espace réservé du contenu 3" descr="Capture d’écran 2012-10-03 à 16.37.3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833717" y="2071128"/>
            <a:ext cx="6207293" cy="3413772"/>
          </a:xfrm>
        </p:spPr>
      </p:pic>
      <p:pic>
        <p:nvPicPr>
          <p:cNvPr id="6" name="Image 5" descr="Capture d’écran 2012-10-03 à 16.39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764" y="2071128"/>
            <a:ext cx="3568391" cy="3600252"/>
          </a:xfrm>
          <a:prstGeom prst="rect">
            <a:avLst/>
          </a:prstGeom>
        </p:spPr>
      </p:pic>
      <p:pic>
        <p:nvPicPr>
          <p:cNvPr id="5" name="Image 4" descr="aco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5514"/>
            <a:ext cx="8229600" cy="1143000"/>
          </a:xfrm>
        </p:spPr>
        <p:txBody>
          <a:bodyPr/>
          <a:lstStyle/>
          <a:p>
            <a:r>
              <a:rPr lang="fr-FR" dirty="0" smtClean="0"/>
              <a:t>Arthrodèse sous arthroscopie</a:t>
            </a:r>
            <a:endParaRPr lang="fr-FR" dirty="0"/>
          </a:p>
        </p:txBody>
      </p:sp>
      <p:pic>
        <p:nvPicPr>
          <p:cNvPr id="4" name="Espace réservé du contenu 3" descr="Capture d’écran 2012-10-03 à 16.38.3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2901" r="-42901"/>
          <a:stretch>
            <a:fillRect/>
          </a:stretch>
        </p:blipFill>
        <p:spPr>
          <a:xfrm>
            <a:off x="-1207260" y="1600200"/>
            <a:ext cx="7242037" cy="3982841"/>
          </a:xfrm>
        </p:spPr>
      </p:pic>
      <p:pic>
        <p:nvPicPr>
          <p:cNvPr id="5" name="Image 4" descr="Capture d’écran 2012-10-03 à 16.39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22" y="1600200"/>
            <a:ext cx="4515200" cy="39828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95870" y="6014362"/>
            <a:ext cx="225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Bonne indication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850111" y="6045140"/>
            <a:ext cx="207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Mauvaise indication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859</TotalTime>
  <Words>159</Words>
  <Application>Microsoft Macintosh PowerPoint</Application>
  <PresentationFormat>Présentation à l'écran (4:3)</PresentationFormat>
  <Paragraphs>51</Paragraphs>
  <Slides>12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Aube</vt:lpstr>
      <vt:lpstr>La Cheville dégénérative: arthrodèse de cheville. (Première partie)</vt:lpstr>
      <vt:lpstr>Arthrodèse de la Cheville: technique classique</vt:lpstr>
      <vt:lpstr>Arthrodèse de la Cheville: Fracture pilon tibial et sepsis.</vt:lpstr>
      <vt:lpstr>Arthrodèse de la Cheville: Fracture pilon tibial,et sepsis.</vt:lpstr>
      <vt:lpstr>Arthrodèse de la Cheville: mobilité </vt:lpstr>
      <vt:lpstr>Arthrodèse de la Cheville: mobilité</vt:lpstr>
      <vt:lpstr>Arthrodèse sous arthroscopie</vt:lpstr>
      <vt:lpstr>Arthrodèse sous arthroscopie</vt:lpstr>
      <vt:lpstr>Arthrodèse sous arthroscopie</vt:lpstr>
      <vt:lpstr>Arthrodèse sous arthroscopie</vt:lpstr>
      <vt:lpstr>Arthrodèse sous arthroscopie</vt:lpstr>
      <vt:lpstr>Arthrodèse sous arthroscopie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Cheville dégénérative: arthroplastie de cheville.</dc:title>
  <dc:creator>Admin</dc:creator>
  <cp:lastModifiedBy>Richard BERACASSAT</cp:lastModifiedBy>
  <cp:revision>79</cp:revision>
  <dcterms:created xsi:type="dcterms:W3CDTF">2012-10-03T18:45:24Z</dcterms:created>
  <dcterms:modified xsi:type="dcterms:W3CDTF">2012-10-07T08:34:18Z</dcterms:modified>
</cp:coreProperties>
</file>