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81" r:id="rId16"/>
    <p:sldId id="273" r:id="rId17"/>
    <p:sldId id="279" r:id="rId18"/>
    <p:sldId id="275" r:id="rId19"/>
    <p:sldId id="282" r:id="rId20"/>
    <p:sldId id="283" r:id="rId21"/>
    <p:sldId id="284" r:id="rId22"/>
    <p:sldId id="278" r:id="rId23"/>
    <p:sldId id="280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71" autoAdjust="0"/>
  </p:normalViewPr>
  <p:slideViewPr>
    <p:cSldViewPr snapToGrid="0" snapToObjects="1">
      <p:cViewPr varScale="1">
        <p:scale>
          <a:sx n="92" d="100"/>
          <a:sy n="92" d="100"/>
        </p:scale>
        <p:origin x="-201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53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29/05/2014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29/05/2014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29/05/2014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29/05/2014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29/05/2014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29/05/2014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29/05/2014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29/05/2014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29/05/2014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29/05/2014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29/05/2014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29/05/2014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36636D-D922-432D-A958-524484B5923D}" type="datetimeFigureOut">
              <a:rPr lang="en-US" smtClean="0"/>
              <a:pPr/>
              <a:t>29/05/2014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7" Type="http://schemas.openxmlformats.org/officeDocument/2006/relationships/image" Target="../media/image30.jpeg"/><Relationship Id="rId8" Type="http://schemas.openxmlformats.org/officeDocument/2006/relationships/image" Target="../media/image31.jpeg"/><Relationship Id="rId9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Relationship Id="rId3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4" Type="http://schemas.openxmlformats.org/officeDocument/2006/relationships/image" Target="../media/image39.tiff"/><Relationship Id="rId5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5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89264" y="1523999"/>
            <a:ext cx="7459578" cy="1724867"/>
          </a:xfrm>
        </p:spPr>
        <p:txBody>
          <a:bodyPr>
            <a:normAutofit/>
          </a:bodyPr>
          <a:lstStyle/>
          <a:p>
            <a:r>
              <a:rPr lang="fr-FR" b="1" u="sng" dirty="0" smtClean="0"/>
              <a:t>La Cheville dégénérative: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arthroplastie de cheville.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762386" y="4669542"/>
            <a:ext cx="5686045" cy="969258"/>
          </a:xfrm>
        </p:spPr>
        <p:txBody>
          <a:bodyPr>
            <a:normAutofit fontScale="77500" lnSpcReduction="20000"/>
          </a:bodyPr>
          <a:lstStyle/>
          <a:p>
            <a:r>
              <a:rPr lang="fr-FR" u="sng" dirty="0"/>
              <a:t>Dr </a:t>
            </a:r>
            <a:r>
              <a:rPr lang="fr-FR" b="1" u="sng" dirty="0"/>
              <a:t>R</a:t>
            </a:r>
            <a:r>
              <a:rPr lang="fr-FR" u="sng" dirty="0"/>
              <a:t>omain </a:t>
            </a:r>
            <a:r>
              <a:rPr lang="fr-FR" b="1" u="sng" dirty="0"/>
              <a:t>BIDAR</a:t>
            </a:r>
          </a:p>
          <a:p>
            <a:r>
              <a:rPr lang="fr-FR" sz="2200" i="1" dirty="0"/>
              <a:t>Cabinet de chirurgie orthopédique « le Liner », Alès.</a:t>
            </a:r>
          </a:p>
          <a:p>
            <a:r>
              <a:rPr lang="fr-FR" sz="2200" i="1" dirty="0"/>
              <a:t>CHU </a:t>
            </a:r>
            <a:r>
              <a:rPr lang="fr-FR" sz="2200" i="1" dirty="0" err="1"/>
              <a:t>Carémeau</a:t>
            </a:r>
            <a:r>
              <a:rPr lang="fr-FR" sz="2200" i="1" dirty="0"/>
              <a:t>, Nîmes. </a:t>
            </a:r>
          </a:p>
          <a:p>
            <a:endParaRPr lang="fr-FR" dirty="0"/>
          </a:p>
        </p:txBody>
      </p:sp>
      <p:pic>
        <p:nvPicPr>
          <p:cNvPr id="4" name="Image 3" descr="aco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558" y="6164283"/>
            <a:ext cx="1636442" cy="55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2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96253"/>
            <a:ext cx="8229600" cy="1143000"/>
          </a:xfrm>
        </p:spPr>
        <p:txBody>
          <a:bodyPr>
            <a:noAutofit/>
          </a:bodyPr>
          <a:lstStyle/>
          <a:p>
            <a:r>
              <a:rPr lang="fr-FR" sz="3600" dirty="0"/>
              <a:t>Arthroplastie de cheville: </a:t>
            </a:r>
            <a:br>
              <a:rPr lang="fr-FR" sz="3600" dirty="0"/>
            </a:br>
            <a:r>
              <a:rPr lang="fr-FR" sz="3600" b="1" dirty="0"/>
              <a:t>Technique opératoire.</a:t>
            </a:r>
          </a:p>
        </p:txBody>
      </p:sp>
      <p:pic>
        <p:nvPicPr>
          <p:cNvPr id="4" name="Espace réservé du contenu 3" descr="IMG_786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3" b="13983"/>
          <a:stretch>
            <a:fillRect/>
          </a:stretch>
        </p:blipFill>
        <p:spPr>
          <a:xfrm>
            <a:off x="1793418" y="1787359"/>
            <a:ext cx="7185818" cy="3880852"/>
          </a:xfrm>
        </p:spPr>
      </p:pic>
      <p:pic>
        <p:nvPicPr>
          <p:cNvPr id="5" name="Image 4" descr="aco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558" y="6164283"/>
            <a:ext cx="1636442" cy="551373"/>
          </a:xfrm>
          <a:prstGeom prst="rect">
            <a:avLst/>
          </a:prstGeom>
        </p:spPr>
      </p:pic>
      <p:pic>
        <p:nvPicPr>
          <p:cNvPr id="3" name="Image 2" descr="IMG_1041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" t="14209" b="8598"/>
          <a:stretch/>
        </p:blipFill>
        <p:spPr>
          <a:xfrm>
            <a:off x="141557" y="2030880"/>
            <a:ext cx="3200547" cy="3304100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77257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4349"/>
            <a:ext cx="8229600" cy="1143000"/>
          </a:xfrm>
        </p:spPr>
        <p:txBody>
          <a:bodyPr>
            <a:noAutofit/>
          </a:bodyPr>
          <a:lstStyle/>
          <a:p>
            <a:r>
              <a:rPr lang="fr-FR" sz="3600" dirty="0"/>
              <a:t>Arthroplastie de cheville: </a:t>
            </a:r>
            <a:br>
              <a:rPr lang="fr-FR" sz="3600" dirty="0"/>
            </a:br>
            <a:r>
              <a:rPr lang="fr-FR" sz="3600" b="1" dirty="0"/>
              <a:t>Technique opératoire.</a:t>
            </a:r>
          </a:p>
        </p:txBody>
      </p:sp>
      <p:pic>
        <p:nvPicPr>
          <p:cNvPr id="4" name="Espace réservé du contenu 3" descr="IMG_786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3" b="13983"/>
          <a:stretch>
            <a:fillRect/>
          </a:stretch>
        </p:blipFill>
        <p:spPr/>
      </p:pic>
      <p:pic>
        <p:nvPicPr>
          <p:cNvPr id="5" name="Image 4" descr="aco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558" y="6164283"/>
            <a:ext cx="1636442" cy="55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783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226"/>
            <a:ext cx="8229600" cy="1143000"/>
          </a:xfrm>
        </p:spPr>
        <p:txBody>
          <a:bodyPr>
            <a:noAutofit/>
          </a:bodyPr>
          <a:lstStyle/>
          <a:p>
            <a:r>
              <a:rPr lang="fr-FR" sz="3600" dirty="0"/>
              <a:t>Arthroplastie de cheville: </a:t>
            </a:r>
            <a:br>
              <a:rPr lang="fr-FR" sz="3600" dirty="0"/>
            </a:br>
            <a:r>
              <a:rPr lang="fr-FR" sz="3600" b="1" dirty="0"/>
              <a:t>Technique opératoire.</a:t>
            </a:r>
          </a:p>
        </p:txBody>
      </p:sp>
      <p:pic>
        <p:nvPicPr>
          <p:cNvPr id="4" name="Espace réservé du contenu 3" descr="IMG_786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3" b="13983"/>
          <a:stretch>
            <a:fillRect/>
          </a:stretch>
        </p:blipFill>
        <p:spPr/>
      </p:pic>
      <p:pic>
        <p:nvPicPr>
          <p:cNvPr id="5" name="Image 4" descr="aco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558" y="6164283"/>
            <a:ext cx="1636442" cy="55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359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fr-FR" sz="3600" dirty="0"/>
              <a:t>Arthroplastie de cheville: </a:t>
            </a:r>
            <a:br>
              <a:rPr lang="fr-FR" sz="3600" dirty="0"/>
            </a:br>
            <a:r>
              <a:rPr lang="fr-FR" sz="3600" b="1" dirty="0"/>
              <a:t>Technique opératoire.</a:t>
            </a:r>
          </a:p>
        </p:txBody>
      </p:sp>
      <p:pic>
        <p:nvPicPr>
          <p:cNvPr id="4" name="Espace réservé du contenu 3" descr="IMG_786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64" r="-18164"/>
          <a:stretch>
            <a:fillRect/>
          </a:stretch>
        </p:blipFill>
        <p:spPr>
          <a:xfrm>
            <a:off x="-818678" y="2350362"/>
            <a:ext cx="7154026" cy="3934439"/>
          </a:xfrm>
        </p:spPr>
      </p:pic>
      <p:pic>
        <p:nvPicPr>
          <p:cNvPr id="5" name="Image 4" descr="IMG_7867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6" r="-15656"/>
          <a:stretch/>
        </p:blipFill>
        <p:spPr>
          <a:xfrm>
            <a:off x="4555608" y="2346221"/>
            <a:ext cx="5287263" cy="3965351"/>
          </a:xfrm>
          <a:prstGeom prst="rect">
            <a:avLst/>
          </a:prstGeom>
        </p:spPr>
      </p:pic>
      <p:pic>
        <p:nvPicPr>
          <p:cNvPr id="6" name="Image 5" descr="aco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757" y="6384123"/>
            <a:ext cx="1073842" cy="36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925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733"/>
            <a:ext cx="8229600" cy="1143000"/>
          </a:xfrm>
        </p:spPr>
        <p:txBody>
          <a:bodyPr>
            <a:noAutofit/>
          </a:bodyPr>
          <a:lstStyle/>
          <a:p>
            <a:r>
              <a:rPr lang="fr-FR" sz="3600" dirty="0"/>
              <a:t>Arthroplastie de cheville: </a:t>
            </a:r>
            <a:br>
              <a:rPr lang="fr-FR" sz="3600" dirty="0"/>
            </a:br>
            <a:r>
              <a:rPr lang="fr-FR" sz="3600" b="1" dirty="0"/>
              <a:t>Technique opératoire.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51788" y="2820737"/>
            <a:ext cx="5521159" cy="2245895"/>
          </a:xfrm>
        </p:spPr>
        <p:txBody>
          <a:bodyPr>
            <a:normAutofit/>
          </a:bodyPr>
          <a:lstStyle/>
          <a:p>
            <a:r>
              <a:rPr lang="fr-FR" b="1" u="sng" dirty="0" smtClean="0"/>
              <a:t>Gestes associés possibles:</a:t>
            </a:r>
          </a:p>
          <a:p>
            <a:pPr lvl="1"/>
            <a:r>
              <a:rPr lang="fr-FR" sz="2000" dirty="0" err="1" smtClean="0"/>
              <a:t>Ligamentoplastie</a:t>
            </a:r>
            <a:r>
              <a:rPr lang="fr-FR" sz="2000" dirty="0" smtClean="0"/>
              <a:t> de cheville.</a:t>
            </a:r>
          </a:p>
          <a:p>
            <a:pPr lvl="1"/>
            <a:r>
              <a:rPr lang="fr-FR" sz="2000" dirty="0" smtClean="0"/>
              <a:t>Arthrodèse sous </a:t>
            </a:r>
            <a:r>
              <a:rPr lang="fr-FR" sz="2000" dirty="0" err="1" smtClean="0"/>
              <a:t>talienne</a:t>
            </a:r>
            <a:r>
              <a:rPr lang="fr-FR" sz="2000" dirty="0" smtClean="0"/>
              <a:t>.</a:t>
            </a:r>
          </a:p>
          <a:p>
            <a:pPr lvl="1"/>
            <a:r>
              <a:rPr lang="fr-FR" sz="2000" dirty="0" smtClean="0"/>
              <a:t>Ostéotomie calcanéenne.</a:t>
            </a:r>
          </a:p>
          <a:p>
            <a:pPr lvl="1"/>
            <a:r>
              <a:rPr lang="fr-FR" sz="2000" dirty="0" smtClean="0"/>
              <a:t>Ostéotomie métatarsienne.</a:t>
            </a:r>
          </a:p>
          <a:p>
            <a:pPr lvl="7"/>
            <a:endParaRPr lang="fr-FR" sz="1700" dirty="0" smtClean="0"/>
          </a:p>
          <a:p>
            <a:endParaRPr lang="fr-FR" dirty="0"/>
          </a:p>
        </p:txBody>
      </p:sp>
      <p:pic>
        <p:nvPicPr>
          <p:cNvPr id="4" name="Image 3" descr="aco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491" y="6148710"/>
            <a:ext cx="1636442" cy="55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47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120944"/>
            <a:ext cx="8042276" cy="1015371"/>
          </a:xfrm>
        </p:spPr>
        <p:txBody>
          <a:bodyPr/>
          <a:lstStyle/>
          <a:p>
            <a:r>
              <a:rPr lang="fr-FR" sz="3600" dirty="0"/>
              <a:t>Arthroplastie de cheville: </a:t>
            </a:r>
            <a:br>
              <a:rPr lang="fr-FR" sz="3600" dirty="0"/>
            </a:br>
            <a:r>
              <a:rPr lang="fr-FR" sz="3600" b="1" dirty="0" smtClean="0"/>
              <a:t>Soins post-opératoires.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7475" y="1764630"/>
            <a:ext cx="8716210" cy="4785896"/>
          </a:xfrm>
        </p:spPr>
        <p:txBody>
          <a:bodyPr numCol="2">
            <a:normAutofit lnSpcReduction="10000"/>
          </a:bodyPr>
          <a:lstStyle/>
          <a:p>
            <a:r>
              <a:rPr lang="fr-FR" b="1" u="sng" dirty="0" smtClean="0"/>
              <a:t>PTC </a:t>
            </a:r>
            <a:r>
              <a:rPr lang="fr-FR" b="1" u="sng" dirty="0"/>
              <a:t>simple:</a:t>
            </a:r>
          </a:p>
          <a:p>
            <a:pPr lvl="1"/>
            <a:r>
              <a:rPr lang="fr-FR" sz="2000" dirty="0"/>
              <a:t>Botte de marche 3 semaines.</a:t>
            </a:r>
          </a:p>
          <a:p>
            <a:pPr lvl="1"/>
            <a:r>
              <a:rPr lang="fr-FR" sz="2000" dirty="0"/>
              <a:t>Appui complet dès J3.</a:t>
            </a:r>
          </a:p>
          <a:p>
            <a:pPr lvl="1"/>
            <a:r>
              <a:rPr lang="fr-FR" sz="2000" dirty="0"/>
              <a:t>Sevrage botte et rééducation avec attelle (</a:t>
            </a:r>
            <a:r>
              <a:rPr lang="fr-FR" sz="2000" dirty="0" err="1"/>
              <a:t>aircast</a:t>
            </a:r>
            <a:r>
              <a:rPr lang="fr-FR" sz="2000" dirty="0"/>
              <a:t>) -&gt; 3éme mois</a:t>
            </a:r>
            <a:r>
              <a:rPr lang="fr-FR" sz="2000" dirty="0" smtClean="0"/>
              <a:t>.</a:t>
            </a:r>
          </a:p>
          <a:p>
            <a:pPr lvl="1"/>
            <a:r>
              <a:rPr lang="fr-FR" sz="2000" dirty="0" smtClean="0"/>
              <a:t>Mobilisation articulaire cheville médio et arrière pied.</a:t>
            </a:r>
            <a:endParaRPr lang="fr-FR" sz="2000" dirty="0"/>
          </a:p>
          <a:p>
            <a:pPr lvl="1"/>
            <a:r>
              <a:rPr lang="fr-FR" sz="2000" dirty="0"/>
              <a:t>Travail schéma de marche.</a:t>
            </a:r>
          </a:p>
          <a:p>
            <a:pPr lvl="1"/>
            <a:r>
              <a:rPr lang="fr-FR" sz="2000" dirty="0"/>
              <a:t>Travail déroulement du pas.</a:t>
            </a:r>
          </a:p>
          <a:p>
            <a:pPr lvl="1"/>
            <a:r>
              <a:rPr lang="fr-FR" sz="2000" dirty="0"/>
              <a:t>Travail proprioceptif</a:t>
            </a:r>
            <a:r>
              <a:rPr lang="fr-FR" sz="2000" dirty="0" smtClean="0"/>
              <a:t>.</a:t>
            </a:r>
          </a:p>
          <a:p>
            <a:pPr lvl="1"/>
            <a:endParaRPr lang="fr-FR" sz="2000" dirty="0"/>
          </a:p>
          <a:p>
            <a:pPr lvl="1"/>
            <a:endParaRPr lang="fr-FR" sz="2000" dirty="0" smtClean="0"/>
          </a:p>
          <a:p>
            <a:pPr lvl="1"/>
            <a:endParaRPr lang="fr-FR" sz="2000" dirty="0"/>
          </a:p>
          <a:p>
            <a:r>
              <a:rPr lang="fr-FR" b="1" u="sng" dirty="0" smtClean="0"/>
              <a:t>PTC avec geste associé:</a:t>
            </a:r>
          </a:p>
          <a:p>
            <a:pPr lvl="1"/>
            <a:r>
              <a:rPr lang="fr-FR" sz="2000" dirty="0" smtClean="0"/>
              <a:t>Botte 6 semaines à 3 mois.</a:t>
            </a:r>
          </a:p>
          <a:p>
            <a:pPr lvl="1"/>
            <a:r>
              <a:rPr lang="fr-FR" sz="2000" dirty="0" smtClean="0"/>
              <a:t>Interdiction d’appui 6 semaines à 2 mois.</a:t>
            </a:r>
          </a:p>
          <a:p>
            <a:pPr lvl="1"/>
            <a:r>
              <a:rPr lang="fr-FR" sz="2000" dirty="0"/>
              <a:t>Mobilisation articulaire cheville médio et arrière pied.</a:t>
            </a:r>
          </a:p>
          <a:p>
            <a:pPr lvl="1"/>
            <a:r>
              <a:rPr lang="fr-FR" sz="2000" dirty="0"/>
              <a:t>Travail schéma de marche.</a:t>
            </a:r>
          </a:p>
          <a:p>
            <a:pPr lvl="1"/>
            <a:r>
              <a:rPr lang="fr-FR" sz="2000" dirty="0"/>
              <a:t>Travail déroulement du pas.</a:t>
            </a:r>
          </a:p>
          <a:p>
            <a:pPr lvl="1"/>
            <a:r>
              <a:rPr lang="fr-FR" sz="2000" dirty="0"/>
              <a:t>Travail proprioceptif.</a:t>
            </a:r>
          </a:p>
          <a:p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88088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34033"/>
            <a:ext cx="9144000" cy="1143000"/>
          </a:xfrm>
        </p:spPr>
        <p:txBody>
          <a:bodyPr>
            <a:noAutofit/>
          </a:bodyPr>
          <a:lstStyle/>
          <a:p>
            <a:r>
              <a:rPr lang="fr-FR" sz="3600" dirty="0"/>
              <a:t>Arthroplastie de cheville: </a:t>
            </a:r>
            <a:r>
              <a:rPr lang="fr-FR" sz="3600" dirty="0" smtClean="0"/>
              <a:t/>
            </a:r>
            <a:br>
              <a:rPr lang="fr-FR" sz="3600" dirty="0" smtClean="0"/>
            </a:br>
            <a:r>
              <a:rPr lang="fr-FR" sz="3600" b="1" dirty="0" smtClean="0"/>
              <a:t>Résultats.</a:t>
            </a:r>
            <a:endParaRPr lang="fr-FR" sz="36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63621" y="1368835"/>
            <a:ext cx="8566484" cy="548916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2600" b="1" u="sng" dirty="0" smtClean="0"/>
              <a:t>Série AFCP </a:t>
            </a:r>
            <a:r>
              <a:rPr lang="cs-CZ" sz="2600" b="1" u="sng" dirty="0">
                <a:solidFill>
                  <a:srgbClr val="0D0D0D"/>
                </a:solidFill>
              </a:rPr>
              <a:t>(</a:t>
            </a:r>
            <a:r>
              <a:rPr lang="cs-CZ" sz="2600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2006)</a:t>
            </a:r>
            <a:r>
              <a:rPr lang="cs-CZ" sz="2600" b="1" u="sng" dirty="0" smtClean="0"/>
              <a:t>:</a:t>
            </a:r>
          </a:p>
          <a:p>
            <a:pPr lvl="1"/>
            <a:r>
              <a:rPr lang="cs-CZ" dirty="0" smtClean="0">
                <a:solidFill>
                  <a:srgbClr val="FF0000"/>
                </a:solidFill>
              </a:rPr>
              <a:t>592 PTC </a:t>
            </a:r>
            <a:r>
              <a:rPr lang="cs-CZ" dirty="0" smtClean="0"/>
              <a:t>(555 </a:t>
            </a:r>
            <a:r>
              <a:rPr lang="cs-CZ" dirty="0" err="1" smtClean="0"/>
              <a:t>patients</a:t>
            </a:r>
            <a:r>
              <a:rPr lang="cs-CZ" dirty="0" smtClean="0"/>
              <a:t>)</a:t>
            </a:r>
            <a:r>
              <a:rPr lang="cs-CZ" dirty="0"/>
              <a:t> </a:t>
            </a:r>
            <a:r>
              <a:rPr lang="cs-CZ" dirty="0" err="1" smtClean="0"/>
              <a:t>toutes</a:t>
            </a:r>
            <a:r>
              <a:rPr lang="cs-CZ" dirty="0" smtClean="0"/>
              <a:t> </a:t>
            </a:r>
            <a:r>
              <a:rPr lang="cs-CZ" dirty="0" err="1" smtClean="0"/>
              <a:t>étiologies</a:t>
            </a:r>
            <a:r>
              <a:rPr lang="cs-CZ" dirty="0" smtClean="0"/>
              <a:t> </a:t>
            </a:r>
            <a:r>
              <a:rPr lang="cs-CZ" dirty="0" err="1" smtClean="0"/>
              <a:t>confondues</a:t>
            </a:r>
            <a:r>
              <a:rPr lang="cs-CZ" dirty="0" smtClean="0"/>
              <a:t>.</a:t>
            </a:r>
          </a:p>
          <a:p>
            <a:pPr lvl="1"/>
            <a:r>
              <a:rPr lang="cs-CZ" dirty="0" smtClean="0"/>
              <a:t>Age </a:t>
            </a:r>
            <a:r>
              <a:rPr lang="cs-CZ" dirty="0" err="1" smtClean="0"/>
              <a:t>moyen</a:t>
            </a:r>
            <a:r>
              <a:rPr lang="cs-CZ" dirty="0" smtClean="0"/>
              <a:t>: 56,4 </a:t>
            </a:r>
            <a:r>
              <a:rPr lang="cs-CZ" dirty="0" err="1" smtClean="0"/>
              <a:t>ans</a:t>
            </a:r>
            <a:r>
              <a:rPr lang="cs-CZ" dirty="0" smtClean="0"/>
              <a:t> </a:t>
            </a:r>
          </a:p>
          <a:p>
            <a:pPr lvl="1"/>
            <a:r>
              <a:rPr lang="fr-FR" dirty="0" smtClean="0"/>
              <a:t>553 revus à </a:t>
            </a:r>
            <a:r>
              <a:rPr lang="fr-FR" dirty="0" smtClean="0">
                <a:solidFill>
                  <a:srgbClr val="FF0000"/>
                </a:solidFill>
              </a:rPr>
              <a:t>3 ans</a:t>
            </a:r>
            <a:r>
              <a:rPr lang="fr-FR" dirty="0" smtClean="0"/>
              <a:t>:</a:t>
            </a:r>
          </a:p>
          <a:p>
            <a:pPr lvl="2"/>
            <a:r>
              <a:rPr lang="fr-FR" sz="1900" dirty="0" smtClean="0"/>
              <a:t>22 déposes pour arthrodèse (4%).</a:t>
            </a:r>
          </a:p>
          <a:p>
            <a:pPr lvl="2"/>
            <a:r>
              <a:rPr lang="fr-FR" sz="1900" dirty="0" smtClean="0"/>
              <a:t>12 changements de prothèse.</a:t>
            </a:r>
          </a:p>
          <a:p>
            <a:pPr lvl="1"/>
            <a:r>
              <a:rPr lang="fr-FR" dirty="0" smtClean="0"/>
              <a:t>Survie 94% 	</a:t>
            </a:r>
            <a:r>
              <a:rPr lang="fr-FR" b="1" dirty="0" smtClean="0"/>
              <a:t>Satisfaits</a:t>
            </a:r>
            <a:r>
              <a:rPr lang="fr-FR" dirty="0" smtClean="0"/>
              <a:t> </a:t>
            </a:r>
            <a:r>
              <a:rPr lang="fr-FR" b="1" dirty="0" smtClean="0">
                <a:solidFill>
                  <a:srgbClr val="FF0000"/>
                </a:solidFill>
              </a:rPr>
              <a:t>87,5 %</a:t>
            </a:r>
            <a:r>
              <a:rPr lang="fr-FR" dirty="0" smtClean="0"/>
              <a:t>	 Mécontents 5%.</a:t>
            </a:r>
          </a:p>
          <a:p>
            <a:pPr marL="1835150" lvl="6" indent="0">
              <a:buNone/>
            </a:pPr>
            <a:endParaRPr lang="fr-FR" u="sng" dirty="0" smtClean="0"/>
          </a:p>
          <a:p>
            <a:pPr marL="0" indent="0">
              <a:buNone/>
            </a:pPr>
            <a:r>
              <a:rPr lang="fr-FR" sz="2600" b="1" u="sng" dirty="0" smtClean="0"/>
              <a:t>Résultats série PTC dans </a:t>
            </a:r>
            <a:r>
              <a:rPr lang="fr-FR" sz="2600" b="1" u="sng" dirty="0" err="1" smtClean="0"/>
              <a:t>P.Rhumatoïde</a:t>
            </a:r>
            <a:r>
              <a:rPr lang="fr-FR" sz="2600" b="1" u="sng" dirty="0" smtClean="0"/>
              <a:t> </a:t>
            </a:r>
            <a:r>
              <a:rPr lang="fr-FR" sz="2600" b="1" u="sng" dirty="0" smtClean="0">
                <a:solidFill>
                  <a:srgbClr val="0D0D0D"/>
                </a:solidFill>
              </a:rPr>
              <a:t>(</a:t>
            </a:r>
            <a:r>
              <a:rPr lang="fr-FR" sz="2600" b="1" i="1" u="sng" dirty="0" smtClean="0">
                <a:solidFill>
                  <a:srgbClr val="0D0D0D"/>
                </a:solidFill>
              </a:rPr>
              <a:t>SOFCOT2012</a:t>
            </a:r>
            <a:r>
              <a:rPr lang="fr-FR" sz="2600" b="1" u="sng" dirty="0" smtClean="0">
                <a:solidFill>
                  <a:srgbClr val="0D0D0D"/>
                </a:solidFill>
              </a:rPr>
              <a:t>)</a:t>
            </a:r>
            <a:r>
              <a:rPr lang="fr-FR" sz="2600" b="1" u="sng" dirty="0" smtClean="0"/>
              <a:t>:</a:t>
            </a:r>
          </a:p>
          <a:p>
            <a:pPr lvl="1"/>
            <a:r>
              <a:rPr lang="fr-FR" dirty="0" smtClean="0">
                <a:solidFill>
                  <a:srgbClr val="FF0000"/>
                </a:solidFill>
              </a:rPr>
              <a:t>29 PTC </a:t>
            </a:r>
            <a:r>
              <a:rPr lang="fr-FR" dirty="0" smtClean="0"/>
              <a:t>(28 patients).</a:t>
            </a:r>
          </a:p>
          <a:p>
            <a:pPr lvl="1"/>
            <a:r>
              <a:rPr lang="fr-FR" dirty="0" smtClean="0"/>
              <a:t>Age moyen: 51 ans.</a:t>
            </a:r>
          </a:p>
          <a:p>
            <a:pPr lvl="1"/>
            <a:r>
              <a:rPr lang="fr-FR" dirty="0" smtClean="0"/>
              <a:t>22 patients revus (23 PTC) revus à </a:t>
            </a:r>
            <a:r>
              <a:rPr lang="fr-FR" b="1" dirty="0" smtClean="0">
                <a:solidFill>
                  <a:srgbClr val="FF0000"/>
                </a:solidFill>
              </a:rPr>
              <a:t>7,5 ans</a:t>
            </a:r>
            <a:r>
              <a:rPr lang="fr-FR" dirty="0" smtClean="0"/>
              <a:t>.</a:t>
            </a:r>
          </a:p>
          <a:p>
            <a:pPr lvl="2"/>
            <a:r>
              <a:rPr lang="fr-FR" sz="1900" dirty="0" smtClean="0"/>
              <a:t>1 dépose pour arthrodèse (4%).</a:t>
            </a:r>
          </a:p>
          <a:p>
            <a:pPr lvl="2"/>
            <a:r>
              <a:rPr lang="fr-FR" sz="1900" dirty="0" smtClean="0"/>
              <a:t>5 reprises sans ablation de la prothèse (20%).</a:t>
            </a:r>
          </a:p>
          <a:p>
            <a:pPr lvl="1"/>
            <a:r>
              <a:rPr lang="fr-FR" dirty="0"/>
              <a:t>Survie 96%	</a:t>
            </a:r>
            <a:r>
              <a:rPr lang="fr-FR" b="1" dirty="0">
                <a:solidFill>
                  <a:srgbClr val="FF0000"/>
                </a:solidFill>
              </a:rPr>
              <a:t>100% </a:t>
            </a:r>
            <a:r>
              <a:rPr lang="fr-FR" dirty="0"/>
              <a:t>de satisfaits	</a:t>
            </a:r>
            <a:endParaRPr lang="fr-FR" dirty="0" smtClean="0"/>
          </a:p>
          <a:p>
            <a:pPr lvl="1"/>
            <a:r>
              <a:rPr lang="fr-FR" b="1" dirty="0" smtClean="0">
                <a:solidFill>
                  <a:srgbClr val="FF0000"/>
                </a:solidFill>
              </a:rPr>
              <a:t>95</a:t>
            </a:r>
            <a:r>
              <a:rPr lang="fr-FR" b="1" dirty="0">
                <a:solidFill>
                  <a:srgbClr val="FF0000"/>
                </a:solidFill>
              </a:rPr>
              <a:t>% </a:t>
            </a:r>
            <a:r>
              <a:rPr lang="fr-FR" dirty="0"/>
              <a:t>indolores repos	44% douloureux effort (EVA 4).  </a:t>
            </a:r>
          </a:p>
        </p:txBody>
      </p:sp>
    </p:spTree>
    <p:extLst>
      <p:ext uri="{BB962C8B-B14F-4D97-AF65-F5344CB8AC3E}">
        <p14:creationId xmlns:p14="http://schemas.microsoft.com/office/powerpoint/2010/main" val="2370575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00200"/>
          </a:xfrm>
        </p:spPr>
        <p:txBody>
          <a:bodyPr>
            <a:normAutofit fontScale="90000"/>
          </a:bodyPr>
          <a:lstStyle/>
          <a:p>
            <a:r>
              <a:rPr lang="fr-FR" dirty="0"/>
              <a:t>Arthroplastie de cheville: Résultats</a:t>
            </a:r>
            <a:r>
              <a:rPr lang="fr-FR" dirty="0" smtClean="0"/>
              <a:t>.</a:t>
            </a:r>
            <a:br>
              <a:rPr lang="fr-FR" dirty="0" smtClean="0"/>
            </a:br>
            <a:r>
              <a:rPr lang="fr-FR" dirty="0" smtClean="0"/>
              <a:t>Mr C… arthrose primitive,  72 ans.</a:t>
            </a:r>
            <a:endParaRPr lang="fr-FR" dirty="0"/>
          </a:p>
        </p:txBody>
      </p:sp>
      <p:pic>
        <p:nvPicPr>
          <p:cNvPr id="4" name="Espace réservé du contenu 3" descr="IMG_0573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7256" r="3811"/>
          <a:stretch/>
        </p:blipFill>
        <p:spPr>
          <a:xfrm>
            <a:off x="-1987333" y="1981200"/>
            <a:ext cx="8229600" cy="4525963"/>
          </a:xfrm>
        </p:spPr>
      </p:pic>
      <p:pic>
        <p:nvPicPr>
          <p:cNvPr id="5" name="Image 4" descr="IMG_057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0" r="15262"/>
          <a:stretch>
            <a:fillRect/>
          </a:stretch>
        </p:blipFill>
        <p:spPr>
          <a:xfrm>
            <a:off x="249034" y="2666052"/>
            <a:ext cx="2353792" cy="3460111"/>
          </a:xfrm>
          <a:prstGeom prst="rect">
            <a:avLst/>
          </a:prstGeom>
        </p:spPr>
      </p:pic>
      <p:pic>
        <p:nvPicPr>
          <p:cNvPr id="6" name="Image 5" descr="IMG_0570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" r="12734" b="14860"/>
          <a:stretch/>
        </p:blipFill>
        <p:spPr>
          <a:xfrm>
            <a:off x="6391617" y="2594886"/>
            <a:ext cx="2542698" cy="3531277"/>
          </a:xfrm>
          <a:prstGeom prst="rect">
            <a:avLst/>
          </a:prstGeom>
        </p:spPr>
      </p:pic>
      <p:pic>
        <p:nvPicPr>
          <p:cNvPr id="7" name="Image 6" descr="IMG_0314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811" t="2676" r="39811" b="4827"/>
          <a:stretch/>
        </p:blipFill>
        <p:spPr>
          <a:xfrm>
            <a:off x="1067309" y="1390140"/>
            <a:ext cx="5015163" cy="5398142"/>
          </a:xfrm>
          <a:prstGeom prst="rect">
            <a:avLst/>
          </a:prstGeom>
        </p:spPr>
      </p:pic>
      <p:pic>
        <p:nvPicPr>
          <p:cNvPr id="8" name="Image 7" descr="aco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558" y="6164283"/>
            <a:ext cx="1636442" cy="55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928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73236"/>
          </a:xfrm>
        </p:spPr>
        <p:txBody>
          <a:bodyPr>
            <a:normAutofit/>
          </a:bodyPr>
          <a:lstStyle/>
          <a:p>
            <a:r>
              <a:rPr lang="fr-FR" sz="3600" dirty="0"/>
              <a:t>Arthroplastie de cheville: Résultats.</a:t>
            </a:r>
            <a:br>
              <a:rPr lang="fr-FR" sz="3600" dirty="0"/>
            </a:br>
            <a:r>
              <a:rPr lang="fr-FR" sz="3600" dirty="0"/>
              <a:t>Mr </a:t>
            </a:r>
            <a:r>
              <a:rPr lang="fr-FR" sz="3600" dirty="0" smtClean="0"/>
              <a:t>C… arthrite hémophilique,  50 </a:t>
            </a:r>
            <a:r>
              <a:rPr lang="fr-FR" sz="3600" dirty="0"/>
              <a:t>ans.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    </a:t>
            </a:r>
            <a:endParaRPr lang="fr-FR" dirty="0"/>
          </a:p>
        </p:txBody>
      </p:sp>
      <p:pic>
        <p:nvPicPr>
          <p:cNvPr id="8" name="Image 7" descr="IMG_056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50" t="24951" r="13650" b="-24951"/>
          <a:stretch/>
        </p:blipFill>
        <p:spPr>
          <a:xfrm>
            <a:off x="1779347" y="1546905"/>
            <a:ext cx="2735285" cy="3662118"/>
          </a:xfrm>
          <a:prstGeom prst="rect">
            <a:avLst/>
          </a:prstGeom>
        </p:spPr>
      </p:pic>
      <p:pic>
        <p:nvPicPr>
          <p:cNvPr id="9" name="Image 8" descr="IMG_056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7" t="17036" r="-16727" b="-17052"/>
          <a:stretch/>
        </p:blipFill>
        <p:spPr>
          <a:xfrm>
            <a:off x="4991244" y="1546905"/>
            <a:ext cx="2373879" cy="3178800"/>
          </a:xfrm>
          <a:prstGeom prst="rect">
            <a:avLst/>
          </a:prstGeom>
        </p:spPr>
      </p:pic>
      <p:pic>
        <p:nvPicPr>
          <p:cNvPr id="10" name="Image 9" descr="IMG_0568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3" b="-14680"/>
          <a:stretch/>
        </p:blipFill>
        <p:spPr>
          <a:xfrm>
            <a:off x="2133472" y="4071289"/>
            <a:ext cx="2381160" cy="3153600"/>
          </a:xfrm>
          <a:prstGeom prst="rect">
            <a:avLst/>
          </a:prstGeom>
        </p:spPr>
      </p:pic>
      <p:pic>
        <p:nvPicPr>
          <p:cNvPr id="11" name="Image 10" descr="IMG_0567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3" b="-12733"/>
          <a:stretch/>
        </p:blipFill>
        <p:spPr>
          <a:xfrm>
            <a:off x="4991244" y="4071289"/>
            <a:ext cx="2332513" cy="3122869"/>
          </a:xfrm>
          <a:prstGeom prst="rect">
            <a:avLst/>
          </a:prstGeom>
        </p:spPr>
      </p:pic>
      <p:grpSp>
        <p:nvGrpSpPr>
          <p:cNvPr id="3" name="Grouper 2"/>
          <p:cNvGrpSpPr/>
          <p:nvPr/>
        </p:nvGrpSpPr>
        <p:grpSpPr>
          <a:xfrm>
            <a:off x="0" y="1897748"/>
            <a:ext cx="9144000" cy="4134184"/>
            <a:chOff x="0" y="1897748"/>
            <a:chExt cx="9144000" cy="4134184"/>
          </a:xfrm>
        </p:grpSpPr>
        <p:pic>
          <p:nvPicPr>
            <p:cNvPr id="12" name="Image 11" descr="IMG_0636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6122" y="1897748"/>
              <a:ext cx="3087878" cy="4134184"/>
            </a:xfrm>
            <a:prstGeom prst="rect">
              <a:avLst/>
            </a:prstGeom>
          </p:spPr>
        </p:pic>
        <p:pic>
          <p:nvPicPr>
            <p:cNvPr id="13" name="Image 12" descr="IMG_0639.jp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897748"/>
              <a:ext cx="3077755" cy="4120631"/>
            </a:xfrm>
            <a:prstGeom prst="rect">
              <a:avLst/>
            </a:prstGeom>
          </p:spPr>
        </p:pic>
        <p:pic>
          <p:nvPicPr>
            <p:cNvPr id="14" name="Image 13" descr="IMG_0640.jp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3140" y="1897748"/>
              <a:ext cx="3082983" cy="4127631"/>
            </a:xfrm>
            <a:prstGeom prst="rect">
              <a:avLst/>
            </a:prstGeom>
          </p:spPr>
        </p:pic>
      </p:grpSp>
      <p:pic>
        <p:nvPicPr>
          <p:cNvPr id="15" name="Image 14" descr="aco3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650" y="6280693"/>
            <a:ext cx="1290945" cy="43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34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053" y="107576"/>
            <a:ext cx="8769684" cy="6630108"/>
          </a:xfrm>
        </p:spPr>
        <p:txBody>
          <a:bodyPr/>
          <a:lstStyle/>
          <a:p>
            <a:r>
              <a:rPr lang="fr-FR" sz="3600" dirty="0"/>
              <a:t>Arthroplastie de cheville</a:t>
            </a:r>
            <a:r>
              <a:rPr lang="fr-FR" sz="3600" dirty="0" smtClean="0"/>
              <a:t>: Complication.</a:t>
            </a:r>
            <a:r>
              <a:rPr lang="fr-FR" sz="3600" dirty="0"/>
              <a:t/>
            </a:r>
            <a:br>
              <a:rPr lang="fr-FR" sz="3600" dirty="0"/>
            </a:br>
            <a:r>
              <a:rPr lang="fr-FR" sz="3600" dirty="0"/>
              <a:t>Mr </a:t>
            </a:r>
            <a:r>
              <a:rPr lang="fr-FR" sz="3600" dirty="0" smtClean="0"/>
              <a:t>O… ,  62 </a:t>
            </a:r>
            <a:r>
              <a:rPr lang="fr-FR" sz="3600" dirty="0"/>
              <a:t>ans</a:t>
            </a:r>
            <a:r>
              <a:rPr lang="fr-FR" sz="3600" dirty="0" smtClean="0"/>
              <a:t>.</a:t>
            </a:r>
            <a:br>
              <a:rPr lang="fr-FR" sz="3600" dirty="0" smtClean="0"/>
            </a:br>
            <a:r>
              <a:rPr lang="fr-FR" sz="3600" dirty="0"/>
              <a:t/>
            </a:r>
            <a:br>
              <a:rPr lang="fr-FR" sz="3600" dirty="0"/>
            </a:br>
            <a:r>
              <a:rPr lang="fr-FR" sz="3600" dirty="0" smtClean="0"/>
              <a:t/>
            </a:r>
            <a:br>
              <a:rPr lang="fr-FR" sz="3600" dirty="0" smtClean="0"/>
            </a:br>
            <a:r>
              <a:rPr lang="fr-FR" sz="3600" dirty="0"/>
              <a:t/>
            </a:r>
            <a:br>
              <a:rPr lang="fr-FR" sz="3600" dirty="0"/>
            </a:br>
            <a:r>
              <a:rPr lang="fr-FR" sz="3600" dirty="0" smtClean="0"/>
              <a:t/>
            </a:r>
            <a:br>
              <a:rPr lang="fr-FR" sz="3600" dirty="0" smtClean="0"/>
            </a:br>
            <a:r>
              <a:rPr lang="fr-FR" sz="3600" dirty="0"/>
              <a:t/>
            </a:r>
            <a:br>
              <a:rPr lang="fr-FR" sz="3600" dirty="0"/>
            </a:br>
            <a:r>
              <a:rPr lang="fr-FR" sz="3600" dirty="0" smtClean="0"/>
              <a:t/>
            </a:r>
            <a:br>
              <a:rPr lang="fr-FR" sz="3600" dirty="0" smtClean="0"/>
            </a:br>
            <a:r>
              <a:rPr lang="fr-FR" sz="3600" dirty="0"/>
              <a:t/>
            </a:r>
            <a:br>
              <a:rPr lang="fr-FR" sz="3600" dirty="0"/>
            </a:br>
            <a:r>
              <a:rPr lang="fr-FR" sz="3600" dirty="0" smtClean="0"/>
              <a:t/>
            </a:r>
            <a:br>
              <a:rPr lang="fr-FR" sz="3600" dirty="0" smtClean="0"/>
            </a:br>
            <a:r>
              <a:rPr lang="fr-FR" sz="3600" dirty="0"/>
              <a:t/>
            </a:r>
            <a:br>
              <a:rPr lang="fr-FR" sz="3600" dirty="0"/>
            </a:br>
            <a:r>
              <a:rPr lang="fr-FR" sz="2400" dirty="0" smtClean="0"/>
              <a:t>nécrose cutanée à ablation du plâtre</a:t>
            </a:r>
            <a:endParaRPr lang="fr-FR" sz="2400" dirty="0"/>
          </a:p>
        </p:txBody>
      </p:sp>
      <p:pic>
        <p:nvPicPr>
          <p:cNvPr id="5" name="Espace réservé du contenu 4" descr="IMG_1115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77" t="2770" r="8242" b="-2770"/>
          <a:stretch/>
        </p:blipFill>
        <p:spPr>
          <a:xfrm rot="10800000">
            <a:off x="414421" y="1434563"/>
            <a:ext cx="3248526" cy="4343400"/>
          </a:xfrm>
        </p:spPr>
      </p:pic>
      <p:pic>
        <p:nvPicPr>
          <p:cNvPr id="6" name="Image 5" descr="IMG_11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527" y="1923732"/>
            <a:ext cx="5160210" cy="385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147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67279"/>
            <a:ext cx="5603132" cy="1143000"/>
          </a:xfrm>
        </p:spPr>
        <p:txBody>
          <a:bodyPr>
            <a:noAutofit/>
          </a:bodyPr>
          <a:lstStyle/>
          <a:p>
            <a:r>
              <a:rPr lang="fr-FR" sz="3600" dirty="0"/>
              <a:t>Arthroplastie de cheville</a:t>
            </a:r>
            <a:r>
              <a:rPr lang="fr-FR" sz="3600" dirty="0" smtClean="0"/>
              <a:t>:</a:t>
            </a:r>
            <a:br>
              <a:rPr lang="fr-FR" sz="3600" dirty="0" smtClean="0"/>
            </a:br>
            <a:r>
              <a:rPr lang="fr-FR" sz="3600" smtClean="0"/>
              <a:t> </a:t>
            </a:r>
            <a:r>
              <a:rPr lang="fr-FR" sz="3600" b="1" smtClean="0"/>
              <a:t>Historique.</a:t>
            </a:r>
            <a:endParaRPr lang="fr-FR" sz="36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1423" y="2513263"/>
            <a:ext cx="5421709" cy="4196196"/>
          </a:xfrm>
        </p:spPr>
        <p:txBody>
          <a:bodyPr>
            <a:normAutofit fontScale="77500" lnSpcReduction="20000"/>
          </a:bodyPr>
          <a:lstStyle/>
          <a:p>
            <a:r>
              <a:rPr lang="fr-FR" sz="3600" b="1" dirty="0"/>
              <a:t>1970</a:t>
            </a:r>
            <a:r>
              <a:rPr lang="fr-FR" sz="3600" b="1" dirty="0" smtClean="0"/>
              <a:t>: PTC </a:t>
            </a:r>
            <a:r>
              <a:rPr lang="fr-FR" sz="3600" dirty="0" smtClean="0"/>
              <a:t>1</a:t>
            </a:r>
            <a:r>
              <a:rPr lang="fr-FR" sz="3600" baseline="30000" dirty="0" smtClean="0"/>
              <a:t>ère</a:t>
            </a:r>
            <a:r>
              <a:rPr lang="fr-FR" sz="3600" dirty="0" smtClean="0"/>
              <a:t> génération.</a:t>
            </a:r>
            <a:endParaRPr lang="fr-FR" sz="3600" b="1" dirty="0" smtClean="0"/>
          </a:p>
          <a:p>
            <a:r>
              <a:rPr lang="fr-FR" sz="3600" b="1" dirty="0"/>
              <a:t>1972: 	</a:t>
            </a:r>
            <a:r>
              <a:rPr lang="fr-FR" sz="3600" dirty="0"/>
              <a:t>2</a:t>
            </a:r>
            <a:r>
              <a:rPr lang="fr-FR" sz="3600" baseline="30000" dirty="0"/>
              <a:t>nde</a:t>
            </a:r>
            <a:r>
              <a:rPr lang="fr-FR" sz="3600" dirty="0"/>
              <a:t> </a:t>
            </a:r>
            <a:r>
              <a:rPr lang="fr-FR" sz="3600" dirty="0" smtClean="0"/>
              <a:t>génération.</a:t>
            </a:r>
            <a:endParaRPr lang="fr-FR" sz="3600" b="1" dirty="0"/>
          </a:p>
          <a:p>
            <a:r>
              <a:rPr lang="fr-FR" sz="3600" b="1" dirty="0" smtClean="0"/>
              <a:t>1980: 	</a:t>
            </a:r>
            <a:r>
              <a:rPr lang="fr-FR" sz="3600" dirty="0" smtClean="0"/>
              <a:t>3</a:t>
            </a:r>
            <a:r>
              <a:rPr lang="fr-FR" sz="3600" baseline="30000" dirty="0" smtClean="0"/>
              <a:t>ème</a:t>
            </a:r>
            <a:r>
              <a:rPr lang="fr-FR" sz="3600" dirty="0" smtClean="0"/>
              <a:t> génération.</a:t>
            </a:r>
          </a:p>
          <a:p>
            <a:pPr lvl="1"/>
            <a:r>
              <a:rPr lang="fr-FR" sz="2500" dirty="0" smtClean="0"/>
              <a:t>Fixation sans ciment implants.</a:t>
            </a:r>
          </a:p>
          <a:p>
            <a:pPr lvl="1"/>
            <a:r>
              <a:rPr lang="fr-FR" sz="2500" dirty="0" smtClean="0"/>
              <a:t>Insert intermédiaire mobile en PE.</a:t>
            </a:r>
          </a:p>
          <a:p>
            <a:pPr lvl="1"/>
            <a:r>
              <a:rPr lang="fr-FR" sz="2500" dirty="0" smtClean="0"/>
              <a:t>Mouvements combinés de </a:t>
            </a:r>
            <a:r>
              <a:rPr lang="fr-FR" sz="2500" dirty="0" smtClean="0">
                <a:solidFill>
                  <a:srgbClr val="FF0000"/>
                </a:solidFill>
              </a:rPr>
              <a:t>flexion – extension </a:t>
            </a:r>
            <a:r>
              <a:rPr lang="fr-FR" sz="2500" dirty="0" smtClean="0"/>
              <a:t>et </a:t>
            </a:r>
            <a:r>
              <a:rPr lang="fr-FR" sz="2500" dirty="0" smtClean="0">
                <a:solidFill>
                  <a:srgbClr val="FF0000"/>
                </a:solidFill>
              </a:rPr>
              <a:t>cisaillements</a:t>
            </a:r>
            <a:r>
              <a:rPr lang="fr-FR" sz="2500" dirty="0" smtClean="0"/>
              <a:t> antéro postérieurs et</a:t>
            </a:r>
            <a:r>
              <a:rPr lang="fr-FR" sz="2500" dirty="0" smtClean="0">
                <a:solidFill>
                  <a:srgbClr val="FF0000"/>
                </a:solidFill>
              </a:rPr>
              <a:t> rotatoires </a:t>
            </a:r>
            <a:r>
              <a:rPr lang="fr-FR" sz="2500" dirty="0" smtClean="0"/>
              <a:t>= </a:t>
            </a:r>
            <a:r>
              <a:rPr lang="fr-FR" sz="2500" u="sng" dirty="0" smtClean="0"/>
              <a:t>asymétrie de la surface articulaire du talus.</a:t>
            </a:r>
          </a:p>
          <a:p>
            <a:pPr lvl="8"/>
            <a:endParaRPr lang="fr-FR" sz="1700" dirty="0" smtClean="0"/>
          </a:p>
          <a:p>
            <a:pPr lvl="1"/>
            <a:r>
              <a:rPr lang="en-US" sz="1600" b="1" i="1" dirty="0" err="1" smtClean="0"/>
              <a:t>Gougoulias</a:t>
            </a:r>
            <a:r>
              <a:rPr lang="en-US" sz="1600" b="1" i="1" dirty="0" smtClean="0"/>
              <a:t> </a:t>
            </a:r>
            <a:r>
              <a:rPr lang="en-US" sz="1600" b="1" i="1" dirty="0"/>
              <a:t>N, </a:t>
            </a:r>
            <a:r>
              <a:rPr lang="en-US" sz="1600" b="1" i="1" dirty="0" err="1"/>
              <a:t>Khanna</a:t>
            </a:r>
            <a:r>
              <a:rPr lang="en-US" sz="1600" b="1" i="1" dirty="0"/>
              <a:t> A, </a:t>
            </a:r>
            <a:r>
              <a:rPr lang="en-US" sz="1600" b="1" i="1" dirty="0" err="1"/>
              <a:t>Maffulli</a:t>
            </a:r>
            <a:r>
              <a:rPr lang="en-US" sz="1600" b="1" i="1" dirty="0"/>
              <a:t> N.</a:t>
            </a:r>
            <a:r>
              <a:rPr lang="en-US" sz="1600" i="1" dirty="0"/>
              <a:t> How successful are current ankle replacements ? : a systematic review of the literature. </a:t>
            </a:r>
            <a:r>
              <a:rPr lang="en-US" sz="1600" i="1" dirty="0" err="1"/>
              <a:t>Clin</a:t>
            </a:r>
            <a:r>
              <a:rPr lang="en-US" sz="1600" i="1" dirty="0"/>
              <a:t> </a:t>
            </a:r>
            <a:r>
              <a:rPr lang="en-US" sz="1600" i="1" dirty="0" err="1"/>
              <a:t>Orthop</a:t>
            </a:r>
            <a:r>
              <a:rPr lang="en-US" sz="1600" i="1" dirty="0"/>
              <a:t>. 2010. 468(1): 199-208.</a:t>
            </a:r>
            <a:r>
              <a:rPr lang="fr-FR" sz="1600" i="1" dirty="0"/>
              <a:t> </a:t>
            </a:r>
            <a:endParaRPr lang="fr-FR" sz="1600" dirty="0" smtClean="0"/>
          </a:p>
        </p:txBody>
      </p:sp>
      <p:pic>
        <p:nvPicPr>
          <p:cNvPr id="5" name="Image 4" descr="Tout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32" y="3749457"/>
            <a:ext cx="3406537" cy="2554902"/>
          </a:xfrm>
          <a:prstGeom prst="rect">
            <a:avLst/>
          </a:prstGeom>
        </p:spPr>
      </p:pic>
      <p:pic>
        <p:nvPicPr>
          <p:cNvPr id="6" name="Image 5" descr="aco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056" y="6418358"/>
            <a:ext cx="1179242" cy="397327"/>
          </a:xfrm>
          <a:prstGeom prst="rect">
            <a:avLst/>
          </a:prstGeom>
        </p:spPr>
      </p:pic>
      <p:pic>
        <p:nvPicPr>
          <p:cNvPr id="7" name="Image 6" descr="Lord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0"/>
          <a:stretch/>
        </p:blipFill>
        <p:spPr>
          <a:xfrm>
            <a:off x="5603131" y="605904"/>
            <a:ext cx="3343741" cy="274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016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054" y="107575"/>
            <a:ext cx="8876630" cy="1215899"/>
          </a:xfrm>
        </p:spPr>
        <p:txBody>
          <a:bodyPr/>
          <a:lstStyle/>
          <a:p>
            <a:r>
              <a:rPr lang="fr-FR" sz="3600" dirty="0"/>
              <a:t>Arthroplastie de cheville: Complication.</a:t>
            </a:r>
            <a:br>
              <a:rPr lang="fr-FR" sz="3600" dirty="0"/>
            </a:br>
            <a:r>
              <a:rPr lang="fr-FR" sz="3600" dirty="0"/>
              <a:t>Mr O… ,  62 ans</a:t>
            </a:r>
            <a:r>
              <a:rPr lang="fr-FR" sz="3600" dirty="0" smtClean="0"/>
              <a:t>.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12737" y="6136105"/>
            <a:ext cx="6278814" cy="480803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Lambeau </a:t>
            </a:r>
            <a:r>
              <a:rPr lang="fr-FR" dirty="0" err="1" smtClean="0"/>
              <a:t>fascio</a:t>
            </a:r>
            <a:r>
              <a:rPr lang="fr-FR" dirty="0"/>
              <a:t>-</a:t>
            </a:r>
            <a:r>
              <a:rPr lang="fr-FR" dirty="0" smtClean="0"/>
              <a:t>cutané </a:t>
            </a:r>
            <a:r>
              <a:rPr lang="fr-FR" dirty="0" err="1" smtClean="0"/>
              <a:t>neurosural</a:t>
            </a:r>
            <a:endParaRPr lang="fr-FR" dirty="0"/>
          </a:p>
        </p:txBody>
      </p:sp>
      <p:pic>
        <p:nvPicPr>
          <p:cNvPr id="4" name="Image 3" descr="IMG_112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354" y="2466309"/>
            <a:ext cx="4127330" cy="3082759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5" name="Image 4" descr="IMG_112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70" y="2224045"/>
            <a:ext cx="4451684" cy="332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456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420" y="107576"/>
            <a:ext cx="8849895" cy="1175792"/>
          </a:xfrm>
        </p:spPr>
        <p:txBody>
          <a:bodyPr/>
          <a:lstStyle/>
          <a:p>
            <a:r>
              <a:rPr lang="fr-FR" sz="3600" dirty="0"/>
              <a:t>Arthroplastie de cheville: Complication.</a:t>
            </a:r>
            <a:br>
              <a:rPr lang="fr-FR" sz="3600" dirty="0"/>
            </a:br>
            <a:r>
              <a:rPr lang="fr-FR" sz="3600" dirty="0"/>
              <a:t>Mr O… ,  62 ans</a:t>
            </a:r>
            <a:r>
              <a:rPr lang="fr-FR" sz="3600" dirty="0" smtClean="0"/>
              <a:t>. </a:t>
            </a:r>
            <a:r>
              <a:rPr lang="fr-FR" sz="2800" dirty="0" smtClean="0"/>
              <a:t>À 6 mois postopératoire</a:t>
            </a: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619999" y="3930316"/>
            <a:ext cx="1390316" cy="2657048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 descr="IMG_1296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3" b="26798"/>
          <a:stretch/>
        </p:blipFill>
        <p:spPr>
          <a:xfrm>
            <a:off x="2219157" y="2834105"/>
            <a:ext cx="5400842" cy="2379579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574451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49842"/>
            <a:ext cx="9144000" cy="792369"/>
          </a:xfrm>
        </p:spPr>
        <p:txBody>
          <a:bodyPr>
            <a:normAutofit/>
          </a:bodyPr>
          <a:lstStyle/>
          <a:p>
            <a:r>
              <a:rPr lang="fr-FR" sz="3600" dirty="0"/>
              <a:t>Arthroplastie de cheville: </a:t>
            </a:r>
            <a:r>
              <a:rPr lang="fr-FR" sz="3600" b="1" dirty="0" smtClean="0"/>
              <a:t>Conclusions.</a:t>
            </a:r>
            <a:endParaRPr lang="fr-FR" sz="36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4000" y="1516101"/>
            <a:ext cx="7713579" cy="4998951"/>
          </a:xfrm>
        </p:spPr>
        <p:txBody>
          <a:bodyPr>
            <a:noAutofit/>
          </a:bodyPr>
          <a:lstStyle/>
          <a:p>
            <a:r>
              <a:rPr lang="fr-FR" sz="2000" b="1" u="sng" dirty="0" smtClean="0"/>
              <a:t>SI:</a:t>
            </a:r>
          </a:p>
          <a:p>
            <a:pPr lvl="1"/>
            <a:r>
              <a:rPr lang="fr-FR" sz="1600" dirty="0" smtClean="0"/>
              <a:t>Poser soigneusement les indications de PTC.</a:t>
            </a:r>
          </a:p>
          <a:p>
            <a:pPr lvl="1"/>
            <a:r>
              <a:rPr lang="fr-FR" sz="1600" b="1" dirty="0">
                <a:solidFill>
                  <a:srgbClr val="FF0000"/>
                </a:solidFill>
              </a:rPr>
              <a:t>Chirurgien habitué</a:t>
            </a:r>
            <a:r>
              <a:rPr lang="fr-FR" sz="1600" b="1" dirty="0" smtClean="0">
                <a:solidFill>
                  <a:srgbClr val="FF0000"/>
                </a:solidFill>
              </a:rPr>
              <a:t>.</a:t>
            </a:r>
            <a:r>
              <a:rPr lang="fr-FR" sz="1600" dirty="0" smtClean="0"/>
              <a:t> </a:t>
            </a:r>
          </a:p>
          <a:p>
            <a:pPr lvl="1"/>
            <a:endParaRPr lang="fr-FR" sz="1600" dirty="0" smtClean="0"/>
          </a:p>
          <a:p>
            <a:pPr lvl="1"/>
            <a:endParaRPr lang="fr-FR" sz="1600" dirty="0" smtClean="0"/>
          </a:p>
          <a:p>
            <a:r>
              <a:rPr lang="fr-FR" sz="2000" b="1" u="sng" dirty="0" smtClean="0"/>
              <a:t>ALORS:</a:t>
            </a:r>
          </a:p>
          <a:p>
            <a:pPr lvl="1"/>
            <a:r>
              <a:rPr lang="fr-FR" sz="1600" dirty="0" smtClean="0"/>
              <a:t>PTC </a:t>
            </a:r>
            <a:r>
              <a:rPr lang="fr-FR" sz="1600" dirty="0"/>
              <a:t>peut procurer </a:t>
            </a:r>
            <a:r>
              <a:rPr lang="fr-FR" sz="1600" dirty="0" smtClean="0"/>
              <a:t>un </a:t>
            </a:r>
            <a:r>
              <a:rPr lang="fr-FR" sz="1600" dirty="0" smtClean="0">
                <a:solidFill>
                  <a:srgbClr val="FF0000"/>
                </a:solidFill>
              </a:rPr>
              <a:t>bon déroulement du pas</a:t>
            </a:r>
            <a:r>
              <a:rPr lang="fr-FR" sz="1600" dirty="0" smtClean="0"/>
              <a:t>. </a:t>
            </a:r>
          </a:p>
          <a:p>
            <a:pPr lvl="1"/>
            <a:r>
              <a:rPr lang="fr-FR" sz="1600" dirty="0" smtClean="0">
                <a:solidFill>
                  <a:srgbClr val="FF0000"/>
                </a:solidFill>
              </a:rPr>
              <a:t>marche peu ou pas douloureuse</a:t>
            </a:r>
            <a:r>
              <a:rPr lang="fr-FR" sz="1600" dirty="0" smtClean="0"/>
              <a:t>. </a:t>
            </a:r>
          </a:p>
          <a:p>
            <a:pPr lvl="1"/>
            <a:r>
              <a:rPr lang="fr-FR" sz="1600" dirty="0" smtClean="0"/>
              <a:t>une </a:t>
            </a:r>
            <a:r>
              <a:rPr lang="fr-FR" sz="1600" dirty="0"/>
              <a:t>amplitude globale comprise entre 20 et 40</a:t>
            </a:r>
            <a:r>
              <a:rPr lang="fr-FR" sz="1600" dirty="0" smtClean="0"/>
              <a:t>°</a:t>
            </a:r>
          </a:p>
          <a:p>
            <a:pPr lvl="1"/>
            <a:endParaRPr lang="fr-FR" sz="1600" dirty="0"/>
          </a:p>
          <a:p>
            <a:pPr lvl="1"/>
            <a:endParaRPr lang="fr-FR" sz="1600" dirty="0" smtClean="0"/>
          </a:p>
          <a:p>
            <a:r>
              <a:rPr lang="fr-FR" sz="2000" b="1" u="sng" dirty="0" smtClean="0"/>
              <a:t>CEPENDANT:</a:t>
            </a:r>
            <a:endParaRPr lang="fr-FR" sz="2000" b="1" u="sng" dirty="0"/>
          </a:p>
          <a:p>
            <a:pPr lvl="1"/>
            <a:r>
              <a:rPr lang="fr-FR" sz="1600" dirty="0"/>
              <a:t>Les contraintes </a:t>
            </a:r>
            <a:r>
              <a:rPr lang="fr-FR" sz="1600" dirty="0" smtClean="0"/>
              <a:t>mécaniques </a:t>
            </a:r>
            <a:r>
              <a:rPr lang="fr-FR" sz="1600" dirty="0"/>
              <a:t>sont </a:t>
            </a:r>
            <a:r>
              <a:rPr lang="fr-FR" sz="1600" dirty="0" smtClean="0"/>
              <a:t>élevées (intérêt d’un suivi rigoureux).</a:t>
            </a:r>
            <a:endParaRPr lang="fr-FR" sz="1600" dirty="0"/>
          </a:p>
          <a:p>
            <a:pPr lvl="1"/>
            <a:r>
              <a:rPr lang="fr-FR" sz="1600" dirty="0" smtClean="0"/>
              <a:t>En </a:t>
            </a:r>
            <a:r>
              <a:rPr lang="fr-FR" sz="1600" dirty="0"/>
              <a:t>cas d’échec,</a:t>
            </a:r>
            <a:r>
              <a:rPr lang="fr-FR" sz="1600" dirty="0" smtClean="0"/>
              <a:t> arthrodèse sur volumineuse perte de substance osseuse (greffe).</a:t>
            </a:r>
          </a:p>
        </p:txBody>
      </p:sp>
      <p:grpSp>
        <p:nvGrpSpPr>
          <p:cNvPr id="8" name="Grouper 7"/>
          <p:cNvGrpSpPr/>
          <p:nvPr/>
        </p:nvGrpSpPr>
        <p:grpSpPr>
          <a:xfrm>
            <a:off x="5504789" y="1030207"/>
            <a:ext cx="3608979" cy="4667034"/>
            <a:chOff x="5504789" y="1030207"/>
            <a:chExt cx="3608979" cy="4667034"/>
          </a:xfrm>
        </p:grpSpPr>
        <p:pic>
          <p:nvPicPr>
            <p:cNvPr id="4" name="Image 3" descr="C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54"/>
            <a:stretch>
              <a:fillRect/>
            </a:stretch>
          </p:blipFill>
          <p:spPr>
            <a:xfrm>
              <a:off x="7057623" y="3277831"/>
              <a:ext cx="2056145" cy="2419410"/>
            </a:xfrm>
            <a:prstGeom prst="rect">
              <a:avLst/>
            </a:prstGeom>
          </p:spPr>
        </p:pic>
        <p:pic>
          <p:nvPicPr>
            <p:cNvPr id="5" name="Image 4" descr="a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4789" y="1034648"/>
              <a:ext cx="1720418" cy="2233338"/>
            </a:xfrm>
            <a:prstGeom prst="rect">
              <a:avLst/>
            </a:prstGeom>
          </p:spPr>
        </p:pic>
        <p:pic>
          <p:nvPicPr>
            <p:cNvPr id="6" name="Image 5" descr="b.tif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7866" y="1030207"/>
              <a:ext cx="1680912" cy="2237779"/>
            </a:xfrm>
            <a:prstGeom prst="rect">
              <a:avLst/>
            </a:prstGeom>
          </p:spPr>
        </p:pic>
        <p:sp>
          <p:nvSpPr>
            <p:cNvPr id="7" name="Connecteur 6"/>
            <p:cNvSpPr/>
            <p:nvPr/>
          </p:nvSpPr>
          <p:spPr>
            <a:xfrm>
              <a:off x="7498220" y="4015577"/>
              <a:ext cx="1093945" cy="1008563"/>
            </a:xfrm>
            <a:prstGeom prst="flowChartConnector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9" name="Image 8" descr="aco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535" y="6253562"/>
            <a:ext cx="1371465" cy="46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499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3003885"/>
            <a:ext cx="8229600" cy="1140326"/>
          </a:xfrm>
        </p:spPr>
        <p:txBody>
          <a:bodyPr/>
          <a:lstStyle/>
          <a:p>
            <a:pPr marL="0" indent="0" algn="ctr">
              <a:buNone/>
            </a:pPr>
            <a:r>
              <a:rPr lang="fr-FR" dirty="0" smtClean="0"/>
              <a:t>…Merci de votre attention…</a:t>
            </a:r>
            <a:endParaRPr lang="fr-FR" dirty="0"/>
          </a:p>
        </p:txBody>
      </p:sp>
      <p:pic>
        <p:nvPicPr>
          <p:cNvPr id="4" name="Image 3" descr="aco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558" y="6164283"/>
            <a:ext cx="1636442" cy="55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786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67280"/>
            <a:ext cx="9144000" cy="1236404"/>
          </a:xfrm>
        </p:spPr>
        <p:txBody>
          <a:bodyPr>
            <a:normAutofit/>
          </a:bodyPr>
          <a:lstStyle/>
          <a:p>
            <a:r>
              <a:rPr lang="fr-FR" sz="3600" dirty="0"/>
              <a:t>Arthroplastie de cheville: </a:t>
            </a:r>
            <a:r>
              <a:rPr lang="fr-FR" sz="3600" dirty="0" smtClean="0"/>
              <a:t/>
            </a:r>
            <a:br>
              <a:rPr lang="fr-FR" sz="3600" dirty="0" smtClean="0"/>
            </a:br>
            <a:r>
              <a:rPr lang="fr-FR" sz="3600" b="1" dirty="0" smtClean="0"/>
              <a:t>Bilan </a:t>
            </a:r>
            <a:r>
              <a:rPr lang="fr-FR" sz="3600" b="1" dirty="0" err="1" smtClean="0"/>
              <a:t>préop</a:t>
            </a:r>
            <a:r>
              <a:rPr lang="fr-FR" sz="3600" b="1" dirty="0" smtClean="0"/>
              <a:t>.</a:t>
            </a:r>
            <a:endParaRPr lang="fr-FR" sz="36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5658" y="1600200"/>
            <a:ext cx="8521142" cy="4525963"/>
          </a:xfrm>
        </p:spPr>
        <p:txBody>
          <a:bodyPr>
            <a:noAutofit/>
          </a:bodyPr>
          <a:lstStyle/>
          <a:p>
            <a:r>
              <a:rPr lang="fr-FR" sz="2000" b="1" u="sng" dirty="0" smtClean="0"/>
              <a:t>Évaluation de la fonction:</a:t>
            </a:r>
          </a:p>
          <a:p>
            <a:pPr lvl="1"/>
            <a:r>
              <a:rPr lang="fr-FR" sz="1600" dirty="0" smtClean="0"/>
              <a:t>A quoi va être soumis cette possible prothèse?</a:t>
            </a:r>
          </a:p>
          <a:p>
            <a:pPr lvl="1"/>
            <a:r>
              <a:rPr lang="fr-FR" sz="1600" dirty="0" smtClean="0"/>
              <a:t>Age, BMI, activités quotidiennes et sportives, terrains pratiqués.</a:t>
            </a:r>
          </a:p>
          <a:p>
            <a:r>
              <a:rPr lang="fr-FR" sz="2000" b="1" u="sng" dirty="0" err="1" smtClean="0"/>
              <a:t>Axation</a:t>
            </a:r>
            <a:r>
              <a:rPr lang="fr-FR" sz="2000" b="1" u="sng" dirty="0" smtClean="0"/>
              <a:t> du MB inférieur?</a:t>
            </a:r>
          </a:p>
          <a:p>
            <a:r>
              <a:rPr lang="fr-FR" sz="2000" b="1" u="sng" dirty="0" smtClean="0"/>
              <a:t>Déformations du pied?</a:t>
            </a:r>
          </a:p>
          <a:p>
            <a:r>
              <a:rPr lang="fr-FR" sz="2000" b="1" u="sng" dirty="0" smtClean="0"/>
              <a:t>État articulaire sus et sous jacent?</a:t>
            </a:r>
          </a:p>
          <a:p>
            <a:r>
              <a:rPr lang="fr-FR" sz="2000" b="1" u="sng" dirty="0" smtClean="0"/>
              <a:t>Instabilité articulaire?</a:t>
            </a:r>
          </a:p>
          <a:p>
            <a:r>
              <a:rPr lang="fr-FR" sz="2000" b="1" u="sng" dirty="0" smtClean="0"/>
              <a:t>Bilan RX:</a:t>
            </a:r>
          </a:p>
          <a:p>
            <a:pPr lvl="1"/>
            <a:r>
              <a:rPr lang="fr-FR" sz="1600" dirty="0" err="1" smtClean="0"/>
              <a:t>Pangonogramme</a:t>
            </a:r>
            <a:r>
              <a:rPr lang="fr-FR" sz="1600" dirty="0" smtClean="0"/>
              <a:t>, cheville F, F rot </a:t>
            </a:r>
            <a:r>
              <a:rPr lang="fr-FR" sz="1600" dirty="0" err="1" smtClean="0"/>
              <a:t>int</a:t>
            </a:r>
            <a:r>
              <a:rPr lang="fr-FR" sz="1600" dirty="0" smtClean="0"/>
              <a:t> 20°+P en charge, ARR pied cerclé de </a:t>
            </a:r>
            <a:r>
              <a:rPr lang="fr-FR" sz="1600" dirty="0" err="1" smtClean="0"/>
              <a:t>Méary</a:t>
            </a:r>
            <a:r>
              <a:rPr lang="fr-FR" sz="1600" dirty="0"/>
              <a:t>.</a:t>
            </a:r>
            <a:endParaRPr lang="fr-FR" sz="1600" dirty="0" smtClean="0"/>
          </a:p>
          <a:p>
            <a:pPr lvl="1"/>
            <a:r>
              <a:rPr lang="fr-FR" sz="1600" dirty="0" smtClean="0"/>
              <a:t>+/- A°TDM.</a:t>
            </a:r>
          </a:p>
        </p:txBody>
      </p:sp>
      <p:grpSp>
        <p:nvGrpSpPr>
          <p:cNvPr id="7" name="Grouper 6"/>
          <p:cNvGrpSpPr/>
          <p:nvPr/>
        </p:nvGrpSpPr>
        <p:grpSpPr>
          <a:xfrm>
            <a:off x="3458108" y="2871593"/>
            <a:ext cx="5449570" cy="2545715"/>
            <a:chOff x="3458108" y="2871593"/>
            <a:chExt cx="5449570" cy="2545715"/>
          </a:xfrm>
        </p:grpSpPr>
        <p:pic>
          <p:nvPicPr>
            <p:cNvPr id="4" name="Image 3" descr="DSCN3012.JPG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58108" y="2871593"/>
              <a:ext cx="1833245" cy="2543810"/>
            </a:xfrm>
            <a:prstGeom prst="rect">
              <a:avLst/>
            </a:prstGeom>
          </p:spPr>
        </p:pic>
        <p:pic>
          <p:nvPicPr>
            <p:cNvPr id="5" name="Image 4" descr="DSCN3013.JPG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91353" y="2875403"/>
              <a:ext cx="1891030" cy="2541905"/>
            </a:xfrm>
            <a:prstGeom prst="rect">
              <a:avLst/>
            </a:prstGeom>
          </p:spPr>
        </p:pic>
        <p:pic>
          <p:nvPicPr>
            <p:cNvPr id="6" name="Image 5" descr="Méary.jpg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82383" y="2873498"/>
              <a:ext cx="1725295" cy="2543810"/>
            </a:xfrm>
            <a:prstGeom prst="rect">
              <a:avLst/>
            </a:prstGeom>
          </p:spPr>
        </p:pic>
      </p:grpSp>
      <p:pic>
        <p:nvPicPr>
          <p:cNvPr id="8" name="Image 7" descr="aco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558" y="6164283"/>
            <a:ext cx="1636442" cy="55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122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60814"/>
            <a:ext cx="8229600" cy="1143000"/>
          </a:xfrm>
        </p:spPr>
        <p:txBody>
          <a:bodyPr>
            <a:noAutofit/>
          </a:bodyPr>
          <a:lstStyle/>
          <a:p>
            <a:r>
              <a:rPr lang="fr-FR" sz="3600" dirty="0"/>
              <a:t>Arthroplastie de cheville: </a:t>
            </a:r>
            <a:r>
              <a:rPr lang="fr-FR" sz="3600" dirty="0" smtClean="0"/>
              <a:t/>
            </a:r>
            <a:br>
              <a:rPr lang="fr-FR" sz="3600" dirty="0" smtClean="0"/>
            </a:br>
            <a:r>
              <a:rPr lang="fr-FR" sz="3600" b="1" dirty="0" smtClean="0"/>
              <a:t>Contre-indications.</a:t>
            </a:r>
            <a:endParaRPr lang="fr-FR" sz="36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5875" y="2001758"/>
            <a:ext cx="7995806" cy="4329782"/>
          </a:xfrm>
        </p:spPr>
        <p:txBody>
          <a:bodyPr>
            <a:noAutofit/>
          </a:bodyPr>
          <a:lstStyle/>
          <a:p>
            <a:r>
              <a:rPr lang="fr-FR" sz="2400" dirty="0" smtClean="0"/>
              <a:t>Infections.</a:t>
            </a:r>
          </a:p>
          <a:p>
            <a:r>
              <a:rPr lang="fr-FR" sz="2400" dirty="0" smtClean="0"/>
              <a:t>Affections neurologiques.</a:t>
            </a:r>
          </a:p>
          <a:p>
            <a:r>
              <a:rPr lang="fr-FR" sz="2400" dirty="0" smtClean="0"/>
              <a:t>Problèmes cutanés ou vasculaires.</a:t>
            </a:r>
          </a:p>
          <a:p>
            <a:r>
              <a:rPr lang="fr-FR" sz="2400" dirty="0" smtClean="0"/>
              <a:t>Importantes ostéonécroses du talus.</a:t>
            </a:r>
          </a:p>
          <a:p>
            <a:r>
              <a:rPr lang="fr-FR" sz="2400" dirty="0" err="1" smtClean="0"/>
              <a:t>Désarthodèse</a:t>
            </a:r>
            <a:r>
              <a:rPr lang="fr-FR" sz="2400" dirty="0" smtClean="0"/>
              <a:t>.</a:t>
            </a:r>
          </a:p>
          <a:p>
            <a:r>
              <a:rPr lang="fr-FR" sz="2400" dirty="0" err="1" smtClean="0"/>
              <a:t>Désaxation</a:t>
            </a:r>
            <a:r>
              <a:rPr lang="fr-FR" sz="2400" dirty="0" smtClean="0"/>
              <a:t> intra-articulaire majeure &gt;10°.</a:t>
            </a:r>
          </a:p>
          <a:p>
            <a:r>
              <a:rPr lang="fr-FR" sz="2400" dirty="0" smtClean="0"/>
              <a:t>Instabilité majeure.</a:t>
            </a:r>
            <a:endParaRPr lang="fr-FR" sz="2400" dirty="0"/>
          </a:p>
        </p:txBody>
      </p:sp>
      <p:pic>
        <p:nvPicPr>
          <p:cNvPr id="4" name="Image 3" descr="aco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558" y="6164283"/>
            <a:ext cx="1636442" cy="55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201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9790"/>
            <a:ext cx="9144000" cy="1206390"/>
          </a:xfrm>
        </p:spPr>
        <p:txBody>
          <a:bodyPr>
            <a:normAutofit/>
          </a:bodyPr>
          <a:lstStyle/>
          <a:p>
            <a:r>
              <a:rPr lang="fr-FR" sz="3600" dirty="0"/>
              <a:t>Arthroplastie de </a:t>
            </a:r>
            <a:r>
              <a:rPr lang="fr-FR" sz="3600" dirty="0" smtClean="0"/>
              <a:t>cheville: </a:t>
            </a:r>
            <a:br>
              <a:rPr lang="fr-FR" sz="3600" dirty="0" smtClean="0"/>
            </a:br>
            <a:r>
              <a:rPr lang="fr-FR" sz="3600" b="1" dirty="0" smtClean="0"/>
              <a:t>Indications.</a:t>
            </a:r>
            <a:endParaRPr lang="fr-FR" sz="36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58084" y="3603114"/>
            <a:ext cx="6149474" cy="3112542"/>
          </a:xfrm>
        </p:spPr>
        <p:txBody>
          <a:bodyPr>
            <a:normAutofit/>
          </a:bodyPr>
          <a:lstStyle/>
          <a:p>
            <a:r>
              <a:rPr lang="fr-FR" sz="2000" b="1" u="sng" dirty="0" smtClean="0"/>
              <a:t>Arthrites inflammatoires </a:t>
            </a:r>
            <a:r>
              <a:rPr lang="fr-FR" sz="2000" dirty="0" smtClean="0"/>
              <a:t>(25%):</a:t>
            </a:r>
          </a:p>
          <a:p>
            <a:pPr lvl="1"/>
            <a:r>
              <a:rPr lang="fr-FR" sz="1600" dirty="0" smtClean="0"/>
              <a:t>Polyarthrite Rhumatoïde, psoriasis, hémochromatose.</a:t>
            </a:r>
          </a:p>
          <a:p>
            <a:r>
              <a:rPr lang="fr-FR" sz="2000" b="1" u="sng" dirty="0" smtClean="0"/>
              <a:t>Arthroses primitives </a:t>
            </a:r>
            <a:r>
              <a:rPr lang="fr-FR" sz="2000" dirty="0" smtClean="0"/>
              <a:t>(7%):</a:t>
            </a:r>
          </a:p>
          <a:p>
            <a:pPr lvl="1"/>
            <a:r>
              <a:rPr lang="fr-FR" sz="1600" dirty="0" smtClean="0"/>
              <a:t>Ostéonécrose partielle talus.</a:t>
            </a:r>
          </a:p>
          <a:p>
            <a:r>
              <a:rPr lang="fr-FR" sz="2000" b="1" u="sng" dirty="0" smtClean="0">
                <a:solidFill>
                  <a:srgbClr val="FF0000"/>
                </a:solidFill>
              </a:rPr>
              <a:t>Arthroses post-traumatiques </a:t>
            </a:r>
            <a:r>
              <a:rPr lang="fr-FR" sz="2000" dirty="0" smtClean="0">
                <a:solidFill>
                  <a:srgbClr val="FF0000"/>
                </a:solidFill>
              </a:rPr>
              <a:t>(50%):</a:t>
            </a:r>
          </a:p>
          <a:p>
            <a:pPr lvl="1"/>
            <a:r>
              <a:rPr lang="fr-FR" sz="1600" dirty="0" smtClean="0"/>
              <a:t>Fracture </a:t>
            </a:r>
            <a:r>
              <a:rPr lang="fr-FR" sz="1600" dirty="0" err="1" smtClean="0"/>
              <a:t>bimalléolaire</a:t>
            </a:r>
            <a:r>
              <a:rPr lang="fr-FR" sz="1600" dirty="0" smtClean="0"/>
              <a:t>, pilon tibial, talus.</a:t>
            </a:r>
          </a:p>
          <a:p>
            <a:pPr lvl="1"/>
            <a:r>
              <a:rPr lang="fr-FR" sz="1600" dirty="0" smtClean="0"/>
              <a:t>Instabilité.</a:t>
            </a:r>
            <a:endParaRPr lang="fr-FR" sz="1600" dirty="0"/>
          </a:p>
        </p:txBody>
      </p:sp>
      <p:pic>
        <p:nvPicPr>
          <p:cNvPr id="4" name="Image 3" descr="A9RvY0wZH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8" r="-6388" b="12658"/>
          <a:stretch/>
        </p:blipFill>
        <p:spPr>
          <a:xfrm>
            <a:off x="393637" y="1226180"/>
            <a:ext cx="2559083" cy="2235200"/>
          </a:xfrm>
          <a:prstGeom prst="rect">
            <a:avLst/>
          </a:prstGeom>
        </p:spPr>
      </p:pic>
      <p:pic>
        <p:nvPicPr>
          <p:cNvPr id="5" name="Image 4" descr="A9RvY0wZH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509" y="1236308"/>
            <a:ext cx="2768600" cy="2235200"/>
          </a:xfrm>
          <a:prstGeom prst="rect">
            <a:avLst/>
          </a:prstGeom>
        </p:spPr>
      </p:pic>
      <p:pic>
        <p:nvPicPr>
          <p:cNvPr id="6" name="Image 5" descr="A9RvY0wZH2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281" y="1226180"/>
            <a:ext cx="2390886" cy="2235200"/>
          </a:xfrm>
          <a:prstGeom prst="rect">
            <a:avLst/>
          </a:prstGeom>
        </p:spPr>
      </p:pic>
      <p:grpSp>
        <p:nvGrpSpPr>
          <p:cNvPr id="12" name="Grouper 11"/>
          <p:cNvGrpSpPr/>
          <p:nvPr/>
        </p:nvGrpSpPr>
        <p:grpSpPr>
          <a:xfrm>
            <a:off x="1208425" y="1764632"/>
            <a:ext cx="6717878" cy="955128"/>
            <a:chOff x="4817899" y="1793288"/>
            <a:chExt cx="6717878" cy="955128"/>
          </a:xfrm>
        </p:grpSpPr>
        <p:sp>
          <p:nvSpPr>
            <p:cNvPr id="8" name="Ellipse 7"/>
            <p:cNvSpPr/>
            <p:nvPr/>
          </p:nvSpPr>
          <p:spPr>
            <a:xfrm>
              <a:off x="8007685" y="1793288"/>
              <a:ext cx="906378" cy="589276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Ellipse 8"/>
            <p:cNvSpPr/>
            <p:nvPr/>
          </p:nvSpPr>
          <p:spPr>
            <a:xfrm>
              <a:off x="10507579" y="1793288"/>
              <a:ext cx="1028198" cy="589276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Ellipse 9"/>
            <p:cNvSpPr/>
            <p:nvPr/>
          </p:nvSpPr>
          <p:spPr>
            <a:xfrm>
              <a:off x="4817899" y="2016712"/>
              <a:ext cx="1173414" cy="731704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1" name="Image 10" descr="aco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558" y="6164283"/>
            <a:ext cx="1636442" cy="55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55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9928"/>
            <a:ext cx="8229600" cy="1393114"/>
          </a:xfrm>
        </p:spPr>
        <p:txBody>
          <a:bodyPr>
            <a:normAutofit fontScale="90000"/>
          </a:bodyPr>
          <a:lstStyle/>
          <a:p>
            <a:r>
              <a:rPr lang="fr-FR" sz="4000" dirty="0"/>
              <a:t>Arthroplastie de cheville: </a:t>
            </a:r>
            <a:br>
              <a:rPr lang="fr-FR" sz="4000" dirty="0"/>
            </a:br>
            <a:r>
              <a:rPr lang="fr-FR" sz="4000" b="1" dirty="0" smtClean="0"/>
              <a:t>Technique opératoire</a:t>
            </a:r>
            <a:r>
              <a:rPr lang="fr-FR" b="1" dirty="0" smtClean="0"/>
              <a:t>.</a:t>
            </a:r>
            <a:endParaRPr lang="fr-FR" b="1" dirty="0"/>
          </a:p>
        </p:txBody>
      </p:sp>
      <p:pic>
        <p:nvPicPr>
          <p:cNvPr id="4" name="Espace réservé du contenu 3" descr="IMG_785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3" b="13983"/>
          <a:stretch>
            <a:fillRect/>
          </a:stretch>
        </p:blipFill>
        <p:spPr/>
      </p:pic>
      <p:pic>
        <p:nvPicPr>
          <p:cNvPr id="5" name="Image 4" descr="aco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558" y="6164283"/>
            <a:ext cx="1636442" cy="55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56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665"/>
            <a:ext cx="8229600" cy="1143000"/>
          </a:xfrm>
        </p:spPr>
        <p:txBody>
          <a:bodyPr>
            <a:noAutofit/>
          </a:bodyPr>
          <a:lstStyle/>
          <a:p>
            <a:r>
              <a:rPr lang="fr-FR" sz="3600" dirty="0"/>
              <a:t>Arthroplastie de cheville: </a:t>
            </a:r>
            <a:br>
              <a:rPr lang="fr-FR" sz="3600" dirty="0"/>
            </a:br>
            <a:r>
              <a:rPr lang="fr-FR" sz="3600" b="1" dirty="0"/>
              <a:t>Technique opératoire.</a:t>
            </a:r>
          </a:p>
        </p:txBody>
      </p:sp>
      <p:pic>
        <p:nvPicPr>
          <p:cNvPr id="4" name="Espace réservé du contenu 3" descr="IMG_785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3" b="13983"/>
          <a:stretch>
            <a:fillRect/>
          </a:stretch>
        </p:blipFill>
        <p:spPr/>
      </p:pic>
      <p:pic>
        <p:nvPicPr>
          <p:cNvPr id="5" name="Image 4" descr="aco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558" y="6164283"/>
            <a:ext cx="1636442" cy="55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13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3596"/>
            <a:ext cx="8229600" cy="1143000"/>
          </a:xfrm>
        </p:spPr>
        <p:txBody>
          <a:bodyPr>
            <a:noAutofit/>
          </a:bodyPr>
          <a:lstStyle/>
          <a:p>
            <a:r>
              <a:rPr lang="fr-FR" sz="3600" dirty="0"/>
              <a:t>Arthroplastie de cheville: </a:t>
            </a:r>
            <a:br>
              <a:rPr lang="fr-FR" sz="3600" dirty="0"/>
            </a:br>
            <a:r>
              <a:rPr lang="fr-FR" sz="3600" b="1" dirty="0"/>
              <a:t>Technique opératoire.</a:t>
            </a:r>
          </a:p>
        </p:txBody>
      </p:sp>
      <p:pic>
        <p:nvPicPr>
          <p:cNvPr id="4" name="Espace réservé du contenu 3" descr="IMG_785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3" b="13983"/>
          <a:stretch>
            <a:fillRect/>
          </a:stretch>
        </p:blipFill>
        <p:spPr/>
      </p:pic>
      <p:pic>
        <p:nvPicPr>
          <p:cNvPr id="5" name="Image 4" descr="aco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558" y="6164283"/>
            <a:ext cx="1636442" cy="55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747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2274"/>
            <a:ext cx="8229600" cy="1143000"/>
          </a:xfrm>
        </p:spPr>
        <p:txBody>
          <a:bodyPr>
            <a:noAutofit/>
          </a:bodyPr>
          <a:lstStyle/>
          <a:p>
            <a:r>
              <a:rPr lang="fr-FR" sz="3600" dirty="0"/>
              <a:t>Arthroplastie de cheville: </a:t>
            </a:r>
            <a:br>
              <a:rPr lang="fr-FR" sz="3600" dirty="0"/>
            </a:br>
            <a:r>
              <a:rPr lang="fr-FR" sz="3600" b="1" dirty="0"/>
              <a:t>Technique opératoire.</a:t>
            </a:r>
          </a:p>
        </p:txBody>
      </p:sp>
      <p:pic>
        <p:nvPicPr>
          <p:cNvPr id="4" name="Espace réservé du contenu 3" descr="IMG_786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3" b="13983"/>
          <a:stretch>
            <a:fillRect/>
          </a:stretch>
        </p:blipFill>
        <p:spPr/>
      </p:pic>
      <p:pic>
        <p:nvPicPr>
          <p:cNvPr id="5" name="Image 4" descr="aco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558" y="6164283"/>
            <a:ext cx="1636442" cy="55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28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ise">
  <a:themeElements>
    <a:clrScheme name="Bris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is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is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Brise.thmx</Template>
  <TotalTime>955</TotalTime>
  <Words>496</Words>
  <Application>Microsoft Macintosh PowerPoint</Application>
  <PresentationFormat>Présentation à l'écran (4:3)</PresentationFormat>
  <Paragraphs>113</Paragraphs>
  <Slides>23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4" baseType="lpstr">
      <vt:lpstr>Brise</vt:lpstr>
      <vt:lpstr>La Cheville dégénérative: arthroplastie de cheville.</vt:lpstr>
      <vt:lpstr>Arthroplastie de cheville:  Historique.</vt:lpstr>
      <vt:lpstr>Arthroplastie de cheville:  Bilan préop.</vt:lpstr>
      <vt:lpstr>Arthroplastie de cheville:  Contre-indications.</vt:lpstr>
      <vt:lpstr>Arthroplastie de cheville:  Indications.</vt:lpstr>
      <vt:lpstr>Arthroplastie de cheville:  Technique opératoire.</vt:lpstr>
      <vt:lpstr>Arthroplastie de cheville:  Technique opératoire.</vt:lpstr>
      <vt:lpstr>Arthroplastie de cheville:  Technique opératoire.</vt:lpstr>
      <vt:lpstr>Arthroplastie de cheville:  Technique opératoire.</vt:lpstr>
      <vt:lpstr>Arthroplastie de cheville:  Technique opératoire.</vt:lpstr>
      <vt:lpstr>Arthroplastie de cheville:  Technique opératoire.</vt:lpstr>
      <vt:lpstr>Arthroplastie de cheville:  Technique opératoire.</vt:lpstr>
      <vt:lpstr>Arthroplastie de cheville:  Technique opératoire.</vt:lpstr>
      <vt:lpstr>Arthroplastie de cheville:  Technique opératoire.</vt:lpstr>
      <vt:lpstr>Arthroplastie de cheville:  Soins post-opératoires.</vt:lpstr>
      <vt:lpstr>Arthroplastie de cheville:  Résultats.</vt:lpstr>
      <vt:lpstr>Arthroplastie de cheville: Résultats. Mr C… arthrose primitive,  72 ans.</vt:lpstr>
      <vt:lpstr>Arthroplastie de cheville: Résultats. Mr C… arthrite hémophilique,  50 ans.</vt:lpstr>
      <vt:lpstr>Arthroplastie de cheville: Complication. Mr O… ,  62 ans.          nécrose cutanée à ablation du plâtre</vt:lpstr>
      <vt:lpstr>Arthroplastie de cheville: Complication. Mr O… ,  62 ans.</vt:lpstr>
      <vt:lpstr>Arthroplastie de cheville: Complication. Mr O… ,  62 ans. À 6 mois postopératoire</vt:lpstr>
      <vt:lpstr>Arthroplastie de cheville: Conclusions.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Cheville dégénérative: arthroplastie de cheville.</dc:title>
  <dc:creator>Admin</dc:creator>
  <cp:lastModifiedBy>Richard BERACASSAT</cp:lastModifiedBy>
  <cp:revision>92</cp:revision>
  <dcterms:created xsi:type="dcterms:W3CDTF">2012-10-03T18:45:24Z</dcterms:created>
  <dcterms:modified xsi:type="dcterms:W3CDTF">2014-05-29T07:00:53Z</dcterms:modified>
</cp:coreProperties>
</file>