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notesMasterIdLst>
    <p:notesMasterId r:id="rId41"/>
  </p:notesMasterIdLst>
  <p:sldIdLst>
    <p:sldId id="256" r:id="rId2"/>
    <p:sldId id="257" r:id="rId3"/>
    <p:sldId id="258" r:id="rId4"/>
    <p:sldId id="259" r:id="rId5"/>
    <p:sldId id="263" r:id="rId6"/>
    <p:sldId id="261" r:id="rId7"/>
    <p:sldId id="273" r:id="rId8"/>
    <p:sldId id="262" r:id="rId9"/>
    <p:sldId id="264" r:id="rId10"/>
    <p:sldId id="265" r:id="rId11"/>
    <p:sldId id="266" r:id="rId12"/>
    <p:sldId id="285" r:id="rId13"/>
    <p:sldId id="286" r:id="rId14"/>
    <p:sldId id="287" r:id="rId15"/>
    <p:sldId id="283" r:id="rId16"/>
    <p:sldId id="284" r:id="rId17"/>
    <p:sldId id="270" r:id="rId18"/>
    <p:sldId id="267" r:id="rId19"/>
    <p:sldId id="268" r:id="rId20"/>
    <p:sldId id="281" r:id="rId21"/>
    <p:sldId id="282" r:id="rId22"/>
    <p:sldId id="288" r:id="rId23"/>
    <p:sldId id="269" r:id="rId24"/>
    <p:sldId id="271" r:id="rId25"/>
    <p:sldId id="272" r:id="rId26"/>
    <p:sldId id="289" r:id="rId27"/>
    <p:sldId id="290" r:id="rId28"/>
    <p:sldId id="291" r:id="rId29"/>
    <p:sldId id="276" r:id="rId30"/>
    <p:sldId id="275" r:id="rId31"/>
    <p:sldId id="279" r:id="rId32"/>
    <p:sldId id="280" r:id="rId33"/>
    <p:sldId id="292" r:id="rId34"/>
    <p:sldId id="293" r:id="rId35"/>
    <p:sldId id="294" r:id="rId36"/>
    <p:sldId id="278" r:id="rId37"/>
    <p:sldId id="295" r:id="rId38"/>
    <p:sldId id="296" r:id="rId39"/>
    <p:sldId id="297" r:id="rId4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7" autoAdjust="0"/>
    <p:restoredTop sz="86847" autoAdjust="0"/>
  </p:normalViewPr>
  <p:slideViewPr>
    <p:cSldViewPr snapToGrid="0" snapToObjects="1">
      <p:cViewPr varScale="1">
        <p:scale>
          <a:sx n="84" d="100"/>
          <a:sy n="84" d="100"/>
        </p:scale>
        <p:origin x="-1456" y="-96"/>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161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1CE34-8284-0C48-ADDF-E5BB9723E065}" type="datetimeFigureOut">
              <a:rPr lang="fr-FR" smtClean="0"/>
              <a:t>06/10/12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ECB81-565A-C64B-A2FE-D10D908418BB}" type="slidenum">
              <a:rPr lang="fr-FR" smtClean="0"/>
              <a:t>‹#›</a:t>
            </a:fld>
            <a:endParaRPr lang="fr-FR" dirty="0"/>
          </a:p>
        </p:txBody>
      </p:sp>
    </p:spTree>
    <p:extLst>
      <p:ext uri="{BB962C8B-B14F-4D97-AF65-F5344CB8AC3E}">
        <p14:creationId xmlns:p14="http://schemas.microsoft.com/office/powerpoint/2010/main" val="13885051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r.wikipedia.org/wiki/Jambe_(segment_de_membre)" TargetMode="External"/><Relationship Id="rId4" Type="http://schemas.openxmlformats.org/officeDocument/2006/relationships/hyperlink" Target="http://fr.wikipedia.org/wiki/Pied_(anatomie)" TargetMode="External"/><Relationship Id="rId5" Type="http://schemas.openxmlformats.org/officeDocument/2006/relationships/hyperlink" Target="http://fr.wikipedia.org/wiki/Entorse_(m%C3%A9decine)" TargetMode="External"/><Relationship Id="rId6" Type="http://schemas.openxmlformats.org/officeDocument/2006/relationships/hyperlink" Target="http://fr.wikipedia.org/wiki/Tibia_(os)" TargetMode="External"/><Relationship Id="rId7" Type="http://schemas.openxmlformats.org/officeDocument/2006/relationships/hyperlink" Target="http://fr.wikipedia.org/wiki/Mall%C3%A9ole_interne" TargetMode="External"/><Relationship Id="rId8" Type="http://schemas.openxmlformats.org/officeDocument/2006/relationships/hyperlink" Target="http://fr.wikipedia.org/wiki/Fibula" TargetMode="External"/><Relationship Id="rId9" Type="http://schemas.openxmlformats.org/officeDocument/2006/relationships/hyperlink" Target="http://fr.wikipedia.org/wiki/Mall%C3%A9ole_externe" TargetMode="External"/><Relationship Id="rId10" Type="http://schemas.openxmlformats.org/officeDocument/2006/relationships/hyperlink" Target="http://fr.wikipedia.org/wiki/Os_astragale" TargetMode="External"/><Relationship Id="rId11" Type="http://schemas.openxmlformats.org/officeDocument/2006/relationships/hyperlink" Target="http://fr.wikipedia.org/wiki/Articulation_synoviale"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9" Type="http://schemas.openxmlformats.org/officeDocument/2006/relationships/hyperlink" Target="http://fr.wikipedia.org/wiki/Cheville_(anatomie)" TargetMode="External"/><Relationship Id="rId20" Type="http://schemas.openxmlformats.org/officeDocument/2006/relationships/hyperlink" Target="http://fr.wikipedia.org/wiki/Main" TargetMode="External"/><Relationship Id="rId21" Type="http://schemas.openxmlformats.org/officeDocument/2006/relationships/hyperlink" Target="http://fr.wikipedia.org/wiki/Glande_sudoripare" TargetMode="External"/><Relationship Id="rId22" Type="http://schemas.openxmlformats.org/officeDocument/2006/relationships/hyperlink" Target="http://fr.wikipedia.org/wiki/Poids" TargetMode="External"/><Relationship Id="rId23" Type="http://schemas.openxmlformats.org/officeDocument/2006/relationships/hyperlink" Target="http://fr.wikipedia.org/wiki/Corps_humain" TargetMode="External"/><Relationship Id="rId24" Type="http://schemas.openxmlformats.org/officeDocument/2006/relationships/hyperlink" Target="http://fr.wikipedia.org/wiki/Talon_(anatomie)" TargetMode="External"/><Relationship Id="rId25" Type="http://schemas.openxmlformats.org/officeDocument/2006/relationships/hyperlink" Target="http://fr.wikipedia.org/wiki/M%C3%A9tatarse" TargetMode="External"/><Relationship Id="rId26" Type="http://schemas.openxmlformats.org/officeDocument/2006/relationships/hyperlink" Target="http://fr.wikipedia.org/wiki/Orteil" TargetMode="External"/><Relationship Id="rId10" Type="http://schemas.openxmlformats.org/officeDocument/2006/relationships/hyperlink" Target="http://fr.wikipedia.org/wiki/Os" TargetMode="External"/><Relationship Id="rId11" Type="http://schemas.openxmlformats.org/officeDocument/2006/relationships/hyperlink" Target="http://fr.wikipedia.org/wiki/Squelette" TargetMode="External"/><Relationship Id="rId12" Type="http://schemas.openxmlformats.org/officeDocument/2006/relationships/hyperlink" Target="http://fr.wikipedia.org/wiki/Articulation_(anatomie)" TargetMode="External"/><Relationship Id="rId13" Type="http://schemas.openxmlformats.org/officeDocument/2006/relationships/hyperlink" Target="http://fr.wikipedia.org/wiki/Ligament" TargetMode="External"/><Relationship Id="rId14" Type="http://schemas.openxmlformats.org/officeDocument/2006/relationships/hyperlink" Target="http://fr.wikipedia.org/wiki/Muscle" TargetMode="External"/><Relationship Id="rId15" Type="http://schemas.openxmlformats.org/officeDocument/2006/relationships/hyperlink" Target="http://fr.wikipedia.org/wiki/Doigt" TargetMode="External"/><Relationship Id="rId16" Type="http://schemas.openxmlformats.org/officeDocument/2006/relationships/hyperlink" Target="http://fr.wikipedia.org/wiki/Nerf" TargetMode="External"/><Relationship Id="rId17" Type="http://schemas.openxmlformats.org/officeDocument/2006/relationships/hyperlink" Target="http://fr.wikipedia.org/wiki/Plante_(pied)" TargetMode="External"/><Relationship Id="rId18" Type="http://schemas.openxmlformats.org/officeDocument/2006/relationships/hyperlink" Target="http://fr.wikipedia.org/wiki/Chatouillement" TargetMode="External"/><Relationship Id="rId19" Type="http://schemas.openxmlformats.org/officeDocument/2006/relationships/hyperlink" Target="http://fr.wikipedia.org/wiki/Aisselle" TargetMode="External"/><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fr.wikipedia.org/wiki/Membre_inf%C3%A9rieur_humain" TargetMode="External"/><Relationship Id="rId4" Type="http://schemas.openxmlformats.org/officeDocument/2006/relationships/hyperlink" Target="http://fr.wikipedia.org/wiki/Marche" TargetMode="External"/><Relationship Id="rId5" Type="http://schemas.openxmlformats.org/officeDocument/2006/relationships/hyperlink" Target="http://fr.wikipedia.org/wiki/%C3%89quilibre" TargetMode="External"/><Relationship Id="rId6" Type="http://schemas.openxmlformats.org/officeDocument/2006/relationships/hyperlink" Target="http://fr.wikipedia.org/wiki/Amortisseur" TargetMode="External"/><Relationship Id="rId7" Type="http://schemas.openxmlformats.org/officeDocument/2006/relationships/hyperlink" Target="http://fr.wikipedia.org/wiki/Propulseur" TargetMode="External"/><Relationship Id="rId8" Type="http://schemas.openxmlformats.org/officeDocument/2006/relationships/hyperlink" Target="http://fr.wikipedia.org/wiki/Jambe_(segment_de_membr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articulations nombreuses et - rôles multiples:</a:t>
            </a:r>
          </a:p>
          <a:p>
            <a:r>
              <a:rPr lang="fr-FR" sz="1200" b="0" i="0" u="none" strike="noStrike" kern="1200" baseline="0" dirty="0" smtClean="0">
                <a:solidFill>
                  <a:schemeClr val="tx1"/>
                </a:solidFill>
                <a:latin typeface="+mn-lt"/>
                <a:ea typeface="+mn-ea"/>
                <a:cs typeface="+mn-cs"/>
              </a:rPr>
              <a:t>* stabilité en appui uni et bipodal</a:t>
            </a:r>
          </a:p>
          <a:p>
            <a:r>
              <a:rPr lang="fr-FR" sz="1200" b="0" i="0" u="none" strike="noStrike" kern="1200" baseline="0" dirty="0" smtClean="0">
                <a:solidFill>
                  <a:schemeClr val="tx1"/>
                </a:solidFill>
                <a:latin typeface="+mn-lt"/>
                <a:ea typeface="+mn-ea"/>
                <a:cs typeface="+mn-cs"/>
              </a:rPr>
              <a:t>* marche et course</a:t>
            </a:r>
          </a:p>
          <a:p>
            <a:r>
              <a:rPr lang="fr-FR" sz="1200" b="0" i="0" u="none" strike="noStrike" kern="1200" baseline="0" dirty="0" smtClean="0">
                <a:solidFill>
                  <a:schemeClr val="tx1"/>
                </a:solidFill>
                <a:latin typeface="+mn-lt"/>
                <a:ea typeface="+mn-ea"/>
                <a:cs typeface="+mn-cs"/>
              </a:rPr>
              <a:t>- orientation et adaptation du pied au sol</a:t>
            </a:r>
          </a:p>
          <a:p>
            <a:r>
              <a:rPr lang="fr-FR" sz="1200" b="0" i="0" u="none" strike="noStrike" kern="1200" baseline="0" dirty="0" smtClean="0">
                <a:solidFill>
                  <a:schemeClr val="tx1"/>
                </a:solidFill>
                <a:latin typeface="+mn-lt"/>
                <a:ea typeface="+mn-ea"/>
                <a:cs typeface="+mn-cs"/>
              </a:rPr>
              <a:t>- amortissement du pas</a:t>
            </a:r>
          </a:p>
          <a:p>
            <a:r>
              <a:rPr lang="fr-FR" sz="1200" b="0" i="0" u="none" strike="noStrike" kern="1200" baseline="0" dirty="0" smtClean="0">
                <a:solidFill>
                  <a:schemeClr val="tx1"/>
                </a:solidFill>
                <a:latin typeface="+mn-lt"/>
                <a:ea typeface="+mn-ea"/>
                <a:cs typeface="+mn-cs"/>
              </a:rPr>
              <a:t>- propulsion</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1</a:t>
            </a:fld>
            <a:endParaRPr lang="fr-FR" dirty="0"/>
          </a:p>
        </p:txBody>
      </p:sp>
    </p:spTree>
    <p:extLst>
      <p:ext uri="{BB962C8B-B14F-4D97-AF65-F5344CB8AC3E}">
        <p14:creationId xmlns:p14="http://schemas.microsoft.com/office/powerpoint/2010/main" val="348352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si arche interne souple, arche externe rigide grâce:</a:t>
            </a:r>
          </a:p>
          <a:p>
            <a:r>
              <a:rPr lang="fr-FR" sz="1200" b="0" i="0" u="none" strike="noStrike" kern="1200" baseline="0" dirty="0" smtClean="0">
                <a:solidFill>
                  <a:schemeClr val="tx1"/>
                </a:solidFill>
                <a:latin typeface="+mn-lt"/>
                <a:ea typeface="+mn-ea"/>
                <a:cs typeface="+mn-cs"/>
              </a:rPr>
              <a:t>- 1: grand ligament calcanéo-cuboïdien plantaire très rigide (5,6)</a:t>
            </a:r>
          </a:p>
          <a:p>
            <a:r>
              <a:rPr lang="fr-FR" sz="1200" b="0" i="0" u="none" strike="noStrike" kern="1200" baseline="0" dirty="0" smtClean="0">
                <a:solidFill>
                  <a:schemeClr val="tx1"/>
                </a:solidFill>
                <a:latin typeface="+mn-lt"/>
                <a:ea typeface="+mn-ea"/>
                <a:cs typeface="+mn-cs"/>
              </a:rPr>
              <a:t>- 2: gde apophyse du calcanéum</a:t>
            </a:r>
          </a:p>
          <a:p>
            <a:r>
              <a:rPr lang="fr-FR" sz="1200" b="0" i="0" u="none" strike="noStrike" kern="1200" baseline="0" dirty="0" smtClean="0">
                <a:solidFill>
                  <a:schemeClr val="tx1"/>
                </a:solidFill>
                <a:latin typeface="+mn-lt"/>
                <a:ea typeface="+mn-ea"/>
                <a:cs typeface="+mn-cs"/>
              </a:rPr>
              <a:t>-3 muscles –&gt; CPL, LPL, abducteur du V</a:t>
            </a:r>
          </a:p>
          <a:p>
            <a:r>
              <a:rPr lang="fr-FR" sz="1200" b="0" i="0" u="none" strike="noStrike" kern="1200" baseline="0" dirty="0" smtClean="0">
                <a:solidFill>
                  <a:schemeClr val="tx1"/>
                </a:solidFill>
                <a:latin typeface="+mn-lt"/>
                <a:ea typeface="+mn-ea"/>
                <a:cs typeface="+mn-cs"/>
              </a:rPr>
              <a:t>peuvent la creuser- ECO et PA</a:t>
            </a:r>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27</a:t>
            </a:fld>
            <a:endParaRPr lang="fr-FR" dirty="0"/>
          </a:p>
        </p:txBody>
      </p:sp>
    </p:spTree>
    <p:extLst>
      <p:ext uri="{BB962C8B-B14F-4D97-AF65-F5344CB8AC3E}">
        <p14:creationId xmlns:p14="http://schemas.microsoft.com/office/powerpoint/2010/main" val="220717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déroulement du pas s’effectue en 4 temps</a:t>
            </a:r>
          </a:p>
          <a:p>
            <a:r>
              <a:rPr lang="fr-FR" sz="1200" b="0" i="0" u="none" strike="noStrike" kern="1200" baseline="0" dirty="0" smtClean="0">
                <a:solidFill>
                  <a:schemeClr val="tx1"/>
                </a:solidFill>
                <a:latin typeface="+mn-lt"/>
                <a:ea typeface="+mn-ea"/>
                <a:cs typeface="+mn-cs"/>
              </a:rPr>
              <a:t>1- prise de contact au sol</a:t>
            </a:r>
          </a:p>
          <a:p>
            <a:r>
              <a:rPr lang="fr-FR" sz="1200" b="0" i="0" u="none" strike="noStrike" kern="1200" baseline="0" dirty="0" smtClean="0">
                <a:solidFill>
                  <a:schemeClr val="tx1"/>
                </a:solidFill>
                <a:latin typeface="+mn-lt"/>
                <a:ea typeface="+mn-ea"/>
                <a:cs typeface="+mn-cs"/>
              </a:rPr>
              <a:t>Le membre oscillant va atterrir sur le pied alors que la</a:t>
            </a:r>
          </a:p>
          <a:p>
            <a:r>
              <a:rPr lang="fr-FR" sz="1200" b="0" i="0" u="none" strike="noStrike" kern="1200" baseline="0" dirty="0" smtClean="0">
                <a:solidFill>
                  <a:schemeClr val="tx1"/>
                </a:solidFill>
                <a:latin typeface="+mn-lt"/>
                <a:ea typeface="+mn-ea"/>
                <a:cs typeface="+mn-cs"/>
              </a:rPr>
              <a:t>cheville est en légère dorsiflexion. Le contact se fait par le talon puis le reste du pied s’abat sur le sol, la cheville portée </a:t>
            </a:r>
            <a:r>
              <a:rPr lang="fr-FR" sz="1200" b="0" i="0" u="none" strike="noStrike" kern="1200" baseline="0" dirty="0" smtClean="0">
                <a:solidFill>
                  <a:schemeClr val="tx1"/>
                </a:solidFill>
                <a:latin typeface="+mn-lt"/>
                <a:ea typeface="+mn-ea"/>
                <a:cs typeface="+mn-cs"/>
              </a:rPr>
              <a:t>passivement en </a:t>
            </a:r>
            <a:r>
              <a:rPr lang="fr-FR" sz="1200" b="0" i="0" u="none" strike="noStrike" kern="1200" baseline="0" dirty="0" smtClean="0">
                <a:solidFill>
                  <a:schemeClr val="tx1"/>
                </a:solidFill>
                <a:latin typeface="+mn-lt"/>
                <a:ea typeface="+mn-ea"/>
                <a:cs typeface="+mn-cs"/>
              </a:rPr>
              <a:t>extension</a:t>
            </a:r>
          </a:p>
          <a:p>
            <a:r>
              <a:rPr lang="fr-FR" sz="1200" b="0" i="0" u="none" strike="noStrike" kern="1200" baseline="0" dirty="0" smtClean="0">
                <a:solidFill>
                  <a:schemeClr val="tx1"/>
                </a:solidFill>
                <a:latin typeface="+mn-lt"/>
                <a:ea typeface="+mn-ea"/>
                <a:cs typeface="+mn-cs"/>
              </a:rPr>
              <a:t>2- contact maximum</a:t>
            </a:r>
          </a:p>
          <a:p>
            <a:r>
              <a:rPr lang="fr-FR" sz="1200" b="0" i="0" u="none" strike="noStrike" kern="1200" baseline="0" dirty="0" smtClean="0">
                <a:solidFill>
                  <a:schemeClr val="tx1"/>
                </a:solidFill>
                <a:latin typeface="+mn-lt"/>
                <a:ea typeface="+mn-ea"/>
                <a:cs typeface="+mn-cs"/>
              </a:rPr>
              <a:t>Tout le pied repose au sol (empreinte plantaire). Le corps propulsé par l’autre pied passe au dessus puis en avant du pied porteur (extension-flexion). Amortissement par contraction des tendeurs plantaires</a:t>
            </a:r>
          </a:p>
          <a:p>
            <a:r>
              <a:rPr lang="fr-FR" sz="1200" b="0" i="0" u="none" strike="noStrike" kern="1200" baseline="0" dirty="0" smtClean="0">
                <a:solidFill>
                  <a:schemeClr val="tx1"/>
                </a:solidFill>
                <a:latin typeface="+mn-lt"/>
                <a:ea typeface="+mn-ea"/>
                <a:cs typeface="+mn-cs"/>
              </a:rPr>
              <a:t>3- 1ère impulsion motrice</a:t>
            </a:r>
          </a:p>
          <a:p>
            <a:r>
              <a:rPr lang="fr-FR" sz="1200" b="0" i="0" u="none" strike="noStrike" kern="1200" baseline="0" dirty="0" smtClean="0">
                <a:solidFill>
                  <a:schemeClr val="tx1"/>
                </a:solidFill>
                <a:latin typeface="+mn-lt"/>
                <a:ea typeface="+mn-ea"/>
                <a:cs typeface="+mn-cs"/>
              </a:rPr>
              <a:t>Poids en avant du pied porteur, action des extenseurs (TA) va soulever le talon. L’arche antérieure s’écrase, la voûte a tendance à s’écraser mais deuxième amortissement des tendeurs plantaires</a:t>
            </a:r>
          </a:p>
          <a:p>
            <a:r>
              <a:rPr lang="fr-FR" sz="1200" b="0" i="0" u="none" strike="noStrike" kern="1200" baseline="0" dirty="0" smtClean="0">
                <a:solidFill>
                  <a:schemeClr val="tx1"/>
                </a:solidFill>
                <a:latin typeface="+mn-lt"/>
                <a:ea typeface="+mn-ea"/>
                <a:cs typeface="+mn-cs"/>
              </a:rPr>
              <a:t>4- 2ème impulsion motrice (propulsion)</a:t>
            </a:r>
          </a:p>
          <a:p>
            <a:r>
              <a:rPr lang="fr-FR" sz="1200" b="0" i="0" u="none" strike="noStrike" kern="1200" baseline="0" dirty="0" smtClean="0">
                <a:solidFill>
                  <a:schemeClr val="tx1"/>
                </a:solidFill>
                <a:latin typeface="+mn-lt"/>
                <a:ea typeface="+mn-ea"/>
                <a:cs typeface="+mn-cs"/>
              </a:rPr>
              <a:t>Impulsion du triceps est prolongée grâce à la contraction des FCO, muscles sésamoïdiens et FPGO. En fin de phase, appui uniquement sur O1 à O3 puis O1 en phase terminale Les tendeurs plantaires vont restituer la puissance emmagasinée. Le pied quitte le sol alors que l’autre commence à dérouler son pas: période du double appui très bref</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34</a:t>
            </a:fld>
            <a:endParaRPr lang="fr-FR" dirty="0"/>
          </a:p>
        </p:txBody>
      </p:sp>
    </p:spTree>
    <p:extLst>
      <p:ext uri="{BB962C8B-B14F-4D97-AF65-F5344CB8AC3E}">
        <p14:creationId xmlns:p14="http://schemas.microsoft.com/office/powerpoint/2010/main" val="148877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solidFill>
                  <a:srgbClr val="FAFD00"/>
                </a:solidFill>
                <a:latin typeface="Arial" charset="0"/>
              </a:rPr>
              <a:t>en fonction de la longueur des orteils</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36</a:t>
            </a:fld>
            <a:endParaRPr lang="fr-FR" dirty="0"/>
          </a:p>
        </p:txBody>
      </p:sp>
    </p:spTree>
    <p:extLst>
      <p:ext uri="{BB962C8B-B14F-4D97-AF65-F5344CB8AC3E}">
        <p14:creationId xmlns:p14="http://schemas.microsoft.com/office/powerpoint/2010/main" val="2025429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Terrain chaussures activité</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38</a:t>
            </a:fld>
            <a:endParaRPr lang="fr-FR" dirty="0"/>
          </a:p>
        </p:txBody>
      </p:sp>
    </p:spTree>
    <p:extLst>
      <p:ext uri="{BB962C8B-B14F-4D97-AF65-F5344CB8AC3E}">
        <p14:creationId xmlns:p14="http://schemas.microsoft.com/office/powerpoint/2010/main" val="107605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2</a:t>
            </a:fld>
            <a:endParaRPr lang="fr-FR" dirty="0"/>
          </a:p>
        </p:txBody>
      </p:sp>
    </p:spTree>
    <p:extLst>
      <p:ext uri="{BB962C8B-B14F-4D97-AF65-F5344CB8AC3E}">
        <p14:creationId xmlns:p14="http://schemas.microsoft.com/office/powerpoint/2010/main" val="60019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La </a:t>
            </a:r>
            <a:r>
              <a:rPr lang="fr-FR" sz="1200" b="1" kern="1200" dirty="0" smtClean="0">
                <a:solidFill>
                  <a:schemeClr val="tx1"/>
                </a:solidFill>
                <a:latin typeface="+mn-lt"/>
                <a:ea typeface="+mn-ea"/>
                <a:cs typeface="+mn-cs"/>
              </a:rPr>
              <a:t>cheville</a:t>
            </a:r>
            <a:r>
              <a:rPr lang="fr-FR" sz="1200" b="0" kern="1200" dirty="0" smtClean="0">
                <a:solidFill>
                  <a:schemeClr val="tx1"/>
                </a:solidFill>
                <a:latin typeface="+mn-lt"/>
                <a:ea typeface="+mn-ea"/>
                <a:cs typeface="+mn-cs"/>
              </a:rPr>
              <a:t> ou </a:t>
            </a:r>
            <a:r>
              <a:rPr lang="fr-FR" sz="1200" b="1" kern="1200" dirty="0" smtClean="0">
                <a:solidFill>
                  <a:schemeClr val="tx1"/>
                </a:solidFill>
                <a:latin typeface="+mn-lt"/>
                <a:ea typeface="+mn-ea"/>
                <a:cs typeface="+mn-cs"/>
              </a:rPr>
              <a:t>cou-de-pied</a:t>
            </a:r>
            <a:r>
              <a:rPr lang="fr-FR" sz="1200" b="0" kern="1200" dirty="0" smtClean="0">
                <a:solidFill>
                  <a:schemeClr val="tx1"/>
                </a:solidFill>
                <a:latin typeface="+mn-lt"/>
                <a:ea typeface="+mn-ea"/>
                <a:cs typeface="+mn-cs"/>
              </a:rPr>
              <a:t> est l'articulation qui relie la </a:t>
            </a:r>
            <a:r>
              <a:rPr lang="fr-FR" sz="1200" b="0" kern="1200" dirty="0" smtClean="0">
                <a:solidFill>
                  <a:schemeClr val="tx1"/>
                </a:solidFill>
                <a:latin typeface="+mn-lt"/>
                <a:ea typeface="+mn-ea"/>
                <a:cs typeface="+mn-cs"/>
                <a:hlinkClick r:id="rId3"/>
              </a:rPr>
              <a:t>jambe et le </a:t>
            </a:r>
            <a:r>
              <a:rPr lang="fr-FR" sz="1200" b="0" kern="1200" dirty="0" smtClean="0">
                <a:solidFill>
                  <a:schemeClr val="tx1"/>
                </a:solidFill>
                <a:latin typeface="+mn-lt"/>
                <a:ea typeface="+mn-ea"/>
                <a:cs typeface="+mn-cs"/>
                <a:hlinkClick r:id="rId4"/>
              </a:rPr>
              <a:t>pied.</a:t>
            </a:r>
          </a:p>
          <a:p>
            <a:r>
              <a:rPr lang="fr-FR" sz="1200" b="0" kern="1200" dirty="0" smtClean="0">
                <a:solidFill>
                  <a:schemeClr val="tx1"/>
                </a:solidFill>
                <a:latin typeface="+mn-lt"/>
                <a:ea typeface="+mn-ea"/>
                <a:cs typeface="+mn-cs"/>
              </a:rPr>
              <a:t>Elle est parfois sujette à des </a:t>
            </a:r>
            <a:r>
              <a:rPr lang="fr-FR" sz="1200" b="0" kern="1200" dirty="0" smtClean="0">
                <a:solidFill>
                  <a:schemeClr val="tx1"/>
                </a:solidFill>
                <a:latin typeface="+mn-lt"/>
                <a:ea typeface="+mn-ea"/>
                <a:cs typeface="+mn-cs"/>
                <a:hlinkClick r:id="rId5"/>
              </a:rPr>
              <a:t>entorses, le plus souvent externes par flexion plantaire et pied en équin.</a:t>
            </a:r>
          </a:p>
          <a:p>
            <a:r>
              <a:rPr lang="fr-FR" sz="1200" b="0" kern="1200" dirty="0" smtClean="0">
                <a:solidFill>
                  <a:schemeClr val="tx1"/>
                </a:solidFill>
                <a:latin typeface="+mn-lt"/>
                <a:ea typeface="+mn-ea"/>
                <a:cs typeface="+mn-cs"/>
              </a:rPr>
              <a:t>Elle est composée, au point de vue osseux, de l'épiphyse inférieure du </a:t>
            </a:r>
            <a:r>
              <a:rPr lang="fr-FR" sz="1200" b="0" kern="1200" dirty="0" smtClean="0">
                <a:solidFill>
                  <a:schemeClr val="tx1"/>
                </a:solidFill>
                <a:latin typeface="+mn-lt"/>
                <a:ea typeface="+mn-ea"/>
                <a:cs typeface="+mn-cs"/>
                <a:hlinkClick r:id="rId6"/>
              </a:rPr>
              <a:t>tibia (</a:t>
            </a:r>
            <a:r>
              <a:rPr lang="fr-FR" sz="1200" b="0" kern="1200" dirty="0" smtClean="0">
                <a:solidFill>
                  <a:schemeClr val="tx1"/>
                </a:solidFill>
                <a:latin typeface="+mn-lt"/>
                <a:ea typeface="+mn-ea"/>
                <a:cs typeface="+mn-cs"/>
                <a:hlinkClick r:id="rId7"/>
              </a:rPr>
              <a:t>malléole interne et plafond), de l'épiphyse inférieure de la </a:t>
            </a:r>
            <a:r>
              <a:rPr lang="fr-FR" sz="1200" b="0" kern="1200" dirty="0" smtClean="0">
                <a:solidFill>
                  <a:schemeClr val="tx1"/>
                </a:solidFill>
                <a:latin typeface="+mn-lt"/>
                <a:ea typeface="+mn-ea"/>
                <a:cs typeface="+mn-cs"/>
                <a:hlinkClick r:id="rId8"/>
              </a:rPr>
              <a:t>fibula (ou péroné) (</a:t>
            </a:r>
            <a:r>
              <a:rPr lang="fr-FR" sz="1200" b="0" kern="1200" dirty="0" smtClean="0">
                <a:solidFill>
                  <a:schemeClr val="tx1"/>
                </a:solidFill>
                <a:latin typeface="+mn-lt"/>
                <a:ea typeface="+mn-ea"/>
                <a:cs typeface="+mn-cs"/>
                <a:hlinkClick r:id="rId9"/>
              </a:rPr>
              <a:t>malléole externe) et du </a:t>
            </a:r>
            <a:r>
              <a:rPr lang="fr-FR" sz="1200" b="0" kern="1200" dirty="0" smtClean="0">
                <a:solidFill>
                  <a:schemeClr val="tx1"/>
                </a:solidFill>
                <a:latin typeface="+mn-lt"/>
                <a:ea typeface="+mn-ea"/>
                <a:cs typeface="+mn-cs"/>
                <a:hlinkClick r:id="rId10"/>
              </a:rPr>
              <a:t>talus (ou astragale). Classiquement, on parle d'articulation supinale de l'arrière pied.</a:t>
            </a:r>
          </a:p>
          <a:p>
            <a:r>
              <a:rPr lang="fr-FR" sz="1200" b="0" kern="1200" dirty="0" smtClean="0">
                <a:solidFill>
                  <a:schemeClr val="tx1"/>
                </a:solidFill>
                <a:latin typeface="+mn-lt"/>
                <a:ea typeface="+mn-ea"/>
                <a:cs typeface="+mn-cs"/>
              </a:rPr>
              <a:t>On peut la définir comme une </a:t>
            </a:r>
            <a:r>
              <a:rPr lang="fr-FR" sz="1200" b="0" kern="1200" dirty="0" smtClean="0">
                <a:solidFill>
                  <a:schemeClr val="tx1"/>
                </a:solidFill>
                <a:latin typeface="+mn-lt"/>
                <a:ea typeface="+mn-ea"/>
                <a:cs typeface="+mn-cs"/>
                <a:hlinkClick r:id="rId11"/>
              </a:rPr>
              <a:t>articulation synoviale de type ginglyme (anciennement trochléenne) c'est-à-dire mettant en rapport un segment de poulie plein à un segment de poulis creux.</a:t>
            </a:r>
          </a:p>
          <a:p>
            <a:r>
              <a:rPr lang="fr-FR" sz="1200" b="0" kern="1200" dirty="0" smtClean="0">
                <a:solidFill>
                  <a:schemeClr val="tx1"/>
                </a:solidFill>
                <a:latin typeface="+mn-lt"/>
                <a:ea typeface="+mn-ea"/>
                <a:cs typeface="+mn-cs"/>
              </a:rPr>
              <a:t>Elle ne permet comme toute </a:t>
            </a:r>
            <a:r>
              <a:rPr lang="fr-FR" sz="1200" b="0" kern="1200" dirty="0" smtClean="0">
                <a:solidFill>
                  <a:schemeClr val="tx1"/>
                </a:solidFill>
                <a:latin typeface="+mn-lt"/>
                <a:ea typeface="+mn-ea"/>
                <a:cs typeface="+mn-cs"/>
              </a:rPr>
              <a:t>trochléenne </a:t>
            </a:r>
            <a:r>
              <a:rPr lang="fr-FR" sz="1200" b="0" kern="1200" dirty="0" smtClean="0">
                <a:solidFill>
                  <a:schemeClr val="tx1"/>
                </a:solidFill>
                <a:latin typeface="+mn-lt"/>
                <a:ea typeface="+mn-ea"/>
                <a:cs typeface="+mn-cs"/>
              </a:rPr>
              <a:t>que des mouvements dans un plan sagittal : des mouvements de flexions et d'extensions. Pour éviter toute confusion, on utilise en anatomie les termes empruntés à la gymnastique (pour éviter les confusions avec les flexions/extensions des orteils  : → dorsiflexion (20° en moyenne) → flexion plantaire (45° en moyenne)</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4</a:t>
            </a:fld>
            <a:endParaRPr lang="fr-FR" dirty="0"/>
          </a:p>
        </p:txBody>
      </p:sp>
    </p:spTree>
    <p:extLst>
      <p:ext uri="{BB962C8B-B14F-4D97-AF65-F5344CB8AC3E}">
        <p14:creationId xmlns:p14="http://schemas.microsoft.com/office/powerpoint/2010/main" val="302885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Le </a:t>
            </a:r>
            <a:r>
              <a:rPr lang="fr-FR" sz="1200" b="1" kern="1200" dirty="0" smtClean="0">
                <a:solidFill>
                  <a:schemeClr val="tx1"/>
                </a:solidFill>
                <a:latin typeface="+mn-lt"/>
                <a:ea typeface="+mn-ea"/>
                <a:cs typeface="+mn-cs"/>
              </a:rPr>
              <a:t>pied</a:t>
            </a:r>
            <a:r>
              <a:rPr lang="fr-FR" sz="1200" b="0" kern="1200" dirty="0" smtClean="0">
                <a:solidFill>
                  <a:schemeClr val="tx1"/>
                </a:solidFill>
                <a:latin typeface="+mn-lt"/>
                <a:ea typeface="+mn-ea"/>
                <a:cs typeface="+mn-cs"/>
              </a:rPr>
              <a:t> (du latin </a:t>
            </a:r>
            <a:r>
              <a:rPr lang="fr-FR" sz="1200" b="0" i="1" kern="1200" dirty="0" smtClean="0">
                <a:solidFill>
                  <a:schemeClr val="tx1"/>
                </a:solidFill>
                <a:latin typeface="+mn-lt"/>
                <a:ea typeface="+mn-ea"/>
                <a:cs typeface="+mn-cs"/>
              </a:rPr>
              <a:t>pedem</a:t>
            </a:r>
            <a:r>
              <a:rPr lang="fr-FR" sz="1200" b="0" i="0" kern="1200" dirty="0" smtClean="0">
                <a:solidFill>
                  <a:schemeClr val="tx1"/>
                </a:solidFill>
                <a:latin typeface="+mn-lt"/>
                <a:ea typeface="+mn-ea"/>
                <a:cs typeface="+mn-cs"/>
              </a:rPr>
              <a:t>, accusatif de </a:t>
            </a:r>
            <a:r>
              <a:rPr lang="fr-FR" sz="1200" b="0" i="1" kern="1200" dirty="0" smtClean="0">
                <a:solidFill>
                  <a:schemeClr val="tx1"/>
                </a:solidFill>
                <a:latin typeface="+mn-lt"/>
                <a:ea typeface="+mn-ea"/>
                <a:cs typeface="+mn-cs"/>
              </a:rPr>
              <a:t>pes</a:t>
            </a:r>
            <a:r>
              <a:rPr lang="fr-FR" sz="1200" b="0" i="0" kern="1200" dirty="0" smtClean="0">
                <a:solidFill>
                  <a:schemeClr val="tx1"/>
                </a:solidFill>
                <a:latin typeface="+mn-lt"/>
                <a:ea typeface="+mn-ea"/>
                <a:cs typeface="+mn-cs"/>
              </a:rPr>
              <a:t>, </a:t>
            </a:r>
            <a:r>
              <a:rPr lang="fr-FR" sz="1200" b="0" i="1" kern="1200" dirty="0" smtClean="0">
                <a:solidFill>
                  <a:schemeClr val="tx1"/>
                </a:solidFill>
                <a:latin typeface="+mn-lt"/>
                <a:ea typeface="+mn-ea"/>
                <a:cs typeface="+mn-cs"/>
              </a:rPr>
              <a:t>pedis</a:t>
            </a:r>
            <a:r>
              <a:rPr lang="fr-FR" sz="1200" b="0" i="0" kern="1200" dirty="0" smtClean="0">
                <a:solidFill>
                  <a:schemeClr val="tx1"/>
                </a:solidFill>
                <a:latin typeface="+mn-lt"/>
                <a:ea typeface="+mn-ea"/>
                <a:cs typeface="+mn-cs"/>
              </a:rPr>
              <a:t>1) est une partie du </a:t>
            </a:r>
            <a:r>
              <a:rPr lang="fr-FR" sz="1200" b="0" i="0" kern="1200" dirty="0" smtClean="0">
                <a:solidFill>
                  <a:schemeClr val="tx1"/>
                </a:solidFill>
                <a:latin typeface="+mn-lt"/>
                <a:ea typeface="+mn-ea"/>
                <a:cs typeface="+mn-cs"/>
                <a:hlinkClick r:id="rId3"/>
              </a:rPr>
              <a:t>membre inférieur humain et en constitue son extrémité distale. Il sert à l’homme à se soutenir debout (station verticale) et à </a:t>
            </a:r>
            <a:r>
              <a:rPr lang="fr-FR" sz="1200" b="0" i="0" kern="1200" dirty="0" smtClean="0">
                <a:solidFill>
                  <a:schemeClr val="tx1"/>
                </a:solidFill>
                <a:latin typeface="+mn-lt"/>
                <a:ea typeface="+mn-ea"/>
                <a:cs typeface="+mn-cs"/>
                <a:hlinkClick r:id="rId4"/>
              </a:rPr>
              <a:t>marcher. Il a un rôle d'</a:t>
            </a:r>
            <a:r>
              <a:rPr lang="fr-FR" sz="1200" b="0" i="0" kern="1200" dirty="0" smtClean="0">
                <a:solidFill>
                  <a:schemeClr val="tx1"/>
                </a:solidFill>
                <a:latin typeface="+mn-lt"/>
                <a:ea typeface="+mn-ea"/>
                <a:cs typeface="+mn-cs"/>
                <a:hlinkClick r:id="rId5"/>
              </a:rPr>
              <a:t>équilibre, d'</a:t>
            </a:r>
            <a:r>
              <a:rPr lang="fr-FR" sz="1200" b="0" i="0" kern="1200" dirty="0" smtClean="0">
                <a:solidFill>
                  <a:schemeClr val="tx1"/>
                </a:solidFill>
                <a:latin typeface="+mn-lt"/>
                <a:ea typeface="+mn-ea"/>
                <a:cs typeface="+mn-cs"/>
                <a:hlinkClick r:id="rId6"/>
              </a:rPr>
              <a:t>amortisseur et de </a:t>
            </a:r>
            <a:r>
              <a:rPr lang="fr-FR" sz="1200" b="0" i="0" kern="1200" dirty="0" smtClean="0">
                <a:solidFill>
                  <a:schemeClr val="tx1"/>
                </a:solidFill>
                <a:latin typeface="+mn-lt"/>
                <a:ea typeface="+mn-ea"/>
                <a:cs typeface="+mn-cs"/>
                <a:hlinkClick r:id="rId7"/>
              </a:rPr>
              <a:t>propulseur. Il est relié à la </a:t>
            </a:r>
            <a:r>
              <a:rPr lang="fr-FR" sz="1200" b="0" i="0" kern="1200" dirty="0" smtClean="0">
                <a:solidFill>
                  <a:schemeClr val="tx1"/>
                </a:solidFill>
                <a:latin typeface="+mn-lt"/>
                <a:ea typeface="+mn-ea"/>
                <a:cs typeface="+mn-cs"/>
                <a:hlinkClick r:id="rId8"/>
              </a:rPr>
              <a:t>jambe par la </a:t>
            </a:r>
            <a:r>
              <a:rPr lang="fr-FR" sz="1200" b="0" i="0" kern="1200" dirty="0" smtClean="0">
                <a:solidFill>
                  <a:schemeClr val="tx1"/>
                </a:solidFill>
                <a:latin typeface="+mn-lt"/>
                <a:ea typeface="+mn-ea"/>
                <a:cs typeface="+mn-cs"/>
                <a:hlinkClick r:id="rId9"/>
              </a:rPr>
              <a:t>cheville.</a:t>
            </a:r>
          </a:p>
          <a:p>
            <a:r>
              <a:rPr lang="fr-FR" sz="1200" b="0" i="0" kern="1200" dirty="0" smtClean="0">
                <a:solidFill>
                  <a:schemeClr val="tx1"/>
                </a:solidFill>
                <a:latin typeface="+mn-lt"/>
                <a:ea typeface="+mn-ea"/>
                <a:cs typeface="+mn-cs"/>
              </a:rPr>
              <a:t>Le pied comprend 28 </a:t>
            </a:r>
            <a:r>
              <a:rPr lang="fr-FR" sz="1200" b="0" i="0" kern="1200" dirty="0" smtClean="0">
                <a:solidFill>
                  <a:schemeClr val="tx1"/>
                </a:solidFill>
                <a:latin typeface="+mn-lt"/>
                <a:ea typeface="+mn-ea"/>
                <a:cs typeface="+mn-cs"/>
                <a:hlinkClick r:id="rId10"/>
              </a:rPr>
              <a:t>os — soit, pour les deux pieds, le quart de ceux composant l'ensemble du </a:t>
            </a:r>
            <a:r>
              <a:rPr lang="fr-FR" sz="1200" b="0" i="0" kern="1200" dirty="0" smtClean="0">
                <a:solidFill>
                  <a:schemeClr val="tx1"/>
                </a:solidFill>
                <a:latin typeface="+mn-lt"/>
                <a:ea typeface="+mn-ea"/>
                <a:cs typeface="+mn-cs"/>
                <a:hlinkClick r:id="rId11"/>
              </a:rPr>
              <a:t>squelette - 16 </a:t>
            </a:r>
            <a:r>
              <a:rPr lang="fr-FR" sz="1200" b="0" i="0" kern="1200" dirty="0" smtClean="0">
                <a:solidFill>
                  <a:schemeClr val="tx1"/>
                </a:solidFill>
                <a:latin typeface="+mn-lt"/>
                <a:ea typeface="+mn-ea"/>
                <a:cs typeface="+mn-cs"/>
                <a:hlinkClick r:id="rId12"/>
              </a:rPr>
              <a:t>articulations, 107 </a:t>
            </a:r>
            <a:r>
              <a:rPr lang="fr-FR" sz="1200" b="0" i="0" kern="1200" dirty="0" smtClean="0">
                <a:solidFill>
                  <a:schemeClr val="tx1"/>
                </a:solidFill>
                <a:latin typeface="+mn-lt"/>
                <a:ea typeface="+mn-ea"/>
                <a:cs typeface="+mn-cs"/>
                <a:hlinkClick r:id="rId13"/>
              </a:rPr>
              <a:t>ligaments qui tiennent ces dernières et 20 </a:t>
            </a:r>
            <a:r>
              <a:rPr lang="fr-FR" sz="1200" b="0" i="0" kern="1200" dirty="0" smtClean="0">
                <a:solidFill>
                  <a:schemeClr val="tx1"/>
                </a:solidFill>
                <a:latin typeface="+mn-lt"/>
                <a:ea typeface="+mn-ea"/>
                <a:cs typeface="+mn-cs"/>
                <a:hlinkClick r:id="rId14"/>
              </a:rPr>
              <a:t>muscles qui permettent le mouvement2. De plus, sa plante est, avec le bout des </a:t>
            </a:r>
            <a:r>
              <a:rPr lang="fr-FR" sz="1200" b="0" i="0" kern="1200" dirty="0" smtClean="0">
                <a:solidFill>
                  <a:schemeClr val="tx1"/>
                </a:solidFill>
                <a:latin typeface="+mn-lt"/>
                <a:ea typeface="+mn-ea"/>
                <a:cs typeface="+mn-cs"/>
                <a:hlinkClick r:id="rId15"/>
              </a:rPr>
              <a:t>doigts, la région du corps la plus riche en terminaisons </a:t>
            </a:r>
            <a:r>
              <a:rPr lang="fr-FR" sz="1200" b="0" i="0" kern="1200" dirty="0" smtClean="0">
                <a:solidFill>
                  <a:schemeClr val="tx1"/>
                </a:solidFill>
                <a:latin typeface="+mn-lt"/>
                <a:ea typeface="+mn-ea"/>
                <a:cs typeface="+mn-cs"/>
                <a:hlinkClick r:id="rId16"/>
              </a:rPr>
              <a:t>nerveuses. La </a:t>
            </a:r>
            <a:r>
              <a:rPr lang="fr-FR" sz="1200" b="0" i="0" kern="1200" dirty="0" smtClean="0">
                <a:solidFill>
                  <a:schemeClr val="tx1"/>
                </a:solidFill>
                <a:latin typeface="+mn-lt"/>
                <a:ea typeface="+mn-ea"/>
                <a:cs typeface="+mn-cs"/>
                <a:hlinkClick r:id="rId17"/>
              </a:rPr>
              <a:t>plante du pied est communément sensible au </a:t>
            </a:r>
            <a:r>
              <a:rPr lang="fr-FR" sz="1200" b="0" i="0" kern="1200" dirty="0" smtClean="0">
                <a:solidFill>
                  <a:schemeClr val="tx1"/>
                </a:solidFill>
                <a:latin typeface="+mn-lt"/>
                <a:ea typeface="+mn-ea"/>
                <a:cs typeface="+mn-cs"/>
                <a:hlinkClick r:id="rId18"/>
              </a:rPr>
              <a:t>chatouillement. Enfin, c'est, avec les </a:t>
            </a:r>
            <a:r>
              <a:rPr lang="fr-FR" sz="1200" b="0" i="0" kern="1200" dirty="0" smtClean="0">
                <a:solidFill>
                  <a:schemeClr val="tx1"/>
                </a:solidFill>
                <a:latin typeface="+mn-lt"/>
                <a:ea typeface="+mn-ea"/>
                <a:cs typeface="+mn-cs"/>
                <a:hlinkClick r:id="rId19"/>
              </a:rPr>
              <a:t>aisselles et la paume des </a:t>
            </a:r>
            <a:r>
              <a:rPr lang="fr-FR" sz="1200" b="0" i="0" kern="1200" dirty="0" smtClean="0">
                <a:solidFill>
                  <a:schemeClr val="tx1"/>
                </a:solidFill>
                <a:latin typeface="+mn-lt"/>
                <a:ea typeface="+mn-ea"/>
                <a:cs typeface="+mn-cs"/>
                <a:hlinkClick r:id="rId20"/>
              </a:rPr>
              <a:t>mains, la zone contenant le plus de </a:t>
            </a:r>
            <a:r>
              <a:rPr lang="fr-FR" sz="1200" b="0" i="0" kern="1200" dirty="0" smtClean="0">
                <a:solidFill>
                  <a:schemeClr val="tx1"/>
                </a:solidFill>
                <a:latin typeface="+mn-lt"/>
                <a:ea typeface="+mn-ea"/>
                <a:cs typeface="+mn-cs"/>
                <a:hlinkClick r:id="rId21"/>
              </a:rPr>
              <a:t>glandes sudoripares.</a:t>
            </a:r>
          </a:p>
          <a:p>
            <a:r>
              <a:rPr lang="fr-FR" sz="1200" b="0" i="0" kern="1200" dirty="0" smtClean="0">
                <a:solidFill>
                  <a:schemeClr val="tx1"/>
                </a:solidFill>
                <a:latin typeface="+mn-lt"/>
                <a:ea typeface="+mn-ea"/>
                <a:cs typeface="+mn-cs"/>
              </a:rPr>
              <a:t>Il supporte tout le </a:t>
            </a:r>
            <a:r>
              <a:rPr lang="fr-FR" sz="1200" b="0" i="0" kern="1200" dirty="0" smtClean="0">
                <a:solidFill>
                  <a:schemeClr val="tx1"/>
                </a:solidFill>
                <a:latin typeface="+mn-lt"/>
                <a:ea typeface="+mn-ea"/>
                <a:cs typeface="+mn-cs"/>
                <a:hlinkClick r:id="rId22"/>
              </a:rPr>
              <a:t>poids du </a:t>
            </a:r>
            <a:r>
              <a:rPr lang="fr-FR" sz="1200" b="0" i="0" kern="1200" dirty="0" smtClean="0">
                <a:solidFill>
                  <a:schemeClr val="tx1"/>
                </a:solidFill>
                <a:latin typeface="+mn-lt"/>
                <a:ea typeface="+mn-ea"/>
                <a:cs typeface="+mn-cs"/>
                <a:hlinkClick r:id="rId23"/>
              </a:rPr>
              <a:t>corps sur sept points d'appui : le </a:t>
            </a:r>
            <a:r>
              <a:rPr lang="fr-FR" sz="1200" b="0" i="0" kern="1200" dirty="0" smtClean="0">
                <a:solidFill>
                  <a:schemeClr val="tx1"/>
                </a:solidFill>
                <a:latin typeface="+mn-lt"/>
                <a:ea typeface="+mn-ea"/>
                <a:cs typeface="+mn-cs"/>
                <a:hlinkClick r:id="rId24"/>
              </a:rPr>
              <a:t>talon qui porte deux tiers du poids total lors de la </a:t>
            </a:r>
            <a:r>
              <a:rPr lang="fr-FR" sz="1200" b="0" i="0" kern="1200" dirty="0" smtClean="0">
                <a:solidFill>
                  <a:schemeClr val="tx1"/>
                </a:solidFill>
                <a:latin typeface="+mn-lt"/>
                <a:ea typeface="+mn-ea"/>
                <a:cs typeface="+mn-cs"/>
                <a:hlinkClick r:id="rId4"/>
              </a:rPr>
              <a:t>marche, le </a:t>
            </a:r>
            <a:r>
              <a:rPr lang="fr-FR" sz="1200" b="0" i="0" kern="1200" dirty="0" smtClean="0">
                <a:solidFill>
                  <a:schemeClr val="tx1"/>
                </a:solidFill>
                <a:latin typeface="+mn-lt"/>
                <a:ea typeface="+mn-ea"/>
                <a:cs typeface="+mn-cs"/>
                <a:hlinkClick r:id="rId25"/>
              </a:rPr>
              <a:t>métatarse et la pulpe des cinq </a:t>
            </a:r>
            <a:r>
              <a:rPr lang="fr-FR" sz="1200" b="0" i="0" kern="1200" dirty="0" smtClean="0">
                <a:solidFill>
                  <a:schemeClr val="tx1"/>
                </a:solidFill>
                <a:latin typeface="+mn-lt"/>
                <a:ea typeface="+mn-ea"/>
                <a:cs typeface="+mn-cs"/>
                <a:hlinkClick r:id="rId26"/>
              </a:rPr>
              <a:t>orteils. Au cours de la marche, le pied s'allonge en moyenne de 6,6 mm.</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15</a:t>
            </a:fld>
            <a:endParaRPr lang="fr-FR" dirty="0"/>
          </a:p>
        </p:txBody>
      </p:sp>
    </p:spTree>
    <p:extLst>
      <p:ext uri="{BB962C8B-B14F-4D97-AF65-F5344CB8AC3E}">
        <p14:creationId xmlns:p14="http://schemas.microsoft.com/office/powerpoint/2010/main" val="368049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a:r>
              <a:rPr lang="fr-FR" sz="1200" b="0" i="0" u="none" strike="noStrike" baseline="0" dirty="0" smtClean="0">
                <a:solidFill>
                  <a:srgbClr val="FFFFFF"/>
                </a:solidFill>
                <a:latin typeface=""/>
              </a:rPr>
              <a:t>Sinus du tarse</a:t>
            </a:r>
          </a:p>
          <a:p>
            <a:pPr algn="r"/>
            <a:r>
              <a:rPr lang="fr-FR" sz="1200" b="0" i="0" u="none" strike="noStrike" baseline="0" dirty="0" smtClean="0">
                <a:solidFill>
                  <a:srgbClr val="FFFFFF"/>
                </a:solidFill>
                <a:latin typeface=""/>
              </a:rPr>
              <a:t>Arthrodies (surfaces planes , petites amplitudes )</a:t>
            </a:r>
          </a:p>
          <a:p>
            <a:pPr algn="r"/>
            <a:r>
              <a:rPr lang="fr-FR" sz="1200" b="0" i="0" u="none" strike="noStrike" baseline="0" dirty="0" smtClean="0">
                <a:solidFill>
                  <a:srgbClr val="FFFFFF"/>
                </a:solidFill>
                <a:latin typeface=""/>
              </a:rPr>
              <a:t>font partie d’une articulation plus vaste</a:t>
            </a:r>
          </a:p>
          <a:p>
            <a:pPr algn="r"/>
            <a:r>
              <a:rPr lang="fr-FR" sz="1200" b="0" i="0" u="none" strike="noStrike" baseline="0" dirty="0" smtClean="0">
                <a:solidFill>
                  <a:srgbClr val="FFFFFF"/>
                </a:solidFill>
                <a:latin typeface=""/>
              </a:rPr>
              <a:t>comportant l’articulation médio-tarsienne</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18</a:t>
            </a:fld>
            <a:endParaRPr lang="fr-FR" dirty="0"/>
          </a:p>
        </p:txBody>
      </p:sp>
    </p:spTree>
    <p:extLst>
      <p:ext uri="{BB962C8B-B14F-4D97-AF65-F5344CB8AC3E}">
        <p14:creationId xmlns:p14="http://schemas.microsoft.com/office/powerpoint/2010/main" val="385651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anatomiquement, les métatarso-phalangiennes et les interphalangiennes sont comparables à celles des doigts</a:t>
            </a:r>
          </a:p>
          <a:p>
            <a:r>
              <a:rPr lang="fr-FR" sz="1200" b="0" i="0" u="none" strike="noStrike" kern="1200" baseline="0" dirty="0" smtClean="0">
                <a:solidFill>
                  <a:schemeClr val="tx1"/>
                </a:solidFill>
                <a:latin typeface="+mn-lt"/>
                <a:ea typeface="+mn-ea"/>
                <a:cs typeface="+mn-cs"/>
              </a:rPr>
              <a:t>de la main- il existe par contre une différence fonctionnelle </a:t>
            </a:r>
            <a:r>
              <a:rPr lang="fr-FR" sz="1200" b="0" i="0" u="none" strike="noStrike" kern="1200" baseline="0" dirty="0" smtClean="0">
                <a:solidFill>
                  <a:schemeClr val="tx1"/>
                </a:solidFill>
                <a:latin typeface="+mn-lt"/>
                <a:ea typeface="+mn-ea"/>
                <a:cs typeface="+mn-cs"/>
              </a:rPr>
              <a:t>car l'extension </a:t>
            </a:r>
            <a:r>
              <a:rPr lang="fr-FR" sz="1200" b="0" i="0" u="none" strike="noStrike" kern="1200" baseline="0" dirty="0" smtClean="0">
                <a:solidFill>
                  <a:schemeClr val="tx1"/>
                </a:solidFill>
                <a:latin typeface="+mn-lt"/>
                <a:ea typeface="+mn-ea"/>
                <a:cs typeface="+mn-cs"/>
              </a:rPr>
              <a:t>y dépasse la flexion</a:t>
            </a:r>
          </a:p>
          <a:p>
            <a:r>
              <a:rPr lang="fr-FR" sz="1200" b="0" i="0" u="none" strike="noStrike" kern="1200" baseline="0" dirty="0" smtClean="0">
                <a:solidFill>
                  <a:schemeClr val="tx1"/>
                </a:solidFill>
                <a:latin typeface="+mn-lt"/>
                <a:ea typeface="+mn-ea"/>
                <a:cs typeface="+mn-cs"/>
              </a:rPr>
              <a:t>- en actif: DF= 50 à 60° FP = 30 à 40°</a:t>
            </a:r>
          </a:p>
          <a:p>
            <a:r>
              <a:rPr lang="fr-FR" sz="1200" b="0" i="0" u="none" strike="noStrike" kern="1200" baseline="0" dirty="0" smtClean="0">
                <a:solidFill>
                  <a:schemeClr val="tx1"/>
                </a:solidFill>
                <a:latin typeface="+mn-lt"/>
                <a:ea typeface="+mn-ea"/>
                <a:cs typeface="+mn-cs"/>
              </a:rPr>
              <a:t>- en passif: la DF (fondamentale pour</a:t>
            </a:r>
          </a:p>
          <a:p>
            <a:r>
              <a:rPr lang="fr-FR" sz="1200" b="0" i="0" u="none" strike="noStrike" kern="1200" baseline="0" dirty="0" smtClean="0">
                <a:solidFill>
                  <a:schemeClr val="tx1"/>
                </a:solidFill>
                <a:latin typeface="+mn-lt"/>
                <a:ea typeface="+mn-ea"/>
                <a:cs typeface="+mn-cs"/>
              </a:rPr>
              <a:t>le dernier temps du pas) = 90° alors</a:t>
            </a:r>
          </a:p>
          <a:p>
            <a:r>
              <a:rPr lang="fr-FR" sz="1200" b="0" i="0" u="none" strike="noStrike" kern="1200" baseline="0" dirty="0" smtClean="0">
                <a:solidFill>
                  <a:schemeClr val="tx1"/>
                </a:solidFill>
                <a:latin typeface="+mn-lt"/>
                <a:ea typeface="+mn-ea"/>
                <a:cs typeface="+mn-cs"/>
              </a:rPr>
              <a:t>que FP = 45 à 50°</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22</a:t>
            </a:fld>
            <a:endParaRPr lang="fr-FR" dirty="0"/>
          </a:p>
        </p:txBody>
      </p:sp>
    </p:spTree>
    <p:extLst>
      <p:ext uri="{BB962C8B-B14F-4D97-AF65-F5344CB8AC3E}">
        <p14:creationId xmlns:p14="http://schemas.microsoft.com/office/powerpoint/2010/main" val="188273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 Voute plantaire = Ensemble architectural harmonieux associant des éléments</a:t>
            </a:r>
          </a:p>
          <a:p>
            <a:r>
              <a:rPr lang="fr-FR" sz="1200" b="0" i="0" u="none" strike="noStrike" kern="1200" baseline="0" dirty="0" smtClean="0">
                <a:solidFill>
                  <a:schemeClr val="tx1"/>
                </a:solidFill>
                <a:latin typeface="+mn-lt"/>
                <a:ea typeface="+mn-ea"/>
                <a:cs typeface="+mn-cs"/>
              </a:rPr>
              <a:t>ostéo-articulaires, ligamentaires et musculaires qui, par ses changements de courbure dynamique et son élasticité, est capable de s’adapter à toutes les inégalités de terrain, et de transmettre au sol les efforts et le poids du corps dans les meilleures conditions mécaniques et pour des circonstances très variées (saut, chute, marche, course…)</a:t>
            </a:r>
          </a:p>
          <a:p>
            <a:r>
              <a:rPr lang="fr-FR" sz="1200" b="0" i="0" u="none" strike="noStrike" kern="1200" baseline="0" dirty="0" smtClean="0">
                <a:solidFill>
                  <a:schemeClr val="tx1"/>
                </a:solidFill>
                <a:latin typeface="+mn-lt"/>
                <a:ea typeface="+mn-ea"/>
                <a:cs typeface="+mn-cs"/>
              </a:rPr>
              <a:t>Vôute soutenue par 3 arches</a:t>
            </a:r>
          </a:p>
          <a:p>
            <a:r>
              <a:rPr lang="fr-FR" sz="1200" b="0" i="0" u="none" strike="noStrike" kern="1200" baseline="0" dirty="0" smtClean="0">
                <a:solidFill>
                  <a:schemeClr val="tx1"/>
                </a:solidFill>
                <a:latin typeface="+mn-lt"/>
                <a:ea typeface="+mn-ea"/>
                <a:cs typeface="+mn-cs"/>
              </a:rPr>
              <a:t>- Repose sur le sol par 3 points au sein de l’appui au sol (empreinte plantaire):</a:t>
            </a:r>
          </a:p>
          <a:p>
            <a:r>
              <a:rPr lang="fr-FR" sz="1200" b="0" i="0" u="none" strike="noStrike" kern="1200" baseline="0" dirty="0" smtClean="0">
                <a:solidFill>
                  <a:schemeClr val="tx1"/>
                </a:solidFill>
                <a:latin typeface="+mn-lt"/>
                <a:ea typeface="+mn-ea"/>
                <a:cs typeface="+mn-cs"/>
              </a:rPr>
              <a:t>- A: tête de M1</a:t>
            </a:r>
          </a:p>
          <a:p>
            <a:r>
              <a:rPr lang="fr-FR" sz="1200" b="0" i="0" u="none" strike="noStrike" kern="1200" baseline="0" dirty="0" smtClean="0">
                <a:solidFill>
                  <a:schemeClr val="tx1"/>
                </a:solidFill>
                <a:latin typeface="+mn-lt"/>
                <a:ea typeface="+mn-ea"/>
                <a:cs typeface="+mn-cs"/>
              </a:rPr>
              <a:t>- B: tête de M5</a:t>
            </a:r>
          </a:p>
          <a:p>
            <a:r>
              <a:rPr lang="fr-FR" sz="1200" b="0" i="0" u="none" strike="noStrike" kern="1200" baseline="0" dirty="0" smtClean="0">
                <a:solidFill>
                  <a:schemeClr val="tx1"/>
                </a:solidFill>
                <a:latin typeface="+mn-lt"/>
                <a:ea typeface="+mn-ea"/>
                <a:cs typeface="+mn-cs"/>
              </a:rPr>
              <a:t>- C: tubérosités postérieures du calcanéum</a:t>
            </a:r>
          </a:p>
          <a:p>
            <a:r>
              <a:rPr lang="fr-FR" sz="1200" b="0" i="0" u="none" strike="noStrike" kern="1200" baseline="0" dirty="0" smtClean="0">
                <a:solidFill>
                  <a:schemeClr val="tx1"/>
                </a:solidFill>
                <a:latin typeface="+mn-lt"/>
                <a:ea typeface="+mn-ea"/>
                <a:cs typeface="+mn-cs"/>
              </a:rPr>
              <a:t>- Triangle non équilatéral avec 3 arches:</a:t>
            </a:r>
          </a:p>
          <a:p>
            <a:r>
              <a:rPr lang="fr-FR" sz="1200" b="0" i="0" u="none" strike="noStrike" kern="1200" baseline="0" dirty="0" smtClean="0">
                <a:solidFill>
                  <a:schemeClr val="tx1"/>
                </a:solidFill>
                <a:latin typeface="+mn-lt"/>
                <a:ea typeface="+mn-ea"/>
                <a:cs typeface="+mn-cs"/>
              </a:rPr>
              <a:t>- AB: arche antérieure la + courte et + basse</a:t>
            </a:r>
          </a:p>
          <a:p>
            <a:r>
              <a:rPr lang="fr-FR" sz="1200" b="0" i="0" u="none" strike="noStrike" kern="1200" baseline="0" dirty="0" smtClean="0">
                <a:solidFill>
                  <a:schemeClr val="tx1"/>
                </a:solidFill>
                <a:latin typeface="+mn-lt"/>
                <a:ea typeface="+mn-ea"/>
                <a:cs typeface="+mn-cs"/>
              </a:rPr>
              <a:t>- BC: arche externe</a:t>
            </a:r>
          </a:p>
          <a:p>
            <a:r>
              <a:rPr lang="fr-FR" sz="1200" b="0" i="0" u="none" strike="noStrike" kern="1200" baseline="0" dirty="0" smtClean="0">
                <a:solidFill>
                  <a:schemeClr val="tx1"/>
                </a:solidFill>
                <a:latin typeface="+mn-lt"/>
                <a:ea typeface="+mn-ea"/>
                <a:cs typeface="+mn-cs"/>
              </a:rPr>
              <a:t>- AC: arche interne la + haute, la + longue</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24</a:t>
            </a:fld>
            <a:endParaRPr lang="fr-FR" dirty="0"/>
          </a:p>
        </p:txBody>
      </p:sp>
    </p:spTree>
    <p:extLst>
      <p:ext uri="{BB962C8B-B14F-4D97-AF65-F5344CB8AC3E}">
        <p14:creationId xmlns:p14="http://schemas.microsoft.com/office/powerpoint/2010/main" val="329239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Comprend:</a:t>
            </a:r>
          </a:p>
          <a:p>
            <a:r>
              <a:rPr lang="fr-FR" sz="1200" b="0" i="0" u="none" strike="noStrike" kern="1200" baseline="0" dirty="0" smtClean="0">
                <a:solidFill>
                  <a:schemeClr val="tx1"/>
                </a:solidFill>
                <a:latin typeface="+mn-lt"/>
                <a:ea typeface="+mn-ea"/>
                <a:cs typeface="+mn-cs"/>
              </a:rPr>
              <a:t>- le premier métatarsien</a:t>
            </a:r>
          </a:p>
          <a:p>
            <a:r>
              <a:rPr lang="fr-FR" sz="1200" b="0" i="0" u="none" strike="noStrike" kern="1200" baseline="0" dirty="0" smtClean="0">
                <a:solidFill>
                  <a:schemeClr val="tx1"/>
                </a:solidFill>
                <a:latin typeface="+mn-lt"/>
                <a:ea typeface="+mn-ea"/>
                <a:cs typeface="+mn-cs"/>
              </a:rPr>
              <a:t>- le premier cunéiforme</a:t>
            </a:r>
          </a:p>
          <a:p>
            <a:r>
              <a:rPr lang="fr-FR" sz="1200" b="0" i="0" u="none" strike="noStrike" kern="1200" baseline="0" dirty="0" smtClean="0">
                <a:solidFill>
                  <a:schemeClr val="tx1"/>
                </a:solidFill>
                <a:latin typeface="+mn-lt"/>
                <a:ea typeface="+mn-ea"/>
                <a:cs typeface="+mn-cs"/>
              </a:rPr>
              <a:t>- le scaphoïde</a:t>
            </a:r>
          </a:p>
          <a:p>
            <a:r>
              <a:rPr lang="fr-FR" sz="1200" b="0" i="0" u="none" strike="noStrike" kern="1200" baseline="0" dirty="0" smtClean="0">
                <a:solidFill>
                  <a:schemeClr val="tx1"/>
                </a:solidFill>
                <a:latin typeface="+mn-lt"/>
                <a:ea typeface="+mn-ea"/>
                <a:cs typeface="+mn-cs"/>
              </a:rPr>
              <a:t>- l’astragale qui reçoit les efforts de la jambe et</a:t>
            </a:r>
          </a:p>
          <a:p>
            <a:r>
              <a:rPr lang="fr-FR" sz="1200" b="0" i="0" u="none" strike="noStrike" kern="1200" baseline="0" dirty="0" smtClean="0">
                <a:solidFill>
                  <a:schemeClr val="tx1"/>
                </a:solidFill>
                <a:latin typeface="+mn-lt"/>
                <a:ea typeface="+mn-ea"/>
                <a:cs typeface="+mn-cs"/>
              </a:rPr>
              <a:t>les répartit sur toute la vôute</a:t>
            </a:r>
          </a:p>
          <a:p>
            <a:r>
              <a:rPr lang="fr-FR" sz="1200" b="0" i="0" u="none" strike="noStrike" kern="1200" baseline="0" dirty="0" smtClean="0">
                <a:solidFill>
                  <a:schemeClr val="tx1"/>
                </a:solidFill>
                <a:latin typeface="+mn-lt"/>
                <a:ea typeface="+mn-ea"/>
                <a:cs typeface="+mn-cs"/>
              </a:rPr>
              <a:t>- le calcanéum</a:t>
            </a:r>
          </a:p>
          <a:p>
            <a:r>
              <a:rPr lang="fr-FR" sz="1200" b="0" i="0" u="none" strike="noStrike" kern="1200" baseline="0" dirty="0" smtClean="0">
                <a:solidFill>
                  <a:schemeClr val="tx1"/>
                </a:solidFill>
                <a:latin typeface="+mn-lt"/>
                <a:ea typeface="+mn-ea"/>
                <a:cs typeface="+mn-cs"/>
              </a:rPr>
              <a:t>- Repose sur le sol par:</a:t>
            </a:r>
          </a:p>
          <a:p>
            <a:r>
              <a:rPr lang="fr-FR" sz="1200" b="0" i="0" u="none" strike="noStrike" kern="1200" baseline="0" dirty="0" smtClean="0">
                <a:solidFill>
                  <a:schemeClr val="tx1"/>
                </a:solidFill>
                <a:latin typeface="+mn-lt"/>
                <a:ea typeface="+mn-ea"/>
                <a:cs typeface="+mn-cs"/>
              </a:rPr>
              <a:t>- A: tête de M1</a:t>
            </a:r>
          </a:p>
          <a:p>
            <a:r>
              <a:rPr lang="fr-FR" sz="1200" b="0" i="0" u="none" strike="noStrike" kern="1200" baseline="0" dirty="0" smtClean="0">
                <a:solidFill>
                  <a:schemeClr val="tx1"/>
                </a:solidFill>
                <a:latin typeface="+mn-lt"/>
                <a:ea typeface="+mn-ea"/>
                <a:cs typeface="+mn-cs"/>
              </a:rPr>
              <a:t>- C: tubérosités postérieures du calcanéum</a:t>
            </a:r>
          </a:p>
          <a:p>
            <a:r>
              <a:rPr lang="fr-FR" sz="1200" b="0" i="0" u="none" strike="noStrike" kern="1200" baseline="0" dirty="0" smtClean="0">
                <a:solidFill>
                  <a:schemeClr val="tx1"/>
                </a:solidFill>
                <a:latin typeface="+mn-lt"/>
                <a:ea typeface="+mn-ea"/>
                <a:cs typeface="+mn-cs"/>
              </a:rPr>
              <a:t>- pas de contact avec le sol; distance de 15 à 18mm</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25</a:t>
            </a:fld>
            <a:endParaRPr lang="fr-FR" dirty="0"/>
          </a:p>
        </p:txBody>
      </p:sp>
    </p:spTree>
    <p:extLst>
      <p:ext uri="{BB962C8B-B14F-4D97-AF65-F5344CB8AC3E}">
        <p14:creationId xmlns:p14="http://schemas.microsoft.com/office/powerpoint/2010/main" val="99407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Equilibre tendino musculaire+++</a:t>
            </a:r>
            <a:endParaRPr lang="fr-FR" dirty="0"/>
          </a:p>
        </p:txBody>
      </p:sp>
      <p:sp>
        <p:nvSpPr>
          <p:cNvPr id="4" name="Espace réservé du numéro de diapositive 3"/>
          <p:cNvSpPr>
            <a:spLocks noGrp="1"/>
          </p:cNvSpPr>
          <p:nvPr>
            <p:ph type="sldNum" sz="quarter" idx="10"/>
          </p:nvPr>
        </p:nvSpPr>
        <p:spPr/>
        <p:txBody>
          <a:bodyPr/>
          <a:lstStyle/>
          <a:p>
            <a:fld id="{48EECB81-565A-C64B-A2FE-D10D908418BB}" type="slidenum">
              <a:rPr lang="fr-FR" smtClean="0"/>
              <a:t>26</a:t>
            </a:fld>
            <a:endParaRPr lang="fr-FR" dirty="0"/>
          </a:p>
        </p:txBody>
      </p:sp>
    </p:spTree>
    <p:extLst>
      <p:ext uri="{BB962C8B-B14F-4D97-AF65-F5344CB8AC3E}">
        <p14:creationId xmlns:p14="http://schemas.microsoft.com/office/powerpoint/2010/main" val="196713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Cliquez et modifiez le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Tree>
    <p:extLst>
      <p:ext uri="{BB962C8B-B14F-4D97-AF65-F5344CB8AC3E}">
        <p14:creationId xmlns:p14="http://schemas.microsoft.com/office/powerpoint/2010/main" val="2575221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40372149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572000"/>
          </a:xfrm>
        </p:spPr>
        <p:txBody>
          <a:bodyPr vert="eaVert"/>
          <a:lstStyle/>
          <a:p>
            <a:r>
              <a:rPr lang="fr-FR" smtClean="0"/>
              <a:t>Cliquez et modifiez le titre</a:t>
            </a:r>
            <a:endParaRPr lang="en-US"/>
          </a:p>
        </p:txBody>
      </p:sp>
      <p:sp>
        <p:nvSpPr>
          <p:cNvPr id="3" name="Vertical Text Placeholder 2"/>
          <p:cNvSpPr>
            <a:spLocks noGrp="1"/>
          </p:cNvSpPr>
          <p:nvPr>
            <p:ph type="body" orient="vert" idx="1"/>
          </p:nvPr>
        </p:nvSpPr>
        <p:spPr>
          <a:xfrm>
            <a:off x="685800" y="457200"/>
            <a:ext cx="5676900" cy="4572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3298476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1117600" y="609600"/>
            <a:ext cx="6908800" cy="11430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1117600" y="1981200"/>
            <a:ext cx="3386667"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39733" y="1981200"/>
            <a:ext cx="3386667" cy="4114800"/>
          </a:xfrm>
        </p:spPr>
        <p:txBody>
          <a:bodyPr/>
          <a:lstStyle/>
          <a:p>
            <a:endParaRPr lang="fr-FR" dirty="0"/>
          </a:p>
        </p:txBody>
      </p:sp>
    </p:spTree>
    <p:extLst>
      <p:ext uri="{BB962C8B-B14F-4D97-AF65-F5344CB8AC3E}">
        <p14:creationId xmlns:p14="http://schemas.microsoft.com/office/powerpoint/2010/main" val="2992030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17600" y="609600"/>
            <a:ext cx="6908800" cy="11430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1117600" y="1981200"/>
            <a:ext cx="3386667"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39733" y="1981200"/>
            <a:ext cx="3386667"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39733" y="4114800"/>
            <a:ext cx="3386667"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371619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1148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9768807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5800" y="609600"/>
            <a:ext cx="7772400" cy="1143000"/>
          </a:xfrm>
        </p:spPr>
        <p:txBody>
          <a:bodyPr/>
          <a:lstStyle/>
          <a:p>
            <a:r>
              <a:rPr lang="fr-FR" smtClean="0"/>
              <a:t>Cliquez et modifiez le titre</a:t>
            </a:r>
            <a:endParaRPr lang="fr-FR"/>
          </a:p>
        </p:txBody>
      </p:sp>
      <p:sp>
        <p:nvSpPr>
          <p:cNvPr id="3" name="Espace réservé du contenu 2"/>
          <p:cNvSpPr>
            <a:spLocks noGrp="1"/>
          </p:cNvSpPr>
          <p:nvPr>
            <p:ph sz="quarter" idx="1"/>
          </p:nvPr>
        </p:nvSpPr>
        <p:spPr>
          <a:xfrm>
            <a:off x="685800" y="19812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85800" y="41148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1148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240849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117600" y="609600"/>
            <a:ext cx="6908800" cy="11430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1117600" y="1981200"/>
            <a:ext cx="3386667"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39733" y="1981200"/>
            <a:ext cx="3386667"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070061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117600" y="609600"/>
            <a:ext cx="6908800" cy="5486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00728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874282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2573549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685800" y="16764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764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41131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393865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Tree>
    <p:extLst>
      <p:ext uri="{BB962C8B-B14F-4D97-AF65-F5344CB8AC3E}">
        <p14:creationId xmlns:p14="http://schemas.microsoft.com/office/powerpoint/2010/main" val="6906779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962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926341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Faire glisser l'image vers l'espace réservé ou cliquer sur l'icône pour l'ajouter</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362679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343400" y="1676400"/>
            <a:ext cx="4114800" cy="396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28" name="Rectangle 2"/>
          <p:cNvSpPr>
            <a:spLocks noGrp="1" noChangeArrowheads="1"/>
          </p:cNvSpPr>
          <p:nvPr>
            <p:ph type="title"/>
          </p:nvPr>
        </p:nvSpPr>
        <p:spPr bwMode="auto">
          <a:xfrm>
            <a:off x="457200" y="260350"/>
            <a:ext cx="7772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et modifiez le titre</a:t>
            </a:r>
            <a:endParaRPr lang="en-US" smtClean="0"/>
          </a:p>
        </p:txBody>
      </p:sp>
    </p:spTree>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mj-lt"/>
          <a:ea typeface="+mj-ea"/>
          <a:cs typeface="ヒラギノ角ゴ Pro W3" charset="0"/>
        </a:defRPr>
      </a:lvl1pPr>
      <a:lvl2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ea typeface="ヒラギノ角ゴ Pro W3" pitchFamily="1" charset="-128"/>
          <a:cs typeface="ヒラギノ角ゴ Pro W3" charset="0"/>
        </a:defRPr>
      </a:lvl2pPr>
      <a:lvl3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ea typeface="ヒラギノ角ゴ Pro W3" pitchFamily="1" charset="-128"/>
          <a:cs typeface="ヒラギノ角ゴ Pro W3" charset="0"/>
        </a:defRPr>
      </a:lvl3pPr>
      <a:lvl4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ea typeface="ヒラギノ角ゴ Pro W3" pitchFamily="1" charset="-128"/>
          <a:cs typeface="ヒラギノ角ゴ Pro W3" charset="0"/>
        </a:defRPr>
      </a:lvl4pPr>
      <a:lvl5pPr algn="l"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ea typeface="ヒラギノ角ゴ Pro W3" pitchFamily="1" charset="-128"/>
          <a:cs typeface="ヒラギノ角ゴ Pro W3" charset="0"/>
        </a:defRPr>
      </a:lvl5pPr>
      <a:lvl6pPr marL="457200" algn="ctr" rtl="0" eaLnBrk="1" fontAlgn="base" hangingPunct="1">
        <a:spcBef>
          <a:spcPct val="0"/>
        </a:spcBef>
        <a:spcAft>
          <a:spcPct val="0"/>
        </a:spcAft>
        <a:defRPr sz="3600" b="1">
          <a:solidFill>
            <a:schemeClr val="accent2"/>
          </a:solidFill>
          <a:latin typeface="Arial" charset="0"/>
          <a:ea typeface="ヒラギノ角ゴ Pro W3" pitchFamily="1" charset="-128"/>
        </a:defRPr>
      </a:lvl6pPr>
      <a:lvl7pPr marL="914400" algn="ctr" rtl="0" eaLnBrk="1" fontAlgn="base" hangingPunct="1">
        <a:spcBef>
          <a:spcPct val="0"/>
        </a:spcBef>
        <a:spcAft>
          <a:spcPct val="0"/>
        </a:spcAft>
        <a:defRPr sz="3600" b="1">
          <a:solidFill>
            <a:schemeClr val="accent2"/>
          </a:solidFill>
          <a:latin typeface="Arial" charset="0"/>
          <a:ea typeface="ヒラギノ角ゴ Pro W3" pitchFamily="1" charset="-128"/>
        </a:defRPr>
      </a:lvl7pPr>
      <a:lvl8pPr marL="1371600" algn="ctr" rtl="0" eaLnBrk="1" fontAlgn="base" hangingPunct="1">
        <a:spcBef>
          <a:spcPct val="0"/>
        </a:spcBef>
        <a:spcAft>
          <a:spcPct val="0"/>
        </a:spcAft>
        <a:defRPr sz="3600" b="1">
          <a:solidFill>
            <a:schemeClr val="accent2"/>
          </a:solidFill>
          <a:latin typeface="Arial" charset="0"/>
          <a:ea typeface="ヒラギノ角ゴ Pro W3" pitchFamily="1" charset="-128"/>
        </a:defRPr>
      </a:lvl8pPr>
      <a:lvl9pPr marL="1828800" algn="ctr" rtl="0" eaLnBrk="1" fontAlgn="base" hangingPunct="1">
        <a:spcBef>
          <a:spcPct val="0"/>
        </a:spcBef>
        <a:spcAft>
          <a:spcPct val="0"/>
        </a:spcAft>
        <a:defRPr sz="3600" b="1">
          <a:solidFill>
            <a:schemeClr val="accent2"/>
          </a:solidFill>
          <a:latin typeface="Arial" charset="0"/>
          <a:ea typeface="ヒラギノ角ゴ Pro W3" pitchFamily="1" charset="-128"/>
        </a:defRPr>
      </a:lvl9pPr>
    </p:titleStyle>
    <p:bodyStyle>
      <a:lvl1pPr marL="292100" indent="-292100" algn="l" rtl="0" eaLnBrk="1" fontAlgn="base" hangingPunct="1">
        <a:lnSpc>
          <a:spcPct val="85000"/>
        </a:lnSpc>
        <a:spcBef>
          <a:spcPct val="55000"/>
        </a:spcBef>
        <a:spcAft>
          <a:spcPct val="0"/>
        </a:spcAft>
        <a:buClr>
          <a:schemeClr val="tx2"/>
        </a:buClr>
        <a:buChar char="•"/>
        <a:defRPr sz="2800" b="1">
          <a:solidFill>
            <a:schemeClr val="tx1"/>
          </a:solidFill>
          <a:effectLst>
            <a:outerShdw blurRad="38100" dist="38100" dir="2700000" algn="tl">
              <a:srgbClr val="000000"/>
            </a:outerShdw>
          </a:effectLst>
          <a:latin typeface="+mn-lt"/>
          <a:ea typeface="+mn-ea"/>
          <a:cs typeface="ヒラギノ角ゴ Pro W3" charset="0"/>
        </a:defRPr>
      </a:lvl1pPr>
      <a:lvl2pPr marL="768350" indent="-285750" algn="l" rtl="0" eaLnBrk="1" fontAlgn="base" hangingPunct="1">
        <a:lnSpc>
          <a:spcPct val="90000"/>
        </a:lnSpc>
        <a:spcBef>
          <a:spcPct val="35000"/>
        </a:spcBef>
        <a:spcAft>
          <a:spcPct val="0"/>
        </a:spcAft>
        <a:buClr>
          <a:schemeClr val="tx2"/>
        </a:buClr>
        <a:buChar char="–"/>
        <a:defRPr sz="2400">
          <a:solidFill>
            <a:schemeClr val="tx1"/>
          </a:solidFill>
          <a:effectLst>
            <a:outerShdw blurRad="38100" dist="38100" dir="2700000" algn="tl">
              <a:srgbClr val="000000"/>
            </a:outerShdw>
          </a:effectLst>
          <a:latin typeface="+mn-lt"/>
          <a:ea typeface="+mn-ea"/>
          <a:cs typeface="ヒラギノ角ゴ Pro W3" charset="0"/>
        </a:defRPr>
      </a:lvl2pPr>
      <a:lvl3pPr marL="1187450" indent="-228600" algn="l" rtl="0" eaLnBrk="1" fontAlgn="base" hangingPunct="1">
        <a:lnSpc>
          <a:spcPct val="85000"/>
        </a:lnSpc>
        <a:spcBef>
          <a:spcPct val="55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ヒラギノ角ゴ Pro W3" charset="0"/>
        </a:defRPr>
      </a:lvl3pPr>
      <a:lvl4pPr marL="1606550" indent="-228600" algn="l" rtl="0" eaLnBrk="1" fontAlgn="base" hangingPunct="1">
        <a:lnSpc>
          <a:spcPct val="85000"/>
        </a:lnSpc>
        <a:spcBef>
          <a:spcPct val="55000"/>
        </a:spcBef>
        <a:spcAft>
          <a:spcPct val="0"/>
        </a:spcAft>
        <a:buClr>
          <a:schemeClr val="tx2"/>
        </a:buClr>
        <a:buChar char="–"/>
        <a:defRPr>
          <a:solidFill>
            <a:schemeClr val="tx1"/>
          </a:solidFill>
          <a:effectLst>
            <a:outerShdw blurRad="38100" dist="38100" dir="2700000" algn="tl">
              <a:srgbClr val="000000"/>
            </a:outerShdw>
          </a:effectLst>
          <a:latin typeface="+mn-lt"/>
          <a:ea typeface="+mn-ea"/>
          <a:cs typeface="ヒラギノ角ゴ Pro W3" charset="0"/>
        </a:defRPr>
      </a:lvl4pPr>
      <a:lvl5pPr marL="2057400" indent="-228600" algn="l" rtl="0" eaLnBrk="1" fontAlgn="base" hangingPunct="1">
        <a:lnSpc>
          <a:spcPct val="85000"/>
        </a:lnSpc>
        <a:spcBef>
          <a:spcPct val="55000"/>
        </a:spcBef>
        <a:spcAft>
          <a:spcPct val="0"/>
        </a:spcAft>
        <a:buClr>
          <a:schemeClr val="tx2"/>
        </a:buClr>
        <a:buChar char="»"/>
        <a:defRPr sz="1600">
          <a:solidFill>
            <a:schemeClr val="tx1"/>
          </a:solidFill>
          <a:effectLst>
            <a:outerShdw blurRad="38100" dist="38100" dir="2700000" algn="tl">
              <a:srgbClr val="000000"/>
            </a:outerShdw>
          </a:effectLst>
          <a:latin typeface="+mn-lt"/>
          <a:ea typeface="+mn-ea"/>
          <a:cs typeface="ヒラギノ角ゴ Pro W3" charset="0"/>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8.jpeg"/><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jpg"/><Relationship Id="rId5" Type="http://schemas.openxmlformats.org/officeDocument/2006/relationships/image" Target="../media/image21.jpeg"/><Relationship Id="rId1" Type="http://schemas.openxmlformats.org/officeDocument/2006/relationships/slideLayout" Target="../slideLayouts/slideLayout17.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jpg"/><Relationship Id="rId1" Type="http://schemas.openxmlformats.org/officeDocument/2006/relationships/slideLayout" Target="../slideLayouts/slideLayout16.xml"/><Relationship Id="rId2"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2.jp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2.jp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2.jp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2.jpg"/><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0886" y="1115006"/>
            <a:ext cx="8822929" cy="1470025"/>
          </a:xfrm>
        </p:spPr>
        <p:txBody>
          <a:bodyPr/>
          <a:lstStyle/>
          <a:p>
            <a:pPr algn="ctr"/>
            <a:r>
              <a:rPr lang="fr-FR" sz="4000" dirty="0" smtClean="0"/>
              <a:t>La cheville et le pied</a:t>
            </a:r>
            <a:br>
              <a:rPr lang="fr-FR" sz="4000" dirty="0" smtClean="0"/>
            </a:br>
            <a:r>
              <a:rPr lang="fr-FR" sz="4000" dirty="0" smtClean="0"/>
              <a:t>Anatomie - fonction</a:t>
            </a:r>
            <a:endParaRPr lang="fr-FR" sz="4000" dirty="0"/>
          </a:p>
        </p:txBody>
      </p:sp>
      <p:sp>
        <p:nvSpPr>
          <p:cNvPr id="3" name="Sous-titre 2"/>
          <p:cNvSpPr>
            <a:spLocks noGrp="1"/>
          </p:cNvSpPr>
          <p:nvPr>
            <p:ph type="subTitle" idx="1"/>
          </p:nvPr>
        </p:nvSpPr>
        <p:spPr>
          <a:xfrm>
            <a:off x="3849654" y="3638013"/>
            <a:ext cx="4865521" cy="1752600"/>
          </a:xfrm>
        </p:spPr>
        <p:txBody>
          <a:bodyPr/>
          <a:lstStyle/>
          <a:p>
            <a:pPr algn="l"/>
            <a:r>
              <a:rPr lang="fr-FR" sz="2400" b="0" dirty="0"/>
              <a:t>Docteur Richard Béracassat </a:t>
            </a:r>
            <a:endParaRPr lang="fr-FR" sz="2400" b="0" dirty="0" smtClean="0"/>
          </a:p>
          <a:p>
            <a:pPr algn="l"/>
            <a:r>
              <a:rPr lang="fr-FR" sz="2400" b="0" dirty="0" smtClean="0"/>
              <a:t>5</a:t>
            </a:r>
            <a:r>
              <a:rPr lang="fr-FR" sz="2400" b="0" baseline="30000" dirty="0" smtClean="0"/>
              <a:t>e</a:t>
            </a:r>
            <a:r>
              <a:rPr lang="fr-FR" sz="2400" b="0" dirty="0" smtClean="0"/>
              <a:t> journée alésienne d’Orthopédie</a:t>
            </a:r>
          </a:p>
          <a:p>
            <a:pPr algn="l"/>
            <a:r>
              <a:rPr lang="fr-FR" sz="2400" b="0" dirty="0" smtClean="0"/>
              <a:t>Le Myriapôle,  6 </a:t>
            </a:r>
            <a:r>
              <a:rPr lang="fr-FR" sz="2400" b="0" dirty="0"/>
              <a:t>o</a:t>
            </a:r>
            <a:r>
              <a:rPr lang="fr-FR" sz="2400" b="0" dirty="0" smtClean="0"/>
              <a:t>ctobre 2012</a:t>
            </a:r>
            <a:endParaRPr lang="fr-FR" sz="2400" b="0" dirty="0"/>
          </a:p>
        </p:txBody>
      </p:sp>
      <p:pic>
        <p:nvPicPr>
          <p:cNvPr id="8" name="Image 7"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7614346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849" y="1185014"/>
            <a:ext cx="2148606" cy="41875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a:xfrm>
            <a:off x="171064" y="228600"/>
            <a:ext cx="7924800" cy="956414"/>
          </a:xfrm>
          <a:noFill/>
          <a:ln/>
        </p:spPr>
        <p:txBody>
          <a:bodyPr/>
          <a:lstStyle/>
          <a:p>
            <a:r>
              <a:rPr lang="fr-FR" b="1" dirty="0" smtClean="0">
                <a:solidFill>
                  <a:srgbClr val="F9A319"/>
                </a:solidFill>
                <a:latin typeface="Verdana" charset="0"/>
              </a:rPr>
              <a:t>Ligaments </a:t>
            </a:r>
            <a:r>
              <a:rPr lang="fr-FR" b="1" dirty="0">
                <a:solidFill>
                  <a:srgbClr val="F9A319"/>
                </a:solidFill>
                <a:latin typeface="Verdana" charset="0"/>
              </a:rPr>
              <a:t>de la cheville</a:t>
            </a:r>
          </a:p>
        </p:txBody>
      </p:sp>
      <p:sp>
        <p:nvSpPr>
          <p:cNvPr id="9219" name="Rectangle 3"/>
          <p:cNvSpPr>
            <a:spLocks noGrp="1" noChangeArrowheads="1"/>
          </p:cNvSpPr>
          <p:nvPr>
            <p:ph type="body" sz="half" idx="1"/>
          </p:nvPr>
        </p:nvSpPr>
        <p:spPr>
          <a:xfrm>
            <a:off x="123154" y="1185014"/>
            <a:ext cx="4334933" cy="5416343"/>
          </a:xfrm>
          <a:noFill/>
          <a:ln/>
        </p:spPr>
        <p:txBody>
          <a:bodyPr/>
          <a:lstStyle/>
          <a:p>
            <a:r>
              <a:rPr lang="fr-FR" sz="2400" b="0" dirty="0">
                <a:solidFill>
                  <a:srgbClr val="FFFFFF"/>
                </a:solidFill>
              </a:rPr>
              <a:t>Le ligament </a:t>
            </a:r>
            <a:r>
              <a:rPr lang="fr-FR" sz="2400" b="0" dirty="0" smtClean="0">
                <a:solidFill>
                  <a:srgbClr val="FFFFFF"/>
                </a:solidFill>
              </a:rPr>
              <a:t>collatéral latéral </a:t>
            </a:r>
            <a:r>
              <a:rPr lang="fr-FR" sz="2400" b="0" dirty="0">
                <a:solidFill>
                  <a:srgbClr val="FFFFFF"/>
                </a:solidFill>
              </a:rPr>
              <a:t>: comporte 3 faisceaux :  </a:t>
            </a:r>
            <a:endParaRPr lang="fr-FR" sz="2400" b="0" dirty="0" smtClean="0">
              <a:solidFill>
                <a:srgbClr val="FFFFFF"/>
              </a:solidFill>
            </a:endParaRPr>
          </a:p>
          <a:p>
            <a:pPr>
              <a:buFont typeface="Wingdings" charset="2"/>
              <a:buChar char="Ø"/>
            </a:pPr>
            <a:r>
              <a:rPr lang="fr-FR" sz="2400" b="0" dirty="0" smtClean="0">
                <a:solidFill>
                  <a:srgbClr val="FFFF00"/>
                </a:solidFill>
              </a:rPr>
              <a:t>Talo fibulaire </a:t>
            </a:r>
            <a:r>
              <a:rPr lang="fr-FR" sz="2400" b="0" dirty="0" smtClean="0">
                <a:solidFill>
                  <a:srgbClr val="FFFF00"/>
                </a:solidFill>
              </a:rPr>
              <a:t>ant</a:t>
            </a:r>
            <a:r>
              <a:rPr lang="fr-FR" sz="2400" b="0" dirty="0" smtClean="0">
                <a:solidFill>
                  <a:srgbClr val="FFFF00"/>
                </a:solidFill>
              </a:rPr>
              <a:t>.</a:t>
            </a:r>
          </a:p>
          <a:p>
            <a:pPr>
              <a:buFont typeface="Wingdings" charset="2"/>
              <a:buChar char="Ø"/>
            </a:pPr>
            <a:r>
              <a:rPr lang="fr-FR" sz="2400" b="0" dirty="0" smtClean="0">
                <a:solidFill>
                  <a:srgbClr val="FFFF00"/>
                </a:solidFill>
              </a:rPr>
              <a:t>Talo fibulaire post</a:t>
            </a:r>
          </a:p>
          <a:p>
            <a:pPr>
              <a:buFont typeface="Wingdings" charset="2"/>
              <a:buChar char="Ø"/>
            </a:pPr>
            <a:r>
              <a:rPr lang="fr-FR" sz="2400" b="0" dirty="0" smtClean="0">
                <a:solidFill>
                  <a:srgbClr val="FFFF00"/>
                </a:solidFill>
              </a:rPr>
              <a:t>Calcanéo</a:t>
            </a:r>
            <a:r>
              <a:rPr lang="fr-FR" sz="2400" b="0" dirty="0" smtClean="0">
                <a:solidFill>
                  <a:srgbClr val="FFFF00"/>
                </a:solidFill>
              </a:rPr>
              <a:t> fibulaire</a:t>
            </a:r>
            <a:endParaRPr lang="fr-FR" sz="2400" b="0" dirty="0">
              <a:solidFill>
                <a:srgbClr val="FFFF00"/>
              </a:solidFill>
            </a:endParaRPr>
          </a:p>
          <a:p>
            <a:r>
              <a:rPr lang="fr-FR" sz="2400" b="0" dirty="0">
                <a:solidFill>
                  <a:srgbClr val="FFFFFF"/>
                </a:solidFill>
              </a:rPr>
              <a:t>Le </a:t>
            </a:r>
            <a:r>
              <a:rPr lang="fr-FR" sz="2400" b="0" dirty="0" smtClean="0">
                <a:solidFill>
                  <a:srgbClr val="FFFFFF"/>
                </a:solidFill>
              </a:rPr>
              <a:t>ligament </a:t>
            </a:r>
            <a:r>
              <a:rPr lang="fr-FR" sz="2400" b="0" dirty="0">
                <a:solidFill>
                  <a:srgbClr val="FFFFFF"/>
                </a:solidFill>
              </a:rPr>
              <a:t>collatéral</a:t>
            </a:r>
            <a:r>
              <a:rPr lang="fr-FR" sz="2400" b="0" dirty="0" smtClean="0">
                <a:solidFill>
                  <a:srgbClr val="FFFFFF"/>
                </a:solidFill>
              </a:rPr>
              <a:t> médial </a:t>
            </a:r>
            <a:r>
              <a:rPr lang="fr-FR" sz="2400" b="0" dirty="0">
                <a:solidFill>
                  <a:srgbClr val="FFFFFF"/>
                </a:solidFill>
              </a:rPr>
              <a:t>est le ligament </a:t>
            </a:r>
            <a:r>
              <a:rPr lang="fr-FR" sz="2400" b="0" dirty="0" smtClean="0">
                <a:solidFill>
                  <a:srgbClr val="FFFFFF"/>
                </a:solidFill>
              </a:rPr>
              <a:t>deltoïdien</a:t>
            </a:r>
            <a:endParaRPr lang="fr-FR" sz="2400" b="0" dirty="0">
              <a:solidFill>
                <a:srgbClr val="FFFFFF"/>
              </a:solidFill>
            </a:endParaRPr>
          </a:p>
          <a:p>
            <a:r>
              <a:rPr lang="fr-FR" sz="2400" b="0" dirty="0">
                <a:solidFill>
                  <a:srgbClr val="FFFFFF"/>
                </a:solidFill>
              </a:rPr>
              <a:t>L'articulation sous</a:t>
            </a:r>
            <a:r>
              <a:rPr lang="fr-FR" sz="2400" b="0" dirty="0" smtClean="0">
                <a:solidFill>
                  <a:srgbClr val="FFFFFF"/>
                </a:solidFill>
              </a:rPr>
              <a:t>-</a:t>
            </a:r>
            <a:r>
              <a:rPr lang="fr-FR" sz="2400" b="0" dirty="0">
                <a:solidFill>
                  <a:srgbClr val="FFFFFF"/>
                </a:solidFill>
              </a:rPr>
              <a:t>t</a:t>
            </a:r>
            <a:r>
              <a:rPr lang="fr-FR" sz="2400" b="0" dirty="0" smtClean="0">
                <a:solidFill>
                  <a:srgbClr val="FFFFFF"/>
                </a:solidFill>
              </a:rPr>
              <a:t>alienne</a:t>
            </a:r>
            <a:r>
              <a:rPr lang="fr-FR" sz="2400" b="0" dirty="0" smtClean="0">
                <a:solidFill>
                  <a:srgbClr val="FFFFFF"/>
                </a:solidFill>
              </a:rPr>
              <a:t> </a:t>
            </a:r>
            <a:r>
              <a:rPr lang="fr-FR" sz="2400" b="0" dirty="0">
                <a:solidFill>
                  <a:srgbClr val="FFFFFF"/>
                </a:solidFill>
              </a:rPr>
              <a:t>est stabilisée par les ligaments </a:t>
            </a:r>
            <a:r>
              <a:rPr lang="fr-FR" sz="2400" b="0" dirty="0">
                <a:solidFill>
                  <a:srgbClr val="FFFFFF"/>
                </a:solidFill>
              </a:rPr>
              <a:t>calcanéo</a:t>
            </a:r>
            <a:r>
              <a:rPr lang="fr-FR" sz="2400" b="0" dirty="0">
                <a:solidFill>
                  <a:srgbClr val="FFFFFF"/>
                </a:solidFill>
              </a:rPr>
              <a:t>-malléolaires et le ligament en haie</a:t>
            </a:r>
          </a:p>
        </p:txBody>
      </p:sp>
      <p:sp>
        <p:nvSpPr>
          <p:cNvPr id="9221" name="Rectangle 5"/>
          <p:cNvSpPr>
            <a:spLocks noChangeArrowheads="1"/>
          </p:cNvSpPr>
          <p:nvPr/>
        </p:nvSpPr>
        <p:spPr bwMode="auto">
          <a:xfrm>
            <a:off x="6338711" y="3740150"/>
            <a:ext cx="259644" cy="1397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pic>
        <p:nvPicPr>
          <p:cNvPr id="6" name="Image 5"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3" name="Image 2"/>
          <p:cNvPicPr>
            <a:picLocks noChangeAspect="1"/>
          </p:cNvPicPr>
          <p:nvPr/>
        </p:nvPicPr>
        <p:blipFill>
          <a:blip r:embed="rId4"/>
          <a:stretch>
            <a:fillRect/>
          </a:stretch>
        </p:blipFill>
        <p:spPr>
          <a:xfrm>
            <a:off x="6831997" y="1624127"/>
            <a:ext cx="2016261" cy="3247914"/>
          </a:xfrm>
          <a:prstGeom prst="rect">
            <a:avLst/>
          </a:prstGeom>
        </p:spPr>
      </p:pic>
    </p:spTree>
    <p:extLst>
      <p:ext uri="{BB962C8B-B14F-4D97-AF65-F5344CB8AC3E}">
        <p14:creationId xmlns:p14="http://schemas.microsoft.com/office/powerpoint/2010/main" val="3190947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Ligament collatéral médial</a:t>
            </a:r>
          </a:p>
        </p:txBody>
      </p:sp>
      <p:sp>
        <p:nvSpPr>
          <p:cNvPr id="6" name="Espace réservé du contenu 5"/>
          <p:cNvSpPr>
            <a:spLocks noGrp="1"/>
          </p:cNvSpPr>
          <p:nvPr>
            <p:ph idx="1"/>
          </p:nvPr>
        </p:nvSpPr>
        <p:spPr>
          <a:xfrm>
            <a:off x="457200" y="1442812"/>
            <a:ext cx="4114800" cy="5024658"/>
          </a:xfrm>
        </p:spPr>
        <p:txBody>
          <a:bodyPr/>
          <a:lstStyle/>
          <a:p>
            <a:pPr marL="0" indent="0">
              <a:buNone/>
            </a:pPr>
            <a:r>
              <a:rPr lang="fr-FR" dirty="0">
                <a:solidFill>
                  <a:srgbClr val="FFFF00"/>
                </a:solidFill>
              </a:rPr>
              <a:t>3 </a:t>
            </a:r>
            <a:r>
              <a:rPr lang="fr-FR" dirty="0" smtClean="0">
                <a:solidFill>
                  <a:srgbClr val="FFFF00"/>
                </a:solidFill>
              </a:rPr>
              <a:t>faisceaux disposés </a:t>
            </a:r>
            <a:r>
              <a:rPr lang="fr-FR" dirty="0">
                <a:solidFill>
                  <a:srgbClr val="FFFF00"/>
                </a:solidFill>
              </a:rPr>
              <a:t>en deux </a:t>
            </a:r>
            <a:r>
              <a:rPr lang="fr-FR" dirty="0" smtClean="0">
                <a:solidFill>
                  <a:srgbClr val="FFFF00"/>
                </a:solidFill>
              </a:rPr>
              <a:t>couches</a:t>
            </a:r>
          </a:p>
          <a:p>
            <a:pPr>
              <a:buFont typeface="Wingdings" charset="2"/>
              <a:buChar char="Ø"/>
            </a:pPr>
            <a:r>
              <a:rPr lang="fr-FR" b="0" dirty="0" smtClean="0"/>
              <a:t>PLAN </a:t>
            </a:r>
            <a:r>
              <a:rPr lang="fr-FR" b="0" dirty="0"/>
              <a:t>PROFOND: faisceaux </a:t>
            </a:r>
            <a:r>
              <a:rPr lang="fr-FR" b="0" dirty="0"/>
              <a:t>ant</a:t>
            </a:r>
            <a:r>
              <a:rPr lang="fr-FR" b="0" dirty="0"/>
              <a:t> et post ( </a:t>
            </a:r>
            <a:r>
              <a:rPr lang="fr-FR" b="0" dirty="0" smtClean="0"/>
              <a:t>tubercule postéro</a:t>
            </a:r>
            <a:r>
              <a:rPr lang="fr-FR" b="0" dirty="0"/>
              <a:t>-médial du talus ) </a:t>
            </a:r>
            <a:r>
              <a:rPr lang="fr-FR" b="0" dirty="0"/>
              <a:t>talo</a:t>
            </a:r>
            <a:r>
              <a:rPr lang="fr-FR" b="0" dirty="0"/>
              <a:t>-tibiaux</a:t>
            </a:r>
          </a:p>
          <a:p>
            <a:pPr>
              <a:buFont typeface="Wingdings" charset="2"/>
              <a:buChar char="Ø"/>
            </a:pPr>
            <a:r>
              <a:rPr lang="fr-FR" b="0" dirty="0" smtClean="0"/>
              <a:t> </a:t>
            </a:r>
            <a:r>
              <a:rPr lang="fr-FR" b="0" dirty="0"/>
              <a:t>PLAN SUPERFICIEL: étalé </a:t>
            </a:r>
            <a:r>
              <a:rPr lang="fr-FR" b="0" dirty="0" smtClean="0"/>
              <a:t>et triangulaire: ligament deltoïdien</a:t>
            </a:r>
            <a:endParaRPr lang="fr-FR" dirty="0"/>
          </a:p>
        </p:txBody>
      </p:sp>
      <p:pic>
        <p:nvPicPr>
          <p:cNvPr id="7" name="Image 6" descr="aco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8" name="Image 7" descr="LL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039" y="1592870"/>
            <a:ext cx="3947011" cy="3927276"/>
          </a:xfrm>
          <a:prstGeom prst="rect">
            <a:avLst/>
          </a:prstGeom>
        </p:spPr>
      </p:pic>
    </p:spTree>
    <p:extLst>
      <p:ext uri="{BB962C8B-B14F-4D97-AF65-F5344CB8AC3E}">
        <p14:creationId xmlns:p14="http://schemas.microsoft.com/office/powerpoint/2010/main" val="38116269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6097" y="202597"/>
            <a:ext cx="6908800" cy="938910"/>
          </a:xfrm>
          <a:noFill/>
          <a:ln/>
        </p:spPr>
        <p:txBody>
          <a:bodyPr/>
          <a:lstStyle/>
          <a:p>
            <a:r>
              <a:rPr lang="fr-FR" sz="2800" b="1" dirty="0">
                <a:solidFill>
                  <a:srgbClr val="F9A319"/>
                </a:solidFill>
                <a:latin typeface="Verdana" charset="0"/>
              </a:rPr>
              <a:t>Entorses externes de la cheville</a:t>
            </a:r>
          </a:p>
        </p:txBody>
      </p:sp>
      <p:sp>
        <p:nvSpPr>
          <p:cNvPr id="11267" name="Rectangle 3"/>
          <p:cNvSpPr>
            <a:spLocks noGrp="1" noChangeArrowheads="1"/>
          </p:cNvSpPr>
          <p:nvPr>
            <p:ph type="body" sz="half" idx="1"/>
          </p:nvPr>
        </p:nvSpPr>
        <p:spPr>
          <a:xfrm>
            <a:off x="146533" y="2976204"/>
            <a:ext cx="2898076" cy="1386868"/>
          </a:xfrm>
          <a:noFill/>
          <a:ln/>
        </p:spPr>
        <p:txBody>
          <a:bodyPr/>
          <a:lstStyle/>
          <a:p>
            <a:pPr marL="0" indent="0">
              <a:buNone/>
            </a:pPr>
            <a:r>
              <a:rPr lang="fr-FR" sz="2400" b="0" dirty="0" smtClean="0">
                <a:solidFill>
                  <a:srgbClr val="FFFFFF"/>
                </a:solidFill>
                <a:latin typeface="Verdana" charset="0"/>
              </a:rPr>
              <a:t>Traumatisme </a:t>
            </a:r>
            <a:r>
              <a:rPr lang="fr-FR" sz="2400" b="0" dirty="0">
                <a:solidFill>
                  <a:srgbClr val="FFFFFF"/>
                </a:solidFill>
                <a:latin typeface="Verdana" charset="0"/>
              </a:rPr>
              <a:t>en </a:t>
            </a:r>
            <a:r>
              <a:rPr lang="fr-FR" sz="2400" b="0" dirty="0" smtClean="0">
                <a:solidFill>
                  <a:srgbClr val="FFFFFF"/>
                </a:solidFill>
                <a:latin typeface="Verdana" charset="0"/>
              </a:rPr>
              <a:t>adduction (inversion)</a:t>
            </a:r>
            <a:endParaRPr lang="fr-FR" sz="2400" b="0" dirty="0">
              <a:solidFill>
                <a:srgbClr val="FFFFFF"/>
              </a:solidFill>
              <a:latin typeface="Verdana" charset="0"/>
            </a:endParaRPr>
          </a:p>
          <a:p>
            <a:pPr>
              <a:buFontTx/>
              <a:buChar char="-"/>
            </a:pPr>
            <a:endParaRPr lang="fr-FR" sz="2400" b="0" dirty="0">
              <a:solidFill>
                <a:srgbClr val="FFFFFF"/>
              </a:solidFill>
              <a:latin typeface="Verdana" charset="0"/>
            </a:endParaRPr>
          </a:p>
        </p:txBody>
      </p:sp>
      <p:pic>
        <p:nvPicPr>
          <p:cNvPr id="11271" name="Picture 7" descr="rupture L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8831" y="1355139"/>
            <a:ext cx="5385147" cy="4421245"/>
          </a:xfrm>
          <a:solidFill>
            <a:srgbClr val="FFFFFF"/>
          </a:solidFill>
          <a:ln>
            <a:solidFill>
              <a:srgbClr val="FFFFFF"/>
            </a:solidFill>
            <a:miter lim="800000"/>
            <a:headEnd/>
            <a:tailEnd/>
          </a:ln>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Image 5"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21720575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185333" y="1752601"/>
            <a:ext cx="650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13316" name="Rectangle 4"/>
          <p:cNvSpPr>
            <a:spLocks noChangeArrowheads="1"/>
          </p:cNvSpPr>
          <p:nvPr/>
        </p:nvSpPr>
        <p:spPr bwMode="auto">
          <a:xfrm>
            <a:off x="485422" y="304801"/>
            <a:ext cx="603673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defTabSz="762000">
              <a:spcBef>
                <a:spcPct val="50000"/>
              </a:spcBef>
            </a:pPr>
            <a:r>
              <a:rPr lang="fr-FR" sz="2800" b="1" dirty="0">
                <a:solidFill>
                  <a:srgbClr val="F9A319"/>
                </a:solidFill>
                <a:effectLst>
                  <a:outerShdw blurRad="38100" dist="38100" dir="2700000" algn="tl">
                    <a:srgbClr val="000000"/>
                  </a:outerShdw>
                </a:effectLst>
                <a:latin typeface="Verdana" charset="0"/>
              </a:rPr>
              <a:t>Radiographies dynamiques </a:t>
            </a:r>
            <a:r>
              <a:rPr lang="fr-FR" sz="2000" b="1" dirty="0">
                <a:solidFill>
                  <a:srgbClr val="F9A319"/>
                </a:solidFill>
                <a:effectLst>
                  <a:outerShdw blurRad="38100" dist="38100" dir="2700000" algn="tl">
                    <a:srgbClr val="000000"/>
                  </a:outerShdw>
                </a:effectLst>
                <a:latin typeface="Verdana" charset="0"/>
              </a:rPr>
              <a:t>(mesures comparatives des 2 côtés)</a:t>
            </a:r>
          </a:p>
        </p:txBody>
      </p:sp>
      <p:sp>
        <p:nvSpPr>
          <p:cNvPr id="13317" name="Line 5"/>
          <p:cNvSpPr>
            <a:spLocks noChangeShapeType="1"/>
          </p:cNvSpPr>
          <p:nvPr/>
        </p:nvSpPr>
        <p:spPr bwMode="auto">
          <a:xfrm flipH="1">
            <a:off x="2810934" y="3352800"/>
            <a:ext cx="149013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13318" name="Line 6"/>
          <p:cNvSpPr>
            <a:spLocks noChangeShapeType="1"/>
          </p:cNvSpPr>
          <p:nvPr/>
        </p:nvSpPr>
        <p:spPr bwMode="auto">
          <a:xfrm flipV="1">
            <a:off x="2822222" y="3352800"/>
            <a:ext cx="857956" cy="762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13320" name="Rectangle 8"/>
          <p:cNvSpPr>
            <a:spLocks noChangeArrowheads="1"/>
          </p:cNvSpPr>
          <p:nvPr/>
        </p:nvSpPr>
        <p:spPr bwMode="auto">
          <a:xfrm>
            <a:off x="485422" y="4653584"/>
            <a:ext cx="80396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defTabSz="762000">
              <a:spcBef>
                <a:spcPct val="50000"/>
              </a:spcBef>
            </a:pPr>
            <a:r>
              <a:rPr lang="fr-FR" sz="2000" dirty="0">
                <a:solidFill>
                  <a:srgbClr val="FFFFFF"/>
                </a:solidFill>
                <a:effectLst>
                  <a:outerShdw blurRad="38100" dist="38100" dir="2700000" algn="tl">
                    <a:srgbClr val="000000"/>
                  </a:outerShdw>
                </a:effectLst>
                <a:latin typeface="Verdana" charset="0"/>
              </a:rPr>
              <a:t>- 10 à 15° : rupture du </a:t>
            </a:r>
            <a:r>
              <a:rPr lang="fr-FR" sz="2000" dirty="0">
                <a:solidFill>
                  <a:srgbClr val="FFFFFF"/>
                </a:solidFill>
                <a:effectLst>
                  <a:outerShdw blurRad="38100" dist="38100" dir="2700000" algn="tl">
                    <a:srgbClr val="000000"/>
                  </a:outerShdw>
                </a:effectLst>
                <a:latin typeface="Verdana" charset="0"/>
              </a:rPr>
              <a:t>péronéo-astragalien</a:t>
            </a:r>
            <a:r>
              <a:rPr lang="fr-FR" sz="2000" dirty="0">
                <a:solidFill>
                  <a:srgbClr val="FFFFFF"/>
                </a:solidFill>
                <a:effectLst>
                  <a:outerShdw blurRad="38100" dist="38100" dir="2700000" algn="tl">
                    <a:srgbClr val="000000"/>
                  </a:outerShdw>
                </a:effectLst>
                <a:latin typeface="Verdana" charset="0"/>
              </a:rPr>
              <a:t> antérieur</a:t>
            </a:r>
          </a:p>
          <a:p>
            <a:pPr defTabSz="762000">
              <a:lnSpc>
                <a:spcPct val="25000"/>
              </a:lnSpc>
              <a:spcBef>
                <a:spcPct val="50000"/>
              </a:spcBef>
            </a:pPr>
            <a:r>
              <a:rPr lang="fr-FR" sz="2000" dirty="0">
                <a:solidFill>
                  <a:srgbClr val="FFFFFF"/>
                </a:solidFill>
                <a:effectLst>
                  <a:outerShdw blurRad="38100" dist="38100" dir="2700000" algn="tl">
                    <a:srgbClr val="000000"/>
                  </a:outerShdw>
                </a:effectLst>
                <a:latin typeface="Verdana" charset="0"/>
              </a:rPr>
              <a:t>- 20 à 25° : rupture de 2 faisceaux </a:t>
            </a:r>
          </a:p>
          <a:p>
            <a:pPr defTabSz="762000">
              <a:lnSpc>
                <a:spcPct val="35000"/>
              </a:lnSpc>
              <a:spcBef>
                <a:spcPct val="50000"/>
              </a:spcBef>
            </a:pPr>
            <a:r>
              <a:rPr lang="fr-FR" sz="2000" dirty="0">
                <a:solidFill>
                  <a:srgbClr val="FFFFFF"/>
                </a:solidFill>
                <a:effectLst>
                  <a:outerShdw blurRad="38100" dist="38100" dir="2700000" algn="tl">
                    <a:srgbClr val="000000"/>
                  </a:outerShdw>
                </a:effectLst>
                <a:latin typeface="Verdana" charset="0"/>
              </a:rPr>
              <a:t>- 30°      </a:t>
            </a:r>
            <a:r>
              <a:rPr lang="fr-FR" sz="2000" dirty="0" smtClean="0">
                <a:solidFill>
                  <a:srgbClr val="FFFFFF"/>
                </a:solidFill>
                <a:effectLst>
                  <a:outerShdw blurRad="38100" dist="38100" dir="2700000" algn="tl">
                    <a:srgbClr val="000000"/>
                  </a:outerShdw>
                </a:effectLst>
                <a:latin typeface="Verdana" charset="0"/>
              </a:rPr>
              <a:t>  </a:t>
            </a:r>
            <a:r>
              <a:rPr lang="fr-FR" sz="2000" dirty="0">
                <a:solidFill>
                  <a:srgbClr val="FFFFFF"/>
                </a:solidFill>
                <a:effectLst>
                  <a:outerShdw blurRad="38100" dist="38100" dir="2700000" algn="tl">
                    <a:srgbClr val="000000"/>
                  </a:outerShdw>
                </a:effectLst>
                <a:latin typeface="Verdana" charset="0"/>
              </a:rPr>
              <a:t>: rupture des 3 faisceaux</a:t>
            </a:r>
          </a:p>
        </p:txBody>
      </p:sp>
      <p:pic>
        <p:nvPicPr>
          <p:cNvPr id="1332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22" y="1542066"/>
            <a:ext cx="3194756" cy="28321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079" y="1542066"/>
            <a:ext cx="2024883" cy="28321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 name="Image 8"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928" y="1542066"/>
            <a:ext cx="2300095" cy="3023354"/>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7543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09033" y="5693155"/>
            <a:ext cx="3815645"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gn="ctr" defTabSz="762000">
              <a:spcBef>
                <a:spcPct val="20000"/>
              </a:spcBef>
            </a:pPr>
            <a:r>
              <a:rPr lang="fr-FR" sz="1800" b="1" dirty="0">
                <a:solidFill>
                  <a:srgbClr val="FFFFFF"/>
                </a:solidFill>
                <a:effectLst/>
                <a:latin typeface="Verdana" charset="0"/>
              </a:rPr>
              <a:t>On peut mesurer le tiroir : normalement &lt; 7 à 8 mm</a:t>
            </a:r>
          </a:p>
        </p:txBody>
      </p:sp>
      <p:sp>
        <p:nvSpPr>
          <p:cNvPr id="15364" name="Line 4"/>
          <p:cNvSpPr>
            <a:spLocks noChangeShapeType="1"/>
          </p:cNvSpPr>
          <p:nvPr/>
        </p:nvSpPr>
        <p:spPr bwMode="auto">
          <a:xfrm flipH="1" flipV="1">
            <a:off x="5858933" y="3200400"/>
            <a:ext cx="338667" cy="381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FF"/>
                </a:solidFill>
                <a:round/>
                <a:headEnd type="triangl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990600"/>
            <a:ext cx="2655296" cy="446324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933" y="845963"/>
            <a:ext cx="4165600" cy="34036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5370" name="Line 10"/>
          <p:cNvSpPr>
            <a:spLocks noChangeShapeType="1"/>
          </p:cNvSpPr>
          <p:nvPr/>
        </p:nvSpPr>
        <p:spPr bwMode="auto">
          <a:xfrm>
            <a:off x="1557867" y="3124200"/>
            <a:ext cx="0" cy="6858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15374" name="Line 14"/>
          <p:cNvSpPr>
            <a:spLocks noChangeShapeType="1"/>
          </p:cNvSpPr>
          <p:nvPr/>
        </p:nvSpPr>
        <p:spPr bwMode="auto">
          <a:xfrm>
            <a:off x="1557867" y="3733800"/>
            <a:ext cx="270933" cy="0"/>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15375" name="Text Box 15"/>
          <p:cNvSpPr txBox="1">
            <a:spLocks noChangeArrowheads="1"/>
          </p:cNvSpPr>
          <p:nvPr/>
        </p:nvSpPr>
        <p:spPr bwMode="auto">
          <a:xfrm>
            <a:off x="91723" y="188913"/>
            <a:ext cx="864023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571500">
              <a:defRPr sz="2400">
                <a:solidFill>
                  <a:schemeClr val="tx1"/>
                </a:solidFill>
                <a:latin typeface="Arial" charset="0"/>
                <a:ea typeface="ＭＳ Ｐゴシック" charset="0"/>
              </a:defRPr>
            </a:lvl2pPr>
            <a:lvl3pPr marL="1143000">
              <a:defRPr sz="2400">
                <a:solidFill>
                  <a:schemeClr val="tx1"/>
                </a:solidFill>
                <a:latin typeface="Arial" charset="0"/>
                <a:ea typeface="ＭＳ Ｐゴシック" charset="0"/>
              </a:defRPr>
            </a:lvl3pPr>
            <a:lvl4pPr marL="1714500">
              <a:defRPr sz="2400">
                <a:solidFill>
                  <a:schemeClr val="tx1"/>
                </a:solidFill>
                <a:latin typeface="Arial" charset="0"/>
                <a:ea typeface="ＭＳ Ｐゴシック" charset="0"/>
              </a:defRPr>
            </a:lvl4pPr>
            <a:lvl5pPr marL="2286000">
              <a:defRPr sz="2400">
                <a:solidFill>
                  <a:schemeClr val="tx1"/>
                </a:solidFill>
                <a:latin typeface="Arial" charset="0"/>
                <a:ea typeface="ＭＳ Ｐゴシック" charset="0"/>
              </a:defRPr>
            </a:lvl5pPr>
            <a:lvl6pPr marL="2743200" eaLnBrk="0" fontAlgn="base" hangingPunct="0">
              <a:spcBef>
                <a:spcPct val="0"/>
              </a:spcBef>
              <a:spcAft>
                <a:spcPct val="0"/>
              </a:spcAft>
              <a:defRPr sz="2400">
                <a:solidFill>
                  <a:schemeClr val="tx1"/>
                </a:solidFill>
                <a:latin typeface="Arial" charset="0"/>
                <a:ea typeface="ＭＳ Ｐゴシック" charset="0"/>
              </a:defRPr>
            </a:lvl6pPr>
            <a:lvl7pPr marL="3200400" eaLnBrk="0" fontAlgn="base" hangingPunct="0">
              <a:spcBef>
                <a:spcPct val="0"/>
              </a:spcBef>
              <a:spcAft>
                <a:spcPct val="0"/>
              </a:spcAft>
              <a:defRPr sz="2400">
                <a:solidFill>
                  <a:schemeClr val="tx1"/>
                </a:solidFill>
                <a:latin typeface="Arial" charset="0"/>
                <a:ea typeface="ＭＳ Ｐゴシック" charset="0"/>
              </a:defRPr>
            </a:lvl7pPr>
            <a:lvl8pPr marL="3657600" eaLnBrk="0" fontAlgn="base" hangingPunct="0">
              <a:spcBef>
                <a:spcPct val="0"/>
              </a:spcBef>
              <a:spcAft>
                <a:spcPct val="0"/>
              </a:spcAft>
              <a:defRPr sz="2400">
                <a:solidFill>
                  <a:schemeClr val="tx1"/>
                </a:solidFill>
                <a:latin typeface="Arial" charset="0"/>
                <a:ea typeface="ＭＳ Ｐゴシック" charset="0"/>
              </a:defRPr>
            </a:lvl8pPr>
            <a:lvl9pPr marL="4114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fr-FR" sz="2800" b="1" dirty="0">
                <a:solidFill>
                  <a:srgbClr val="F9A319"/>
                </a:solidFill>
                <a:effectLst/>
              </a:rPr>
              <a:t>Tiroir radiologique</a:t>
            </a:r>
          </a:p>
        </p:txBody>
      </p:sp>
      <p:sp>
        <p:nvSpPr>
          <p:cNvPr id="15376" name="Text Box 16"/>
          <p:cNvSpPr txBox="1">
            <a:spLocks noChangeArrowheads="1"/>
          </p:cNvSpPr>
          <p:nvPr/>
        </p:nvSpPr>
        <p:spPr bwMode="auto">
          <a:xfrm>
            <a:off x="1116189" y="1052513"/>
            <a:ext cx="30084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571500">
              <a:defRPr sz="2400">
                <a:solidFill>
                  <a:schemeClr val="tx1"/>
                </a:solidFill>
                <a:latin typeface="Arial" charset="0"/>
                <a:ea typeface="ＭＳ Ｐゴシック" charset="0"/>
              </a:defRPr>
            </a:lvl2pPr>
            <a:lvl3pPr marL="1143000">
              <a:defRPr sz="2400">
                <a:solidFill>
                  <a:schemeClr val="tx1"/>
                </a:solidFill>
                <a:latin typeface="Arial" charset="0"/>
                <a:ea typeface="ＭＳ Ｐゴシック" charset="0"/>
              </a:defRPr>
            </a:lvl3pPr>
            <a:lvl4pPr marL="1714500">
              <a:defRPr sz="2400">
                <a:solidFill>
                  <a:schemeClr val="tx1"/>
                </a:solidFill>
                <a:latin typeface="Arial" charset="0"/>
                <a:ea typeface="ＭＳ Ｐゴシック" charset="0"/>
              </a:defRPr>
            </a:lvl4pPr>
            <a:lvl5pPr marL="2286000">
              <a:defRPr sz="2400">
                <a:solidFill>
                  <a:schemeClr val="tx1"/>
                </a:solidFill>
                <a:latin typeface="Arial" charset="0"/>
                <a:ea typeface="ＭＳ Ｐゴシック" charset="0"/>
              </a:defRPr>
            </a:lvl5pPr>
            <a:lvl6pPr marL="2743200" eaLnBrk="0" fontAlgn="base" hangingPunct="0">
              <a:spcBef>
                <a:spcPct val="0"/>
              </a:spcBef>
              <a:spcAft>
                <a:spcPct val="0"/>
              </a:spcAft>
              <a:defRPr sz="2400">
                <a:solidFill>
                  <a:schemeClr val="tx1"/>
                </a:solidFill>
                <a:latin typeface="Arial" charset="0"/>
                <a:ea typeface="ＭＳ Ｐゴシック" charset="0"/>
              </a:defRPr>
            </a:lvl6pPr>
            <a:lvl7pPr marL="3200400" eaLnBrk="0" fontAlgn="base" hangingPunct="0">
              <a:spcBef>
                <a:spcPct val="0"/>
              </a:spcBef>
              <a:spcAft>
                <a:spcPct val="0"/>
              </a:spcAft>
              <a:defRPr sz="2400">
                <a:solidFill>
                  <a:schemeClr val="tx1"/>
                </a:solidFill>
                <a:latin typeface="Arial" charset="0"/>
                <a:ea typeface="ＭＳ Ｐゴシック" charset="0"/>
              </a:defRPr>
            </a:lvl7pPr>
            <a:lvl8pPr marL="3657600" eaLnBrk="0" fontAlgn="base" hangingPunct="0">
              <a:spcBef>
                <a:spcPct val="0"/>
              </a:spcBef>
              <a:spcAft>
                <a:spcPct val="0"/>
              </a:spcAft>
              <a:defRPr sz="2400">
                <a:solidFill>
                  <a:schemeClr val="tx1"/>
                </a:solidFill>
                <a:latin typeface="Arial" charset="0"/>
                <a:ea typeface="ＭＳ Ｐゴシック" charset="0"/>
              </a:defRPr>
            </a:lvl8pPr>
            <a:lvl9pPr marL="4114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fr-FR" dirty="0">
                <a:effectLst/>
              </a:rPr>
              <a:t>Méthode manuelle</a:t>
            </a:r>
          </a:p>
        </p:txBody>
      </p:sp>
      <p:sp>
        <p:nvSpPr>
          <p:cNvPr id="15377" name="Text Box 17"/>
          <p:cNvSpPr txBox="1">
            <a:spLocks noChangeArrowheads="1"/>
          </p:cNvSpPr>
          <p:nvPr/>
        </p:nvSpPr>
        <p:spPr bwMode="auto">
          <a:xfrm>
            <a:off x="4251679" y="4327352"/>
            <a:ext cx="41613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571500">
              <a:defRPr sz="2400">
                <a:solidFill>
                  <a:schemeClr val="tx1"/>
                </a:solidFill>
                <a:latin typeface="Arial" charset="0"/>
                <a:ea typeface="ＭＳ Ｐゴシック" charset="0"/>
              </a:defRPr>
            </a:lvl2pPr>
            <a:lvl3pPr marL="1143000">
              <a:defRPr sz="2400">
                <a:solidFill>
                  <a:schemeClr val="tx1"/>
                </a:solidFill>
                <a:latin typeface="Arial" charset="0"/>
                <a:ea typeface="ＭＳ Ｐゴシック" charset="0"/>
              </a:defRPr>
            </a:lvl3pPr>
            <a:lvl4pPr marL="1714500">
              <a:defRPr sz="2400">
                <a:solidFill>
                  <a:schemeClr val="tx1"/>
                </a:solidFill>
                <a:latin typeface="Arial" charset="0"/>
                <a:ea typeface="ＭＳ Ｐゴシック" charset="0"/>
              </a:defRPr>
            </a:lvl4pPr>
            <a:lvl5pPr marL="2286000">
              <a:defRPr sz="2400">
                <a:solidFill>
                  <a:schemeClr val="tx1"/>
                </a:solidFill>
                <a:latin typeface="Arial" charset="0"/>
                <a:ea typeface="ＭＳ Ｐゴシック" charset="0"/>
              </a:defRPr>
            </a:lvl5pPr>
            <a:lvl6pPr marL="2743200" eaLnBrk="0" fontAlgn="base" hangingPunct="0">
              <a:spcBef>
                <a:spcPct val="0"/>
              </a:spcBef>
              <a:spcAft>
                <a:spcPct val="0"/>
              </a:spcAft>
              <a:defRPr sz="2400">
                <a:solidFill>
                  <a:schemeClr val="tx1"/>
                </a:solidFill>
                <a:latin typeface="Arial" charset="0"/>
                <a:ea typeface="ＭＳ Ｐゴシック" charset="0"/>
              </a:defRPr>
            </a:lvl6pPr>
            <a:lvl7pPr marL="3200400" eaLnBrk="0" fontAlgn="base" hangingPunct="0">
              <a:spcBef>
                <a:spcPct val="0"/>
              </a:spcBef>
              <a:spcAft>
                <a:spcPct val="0"/>
              </a:spcAft>
              <a:defRPr sz="2400">
                <a:solidFill>
                  <a:schemeClr val="tx1"/>
                </a:solidFill>
                <a:latin typeface="Arial" charset="0"/>
                <a:ea typeface="ＭＳ Ｐゴシック" charset="0"/>
              </a:defRPr>
            </a:lvl7pPr>
            <a:lvl8pPr marL="3657600" eaLnBrk="0" fontAlgn="base" hangingPunct="0">
              <a:spcBef>
                <a:spcPct val="0"/>
              </a:spcBef>
              <a:spcAft>
                <a:spcPct val="0"/>
              </a:spcAft>
              <a:defRPr sz="2400">
                <a:solidFill>
                  <a:schemeClr val="tx1"/>
                </a:solidFill>
                <a:latin typeface="Arial" charset="0"/>
                <a:ea typeface="ＭＳ Ｐゴシック" charset="0"/>
              </a:defRPr>
            </a:lvl8pPr>
            <a:lvl9pPr marL="4114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2000" dirty="0">
                <a:solidFill>
                  <a:srgbClr val="FFFFFF"/>
                </a:solidFill>
                <a:effectLst/>
              </a:rPr>
              <a:t>Méthode utilisant l’appareil à tiroir du </a:t>
            </a:r>
            <a:r>
              <a:rPr lang="fr-FR" sz="2000" dirty="0" smtClean="0">
                <a:solidFill>
                  <a:srgbClr val="FFFFFF"/>
                </a:solidFill>
                <a:effectLst/>
              </a:rPr>
              <a:t>genou</a:t>
            </a:r>
            <a:endParaRPr lang="fr-FR" sz="2000" dirty="0">
              <a:solidFill>
                <a:srgbClr val="FFFFFF"/>
              </a:solidFill>
              <a:effectLst/>
            </a:endParaRPr>
          </a:p>
        </p:txBody>
      </p:sp>
      <p:pic>
        <p:nvPicPr>
          <p:cNvPr id="11" name="Image 10"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26164595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0"/>
            <a:ext cx="7772400" cy="814138"/>
          </a:xfrm>
        </p:spPr>
        <p:txBody>
          <a:bodyPr/>
          <a:lstStyle/>
          <a:p>
            <a:r>
              <a:rPr lang="fr-FR" dirty="0" smtClean="0"/>
              <a:t>Pied: un système complexe</a:t>
            </a:r>
            <a:endParaRPr lang="fr-FR" dirty="0"/>
          </a:p>
        </p:txBody>
      </p:sp>
      <p:sp>
        <p:nvSpPr>
          <p:cNvPr id="3" name="Espace réservé du contenu 2"/>
          <p:cNvSpPr>
            <a:spLocks noGrp="1"/>
          </p:cNvSpPr>
          <p:nvPr>
            <p:ph idx="1"/>
          </p:nvPr>
        </p:nvSpPr>
        <p:spPr>
          <a:xfrm>
            <a:off x="457200" y="1221009"/>
            <a:ext cx="8001000" cy="5480049"/>
          </a:xfrm>
        </p:spPr>
        <p:txBody>
          <a:bodyPr/>
          <a:lstStyle/>
          <a:p>
            <a:r>
              <a:rPr lang="fr-FR" b="0" dirty="0"/>
              <a:t>A</a:t>
            </a:r>
            <a:r>
              <a:rPr lang="fr-FR" b="0" dirty="0" smtClean="0"/>
              <a:t>rticulations </a:t>
            </a:r>
            <a:r>
              <a:rPr lang="fr-FR" b="0" dirty="0"/>
              <a:t>nombreuses et complexes </a:t>
            </a:r>
            <a:r>
              <a:rPr lang="fr-FR" b="0" dirty="0" smtClean="0"/>
              <a:t>qui connectent </a:t>
            </a:r>
            <a:r>
              <a:rPr lang="fr-FR" b="0" dirty="0"/>
              <a:t>os du tarse entre eux et avec </a:t>
            </a:r>
            <a:r>
              <a:rPr lang="fr-FR" b="0" dirty="0" smtClean="0"/>
              <a:t>métatarse</a:t>
            </a:r>
          </a:p>
          <a:p>
            <a:r>
              <a:rPr lang="fr-FR" b="0" dirty="0"/>
              <a:t>Perte de la fonction </a:t>
            </a:r>
            <a:r>
              <a:rPr lang="fr-FR" b="0" dirty="0" smtClean="0"/>
              <a:t>préhensive</a:t>
            </a:r>
            <a:endParaRPr lang="fr-FR" b="0" dirty="0"/>
          </a:p>
          <a:p>
            <a:r>
              <a:rPr lang="fr-FR" b="0" dirty="0" smtClean="0"/>
              <a:t> </a:t>
            </a:r>
            <a:r>
              <a:rPr lang="fr-FR" b="0" dirty="0"/>
              <a:t>R</a:t>
            </a:r>
            <a:r>
              <a:rPr lang="fr-FR" b="0" dirty="0" smtClean="0"/>
              <a:t>ôles </a:t>
            </a:r>
            <a:r>
              <a:rPr lang="fr-FR" b="0" dirty="0"/>
              <a:t>multiples:</a:t>
            </a:r>
          </a:p>
          <a:p>
            <a:pPr lvl="1"/>
            <a:r>
              <a:rPr lang="fr-FR" b="0" dirty="0"/>
              <a:t>S</a:t>
            </a:r>
            <a:r>
              <a:rPr lang="fr-FR" b="0" dirty="0" smtClean="0"/>
              <a:t>tabilité </a:t>
            </a:r>
            <a:r>
              <a:rPr lang="fr-FR" b="0" dirty="0"/>
              <a:t>en appui uni et </a:t>
            </a:r>
            <a:r>
              <a:rPr lang="fr-FR" b="0" dirty="0"/>
              <a:t>bipodal</a:t>
            </a:r>
            <a:endParaRPr lang="fr-FR" b="0" dirty="0"/>
          </a:p>
          <a:p>
            <a:pPr lvl="1"/>
            <a:r>
              <a:rPr lang="fr-FR" b="0" dirty="0"/>
              <a:t>M</a:t>
            </a:r>
            <a:r>
              <a:rPr lang="fr-FR" b="0" dirty="0" smtClean="0"/>
              <a:t>arche </a:t>
            </a:r>
            <a:r>
              <a:rPr lang="fr-FR" b="0" dirty="0"/>
              <a:t>et course</a:t>
            </a:r>
          </a:p>
          <a:p>
            <a:r>
              <a:rPr lang="fr-FR" b="0" dirty="0"/>
              <a:t>O</a:t>
            </a:r>
            <a:r>
              <a:rPr lang="fr-FR" b="0" dirty="0" smtClean="0"/>
              <a:t>rientation </a:t>
            </a:r>
            <a:r>
              <a:rPr lang="fr-FR" b="0" dirty="0"/>
              <a:t>et adaptation du pied au sol</a:t>
            </a:r>
          </a:p>
          <a:p>
            <a:r>
              <a:rPr lang="fr-FR" b="0" dirty="0"/>
              <a:t>A</a:t>
            </a:r>
            <a:r>
              <a:rPr lang="fr-FR" b="0" dirty="0" smtClean="0"/>
              <a:t>mortissement </a:t>
            </a:r>
            <a:r>
              <a:rPr lang="fr-FR" b="0" dirty="0"/>
              <a:t>du </a:t>
            </a:r>
            <a:r>
              <a:rPr lang="fr-FR" b="0" dirty="0" smtClean="0"/>
              <a:t>pas</a:t>
            </a:r>
          </a:p>
          <a:p>
            <a:r>
              <a:rPr lang="fr-FR" b="0" dirty="0" smtClean="0"/>
              <a:t>Propulsion</a:t>
            </a:r>
          </a:p>
        </p:txBody>
      </p:sp>
      <p:pic>
        <p:nvPicPr>
          <p:cNvPr id="4" name="Image 3"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
        <p:nvSpPr>
          <p:cNvPr id="5" name="ZoneTexte 4"/>
          <p:cNvSpPr txBox="1"/>
          <p:nvPr/>
        </p:nvSpPr>
        <p:spPr>
          <a:xfrm>
            <a:off x="6237172" y="3070523"/>
            <a:ext cx="2832951" cy="954107"/>
          </a:xfrm>
          <a:prstGeom prst="rect">
            <a:avLst/>
          </a:prstGeom>
          <a:noFill/>
          <a:ln w="28575" cmpd="sng">
            <a:solidFill>
              <a:schemeClr val="accent2"/>
            </a:solidFill>
          </a:ln>
        </p:spPr>
        <p:txBody>
          <a:bodyPr wrap="square" rtlCol="0">
            <a:spAutoFit/>
          </a:bodyPr>
          <a:lstStyle/>
          <a:p>
            <a:r>
              <a:rPr lang="fr-FR" sz="2800" b="1" dirty="0" smtClean="0">
                <a:solidFill>
                  <a:schemeClr val="tx2"/>
                </a:solidFill>
              </a:rPr>
              <a:t>28 os</a:t>
            </a:r>
          </a:p>
          <a:p>
            <a:r>
              <a:rPr lang="fr-FR" sz="2800" b="1" dirty="0" smtClean="0">
                <a:solidFill>
                  <a:schemeClr val="tx2"/>
                </a:solidFill>
              </a:rPr>
              <a:t>22 articulations</a:t>
            </a:r>
            <a:endParaRPr lang="fr-FR" sz="2800" b="1" dirty="0">
              <a:solidFill>
                <a:schemeClr val="tx2"/>
              </a:solidFill>
            </a:endParaRPr>
          </a:p>
        </p:txBody>
      </p:sp>
    </p:spTree>
    <p:extLst>
      <p:ext uri="{BB962C8B-B14F-4D97-AF65-F5344CB8AC3E}">
        <p14:creationId xmlns:p14="http://schemas.microsoft.com/office/powerpoint/2010/main" val="1236809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0"/>
            <a:ext cx="4410917" cy="700177"/>
          </a:xfrm>
        </p:spPr>
        <p:txBody>
          <a:bodyPr/>
          <a:lstStyle/>
          <a:p>
            <a:r>
              <a:rPr lang="fr-FR" dirty="0" smtClean="0"/>
              <a:t>Adaptabilité</a:t>
            </a:r>
            <a:endParaRPr lang="fr-FR" dirty="0"/>
          </a:p>
        </p:txBody>
      </p:sp>
      <p:sp>
        <p:nvSpPr>
          <p:cNvPr id="3" name="Espace réservé du contenu 2"/>
          <p:cNvSpPr>
            <a:spLocks noGrp="1"/>
          </p:cNvSpPr>
          <p:nvPr>
            <p:ph idx="1"/>
          </p:nvPr>
        </p:nvSpPr>
        <p:spPr>
          <a:xfrm>
            <a:off x="192128" y="2045294"/>
            <a:ext cx="7874269" cy="4558429"/>
          </a:xfrm>
        </p:spPr>
        <p:txBody>
          <a:bodyPr/>
          <a:lstStyle/>
          <a:p>
            <a:r>
              <a:rPr lang="fr-FR" b="0" dirty="0" smtClean="0"/>
              <a:t>Orientation du pied </a:t>
            </a:r>
            <a:r>
              <a:rPr lang="fr-FR" b="0" dirty="0"/>
              <a:t>dans les 3 plans de l’espace par rapport au sol</a:t>
            </a:r>
          </a:p>
          <a:p>
            <a:r>
              <a:rPr lang="fr-FR" b="0" dirty="0"/>
              <a:t>quelles que soient la position de la jambe et </a:t>
            </a:r>
            <a:r>
              <a:rPr lang="fr-FR" b="0" dirty="0" smtClean="0"/>
              <a:t>l’inclinaison du </a:t>
            </a:r>
            <a:r>
              <a:rPr lang="fr-FR" b="0" dirty="0"/>
              <a:t>terrain</a:t>
            </a:r>
          </a:p>
          <a:p>
            <a:r>
              <a:rPr lang="fr-FR" b="0" dirty="0"/>
              <a:t>C</a:t>
            </a:r>
            <a:r>
              <a:rPr lang="fr-FR" b="0" dirty="0" smtClean="0"/>
              <a:t>reusement </a:t>
            </a:r>
            <a:r>
              <a:rPr lang="fr-FR" b="0" dirty="0"/>
              <a:t>de la voûte plantaire </a:t>
            </a:r>
            <a:r>
              <a:rPr lang="fr-FR" b="0" dirty="0" smtClean="0"/>
              <a:t>pour s’adapter aux </a:t>
            </a:r>
            <a:r>
              <a:rPr lang="fr-FR" b="0" dirty="0"/>
              <a:t>inégalités du terrain</a:t>
            </a:r>
          </a:p>
          <a:p>
            <a:r>
              <a:rPr lang="fr-FR" b="0" dirty="0" smtClean="0"/>
              <a:t>Elasticité </a:t>
            </a:r>
            <a:r>
              <a:rPr lang="fr-FR" b="0" dirty="0"/>
              <a:t>et la souplesse de la plante </a:t>
            </a:r>
            <a:r>
              <a:rPr lang="fr-FR" b="0" dirty="0" smtClean="0"/>
              <a:t>véritable amortisseur </a:t>
            </a:r>
            <a:r>
              <a:rPr lang="fr-FR" b="0" dirty="0"/>
              <a:t>entre le sol et la jambe</a:t>
            </a:r>
            <a:endParaRPr lang="fr-FR" dirty="0"/>
          </a:p>
        </p:txBody>
      </p:sp>
      <p:pic>
        <p:nvPicPr>
          <p:cNvPr id="4" name="Image 3" descr="aco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587" y="5971095"/>
            <a:ext cx="2209815" cy="744562"/>
          </a:xfrm>
          <a:prstGeom prst="rect">
            <a:avLst/>
          </a:prstGeom>
        </p:spPr>
      </p:pic>
      <p:pic>
        <p:nvPicPr>
          <p:cNvPr id="6" name="Image 5" descr="amorti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797" y="289206"/>
            <a:ext cx="1764004" cy="2120252"/>
          </a:xfrm>
          <a:prstGeom prst="rect">
            <a:avLst/>
          </a:prstGeom>
        </p:spPr>
      </p:pic>
      <p:pic>
        <p:nvPicPr>
          <p:cNvPr id="5" name="Image 4"/>
          <p:cNvPicPr>
            <a:picLocks noChangeAspect="1"/>
          </p:cNvPicPr>
          <p:nvPr/>
        </p:nvPicPr>
        <p:blipFill>
          <a:blip r:embed="rId4"/>
          <a:stretch>
            <a:fillRect/>
          </a:stretch>
        </p:blipFill>
        <p:spPr>
          <a:xfrm>
            <a:off x="3904642" y="387121"/>
            <a:ext cx="2262785" cy="1336355"/>
          </a:xfrm>
          <a:prstGeom prst="rect">
            <a:avLst/>
          </a:prstGeom>
        </p:spPr>
      </p:pic>
    </p:spTree>
    <p:extLst>
      <p:ext uri="{BB962C8B-B14F-4D97-AF65-F5344CB8AC3E}">
        <p14:creationId xmlns:p14="http://schemas.microsoft.com/office/powerpoint/2010/main" val="1330511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4000" dirty="0" smtClean="0"/>
              <a:t>Arrière pied</a:t>
            </a:r>
            <a:endParaRPr lang="fr-FR" sz="4000" dirty="0"/>
          </a:p>
        </p:txBody>
      </p:sp>
      <p:sp>
        <p:nvSpPr>
          <p:cNvPr id="5" name="Espace réservé du contenu 4"/>
          <p:cNvSpPr>
            <a:spLocks noGrp="1"/>
          </p:cNvSpPr>
          <p:nvPr>
            <p:ph idx="1"/>
          </p:nvPr>
        </p:nvSpPr>
        <p:spPr>
          <a:xfrm>
            <a:off x="207075" y="1695748"/>
            <a:ext cx="3987332" cy="1979813"/>
          </a:xfrm>
        </p:spPr>
        <p:txBody>
          <a:bodyPr/>
          <a:lstStyle/>
          <a:p>
            <a:r>
              <a:rPr lang="fr-FR" sz="3200" b="0" dirty="0" smtClean="0"/>
              <a:t>Talus et calcanéus</a:t>
            </a:r>
          </a:p>
          <a:p>
            <a:r>
              <a:rPr lang="fr-FR" sz="3200" b="0" dirty="0" smtClean="0"/>
              <a:t>Articulation </a:t>
            </a:r>
            <a:r>
              <a:rPr lang="fr-FR" sz="3200" b="0" dirty="0" smtClean="0"/>
              <a:t>sous - </a:t>
            </a:r>
            <a:r>
              <a:rPr lang="fr-FR" sz="3200" b="0" dirty="0" smtClean="0"/>
              <a:t>talienne</a:t>
            </a:r>
            <a:endParaRPr lang="fr-FR" sz="3200" b="0" dirty="0"/>
          </a:p>
        </p:txBody>
      </p:sp>
      <p:pic>
        <p:nvPicPr>
          <p:cNvPr id="7" name="Image 6"/>
          <p:cNvPicPr>
            <a:picLocks noChangeAspect="1"/>
          </p:cNvPicPr>
          <p:nvPr/>
        </p:nvPicPr>
        <p:blipFill>
          <a:blip r:embed="rId2"/>
          <a:stretch>
            <a:fillRect/>
          </a:stretch>
        </p:blipFill>
        <p:spPr>
          <a:xfrm>
            <a:off x="4341116" y="1272385"/>
            <a:ext cx="4623398" cy="3057464"/>
          </a:xfrm>
          <a:prstGeom prst="rect">
            <a:avLst/>
          </a:prstGeom>
        </p:spPr>
      </p:pic>
      <p:sp>
        <p:nvSpPr>
          <p:cNvPr id="8" name="ZoneTexte 7"/>
          <p:cNvSpPr txBox="1"/>
          <p:nvPr/>
        </p:nvSpPr>
        <p:spPr>
          <a:xfrm>
            <a:off x="5945283" y="4791700"/>
            <a:ext cx="2558973" cy="369332"/>
          </a:xfrm>
          <a:prstGeom prst="rect">
            <a:avLst/>
          </a:prstGeom>
          <a:noFill/>
        </p:spPr>
        <p:txBody>
          <a:bodyPr wrap="square" rtlCol="0">
            <a:spAutoFit/>
          </a:bodyPr>
          <a:lstStyle/>
          <a:p>
            <a:r>
              <a:rPr lang="fr-FR" dirty="0" smtClean="0"/>
              <a:t>Angle de </a:t>
            </a:r>
            <a:r>
              <a:rPr lang="fr-FR" dirty="0" smtClean="0"/>
              <a:t>Boehler</a:t>
            </a:r>
            <a:endParaRPr lang="fr-FR" dirty="0"/>
          </a:p>
        </p:txBody>
      </p:sp>
      <p:pic>
        <p:nvPicPr>
          <p:cNvPr id="10" name="Image 9"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11" name="Image 10"/>
          <p:cNvPicPr>
            <a:picLocks noChangeAspect="1"/>
          </p:cNvPicPr>
          <p:nvPr/>
        </p:nvPicPr>
        <p:blipFill>
          <a:blip r:embed="rId4"/>
          <a:stretch>
            <a:fillRect/>
          </a:stretch>
        </p:blipFill>
        <p:spPr>
          <a:xfrm>
            <a:off x="207074" y="4329849"/>
            <a:ext cx="1876327" cy="2184162"/>
          </a:xfrm>
          <a:prstGeom prst="rect">
            <a:avLst/>
          </a:prstGeom>
        </p:spPr>
      </p:pic>
      <p:pic>
        <p:nvPicPr>
          <p:cNvPr id="12" name="Image 11"/>
          <p:cNvPicPr>
            <a:picLocks noChangeAspect="1"/>
          </p:cNvPicPr>
          <p:nvPr/>
        </p:nvPicPr>
        <p:blipFill>
          <a:blip r:embed="rId5"/>
          <a:stretch>
            <a:fillRect/>
          </a:stretch>
        </p:blipFill>
        <p:spPr>
          <a:xfrm>
            <a:off x="2292200" y="3675561"/>
            <a:ext cx="1902207" cy="2838450"/>
          </a:xfrm>
          <a:prstGeom prst="rect">
            <a:avLst/>
          </a:prstGeom>
        </p:spPr>
      </p:pic>
    </p:spTree>
    <p:extLst>
      <p:ext uri="{BB962C8B-B14F-4D97-AF65-F5344CB8AC3E}">
        <p14:creationId xmlns:p14="http://schemas.microsoft.com/office/powerpoint/2010/main" val="24264453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Articulation sous - </a:t>
            </a:r>
            <a:r>
              <a:rPr lang="fr-FR" dirty="0" smtClean="0"/>
              <a:t>talienne</a:t>
            </a:r>
            <a:endParaRPr lang="fr-FR" dirty="0"/>
          </a:p>
        </p:txBody>
      </p:sp>
      <p:sp>
        <p:nvSpPr>
          <p:cNvPr id="3" name="Espace réservé du contenu 2"/>
          <p:cNvSpPr>
            <a:spLocks noGrp="1"/>
          </p:cNvSpPr>
          <p:nvPr>
            <p:ph idx="1"/>
          </p:nvPr>
        </p:nvSpPr>
        <p:spPr>
          <a:xfrm>
            <a:off x="228600" y="1508658"/>
            <a:ext cx="4114800" cy="4720145"/>
          </a:xfrm>
        </p:spPr>
        <p:txBody>
          <a:bodyPr/>
          <a:lstStyle/>
          <a:p>
            <a:r>
              <a:rPr lang="fr-FR" sz="2400" b="0" dirty="0" smtClean="0"/>
              <a:t>Talus et Calcanéus (tarse post)</a:t>
            </a:r>
          </a:p>
          <a:p>
            <a:r>
              <a:rPr lang="fr-FR" sz="2400" b="0" dirty="0"/>
              <a:t>Face </a:t>
            </a:r>
            <a:r>
              <a:rPr lang="fr-FR" sz="2400" b="0" dirty="0" smtClean="0"/>
              <a:t>inf. </a:t>
            </a:r>
            <a:r>
              <a:rPr lang="fr-FR" sz="2400" b="0" dirty="0"/>
              <a:t>du talus :2 surfaces </a:t>
            </a:r>
            <a:r>
              <a:rPr lang="fr-FR" sz="2400" b="0" dirty="0" smtClean="0"/>
              <a:t>articulaires séparées </a:t>
            </a:r>
            <a:r>
              <a:rPr lang="fr-FR" sz="2400" b="0" dirty="0"/>
              <a:t>le sillon du </a:t>
            </a:r>
            <a:r>
              <a:rPr lang="fr-FR" sz="2400" b="0" dirty="0" smtClean="0"/>
              <a:t>talus</a:t>
            </a:r>
          </a:p>
          <a:p>
            <a:r>
              <a:rPr lang="fr-FR" sz="2400" b="0" dirty="0"/>
              <a:t>Face sup du calcanéus :2 </a:t>
            </a:r>
            <a:r>
              <a:rPr lang="fr-FR" sz="2400" b="0" dirty="0" smtClean="0"/>
              <a:t>surfaces articulaires </a:t>
            </a:r>
            <a:r>
              <a:rPr lang="fr-FR" sz="2400" b="0" dirty="0"/>
              <a:t>séparées par un sillon ( grande</a:t>
            </a:r>
          </a:p>
          <a:p>
            <a:r>
              <a:rPr lang="fr-FR" sz="2400" b="0" dirty="0"/>
              <a:t>surface post :thalamus du tarse </a:t>
            </a:r>
            <a:r>
              <a:rPr lang="fr-FR" sz="2400" b="0" dirty="0" smtClean="0"/>
              <a:t>dans l’axe </a:t>
            </a:r>
            <a:r>
              <a:rPr lang="fr-FR" sz="2400" b="0" dirty="0"/>
              <a:t>du poids du corps</a:t>
            </a:r>
          </a:p>
        </p:txBody>
      </p:sp>
      <p:pic>
        <p:nvPicPr>
          <p:cNvPr id="4" name="Image 3"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5" name="Image 4"/>
          <p:cNvPicPr>
            <a:picLocks noChangeAspect="1"/>
          </p:cNvPicPr>
          <p:nvPr/>
        </p:nvPicPr>
        <p:blipFill>
          <a:blip r:embed="rId4"/>
          <a:stretch>
            <a:fillRect/>
          </a:stretch>
        </p:blipFill>
        <p:spPr>
          <a:xfrm>
            <a:off x="4496272" y="1508658"/>
            <a:ext cx="4348046" cy="3787221"/>
          </a:xfrm>
          <a:prstGeom prst="rect">
            <a:avLst/>
          </a:prstGeom>
        </p:spPr>
      </p:pic>
    </p:spTree>
    <p:extLst>
      <p:ext uri="{BB962C8B-B14F-4D97-AF65-F5344CB8AC3E}">
        <p14:creationId xmlns:p14="http://schemas.microsoft.com/office/powerpoint/2010/main" val="41895782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Médio -pied</a:t>
            </a:r>
            <a:endParaRPr lang="fr-FR" sz="4000" dirty="0"/>
          </a:p>
        </p:txBody>
      </p:sp>
      <p:sp>
        <p:nvSpPr>
          <p:cNvPr id="3" name="Espace réservé du contenu 2"/>
          <p:cNvSpPr>
            <a:spLocks noGrp="1"/>
          </p:cNvSpPr>
          <p:nvPr>
            <p:ph idx="1"/>
          </p:nvPr>
        </p:nvSpPr>
        <p:spPr>
          <a:xfrm>
            <a:off x="4343400" y="1138742"/>
            <a:ext cx="4114800" cy="4498471"/>
          </a:xfrm>
        </p:spPr>
        <p:txBody>
          <a:bodyPr/>
          <a:lstStyle/>
          <a:p>
            <a:r>
              <a:rPr lang="fr-FR" dirty="0" smtClean="0"/>
              <a:t>Tête </a:t>
            </a:r>
            <a:r>
              <a:rPr lang="fr-FR" dirty="0"/>
              <a:t>T</a:t>
            </a:r>
            <a:r>
              <a:rPr lang="fr-FR" dirty="0" smtClean="0"/>
              <a:t>alienne</a:t>
            </a:r>
          </a:p>
          <a:p>
            <a:r>
              <a:rPr lang="fr-FR" dirty="0" smtClean="0"/>
              <a:t>Gde apophyse calcanéenne</a:t>
            </a:r>
          </a:p>
          <a:p>
            <a:r>
              <a:rPr lang="fr-FR" dirty="0" smtClean="0"/>
              <a:t>Cuboïde</a:t>
            </a:r>
          </a:p>
          <a:p>
            <a:r>
              <a:rPr lang="fr-FR" dirty="0" smtClean="0"/>
              <a:t>Os naviculaire</a:t>
            </a:r>
          </a:p>
          <a:p>
            <a:r>
              <a:rPr lang="fr-FR" dirty="0" smtClean="0"/>
              <a:t>3 cunéiformes</a:t>
            </a:r>
          </a:p>
          <a:p>
            <a:r>
              <a:rPr lang="fr-FR" dirty="0" smtClean="0"/>
              <a:t>Chopart</a:t>
            </a:r>
            <a:endParaRPr lang="fr-FR" dirty="0" smtClean="0"/>
          </a:p>
          <a:p>
            <a:r>
              <a:rPr lang="fr-FR" dirty="0" smtClean="0"/>
              <a:t>Lisfranc</a:t>
            </a:r>
            <a:endParaRPr lang="fr-FR"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55" y="1258494"/>
            <a:ext cx="2522537" cy="51847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Ellipse 4"/>
          <p:cNvSpPr/>
          <p:nvPr/>
        </p:nvSpPr>
        <p:spPr bwMode="auto">
          <a:xfrm>
            <a:off x="457200" y="2642464"/>
            <a:ext cx="3265362" cy="159132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30000" dirty="0" smtClean="0">
              <a:ln>
                <a:noFill/>
              </a:ln>
              <a:solidFill>
                <a:schemeClr val="tx1"/>
              </a:solidFill>
              <a:effectLst/>
              <a:latin typeface="Lucida Grande" pitchFamily="1" charset="0"/>
              <a:ea typeface="ヒラギノ角ゴ Pro W3" pitchFamily="1" charset="-128"/>
            </a:endParaRPr>
          </a:p>
        </p:txBody>
      </p:sp>
      <p:pic>
        <p:nvPicPr>
          <p:cNvPr id="6" name="Image 5"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237647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Cheville et arrière pied</a:t>
            </a:r>
            <a:endParaRPr lang="fr-FR" dirty="0"/>
          </a:p>
        </p:txBody>
      </p:sp>
      <p:sp>
        <p:nvSpPr>
          <p:cNvPr id="3" name="Espace réservé du contenu 2"/>
          <p:cNvSpPr>
            <a:spLocks noGrp="1"/>
          </p:cNvSpPr>
          <p:nvPr>
            <p:ph idx="1"/>
          </p:nvPr>
        </p:nvSpPr>
        <p:spPr>
          <a:xfrm>
            <a:off x="731603" y="1301996"/>
            <a:ext cx="7497997" cy="1885818"/>
          </a:xfrm>
        </p:spPr>
        <p:txBody>
          <a:bodyPr/>
          <a:lstStyle/>
          <a:p>
            <a:r>
              <a:rPr lang="fr-FR" dirty="0" smtClean="0"/>
              <a:t>1- Articulation Tibio – Fibulaire distale</a:t>
            </a:r>
          </a:p>
          <a:p>
            <a:r>
              <a:rPr lang="fr-FR" dirty="0" smtClean="0"/>
              <a:t>2- Articulation   Tibio – Fibulo – Talienne </a:t>
            </a:r>
          </a:p>
          <a:p>
            <a:r>
              <a:rPr lang="fr-FR" dirty="0" smtClean="0"/>
              <a:t>3- Articulation Sous - Talienne</a:t>
            </a:r>
            <a:endParaRPr lang="fr-FR" dirty="0"/>
          </a:p>
        </p:txBody>
      </p:sp>
      <p:pic>
        <p:nvPicPr>
          <p:cNvPr id="4" name="Image 3"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383" y="3562219"/>
            <a:ext cx="1780991" cy="2799061"/>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92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Médio pied</a:t>
            </a:r>
            <a:endParaRPr lang="fr-FR" dirty="0"/>
          </a:p>
        </p:txBody>
      </p:sp>
      <p:sp>
        <p:nvSpPr>
          <p:cNvPr id="3" name="Espace réservé du contenu 2"/>
          <p:cNvSpPr>
            <a:spLocks noGrp="1"/>
          </p:cNvSpPr>
          <p:nvPr>
            <p:ph idx="1"/>
          </p:nvPr>
        </p:nvSpPr>
        <p:spPr>
          <a:xfrm>
            <a:off x="457200" y="1515808"/>
            <a:ext cx="8001000" cy="4309295"/>
          </a:xfrm>
        </p:spPr>
        <p:txBody>
          <a:bodyPr/>
          <a:lstStyle/>
          <a:p>
            <a:r>
              <a:rPr lang="fr-FR" sz="2400" b="0" dirty="0"/>
              <a:t>Les articulations </a:t>
            </a:r>
            <a:r>
              <a:rPr lang="fr-FR" sz="2400" b="0" dirty="0"/>
              <a:t>intercunéennes</a:t>
            </a:r>
            <a:r>
              <a:rPr lang="fr-FR" sz="2400" b="0" dirty="0"/>
              <a:t> </a:t>
            </a:r>
            <a:r>
              <a:rPr lang="fr-FR" sz="2400" b="0" dirty="0" smtClean="0"/>
              <a:t>sont des </a:t>
            </a:r>
            <a:r>
              <a:rPr lang="fr-FR" sz="2400" b="0" dirty="0"/>
              <a:t>arthrodies très peu </a:t>
            </a:r>
            <a:r>
              <a:rPr lang="fr-FR" sz="2400" b="0" dirty="0" smtClean="0"/>
              <a:t>mobiles. </a:t>
            </a:r>
            <a:endParaRPr lang="fr-FR" sz="2400" b="0" dirty="0"/>
          </a:p>
          <a:p>
            <a:r>
              <a:rPr lang="fr-FR" sz="2400" b="0" dirty="0" smtClean="0"/>
              <a:t>un </a:t>
            </a:r>
            <a:r>
              <a:rPr lang="fr-FR" sz="2400" b="0" dirty="0"/>
              <a:t>bloc quasi </a:t>
            </a:r>
            <a:r>
              <a:rPr lang="fr-FR" sz="2400" b="0" dirty="0" smtClean="0"/>
              <a:t>indissociable par </a:t>
            </a:r>
            <a:r>
              <a:rPr lang="fr-FR" sz="2400" b="0" dirty="0"/>
              <a:t>d</a:t>
            </a:r>
            <a:r>
              <a:rPr lang="fr-FR" sz="2400" b="0" dirty="0" smtClean="0"/>
              <a:t>es </a:t>
            </a:r>
            <a:r>
              <a:rPr lang="fr-FR" sz="2400" b="0" dirty="0"/>
              <a:t>attaches </a:t>
            </a:r>
            <a:r>
              <a:rPr lang="fr-FR" sz="2400" b="0" dirty="0"/>
              <a:t>capsulo</a:t>
            </a:r>
            <a:r>
              <a:rPr lang="fr-FR" sz="2400" b="0" dirty="0"/>
              <a:t>-ligamentaires très puissantes</a:t>
            </a:r>
          </a:p>
          <a:p>
            <a:r>
              <a:rPr lang="fr-FR" sz="2400" b="0" dirty="0"/>
              <a:t>L’articulation </a:t>
            </a:r>
            <a:r>
              <a:rPr lang="fr-FR" sz="2400" b="0" dirty="0"/>
              <a:t>tarso</a:t>
            </a:r>
            <a:r>
              <a:rPr lang="fr-FR" sz="2400" b="0" dirty="0"/>
              <a:t>-métatarsienne ou </a:t>
            </a:r>
            <a:r>
              <a:rPr lang="fr-FR" sz="2400" b="0" dirty="0"/>
              <a:t>Lisfranc</a:t>
            </a:r>
            <a:r>
              <a:rPr lang="fr-FR" sz="2400" b="0" dirty="0" smtClean="0"/>
              <a:t>: constituée </a:t>
            </a:r>
            <a:r>
              <a:rPr lang="fr-FR" sz="2400" b="0" dirty="0"/>
              <a:t>entre les cunéiformes et le cuboïde et bases des 5 métas</a:t>
            </a:r>
          </a:p>
          <a:p>
            <a:pPr marL="0" indent="0">
              <a:buNone/>
            </a:pPr>
            <a:r>
              <a:rPr lang="fr-FR" sz="2400" b="0" dirty="0" smtClean="0"/>
              <a:t>	- </a:t>
            </a:r>
            <a:r>
              <a:rPr lang="fr-FR" sz="2400" b="0" dirty="0"/>
              <a:t>arthrodies très étroitement imbriquées</a:t>
            </a:r>
          </a:p>
          <a:p>
            <a:pPr marL="0" indent="0">
              <a:buNone/>
            </a:pPr>
            <a:r>
              <a:rPr lang="fr-FR" sz="2400" b="0" dirty="0" smtClean="0"/>
              <a:t>	- </a:t>
            </a:r>
            <a:r>
              <a:rPr lang="fr-FR" sz="2400" b="0" dirty="0"/>
              <a:t>M2 encastré dans les cunéiformes, fixé surtout à </a:t>
            </a:r>
            <a:r>
              <a:rPr lang="fr-FR" sz="2400" b="0" dirty="0" smtClean="0"/>
              <a:t>	C1 </a:t>
            </a:r>
            <a:r>
              <a:rPr lang="fr-FR" sz="2400" b="0" dirty="0"/>
              <a:t>par </a:t>
            </a:r>
            <a:r>
              <a:rPr lang="fr-FR" sz="2400" b="0" dirty="0" smtClean="0"/>
              <a:t>le ligament </a:t>
            </a:r>
            <a:r>
              <a:rPr lang="fr-FR" sz="2400" b="0" dirty="0"/>
              <a:t>de </a:t>
            </a:r>
            <a:r>
              <a:rPr lang="fr-FR" sz="2400" b="0" dirty="0"/>
              <a:t>Lisfranc</a:t>
            </a:r>
            <a:r>
              <a:rPr lang="fr-FR" sz="2400" b="0" dirty="0"/>
              <a:t>, </a:t>
            </a:r>
          </a:p>
          <a:p>
            <a:r>
              <a:rPr lang="fr-FR" sz="2400" b="0" dirty="0">
                <a:solidFill>
                  <a:srgbClr val="FFFF00"/>
                </a:solidFill>
              </a:rPr>
              <a:t>luxations spatule, luxation </a:t>
            </a:r>
            <a:r>
              <a:rPr lang="fr-FR" sz="2400" b="0" dirty="0">
                <a:solidFill>
                  <a:srgbClr val="FFFF00"/>
                </a:solidFill>
              </a:rPr>
              <a:t>columnaire</a:t>
            </a:r>
            <a:r>
              <a:rPr lang="fr-FR" sz="2400" b="0" dirty="0">
                <a:solidFill>
                  <a:srgbClr val="FFFF00"/>
                </a:solidFill>
              </a:rPr>
              <a:t>, les 2</a:t>
            </a:r>
            <a:endParaRPr lang="fr-FR" sz="2400" dirty="0">
              <a:solidFill>
                <a:srgbClr val="FFFF00"/>
              </a:solidFill>
            </a:endParaRPr>
          </a:p>
        </p:txBody>
      </p:sp>
      <p:pic>
        <p:nvPicPr>
          <p:cNvPr id="4" name="Image 3" descr="aco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11059946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Mortaise du 2</a:t>
            </a:r>
            <a:r>
              <a:rPr lang="fr-FR" baseline="30000" dirty="0" smtClean="0"/>
              <a:t>e</a:t>
            </a:r>
            <a:r>
              <a:rPr lang="fr-FR" dirty="0" smtClean="0"/>
              <a:t> Métatarsien</a:t>
            </a:r>
            <a:endParaRPr lang="fr-FR" dirty="0"/>
          </a:p>
        </p:txBody>
      </p:sp>
      <p:pic>
        <p:nvPicPr>
          <p:cNvPr id="7" name="Image 6"/>
          <p:cNvPicPr>
            <a:picLocks noChangeAspect="1"/>
          </p:cNvPicPr>
          <p:nvPr/>
        </p:nvPicPr>
        <p:blipFill>
          <a:blip r:embed="rId2"/>
          <a:stretch>
            <a:fillRect/>
          </a:stretch>
        </p:blipFill>
        <p:spPr>
          <a:xfrm>
            <a:off x="719196" y="1626080"/>
            <a:ext cx="6057900" cy="4381500"/>
          </a:xfrm>
          <a:prstGeom prst="rect">
            <a:avLst/>
          </a:prstGeom>
        </p:spPr>
      </p:pic>
      <p:pic>
        <p:nvPicPr>
          <p:cNvPr id="8" name="Image 7"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1271747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221731" y="260350"/>
            <a:ext cx="7772400" cy="990600"/>
          </a:xfrm>
        </p:spPr>
        <p:txBody>
          <a:bodyPr/>
          <a:lstStyle/>
          <a:p>
            <a:r>
              <a:rPr lang="fr-FR" dirty="0" smtClean="0"/>
              <a:t>Phylogénie</a:t>
            </a:r>
            <a:endParaRPr lang="fr-FR" dirty="0"/>
          </a:p>
        </p:txBody>
      </p:sp>
      <p:sp>
        <p:nvSpPr>
          <p:cNvPr id="10" name="Espace réservé du contenu 9"/>
          <p:cNvSpPr>
            <a:spLocks noGrp="1"/>
          </p:cNvSpPr>
          <p:nvPr>
            <p:ph idx="1"/>
          </p:nvPr>
        </p:nvSpPr>
        <p:spPr>
          <a:xfrm>
            <a:off x="221731" y="1505096"/>
            <a:ext cx="4678948" cy="5072072"/>
          </a:xfrm>
        </p:spPr>
        <p:txBody>
          <a:bodyPr/>
          <a:lstStyle/>
          <a:p>
            <a:r>
              <a:rPr lang="fr-FR" b="0" dirty="0"/>
              <a:t>les mouvements de latéralité sont réduits à </a:t>
            </a:r>
            <a:r>
              <a:rPr lang="fr-FR" b="0" dirty="0" smtClean="0"/>
              <a:t>la différence </a:t>
            </a:r>
            <a:r>
              <a:rPr lang="fr-FR" b="0" dirty="0"/>
              <a:t>du singe (en particulier pour le </a:t>
            </a:r>
            <a:r>
              <a:rPr lang="fr-FR" b="0" dirty="0" smtClean="0"/>
              <a:t>gros orteil)</a:t>
            </a:r>
            <a:endParaRPr lang="fr-FR" b="0" dirty="0"/>
          </a:p>
          <a:p>
            <a:r>
              <a:rPr lang="fr-FR" b="0" dirty="0"/>
              <a:t>A</a:t>
            </a:r>
            <a:r>
              <a:rPr lang="fr-FR" b="0" dirty="0" smtClean="0"/>
              <a:t>daptation </a:t>
            </a:r>
            <a:r>
              <a:rPr lang="fr-FR" b="0" dirty="0"/>
              <a:t>du pied humain à la </a:t>
            </a:r>
            <a:r>
              <a:rPr lang="fr-FR" b="0" dirty="0" smtClean="0"/>
              <a:t>marche bipède:  Perte des possibilités d’opposition</a:t>
            </a:r>
          </a:p>
          <a:p>
            <a:r>
              <a:rPr lang="fr-FR" b="0" dirty="0" smtClean="0"/>
              <a:t>Disparition de la fonction de préhension</a:t>
            </a:r>
            <a:endParaRPr lang="fr-FR" dirty="0"/>
          </a:p>
        </p:txBody>
      </p:sp>
      <p:pic>
        <p:nvPicPr>
          <p:cNvPr id="11" name="Image 10"/>
          <p:cNvPicPr>
            <a:picLocks noChangeAspect="1"/>
          </p:cNvPicPr>
          <p:nvPr/>
        </p:nvPicPr>
        <p:blipFill>
          <a:blip r:embed="rId3"/>
          <a:stretch>
            <a:fillRect/>
          </a:stretch>
        </p:blipFill>
        <p:spPr>
          <a:xfrm>
            <a:off x="5162504" y="1480587"/>
            <a:ext cx="3352630" cy="4241512"/>
          </a:xfrm>
          <a:prstGeom prst="rect">
            <a:avLst/>
          </a:prstGeom>
        </p:spPr>
      </p:pic>
      <p:pic>
        <p:nvPicPr>
          <p:cNvPr id="12" name="Image 11"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338537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Avant -pied</a:t>
            </a:r>
            <a:endParaRPr lang="fr-FR" sz="4000" dirty="0"/>
          </a:p>
        </p:txBody>
      </p:sp>
      <p:sp>
        <p:nvSpPr>
          <p:cNvPr id="3" name="Espace réservé du contenu 2"/>
          <p:cNvSpPr>
            <a:spLocks noGrp="1"/>
          </p:cNvSpPr>
          <p:nvPr>
            <p:ph idx="1"/>
          </p:nvPr>
        </p:nvSpPr>
        <p:spPr>
          <a:xfrm>
            <a:off x="4343400" y="1138742"/>
            <a:ext cx="4114800" cy="4498471"/>
          </a:xfrm>
        </p:spPr>
        <p:txBody>
          <a:bodyPr/>
          <a:lstStyle/>
          <a:p>
            <a:r>
              <a:rPr lang="fr-FR" sz="3200" b="0" dirty="0" smtClean="0"/>
              <a:t>Métatarsiens</a:t>
            </a:r>
          </a:p>
          <a:p>
            <a:r>
              <a:rPr lang="fr-FR" sz="3200" b="0" dirty="0" smtClean="0"/>
              <a:t>Phalanges</a:t>
            </a:r>
          </a:p>
          <a:p>
            <a:r>
              <a:rPr lang="fr-FR" sz="3200" b="0" dirty="0" smtClean="0"/>
              <a:t>Articulations:</a:t>
            </a:r>
          </a:p>
          <a:p>
            <a:pPr lvl="1">
              <a:buFont typeface="Wingdings" charset="2"/>
              <a:buChar char="Ø"/>
            </a:pPr>
            <a:r>
              <a:rPr lang="fr-FR" sz="2800" dirty="0" smtClean="0"/>
              <a:t>Métatarso</a:t>
            </a:r>
            <a:r>
              <a:rPr lang="fr-FR" sz="2800" dirty="0" smtClean="0"/>
              <a:t> - phalangiennes</a:t>
            </a:r>
          </a:p>
          <a:p>
            <a:pPr lvl="1">
              <a:buFont typeface="Wingdings" charset="2"/>
              <a:buChar char="Ø"/>
            </a:pPr>
            <a:r>
              <a:rPr lang="fr-FR" sz="2800" dirty="0" smtClean="0"/>
              <a:t>Inter - phalangiennes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55" y="1258494"/>
            <a:ext cx="2522537" cy="51847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Ellipse 4"/>
          <p:cNvSpPr/>
          <p:nvPr/>
        </p:nvSpPr>
        <p:spPr bwMode="auto">
          <a:xfrm>
            <a:off x="457200" y="4233783"/>
            <a:ext cx="3265362" cy="220948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30000" dirty="0" smtClean="0">
              <a:ln>
                <a:noFill/>
              </a:ln>
              <a:solidFill>
                <a:schemeClr val="tx1"/>
              </a:solidFill>
              <a:effectLst/>
              <a:latin typeface="Lucida Grande" pitchFamily="1" charset="0"/>
              <a:ea typeface="ヒラギノ角ゴ Pro W3" pitchFamily="1" charset="-128"/>
            </a:endParaRPr>
          </a:p>
        </p:txBody>
      </p:sp>
      <p:pic>
        <p:nvPicPr>
          <p:cNvPr id="6" name="Image 5"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345343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p:cNvSpPr>
            <a:spLocks noGrp="1" noChangeArrowheads="1"/>
          </p:cNvSpPr>
          <p:nvPr>
            <p:ph type="title"/>
          </p:nvPr>
        </p:nvSpPr>
        <p:spPr>
          <a:xfrm>
            <a:off x="152400" y="136798"/>
            <a:ext cx="7772400" cy="742328"/>
          </a:xfrm>
        </p:spPr>
        <p:txBody>
          <a:bodyPr/>
          <a:lstStyle/>
          <a:p>
            <a:r>
              <a:rPr lang="fr-FR" b="1" dirty="0">
                <a:solidFill>
                  <a:srgbClr val="F9A319"/>
                </a:solidFill>
              </a:rPr>
              <a:t>Architecture plantaire</a:t>
            </a:r>
          </a:p>
        </p:txBody>
      </p:sp>
      <p:sp>
        <p:nvSpPr>
          <p:cNvPr id="189444" name="Text Box 1028"/>
          <p:cNvSpPr txBox="1">
            <a:spLocks noChangeArrowheads="1"/>
          </p:cNvSpPr>
          <p:nvPr/>
        </p:nvSpPr>
        <p:spPr bwMode="auto">
          <a:xfrm>
            <a:off x="3793067" y="3874668"/>
            <a:ext cx="519853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sz="2800" dirty="0">
                <a:solidFill>
                  <a:srgbClr val="FFFFFF"/>
                </a:solidFill>
                <a:latin typeface="Arial" charset="0"/>
              </a:rPr>
              <a:t>Les 3 </a:t>
            </a:r>
            <a:r>
              <a:rPr lang="fr-FR" sz="2800" dirty="0" smtClean="0">
                <a:solidFill>
                  <a:srgbClr val="FFFFFF"/>
                </a:solidFill>
                <a:latin typeface="Arial" charset="0"/>
              </a:rPr>
              <a:t>arches:</a:t>
            </a:r>
          </a:p>
          <a:p>
            <a:pPr>
              <a:spcBef>
                <a:spcPct val="50000"/>
              </a:spcBef>
            </a:pPr>
            <a:r>
              <a:rPr lang="fr-FR" sz="2800" dirty="0" smtClean="0">
                <a:solidFill>
                  <a:srgbClr val="FFFFFF"/>
                </a:solidFill>
                <a:latin typeface="Arial" charset="0"/>
              </a:rPr>
              <a:t> </a:t>
            </a:r>
            <a:r>
              <a:rPr lang="fr-FR" sz="2800" dirty="0">
                <a:solidFill>
                  <a:srgbClr val="FFFFFF"/>
                </a:solidFill>
                <a:latin typeface="Arial" charset="0"/>
              </a:rPr>
              <a:t>interne, externe et antérieure</a:t>
            </a:r>
          </a:p>
        </p:txBody>
      </p:sp>
      <p:pic>
        <p:nvPicPr>
          <p:cNvPr id="189446"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39141"/>
            <a:ext cx="5767387" cy="2374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 name="Image 4"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2" name="Image 1"/>
          <p:cNvPicPr>
            <a:picLocks noChangeAspect="1"/>
          </p:cNvPicPr>
          <p:nvPr/>
        </p:nvPicPr>
        <p:blipFill>
          <a:blip r:embed="rId5"/>
          <a:stretch>
            <a:fillRect/>
          </a:stretch>
        </p:blipFill>
        <p:spPr>
          <a:xfrm>
            <a:off x="152400" y="3536611"/>
            <a:ext cx="3352800" cy="2222500"/>
          </a:xfrm>
          <a:prstGeom prst="rect">
            <a:avLst/>
          </a:prstGeom>
        </p:spPr>
      </p:pic>
    </p:spTree>
    <p:extLst>
      <p:ext uri="{BB962C8B-B14F-4D97-AF65-F5344CB8AC3E}">
        <p14:creationId xmlns:p14="http://schemas.microsoft.com/office/powerpoint/2010/main" val="24920456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30" name="Picture 14" descr="arch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16013" y="3284538"/>
            <a:ext cx="3352800" cy="2159000"/>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88432" name="Picture 16" descr="aponvr plantair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55650" y="908050"/>
            <a:ext cx="4017963" cy="2017713"/>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88435" name="Text Box 19"/>
          <p:cNvSpPr txBox="1">
            <a:spLocks noChangeArrowheads="1"/>
          </p:cNvSpPr>
          <p:nvPr/>
        </p:nvSpPr>
        <p:spPr bwMode="auto">
          <a:xfrm>
            <a:off x="265793" y="142422"/>
            <a:ext cx="813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b="1" dirty="0">
                <a:solidFill>
                  <a:schemeClr val="tx2"/>
                </a:solidFill>
                <a:latin typeface="Arial" charset="0"/>
              </a:rPr>
              <a:t>Arche interne. Importance de l’aponévrose plantaire</a:t>
            </a:r>
          </a:p>
        </p:txBody>
      </p:sp>
      <p:pic>
        <p:nvPicPr>
          <p:cNvPr id="188436" name="Picture 20"/>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724525" y="765175"/>
            <a:ext cx="2266950" cy="5043488"/>
          </a:xfr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Image 5" descr="aco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
        <p:nvSpPr>
          <p:cNvPr id="8" name="ZoneTexte 7"/>
          <p:cNvSpPr txBox="1"/>
          <p:nvPr/>
        </p:nvSpPr>
        <p:spPr>
          <a:xfrm>
            <a:off x="418192" y="5961063"/>
            <a:ext cx="5155889" cy="646331"/>
          </a:xfrm>
          <a:prstGeom prst="rect">
            <a:avLst/>
          </a:prstGeom>
          <a:noFill/>
        </p:spPr>
        <p:txBody>
          <a:bodyPr wrap="square" rtlCol="0">
            <a:spAutoFit/>
          </a:bodyPr>
          <a:lstStyle/>
          <a:p>
            <a:r>
              <a:rPr lang="fr-FR" dirty="0"/>
              <a:t>pas de contact avec le sol; distance de 15 à 18mm</a:t>
            </a:r>
          </a:p>
        </p:txBody>
      </p:sp>
    </p:spTree>
    <p:extLst>
      <p:ext uri="{BB962C8B-B14F-4D97-AF65-F5344CB8AC3E}">
        <p14:creationId xmlns:p14="http://schemas.microsoft.com/office/powerpoint/2010/main" val="12397563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Arche interne</a:t>
            </a:r>
            <a:endParaRPr lang="fr-FR" dirty="0"/>
          </a:p>
        </p:txBody>
      </p:sp>
      <p:pic>
        <p:nvPicPr>
          <p:cNvPr id="14" name="Image 13"/>
          <p:cNvPicPr>
            <a:picLocks noChangeAspect="1"/>
          </p:cNvPicPr>
          <p:nvPr/>
        </p:nvPicPr>
        <p:blipFill>
          <a:blip r:embed="rId3"/>
          <a:stretch>
            <a:fillRect/>
          </a:stretch>
        </p:blipFill>
        <p:spPr>
          <a:xfrm>
            <a:off x="457200" y="1250950"/>
            <a:ext cx="6075121" cy="3903385"/>
          </a:xfrm>
          <a:prstGeom prst="rect">
            <a:avLst/>
          </a:prstGeom>
        </p:spPr>
      </p:pic>
      <p:sp>
        <p:nvSpPr>
          <p:cNvPr id="15" name="ZoneTexte 14"/>
          <p:cNvSpPr txBox="1"/>
          <p:nvPr/>
        </p:nvSpPr>
        <p:spPr>
          <a:xfrm>
            <a:off x="457200" y="5632921"/>
            <a:ext cx="5452922" cy="923330"/>
          </a:xfrm>
          <a:prstGeom prst="rect">
            <a:avLst/>
          </a:prstGeom>
          <a:noFill/>
        </p:spPr>
        <p:txBody>
          <a:bodyPr wrap="square" rtlCol="0">
            <a:spAutoFit/>
          </a:bodyPr>
          <a:lstStyle/>
          <a:p>
            <a:r>
              <a:rPr lang="fr-FR" dirty="0" smtClean="0"/>
              <a:t>Concavité : ligaments et muscles +aponévrose plantaire</a:t>
            </a:r>
          </a:p>
          <a:p>
            <a:r>
              <a:rPr lang="fr-FR" dirty="0" smtClean="0"/>
              <a:t>Opposants: JA, EPGO</a:t>
            </a:r>
            <a:endParaRPr lang="fr-FR" dirty="0"/>
          </a:p>
        </p:txBody>
      </p:sp>
      <p:pic>
        <p:nvPicPr>
          <p:cNvPr id="16" name="Image 15"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30025317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Arche externe</a:t>
            </a:r>
            <a:endParaRPr lang="fr-FR" dirty="0"/>
          </a:p>
        </p:txBody>
      </p:sp>
      <p:pic>
        <p:nvPicPr>
          <p:cNvPr id="3" name="Image 2"/>
          <p:cNvPicPr>
            <a:picLocks noChangeAspect="1"/>
          </p:cNvPicPr>
          <p:nvPr/>
        </p:nvPicPr>
        <p:blipFill>
          <a:blip r:embed="rId3"/>
          <a:stretch>
            <a:fillRect/>
          </a:stretch>
        </p:blipFill>
        <p:spPr>
          <a:xfrm>
            <a:off x="457199" y="1250950"/>
            <a:ext cx="5843673" cy="3626623"/>
          </a:xfrm>
          <a:prstGeom prst="rect">
            <a:avLst/>
          </a:prstGeom>
        </p:spPr>
      </p:pic>
      <p:sp>
        <p:nvSpPr>
          <p:cNvPr id="4" name="ZoneTexte 3"/>
          <p:cNvSpPr txBox="1"/>
          <p:nvPr/>
        </p:nvSpPr>
        <p:spPr>
          <a:xfrm>
            <a:off x="457199" y="5046837"/>
            <a:ext cx="8367279" cy="523220"/>
          </a:xfrm>
          <a:prstGeom prst="rect">
            <a:avLst/>
          </a:prstGeom>
          <a:noFill/>
        </p:spPr>
        <p:txBody>
          <a:bodyPr wrap="square" rtlCol="0">
            <a:spAutoFit/>
          </a:bodyPr>
          <a:lstStyle/>
          <a:p>
            <a:r>
              <a:rPr lang="fr-FR" sz="2800" dirty="0"/>
              <a:t>arche interne souple, arche externe rigide</a:t>
            </a:r>
          </a:p>
        </p:txBody>
      </p:sp>
      <p:pic>
        <p:nvPicPr>
          <p:cNvPr id="5" name="Image 4"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3634316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Arche antérieure</a:t>
            </a:r>
            <a:endParaRPr lang="fr-FR" dirty="0"/>
          </a:p>
        </p:txBody>
      </p:sp>
      <p:sp>
        <p:nvSpPr>
          <p:cNvPr id="4" name="Espace réservé du contenu 3"/>
          <p:cNvSpPr>
            <a:spLocks noGrp="1"/>
          </p:cNvSpPr>
          <p:nvPr>
            <p:ph idx="1"/>
          </p:nvPr>
        </p:nvSpPr>
        <p:spPr>
          <a:xfrm>
            <a:off x="457200" y="1281174"/>
            <a:ext cx="4114800" cy="5279714"/>
          </a:xfrm>
        </p:spPr>
        <p:txBody>
          <a:bodyPr/>
          <a:lstStyle/>
          <a:p>
            <a:pPr marL="0" indent="0">
              <a:buNone/>
            </a:pPr>
            <a:r>
              <a:rPr lang="fr-FR" b="0" dirty="0"/>
              <a:t>repose sur le sol par:</a:t>
            </a:r>
          </a:p>
          <a:p>
            <a:r>
              <a:rPr lang="fr-FR" b="0" dirty="0"/>
              <a:t>- A: tête de M1</a:t>
            </a:r>
          </a:p>
          <a:p>
            <a:r>
              <a:rPr lang="fr-FR" b="0" dirty="0"/>
              <a:t>- B: tête de M5</a:t>
            </a:r>
          </a:p>
          <a:p>
            <a:pPr marL="0" indent="0">
              <a:buNone/>
            </a:pPr>
            <a:r>
              <a:rPr lang="fr-FR" b="0" dirty="0"/>
              <a:t>mais les parties molles permettent un appui sur toute l’arche</a:t>
            </a:r>
            <a:endParaRPr lang="fr-FR" dirty="0"/>
          </a:p>
        </p:txBody>
      </p:sp>
      <p:pic>
        <p:nvPicPr>
          <p:cNvPr id="3" name="Image 2"/>
          <p:cNvPicPr>
            <a:picLocks noChangeAspect="1"/>
          </p:cNvPicPr>
          <p:nvPr/>
        </p:nvPicPr>
        <p:blipFill>
          <a:blip r:embed="rId2"/>
          <a:stretch>
            <a:fillRect/>
          </a:stretch>
        </p:blipFill>
        <p:spPr>
          <a:xfrm>
            <a:off x="4575875" y="1281173"/>
            <a:ext cx="3653725" cy="3798223"/>
          </a:xfrm>
          <a:prstGeom prst="rect">
            <a:avLst/>
          </a:prstGeom>
        </p:spPr>
      </p:pic>
      <p:pic>
        <p:nvPicPr>
          <p:cNvPr id="5" name="Image 4"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416884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827088" y="0"/>
            <a:ext cx="7772400" cy="1143000"/>
          </a:xfrm>
          <a:noFill/>
          <a:ln/>
        </p:spPr>
        <p:txBody>
          <a:bodyPr/>
          <a:lstStyle/>
          <a:p>
            <a:r>
              <a:rPr lang="fr-FR" sz="4000" b="1" dirty="0"/>
              <a:t>Empreinte plantaire</a:t>
            </a:r>
          </a:p>
        </p:txBody>
      </p:sp>
      <p:pic>
        <p:nvPicPr>
          <p:cNvPr id="1863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85" y="1652813"/>
            <a:ext cx="2325688" cy="44958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337" y="1062857"/>
            <a:ext cx="3077660" cy="251128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905" y="3900713"/>
            <a:ext cx="2993092" cy="276106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609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Articulation Tibio – fibulaire distale</a:t>
            </a:r>
            <a:endParaRPr lang="fr-FR" dirty="0"/>
          </a:p>
        </p:txBody>
      </p:sp>
      <p:sp>
        <p:nvSpPr>
          <p:cNvPr id="4" name="Espace réservé du contenu 3"/>
          <p:cNvSpPr>
            <a:spLocks noGrp="1"/>
          </p:cNvSpPr>
          <p:nvPr>
            <p:ph sz="half" idx="1"/>
          </p:nvPr>
        </p:nvSpPr>
        <p:spPr>
          <a:xfrm>
            <a:off x="233926" y="2211170"/>
            <a:ext cx="4261874" cy="2802294"/>
          </a:xfrm>
        </p:spPr>
        <p:txBody>
          <a:bodyPr/>
          <a:lstStyle/>
          <a:p>
            <a:r>
              <a:rPr lang="fr-FR" sz="3200" b="0" dirty="0" smtClean="0"/>
              <a:t>Amphiarthrose: surfaces articulaire sans cartilage.</a:t>
            </a:r>
          </a:p>
          <a:p>
            <a:r>
              <a:rPr lang="fr-FR" sz="3200" b="0" dirty="0" smtClean="0"/>
              <a:t>Elasticité, Adaptation</a:t>
            </a:r>
            <a:endParaRPr lang="fr-FR" sz="3200" b="0" dirty="0"/>
          </a:p>
        </p:txBody>
      </p:sp>
      <p:pic>
        <p:nvPicPr>
          <p:cNvPr id="7" name="Espace réservé du contenu 6" descr="TFdist.jpg"/>
          <p:cNvPicPr>
            <a:picLocks noGrp="1" noChangeAspect="1"/>
          </p:cNvPicPr>
          <p:nvPr>
            <p:ph sz="half" idx="2"/>
          </p:nvPr>
        </p:nvPicPr>
        <p:blipFill>
          <a:blip r:embed="rId2">
            <a:extLst>
              <a:ext uri="{28A0092B-C50C-407E-A947-70E740481C1C}">
                <a14:useLocalDpi xmlns:a14="http://schemas.microsoft.com/office/drawing/2010/main" val="0"/>
              </a:ext>
            </a:extLst>
          </a:blip>
          <a:srcRect t="85" b="85"/>
          <a:stretch>
            <a:fillRect/>
          </a:stretch>
        </p:blipFill>
        <p:spPr>
          <a:xfrm>
            <a:off x="4050311" y="1676400"/>
            <a:ext cx="4873027" cy="3821698"/>
          </a:xfrm>
        </p:spPr>
      </p:pic>
      <p:pic>
        <p:nvPicPr>
          <p:cNvPr id="6" name="Image 5"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614202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FD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836613"/>
            <a:ext cx="2895600" cy="30956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24611" name="Picture 3" descr="mob 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836613"/>
            <a:ext cx="3914775" cy="30956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24612" name="Text Box 4"/>
          <p:cNvSpPr txBox="1">
            <a:spLocks noChangeArrowheads="1"/>
          </p:cNvSpPr>
          <p:nvPr/>
        </p:nvSpPr>
        <p:spPr bwMode="auto">
          <a:xfrm>
            <a:off x="900113" y="4508500"/>
            <a:ext cx="7127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fr-FR" sz="2800" b="1" dirty="0">
                <a:solidFill>
                  <a:srgbClr val="FFFFFF"/>
                </a:solidFill>
                <a:latin typeface="Arial" charset="0"/>
              </a:rPr>
              <a:t>Flexion extension du gros orteil</a:t>
            </a:r>
          </a:p>
        </p:txBody>
      </p:sp>
      <p:pic>
        <p:nvPicPr>
          <p:cNvPr id="5" name="Image 4"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633456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3" name="Picture 1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4318000" cy="2247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9034" name="Picture 1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91000"/>
            <a:ext cx="4318000" cy="16383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9035" name="Text Box 1035"/>
          <p:cNvSpPr txBox="1">
            <a:spLocks noChangeArrowheads="1"/>
          </p:cNvSpPr>
          <p:nvPr/>
        </p:nvSpPr>
        <p:spPr bwMode="auto">
          <a:xfrm>
            <a:off x="684213" y="260350"/>
            <a:ext cx="7489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sz="3600" b="1" dirty="0">
                <a:solidFill>
                  <a:srgbClr val="F9A319"/>
                </a:solidFill>
                <a:latin typeface="Arial" charset="0"/>
              </a:rPr>
              <a:t>La marche normale</a:t>
            </a:r>
            <a:r>
              <a:rPr lang="fr-FR" sz="3600" dirty="0">
                <a:solidFill>
                  <a:srgbClr val="F9A319"/>
                </a:solidFill>
                <a:latin typeface="Arial" charset="0"/>
              </a:rPr>
              <a:t>  </a:t>
            </a:r>
          </a:p>
          <a:p>
            <a:pPr>
              <a:spcBef>
                <a:spcPct val="50000"/>
              </a:spcBef>
            </a:pPr>
            <a:r>
              <a:rPr lang="fr-FR" dirty="0">
                <a:latin typeface="Arial" charset="0"/>
              </a:rPr>
              <a:t>Longueur du pas </a:t>
            </a:r>
            <a:r>
              <a:rPr lang="fr-FR" dirty="0" smtClean="0">
                <a:latin typeface="Arial" charset="0"/>
              </a:rPr>
              <a:t>/ </a:t>
            </a:r>
            <a:r>
              <a:rPr lang="fr-FR" dirty="0">
                <a:latin typeface="Arial" charset="0"/>
              </a:rPr>
              <a:t>Angle du pas</a:t>
            </a:r>
          </a:p>
        </p:txBody>
      </p:sp>
      <p:pic>
        <p:nvPicPr>
          <p:cNvPr id="6" name="Image 5"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19239709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emprei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85" y="432027"/>
            <a:ext cx="8424862" cy="29114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25635" name="Text Box 3"/>
          <p:cNvSpPr txBox="1">
            <a:spLocks noChangeArrowheads="1"/>
          </p:cNvSpPr>
          <p:nvPr/>
        </p:nvSpPr>
        <p:spPr bwMode="auto">
          <a:xfrm>
            <a:off x="286885" y="3719286"/>
            <a:ext cx="842486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sz="3200" dirty="0">
                <a:solidFill>
                  <a:srgbClr val="FFFFFF"/>
                </a:solidFill>
                <a:latin typeface="Arial" charset="0"/>
              </a:rPr>
              <a:t>Les pieds sont orientés en dehors ou en dedans en fonction surtout de la conformation du squelette du membre inférieur (torsions fémorales et tibiales)</a:t>
            </a:r>
          </a:p>
        </p:txBody>
      </p:sp>
      <p:pic>
        <p:nvPicPr>
          <p:cNvPr id="4" name="Image 3"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14513666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co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
        <p:nvSpPr>
          <p:cNvPr id="3" name="Titre 2"/>
          <p:cNvSpPr>
            <a:spLocks noGrp="1"/>
          </p:cNvSpPr>
          <p:nvPr>
            <p:ph type="title"/>
          </p:nvPr>
        </p:nvSpPr>
        <p:spPr>
          <a:xfrm>
            <a:off x="201377" y="260350"/>
            <a:ext cx="7772400" cy="990600"/>
          </a:xfrm>
        </p:spPr>
        <p:txBody>
          <a:bodyPr/>
          <a:lstStyle/>
          <a:p>
            <a:r>
              <a:rPr lang="fr-FR" dirty="0" smtClean="0"/>
              <a:t>Marche = adaptation de la voute au terrain</a:t>
            </a:r>
            <a:endParaRPr lang="fr-FR" dirty="0"/>
          </a:p>
        </p:txBody>
      </p:sp>
      <p:sp>
        <p:nvSpPr>
          <p:cNvPr id="4" name="Espace réservé du contenu 3"/>
          <p:cNvSpPr>
            <a:spLocks noGrp="1"/>
          </p:cNvSpPr>
          <p:nvPr>
            <p:ph idx="1"/>
          </p:nvPr>
        </p:nvSpPr>
        <p:spPr>
          <a:xfrm>
            <a:off x="201377" y="1685925"/>
            <a:ext cx="7621823" cy="3960813"/>
          </a:xfrm>
        </p:spPr>
        <p:txBody>
          <a:bodyPr/>
          <a:lstStyle/>
          <a:p>
            <a:r>
              <a:rPr lang="fr-FR" b="0" dirty="0"/>
              <a:t>1- Adaptation de la voûte aux aspérités par creusement</a:t>
            </a:r>
          </a:p>
          <a:p>
            <a:r>
              <a:rPr lang="fr-FR" b="0" dirty="0"/>
              <a:t>2- Adaptation aux inclinaisons du sol par rapport au pied</a:t>
            </a:r>
          </a:p>
          <a:p>
            <a:pPr lvl="1"/>
            <a:r>
              <a:rPr lang="fr-FR" b="0" dirty="0" smtClean="0"/>
              <a:t> </a:t>
            </a:r>
            <a:r>
              <a:rPr lang="fr-FR" b="0" dirty="0"/>
              <a:t>descente</a:t>
            </a:r>
          </a:p>
          <a:p>
            <a:pPr lvl="1"/>
            <a:r>
              <a:rPr lang="fr-FR" dirty="0"/>
              <a:t> </a:t>
            </a:r>
            <a:r>
              <a:rPr lang="fr-FR" b="0" dirty="0" smtClean="0"/>
              <a:t>escalade</a:t>
            </a:r>
            <a:endParaRPr lang="fr-FR" b="0" dirty="0"/>
          </a:p>
          <a:p>
            <a:pPr lvl="1"/>
            <a:r>
              <a:rPr lang="fr-FR" dirty="0"/>
              <a:t> </a:t>
            </a:r>
            <a:r>
              <a:rPr lang="fr-FR" b="0" dirty="0" smtClean="0"/>
              <a:t>debout </a:t>
            </a:r>
            <a:r>
              <a:rPr lang="fr-FR" b="0" dirty="0"/>
              <a:t>sur pente transversale</a:t>
            </a:r>
          </a:p>
          <a:p>
            <a:pPr lvl="1"/>
            <a:r>
              <a:rPr lang="fr-FR" dirty="0"/>
              <a:t> </a:t>
            </a:r>
            <a:r>
              <a:rPr lang="fr-FR" b="0" dirty="0" smtClean="0"/>
              <a:t>appui externe</a:t>
            </a:r>
            <a:endParaRPr lang="fr-FR" dirty="0" smtClean="0"/>
          </a:p>
        </p:txBody>
      </p:sp>
      <p:sp>
        <p:nvSpPr>
          <p:cNvPr id="5" name="ZoneTexte 4"/>
          <p:cNvSpPr txBox="1"/>
          <p:nvPr/>
        </p:nvSpPr>
        <p:spPr>
          <a:xfrm>
            <a:off x="836377" y="5971095"/>
            <a:ext cx="5148498" cy="461665"/>
          </a:xfrm>
          <a:prstGeom prst="rect">
            <a:avLst/>
          </a:prstGeom>
          <a:noFill/>
        </p:spPr>
        <p:txBody>
          <a:bodyPr wrap="square" rtlCol="0">
            <a:spAutoFit/>
          </a:bodyPr>
          <a:lstStyle/>
          <a:p>
            <a:r>
              <a:rPr lang="fr-FR" sz="2400" dirty="0"/>
              <a:t>A</a:t>
            </a:r>
            <a:r>
              <a:rPr lang="fr-FR" sz="2400" dirty="0" smtClean="0"/>
              <a:t>xe pelvi rachidien et des M.I.</a:t>
            </a:r>
            <a:endParaRPr lang="fr-FR" sz="2400" dirty="0"/>
          </a:p>
        </p:txBody>
      </p:sp>
      <p:pic>
        <p:nvPicPr>
          <p:cNvPr id="6" name="Image 5"/>
          <p:cNvPicPr>
            <a:picLocks noChangeAspect="1"/>
          </p:cNvPicPr>
          <p:nvPr/>
        </p:nvPicPr>
        <p:blipFill>
          <a:blip r:embed="rId3"/>
          <a:stretch>
            <a:fillRect/>
          </a:stretch>
        </p:blipFill>
        <p:spPr>
          <a:xfrm>
            <a:off x="2946400" y="3416300"/>
            <a:ext cx="3251200" cy="12700"/>
          </a:xfrm>
          <a:prstGeom prst="rect">
            <a:avLst/>
          </a:prstGeom>
        </p:spPr>
      </p:pic>
      <p:pic>
        <p:nvPicPr>
          <p:cNvPr id="7" name="Image 6"/>
          <p:cNvPicPr>
            <a:picLocks noChangeAspect="1"/>
          </p:cNvPicPr>
          <p:nvPr/>
        </p:nvPicPr>
        <p:blipFill>
          <a:blip r:embed="rId3"/>
          <a:stretch>
            <a:fillRect/>
          </a:stretch>
        </p:blipFill>
        <p:spPr>
          <a:xfrm>
            <a:off x="2946400" y="3416300"/>
            <a:ext cx="3251200" cy="12700"/>
          </a:xfrm>
          <a:prstGeom prst="rect">
            <a:avLst/>
          </a:prstGeom>
        </p:spPr>
      </p:pic>
      <p:pic>
        <p:nvPicPr>
          <p:cNvPr id="8" name="Image 7"/>
          <p:cNvPicPr>
            <a:picLocks noChangeAspect="1"/>
          </p:cNvPicPr>
          <p:nvPr/>
        </p:nvPicPr>
        <p:blipFill>
          <a:blip r:embed="rId4"/>
          <a:stretch>
            <a:fillRect/>
          </a:stretch>
        </p:blipFill>
        <p:spPr>
          <a:xfrm>
            <a:off x="6776657" y="3160713"/>
            <a:ext cx="2062528" cy="2681287"/>
          </a:xfrm>
          <a:prstGeom prst="rect">
            <a:avLst/>
          </a:prstGeom>
        </p:spPr>
      </p:pic>
    </p:spTree>
    <p:extLst>
      <p:ext uri="{BB962C8B-B14F-4D97-AF65-F5344CB8AC3E}">
        <p14:creationId xmlns:p14="http://schemas.microsoft.com/office/powerpoint/2010/main" val="22523385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72128" y="1324988"/>
            <a:ext cx="3724839" cy="2210444"/>
          </a:xfrm>
          <a:prstGeom prst="rect">
            <a:avLst/>
          </a:prstGeom>
        </p:spPr>
      </p:pic>
      <p:pic>
        <p:nvPicPr>
          <p:cNvPr id="5" name="Image 4"/>
          <p:cNvPicPr>
            <a:picLocks noChangeAspect="1"/>
          </p:cNvPicPr>
          <p:nvPr/>
        </p:nvPicPr>
        <p:blipFill>
          <a:blip r:embed="rId4"/>
          <a:stretch>
            <a:fillRect/>
          </a:stretch>
        </p:blipFill>
        <p:spPr>
          <a:xfrm>
            <a:off x="4073931" y="1324988"/>
            <a:ext cx="2504019" cy="2210444"/>
          </a:xfrm>
          <a:prstGeom prst="rect">
            <a:avLst/>
          </a:prstGeom>
        </p:spPr>
      </p:pic>
      <p:pic>
        <p:nvPicPr>
          <p:cNvPr id="6" name="Image 5"/>
          <p:cNvPicPr>
            <a:picLocks noChangeAspect="1"/>
          </p:cNvPicPr>
          <p:nvPr/>
        </p:nvPicPr>
        <p:blipFill>
          <a:blip r:embed="rId5"/>
          <a:stretch>
            <a:fillRect/>
          </a:stretch>
        </p:blipFill>
        <p:spPr>
          <a:xfrm>
            <a:off x="172128" y="3978714"/>
            <a:ext cx="2666038" cy="2263575"/>
          </a:xfrm>
          <a:prstGeom prst="rect">
            <a:avLst/>
          </a:prstGeom>
        </p:spPr>
      </p:pic>
      <p:pic>
        <p:nvPicPr>
          <p:cNvPr id="7" name="Image 6"/>
          <p:cNvPicPr>
            <a:picLocks noChangeAspect="1"/>
          </p:cNvPicPr>
          <p:nvPr/>
        </p:nvPicPr>
        <p:blipFill>
          <a:blip r:embed="rId6"/>
          <a:stretch>
            <a:fillRect/>
          </a:stretch>
        </p:blipFill>
        <p:spPr>
          <a:xfrm>
            <a:off x="3255721" y="3998017"/>
            <a:ext cx="3322229" cy="2244272"/>
          </a:xfrm>
          <a:prstGeom prst="rect">
            <a:avLst/>
          </a:prstGeom>
        </p:spPr>
      </p:pic>
      <p:pic>
        <p:nvPicPr>
          <p:cNvPr id="8" name="Image 7" descr="aco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
        <p:nvSpPr>
          <p:cNvPr id="9" name="Titre 8"/>
          <p:cNvSpPr>
            <a:spLocks noGrp="1"/>
          </p:cNvSpPr>
          <p:nvPr>
            <p:ph type="title"/>
          </p:nvPr>
        </p:nvSpPr>
        <p:spPr>
          <a:xfrm>
            <a:off x="172128" y="151923"/>
            <a:ext cx="7772400" cy="990600"/>
          </a:xfrm>
        </p:spPr>
        <p:txBody>
          <a:bodyPr/>
          <a:lstStyle/>
          <a:p>
            <a:r>
              <a:rPr lang="fr-FR" dirty="0"/>
              <a:t>D</a:t>
            </a:r>
            <a:r>
              <a:rPr lang="fr-FR" dirty="0" smtClean="0"/>
              <a:t>éroulement </a:t>
            </a:r>
            <a:r>
              <a:rPr lang="fr-FR" dirty="0"/>
              <a:t>du pas </a:t>
            </a:r>
            <a:r>
              <a:rPr lang="fr-FR" dirty="0" smtClean="0"/>
              <a:t>:4 </a:t>
            </a:r>
            <a:r>
              <a:rPr lang="fr-FR" dirty="0"/>
              <a:t>temps</a:t>
            </a:r>
          </a:p>
        </p:txBody>
      </p:sp>
      <p:sp>
        <p:nvSpPr>
          <p:cNvPr id="10" name="ZoneTexte 9"/>
          <p:cNvSpPr txBox="1"/>
          <p:nvPr/>
        </p:nvSpPr>
        <p:spPr>
          <a:xfrm>
            <a:off x="6934185" y="1324988"/>
            <a:ext cx="2064611" cy="3785652"/>
          </a:xfrm>
          <a:prstGeom prst="rect">
            <a:avLst/>
          </a:prstGeom>
          <a:noFill/>
        </p:spPr>
        <p:txBody>
          <a:bodyPr wrap="square" rtlCol="0">
            <a:spAutoFit/>
          </a:bodyPr>
          <a:lstStyle/>
          <a:p>
            <a:r>
              <a:rPr lang="fr-FR" sz="2000" dirty="0"/>
              <a:t>1- prise de contact au </a:t>
            </a:r>
            <a:r>
              <a:rPr lang="fr-FR" sz="2000" dirty="0" smtClean="0"/>
              <a:t>sol</a:t>
            </a:r>
          </a:p>
          <a:p>
            <a:r>
              <a:rPr lang="fr-FR" sz="2000" dirty="0"/>
              <a:t>2- contact </a:t>
            </a:r>
            <a:r>
              <a:rPr lang="fr-FR" sz="2000" dirty="0" smtClean="0"/>
              <a:t>maximum</a:t>
            </a:r>
          </a:p>
          <a:p>
            <a:r>
              <a:rPr lang="fr-FR" sz="2000" dirty="0"/>
              <a:t>3- 1ère impulsion </a:t>
            </a:r>
            <a:r>
              <a:rPr lang="fr-FR" sz="2000" dirty="0" smtClean="0"/>
              <a:t>motrice</a:t>
            </a:r>
          </a:p>
          <a:p>
            <a:r>
              <a:rPr lang="fr-FR" sz="2000" dirty="0"/>
              <a:t>4- </a:t>
            </a:r>
            <a:r>
              <a:rPr lang="fr-FR" sz="2000" dirty="0" smtClean="0"/>
              <a:t>Propulsion période brève de double appui</a:t>
            </a:r>
          </a:p>
          <a:p>
            <a:endParaRPr lang="fr-FR" sz="2000" dirty="0" smtClean="0"/>
          </a:p>
          <a:p>
            <a:endParaRPr lang="fr-FR" sz="2000" dirty="0"/>
          </a:p>
        </p:txBody>
      </p:sp>
      <p:sp>
        <p:nvSpPr>
          <p:cNvPr id="11" name="ZoneTexte 10"/>
          <p:cNvSpPr txBox="1"/>
          <p:nvPr/>
        </p:nvSpPr>
        <p:spPr>
          <a:xfrm>
            <a:off x="172128" y="1564445"/>
            <a:ext cx="447410" cy="400110"/>
          </a:xfrm>
          <a:prstGeom prst="rect">
            <a:avLst/>
          </a:prstGeom>
          <a:noFill/>
        </p:spPr>
        <p:txBody>
          <a:bodyPr wrap="square" rtlCol="0">
            <a:spAutoFit/>
          </a:bodyPr>
          <a:lstStyle/>
          <a:p>
            <a:r>
              <a:rPr lang="fr-FR" sz="2000" b="1" dirty="0" smtClean="0">
                <a:solidFill>
                  <a:srgbClr val="000000"/>
                </a:solidFill>
              </a:rPr>
              <a:t>1</a:t>
            </a:r>
            <a:endParaRPr lang="fr-FR" sz="2000" b="1" dirty="0">
              <a:solidFill>
                <a:srgbClr val="000000"/>
              </a:solidFill>
            </a:endParaRPr>
          </a:p>
        </p:txBody>
      </p:sp>
      <p:sp>
        <p:nvSpPr>
          <p:cNvPr id="12" name="ZoneTexte 11"/>
          <p:cNvSpPr txBox="1"/>
          <p:nvPr/>
        </p:nvSpPr>
        <p:spPr>
          <a:xfrm>
            <a:off x="4073931" y="1564445"/>
            <a:ext cx="479676" cy="400110"/>
          </a:xfrm>
          <a:prstGeom prst="rect">
            <a:avLst/>
          </a:prstGeom>
          <a:noFill/>
        </p:spPr>
        <p:txBody>
          <a:bodyPr wrap="square" rtlCol="0">
            <a:spAutoFit/>
          </a:bodyPr>
          <a:lstStyle/>
          <a:p>
            <a:r>
              <a:rPr lang="fr-FR" sz="2000" b="1" dirty="0" smtClean="0">
                <a:solidFill>
                  <a:srgbClr val="000000"/>
                </a:solidFill>
              </a:rPr>
              <a:t>2</a:t>
            </a:r>
            <a:endParaRPr lang="fr-FR" sz="2000" b="1" dirty="0">
              <a:solidFill>
                <a:srgbClr val="000000"/>
              </a:solidFill>
            </a:endParaRPr>
          </a:p>
        </p:txBody>
      </p:sp>
      <p:sp>
        <p:nvSpPr>
          <p:cNvPr id="13" name="ZoneTexte 12"/>
          <p:cNvSpPr txBox="1"/>
          <p:nvPr/>
        </p:nvSpPr>
        <p:spPr>
          <a:xfrm>
            <a:off x="172128" y="4399033"/>
            <a:ext cx="447410" cy="400110"/>
          </a:xfrm>
          <a:prstGeom prst="rect">
            <a:avLst/>
          </a:prstGeom>
          <a:noFill/>
        </p:spPr>
        <p:txBody>
          <a:bodyPr wrap="square" rtlCol="0">
            <a:spAutoFit/>
          </a:bodyPr>
          <a:lstStyle/>
          <a:p>
            <a:r>
              <a:rPr lang="fr-FR" sz="2000" b="1" dirty="0" smtClean="0">
                <a:solidFill>
                  <a:srgbClr val="000000"/>
                </a:solidFill>
              </a:rPr>
              <a:t>3</a:t>
            </a:r>
            <a:endParaRPr lang="fr-FR" sz="2000" b="1" dirty="0">
              <a:solidFill>
                <a:srgbClr val="000000"/>
              </a:solidFill>
            </a:endParaRPr>
          </a:p>
        </p:txBody>
      </p:sp>
      <p:sp>
        <p:nvSpPr>
          <p:cNvPr id="14" name="ZoneTexte 13"/>
          <p:cNvSpPr txBox="1"/>
          <p:nvPr/>
        </p:nvSpPr>
        <p:spPr>
          <a:xfrm>
            <a:off x="3255721" y="4259627"/>
            <a:ext cx="641246" cy="400110"/>
          </a:xfrm>
          <a:prstGeom prst="rect">
            <a:avLst/>
          </a:prstGeom>
          <a:noFill/>
        </p:spPr>
        <p:txBody>
          <a:bodyPr wrap="square" rtlCol="0">
            <a:spAutoFit/>
          </a:bodyPr>
          <a:lstStyle/>
          <a:p>
            <a:r>
              <a:rPr lang="fr-FR" sz="2000" b="1" dirty="0" smtClean="0">
                <a:solidFill>
                  <a:srgbClr val="000000"/>
                </a:solidFill>
              </a:rPr>
              <a:t>4</a:t>
            </a:r>
            <a:endParaRPr lang="fr-FR" sz="2000" b="1" dirty="0">
              <a:solidFill>
                <a:srgbClr val="000000"/>
              </a:solidFill>
            </a:endParaRPr>
          </a:p>
        </p:txBody>
      </p:sp>
    </p:spTree>
    <p:extLst>
      <p:ext uri="{BB962C8B-B14F-4D97-AF65-F5344CB8AC3E}">
        <p14:creationId xmlns:p14="http://schemas.microsoft.com/office/powerpoint/2010/main" val="10806927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549" y="260350"/>
            <a:ext cx="7772400" cy="990600"/>
          </a:xfrm>
        </p:spPr>
        <p:txBody>
          <a:bodyPr/>
          <a:lstStyle/>
          <a:p>
            <a:r>
              <a:rPr lang="fr-FR" dirty="0" smtClean="0"/>
              <a:t>Un système musculo tendineux complexe</a:t>
            </a:r>
            <a:endParaRPr lang="fr-FR" dirty="0"/>
          </a:p>
        </p:txBody>
      </p:sp>
      <p:pic>
        <p:nvPicPr>
          <p:cNvPr id="3" name="Image 2" descr="aco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4" name="Image 3"/>
          <p:cNvPicPr>
            <a:picLocks noChangeAspect="1"/>
          </p:cNvPicPr>
          <p:nvPr/>
        </p:nvPicPr>
        <p:blipFill>
          <a:blip r:embed="rId3"/>
          <a:stretch>
            <a:fillRect/>
          </a:stretch>
        </p:blipFill>
        <p:spPr>
          <a:xfrm>
            <a:off x="153549" y="1381125"/>
            <a:ext cx="2557024" cy="3143250"/>
          </a:xfrm>
          <a:prstGeom prst="rect">
            <a:avLst/>
          </a:prstGeom>
        </p:spPr>
      </p:pic>
      <p:pic>
        <p:nvPicPr>
          <p:cNvPr id="5" name="Image 4"/>
          <p:cNvPicPr>
            <a:picLocks noChangeAspect="1"/>
          </p:cNvPicPr>
          <p:nvPr/>
        </p:nvPicPr>
        <p:blipFill>
          <a:blip r:embed="rId4"/>
          <a:stretch>
            <a:fillRect/>
          </a:stretch>
        </p:blipFill>
        <p:spPr>
          <a:xfrm>
            <a:off x="2887224" y="1381125"/>
            <a:ext cx="2843289" cy="3143250"/>
          </a:xfrm>
          <a:prstGeom prst="rect">
            <a:avLst/>
          </a:prstGeom>
        </p:spPr>
      </p:pic>
      <p:pic>
        <p:nvPicPr>
          <p:cNvPr id="6" name="Image 5"/>
          <p:cNvPicPr>
            <a:picLocks noChangeAspect="1"/>
          </p:cNvPicPr>
          <p:nvPr/>
        </p:nvPicPr>
        <p:blipFill>
          <a:blip r:embed="rId5"/>
          <a:stretch>
            <a:fillRect/>
          </a:stretch>
        </p:blipFill>
        <p:spPr>
          <a:xfrm>
            <a:off x="5857513" y="1031875"/>
            <a:ext cx="3094639" cy="2133600"/>
          </a:xfrm>
          <a:prstGeom prst="rect">
            <a:avLst/>
          </a:prstGeom>
        </p:spPr>
      </p:pic>
      <p:pic>
        <p:nvPicPr>
          <p:cNvPr id="7" name="Image 6"/>
          <p:cNvPicPr>
            <a:picLocks noChangeAspect="1"/>
          </p:cNvPicPr>
          <p:nvPr/>
        </p:nvPicPr>
        <p:blipFill>
          <a:blip r:embed="rId6"/>
          <a:stretch>
            <a:fillRect/>
          </a:stretch>
        </p:blipFill>
        <p:spPr>
          <a:xfrm>
            <a:off x="6033649" y="3457196"/>
            <a:ext cx="2875202" cy="2397504"/>
          </a:xfrm>
          <a:prstGeom prst="rect">
            <a:avLst/>
          </a:prstGeom>
        </p:spPr>
      </p:pic>
      <p:pic>
        <p:nvPicPr>
          <p:cNvPr id="8" name="Image 7"/>
          <p:cNvPicPr>
            <a:picLocks noChangeAspect="1"/>
          </p:cNvPicPr>
          <p:nvPr/>
        </p:nvPicPr>
        <p:blipFill>
          <a:blip r:embed="rId7"/>
          <a:stretch>
            <a:fillRect/>
          </a:stretch>
        </p:blipFill>
        <p:spPr>
          <a:xfrm>
            <a:off x="1968500" y="4731282"/>
            <a:ext cx="1504962" cy="1984375"/>
          </a:xfrm>
          <a:prstGeom prst="rect">
            <a:avLst/>
          </a:prstGeom>
        </p:spPr>
      </p:pic>
    </p:spTree>
    <p:extLst>
      <p:ext uri="{BB962C8B-B14F-4D97-AF65-F5344CB8AC3E}">
        <p14:creationId xmlns:p14="http://schemas.microsoft.com/office/powerpoint/2010/main" val="3233786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2705100" cy="22891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80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0"/>
            <a:ext cx="2882900" cy="2247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801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0"/>
            <a:ext cx="2882900" cy="22733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8013" name="Text Box 13"/>
          <p:cNvSpPr txBox="1">
            <a:spLocks noChangeArrowheads="1"/>
          </p:cNvSpPr>
          <p:nvPr/>
        </p:nvSpPr>
        <p:spPr bwMode="auto">
          <a:xfrm>
            <a:off x="250825" y="838200"/>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sz="3600" b="1" dirty="0">
                <a:solidFill>
                  <a:srgbClr val="F9A319"/>
                </a:solidFill>
                <a:latin typeface="Arial" charset="0"/>
              </a:rPr>
              <a:t>3 type de </a:t>
            </a:r>
            <a:r>
              <a:rPr lang="fr-FR" sz="3600" b="1" dirty="0" smtClean="0">
                <a:solidFill>
                  <a:srgbClr val="F9A319"/>
                </a:solidFill>
                <a:latin typeface="Arial" charset="0"/>
              </a:rPr>
              <a:t>pieds</a:t>
            </a:r>
            <a:endParaRPr lang="fr-FR" sz="3600" b="1" dirty="0">
              <a:solidFill>
                <a:srgbClr val="F9A319"/>
              </a:solidFill>
              <a:latin typeface="Arial" charset="0"/>
            </a:endParaRPr>
          </a:p>
        </p:txBody>
      </p:sp>
      <p:sp>
        <p:nvSpPr>
          <p:cNvPr id="128014" name="Text Box 14"/>
          <p:cNvSpPr txBox="1">
            <a:spLocks noChangeArrowheads="1"/>
          </p:cNvSpPr>
          <p:nvPr/>
        </p:nvSpPr>
        <p:spPr bwMode="auto">
          <a:xfrm>
            <a:off x="0" y="48006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b="1" dirty="0">
                <a:solidFill>
                  <a:srgbClr val="FAFD00"/>
                </a:solidFill>
                <a:latin typeface="Arial" charset="0"/>
              </a:rPr>
              <a:t>        Pied égyptien              Pied grec	               Pied carré</a:t>
            </a:r>
          </a:p>
        </p:txBody>
      </p:sp>
      <p:sp>
        <p:nvSpPr>
          <p:cNvPr id="128015" name="Text Box 15"/>
          <p:cNvSpPr txBox="1">
            <a:spLocks noChangeArrowheads="1"/>
          </p:cNvSpPr>
          <p:nvPr/>
        </p:nvSpPr>
        <p:spPr bwMode="auto">
          <a:xfrm>
            <a:off x="0" y="5257800"/>
            <a:ext cx="849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dirty="0">
                <a:solidFill>
                  <a:srgbClr val="FAFD00"/>
                </a:solidFill>
                <a:latin typeface="Arial" charset="0"/>
              </a:rPr>
              <a:t>         O1 &gt; 02 &gt; O3             </a:t>
            </a:r>
            <a:r>
              <a:rPr lang="fr-FR" dirty="0" smtClean="0">
                <a:solidFill>
                  <a:srgbClr val="FAFD00"/>
                </a:solidFill>
                <a:latin typeface="Arial" charset="0"/>
              </a:rPr>
              <a:t> O1 </a:t>
            </a:r>
            <a:r>
              <a:rPr lang="fr-FR" dirty="0">
                <a:solidFill>
                  <a:srgbClr val="FAFD00"/>
                </a:solidFill>
                <a:latin typeface="Arial" charset="0"/>
              </a:rPr>
              <a:t>&lt; O2                     O1 = O2</a:t>
            </a:r>
          </a:p>
        </p:txBody>
      </p:sp>
      <p:pic>
        <p:nvPicPr>
          <p:cNvPr id="9" name="Image 8" descr="aco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2303488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Avant pied un équilibre parfois précaire</a:t>
            </a:r>
            <a:endParaRPr lang="fr-FR" dirty="0"/>
          </a:p>
        </p:txBody>
      </p:sp>
      <p:pic>
        <p:nvPicPr>
          <p:cNvPr id="8" name="Image 7"/>
          <p:cNvPicPr>
            <a:picLocks noChangeAspect="1"/>
          </p:cNvPicPr>
          <p:nvPr/>
        </p:nvPicPr>
        <p:blipFill>
          <a:blip r:embed="rId2"/>
          <a:stretch>
            <a:fillRect/>
          </a:stretch>
        </p:blipFill>
        <p:spPr>
          <a:xfrm>
            <a:off x="457200" y="1587500"/>
            <a:ext cx="4143373" cy="2857499"/>
          </a:xfrm>
          <a:prstGeom prst="rect">
            <a:avLst/>
          </a:prstGeom>
        </p:spPr>
      </p:pic>
      <p:pic>
        <p:nvPicPr>
          <p:cNvPr id="9" name="Image 8"/>
          <p:cNvPicPr>
            <a:picLocks noChangeAspect="1"/>
          </p:cNvPicPr>
          <p:nvPr/>
        </p:nvPicPr>
        <p:blipFill>
          <a:blip r:embed="rId3"/>
          <a:stretch>
            <a:fillRect/>
          </a:stretch>
        </p:blipFill>
        <p:spPr>
          <a:xfrm>
            <a:off x="4899025" y="1587500"/>
            <a:ext cx="3546475" cy="3035998"/>
          </a:xfrm>
          <a:prstGeom prst="rect">
            <a:avLst/>
          </a:prstGeom>
        </p:spPr>
      </p:pic>
      <p:pic>
        <p:nvPicPr>
          <p:cNvPr id="10" name="Image 9"/>
          <p:cNvPicPr>
            <a:picLocks noChangeAspect="1"/>
          </p:cNvPicPr>
          <p:nvPr/>
        </p:nvPicPr>
        <p:blipFill>
          <a:blip r:embed="rId4"/>
          <a:stretch>
            <a:fillRect/>
          </a:stretch>
        </p:blipFill>
        <p:spPr>
          <a:xfrm>
            <a:off x="457200" y="4623498"/>
            <a:ext cx="1936748" cy="1982141"/>
          </a:xfrm>
          <a:prstGeom prst="rect">
            <a:avLst/>
          </a:prstGeom>
        </p:spPr>
      </p:pic>
      <p:pic>
        <p:nvPicPr>
          <p:cNvPr id="11" name="Image 10" descr="aco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
        <p:nvSpPr>
          <p:cNvPr id="12" name="ZoneTexte 11"/>
          <p:cNvSpPr txBox="1"/>
          <p:nvPr/>
        </p:nvSpPr>
        <p:spPr>
          <a:xfrm>
            <a:off x="2667000" y="4816933"/>
            <a:ext cx="3413125" cy="1477328"/>
          </a:xfrm>
          <a:prstGeom prst="rect">
            <a:avLst/>
          </a:prstGeom>
          <a:noFill/>
        </p:spPr>
        <p:txBody>
          <a:bodyPr wrap="square" rtlCol="0">
            <a:spAutoFit/>
          </a:bodyPr>
          <a:lstStyle/>
          <a:p>
            <a:r>
              <a:rPr lang="fr-FR" dirty="0"/>
              <a:t>• </a:t>
            </a:r>
            <a:r>
              <a:rPr lang="fr-FR" dirty="0" smtClean="0"/>
              <a:t>intrinsèques:</a:t>
            </a:r>
            <a:endParaRPr lang="fr-FR" dirty="0"/>
          </a:p>
          <a:p>
            <a:r>
              <a:rPr lang="fr-FR" dirty="0"/>
              <a:t>• flexion MTP</a:t>
            </a:r>
          </a:p>
          <a:p>
            <a:r>
              <a:rPr lang="fr-FR" dirty="0"/>
              <a:t>• extension IP</a:t>
            </a:r>
          </a:p>
          <a:p>
            <a:r>
              <a:rPr lang="fr-FR" dirty="0"/>
              <a:t>• facilite </a:t>
            </a:r>
            <a:r>
              <a:rPr lang="fr-FR" dirty="0" smtClean="0"/>
              <a:t>action des </a:t>
            </a:r>
            <a:r>
              <a:rPr lang="fr-FR" dirty="0"/>
              <a:t>extenseurs</a:t>
            </a:r>
          </a:p>
          <a:p>
            <a:r>
              <a:rPr lang="fr-FR" dirty="0"/>
              <a:t>• </a:t>
            </a:r>
            <a:r>
              <a:rPr lang="fr-FR" dirty="0" smtClean="0"/>
              <a:t>insuffisance =</a:t>
            </a:r>
            <a:r>
              <a:rPr lang="fr-FR" dirty="0"/>
              <a:t> </a:t>
            </a:r>
            <a:r>
              <a:rPr lang="fr-FR" dirty="0" smtClean="0"/>
              <a:t>griffe </a:t>
            </a:r>
            <a:r>
              <a:rPr lang="fr-FR" dirty="0"/>
              <a:t>des orteils</a:t>
            </a:r>
          </a:p>
        </p:txBody>
      </p:sp>
    </p:spTree>
    <p:extLst>
      <p:ext uri="{BB962C8B-B14F-4D97-AF65-F5344CB8AC3E}">
        <p14:creationId xmlns:p14="http://schemas.microsoft.com/office/powerpoint/2010/main" val="10849380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096" y="137954"/>
            <a:ext cx="7772400" cy="688219"/>
          </a:xfrm>
        </p:spPr>
        <p:txBody>
          <a:bodyPr/>
          <a:lstStyle/>
          <a:p>
            <a:r>
              <a:rPr lang="fr-FR" sz="4400" dirty="0"/>
              <a:t>C</a:t>
            </a:r>
            <a:r>
              <a:rPr lang="fr-FR" sz="4400" dirty="0" smtClean="0"/>
              <a:t>onclusion</a:t>
            </a:r>
            <a:endParaRPr lang="fr-FR" sz="4400" dirty="0"/>
          </a:p>
        </p:txBody>
      </p:sp>
      <p:sp>
        <p:nvSpPr>
          <p:cNvPr id="3" name="Espace réservé du contenu 2"/>
          <p:cNvSpPr>
            <a:spLocks noGrp="1"/>
          </p:cNvSpPr>
          <p:nvPr>
            <p:ph idx="1"/>
          </p:nvPr>
        </p:nvSpPr>
        <p:spPr>
          <a:xfrm>
            <a:off x="350096" y="960260"/>
            <a:ext cx="5697803" cy="5464707"/>
          </a:xfrm>
        </p:spPr>
        <p:txBody>
          <a:bodyPr/>
          <a:lstStyle/>
          <a:p>
            <a:r>
              <a:rPr lang="fr-FR" dirty="0" smtClean="0"/>
              <a:t>Chaine </a:t>
            </a:r>
            <a:r>
              <a:rPr lang="fr-FR" dirty="0" smtClean="0"/>
              <a:t>poly articulaire</a:t>
            </a:r>
            <a:endParaRPr lang="fr-FR" dirty="0" smtClean="0"/>
          </a:p>
          <a:p>
            <a:r>
              <a:rPr lang="fr-FR" dirty="0" smtClean="0"/>
              <a:t>Stabilité, Equilibre, Adaptabilité, Locomotion</a:t>
            </a:r>
          </a:p>
          <a:p>
            <a:r>
              <a:rPr lang="fr-FR" dirty="0" smtClean="0"/>
              <a:t>Structure adaptée à la bipédie</a:t>
            </a:r>
          </a:p>
          <a:p>
            <a:r>
              <a:rPr lang="fr-FR" dirty="0" smtClean="0"/>
              <a:t>Variabilité individuelle</a:t>
            </a:r>
          </a:p>
          <a:p>
            <a:r>
              <a:rPr lang="fr-FR" dirty="0" smtClean="0"/>
              <a:t>Le raisonnement thérapeutique doit tenir compte de toute le membre inférieur</a:t>
            </a:r>
          </a:p>
          <a:p>
            <a:r>
              <a:rPr lang="fr-FR" dirty="0" smtClean="0"/>
              <a:t>Toute déformation sus jacente va retentir sur le pied</a:t>
            </a:r>
          </a:p>
          <a:p>
            <a:endParaRPr lang="fr-FR" dirty="0" smtClean="0"/>
          </a:p>
          <a:p>
            <a:endParaRPr lang="fr-FR" dirty="0"/>
          </a:p>
        </p:txBody>
      </p:sp>
      <p:pic>
        <p:nvPicPr>
          <p:cNvPr id="4" name="Image 3"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5" name="Image 4"/>
          <p:cNvPicPr>
            <a:picLocks noChangeAspect="1"/>
          </p:cNvPicPr>
          <p:nvPr/>
        </p:nvPicPr>
        <p:blipFill>
          <a:blip r:embed="rId4"/>
          <a:stretch>
            <a:fillRect/>
          </a:stretch>
        </p:blipFill>
        <p:spPr>
          <a:xfrm>
            <a:off x="6194896" y="1737714"/>
            <a:ext cx="2502837" cy="3699846"/>
          </a:xfrm>
          <a:prstGeom prst="rect">
            <a:avLst/>
          </a:prstGeom>
        </p:spPr>
      </p:pic>
    </p:spTree>
    <p:extLst>
      <p:ext uri="{BB962C8B-B14F-4D97-AF65-F5344CB8AC3E}">
        <p14:creationId xmlns:p14="http://schemas.microsoft.com/office/powerpoint/2010/main" val="39766015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Image 6" descr="Fou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80" y="440553"/>
            <a:ext cx="5777251" cy="5539177"/>
          </a:xfrm>
          <a:prstGeom prst="rect">
            <a:avLst/>
          </a:prstGeom>
        </p:spPr>
      </p:pic>
      <p:pic>
        <p:nvPicPr>
          <p:cNvPr id="8" name="Image 7"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
        <p:nvSpPr>
          <p:cNvPr id="10" name="Pensées 9"/>
          <p:cNvSpPr/>
          <p:nvPr/>
        </p:nvSpPr>
        <p:spPr bwMode="auto">
          <a:xfrm>
            <a:off x="6380335" y="1"/>
            <a:ext cx="2763665" cy="1790812"/>
          </a:xfrm>
          <a:prstGeom prst="cloudCallout">
            <a:avLst/>
          </a:prstGeom>
          <a:ln w="28575" cmpd="sng">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30000" dirty="0" smtClean="0">
                <a:ln>
                  <a:noFill/>
                </a:ln>
                <a:effectLst/>
                <a:ea typeface="ヒラギノ角ゴ Pro W3" pitchFamily="1" charset="-128"/>
              </a:rPr>
              <a:t>Moi, je préfère la quadrupédie </a:t>
            </a:r>
          </a:p>
        </p:txBody>
      </p:sp>
      <p:sp>
        <p:nvSpPr>
          <p:cNvPr id="11" name="ZoneTexte 10"/>
          <p:cNvSpPr txBox="1"/>
          <p:nvPr/>
        </p:nvSpPr>
        <p:spPr>
          <a:xfrm>
            <a:off x="735280" y="6091597"/>
            <a:ext cx="5356556" cy="584776"/>
          </a:xfrm>
          <a:prstGeom prst="rect">
            <a:avLst/>
          </a:prstGeom>
          <a:noFill/>
        </p:spPr>
        <p:txBody>
          <a:bodyPr wrap="square" rtlCol="0">
            <a:spAutoFit/>
          </a:bodyPr>
          <a:lstStyle/>
          <a:p>
            <a:r>
              <a:rPr lang="fr-FR" sz="3200" dirty="0" smtClean="0"/>
              <a:t>Merci pour votre attention</a:t>
            </a:r>
            <a:endParaRPr lang="fr-FR" sz="3200" dirty="0"/>
          </a:p>
        </p:txBody>
      </p:sp>
    </p:spTree>
    <p:extLst>
      <p:ext uri="{BB962C8B-B14F-4D97-AF65-F5344CB8AC3E}">
        <p14:creationId xmlns:p14="http://schemas.microsoft.com/office/powerpoint/2010/main" val="3270772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4294967295"/>
          </p:nvPr>
        </p:nvSpPr>
        <p:spPr>
          <a:xfrm>
            <a:off x="190500" y="1676400"/>
            <a:ext cx="4160838" cy="4791075"/>
          </a:xfrm>
        </p:spPr>
        <p:txBody>
          <a:bodyPr/>
          <a:lstStyle/>
          <a:p>
            <a:r>
              <a:rPr lang="fr-FR" b="0" dirty="0" smtClean="0"/>
              <a:t>Malléole, pilon tibial, Talus</a:t>
            </a:r>
          </a:p>
          <a:p>
            <a:r>
              <a:rPr lang="fr-FR" b="0" dirty="0" smtClean="0"/>
              <a:t>1 seul degré de liberté (pan sagittal)</a:t>
            </a:r>
          </a:p>
          <a:p>
            <a:r>
              <a:rPr lang="fr-FR" b="0" dirty="0" smtClean="0"/>
              <a:t>Stabilité transversale</a:t>
            </a:r>
          </a:p>
          <a:p>
            <a:r>
              <a:rPr lang="fr-FR" b="0" dirty="0" smtClean="0"/>
              <a:t>Tenon – mortaise</a:t>
            </a:r>
          </a:p>
          <a:p>
            <a:r>
              <a:rPr lang="fr-FR" b="0" dirty="0" smtClean="0"/>
              <a:t>Asymétrie du Talus</a:t>
            </a:r>
          </a:p>
          <a:p>
            <a:r>
              <a:rPr lang="fr-FR" b="0" dirty="0" smtClean="0"/>
              <a:t>Auto serrage de la pince malléolaire</a:t>
            </a:r>
            <a:endParaRPr lang="fr-FR" b="0" dirty="0"/>
          </a:p>
        </p:txBody>
      </p:sp>
      <p:sp>
        <p:nvSpPr>
          <p:cNvPr id="2" name="Titre 1"/>
          <p:cNvSpPr>
            <a:spLocks noGrp="1"/>
          </p:cNvSpPr>
          <p:nvPr>
            <p:ph type="title" idx="4294967295"/>
          </p:nvPr>
        </p:nvSpPr>
        <p:spPr>
          <a:xfrm>
            <a:off x="354013" y="260350"/>
            <a:ext cx="7772400" cy="990600"/>
          </a:xfrm>
        </p:spPr>
        <p:txBody>
          <a:bodyPr/>
          <a:lstStyle/>
          <a:p>
            <a:r>
              <a:rPr lang="fr-FR" dirty="0" smtClean="0"/>
              <a:t>Articulation Tibio (fibulo) Talienne</a:t>
            </a:r>
            <a:endParaRPr lang="fr-FR" dirty="0"/>
          </a:p>
        </p:txBody>
      </p:sp>
      <p:pic>
        <p:nvPicPr>
          <p:cNvPr id="7" name="Image 6"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10" name="Picture 9" descr="morta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76400"/>
            <a:ext cx="3810000" cy="1968500"/>
          </a:xfrm>
          <a:prstGeom prst="rect">
            <a:avLst/>
          </a:prstGeom>
          <a:noFill/>
          <a:l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pic>
        <p:nvPicPr>
          <p:cNvPr id="11" name="Picture 11" descr="poulie astragalien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061511"/>
            <a:ext cx="2006600" cy="2376488"/>
          </a:xfrm>
          <a:prstGeom prst="rect">
            <a:avLst/>
          </a:prstGeom>
          <a:solidFill>
            <a:srgbClr val="FFFFFF"/>
          </a:solidFill>
          <a:ln>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200865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177800" y="29198"/>
            <a:ext cx="7772400" cy="827572"/>
          </a:xfrm>
        </p:spPr>
        <p:txBody>
          <a:bodyPr/>
          <a:lstStyle/>
          <a:p>
            <a:r>
              <a:rPr lang="fr-FR" dirty="0" smtClean="0"/>
              <a:t>Tibio (fibulo) </a:t>
            </a:r>
            <a:r>
              <a:rPr lang="fr-FR" dirty="0" smtClean="0"/>
              <a:t>talienne</a:t>
            </a:r>
            <a:endParaRPr lang="fr-FR" dirty="0"/>
          </a:p>
        </p:txBody>
      </p:sp>
      <p:sp>
        <p:nvSpPr>
          <p:cNvPr id="9" name="Espace réservé du contenu 8"/>
          <p:cNvSpPr>
            <a:spLocks noGrp="1"/>
          </p:cNvSpPr>
          <p:nvPr>
            <p:ph idx="1"/>
          </p:nvPr>
        </p:nvSpPr>
        <p:spPr>
          <a:xfrm>
            <a:off x="4343400" y="856770"/>
            <a:ext cx="4114800" cy="4780443"/>
          </a:xfrm>
        </p:spPr>
        <p:txBody>
          <a:bodyPr/>
          <a:lstStyle/>
          <a:p>
            <a:r>
              <a:rPr lang="fr-FR" sz="3200" b="0" dirty="0"/>
              <a:t> Le pilon tibial est divisé en deux par </a:t>
            </a:r>
            <a:r>
              <a:rPr lang="fr-FR" sz="3200" b="0" dirty="0" smtClean="0"/>
              <a:t>une crête </a:t>
            </a:r>
            <a:r>
              <a:rPr lang="fr-FR" sz="3200" b="0" dirty="0"/>
              <a:t>mousse sagittale ;elle </a:t>
            </a:r>
            <a:r>
              <a:rPr lang="fr-FR" sz="3200" b="0" dirty="0" smtClean="0"/>
              <a:t>est articulaire </a:t>
            </a:r>
            <a:r>
              <a:rPr lang="fr-FR" sz="3200" b="0" dirty="0"/>
              <a:t>avec la trochlée du talus</a:t>
            </a:r>
          </a:p>
          <a:p>
            <a:r>
              <a:rPr lang="fr-FR" sz="3200" b="0" dirty="0"/>
              <a:t> Le talus ( astragale </a:t>
            </a:r>
            <a:r>
              <a:rPr lang="fr-FR" sz="3200" b="0" dirty="0" smtClean="0"/>
              <a:t>): Os court, au </a:t>
            </a:r>
            <a:r>
              <a:rPr lang="fr-FR" sz="3200" b="0" dirty="0"/>
              <a:t>dessus du calcanéus</a:t>
            </a:r>
          </a:p>
          <a:p>
            <a:endParaRPr lang="fr-FR" sz="3200" b="0" dirty="0"/>
          </a:p>
        </p:txBody>
      </p:sp>
      <p:pic>
        <p:nvPicPr>
          <p:cNvPr id="12" name="Image 11"/>
          <p:cNvPicPr>
            <a:picLocks noChangeAspect="1"/>
          </p:cNvPicPr>
          <p:nvPr/>
        </p:nvPicPr>
        <p:blipFill>
          <a:blip r:embed="rId2"/>
          <a:stretch>
            <a:fillRect/>
          </a:stretch>
        </p:blipFill>
        <p:spPr>
          <a:xfrm>
            <a:off x="177800" y="856770"/>
            <a:ext cx="3606800" cy="3327400"/>
          </a:xfrm>
          <a:prstGeom prst="rect">
            <a:avLst/>
          </a:prstGeom>
        </p:spPr>
      </p:pic>
      <p:pic>
        <p:nvPicPr>
          <p:cNvPr id="14" name="Image 13"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pic>
        <p:nvPicPr>
          <p:cNvPr id="15" name="Image 14" descr="tal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99" y="4235132"/>
            <a:ext cx="2552079" cy="2480525"/>
          </a:xfrm>
          <a:prstGeom prst="rect">
            <a:avLst/>
          </a:prstGeom>
        </p:spPr>
      </p:pic>
    </p:spTree>
    <p:extLst>
      <p:ext uri="{BB962C8B-B14F-4D97-AF65-F5344CB8AC3E}">
        <p14:creationId xmlns:p14="http://schemas.microsoft.com/office/powerpoint/2010/main" val="11296464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41866" y="287867"/>
            <a:ext cx="6637867" cy="762000"/>
          </a:xfrm>
          <a:noFill/>
          <a:ln/>
        </p:spPr>
        <p:txBody>
          <a:bodyPr/>
          <a:lstStyle/>
          <a:p>
            <a:r>
              <a:rPr lang="fr-FR" sz="3600" b="1" dirty="0">
                <a:effectLst>
                  <a:outerShdw blurRad="38100" dist="38100" dir="2700000" algn="tl">
                    <a:srgbClr val="000000"/>
                  </a:outerShdw>
                </a:effectLst>
                <a:latin typeface="Verdana" charset="0"/>
              </a:rPr>
              <a:t>Mobilité de la cheville</a:t>
            </a:r>
          </a:p>
        </p:txBody>
      </p:sp>
      <p:sp>
        <p:nvSpPr>
          <p:cNvPr id="6147" name="Rectangle 3"/>
          <p:cNvSpPr>
            <a:spLocks noGrp="1" noChangeArrowheads="1"/>
          </p:cNvSpPr>
          <p:nvPr>
            <p:ph type="body" sz="half" idx="1"/>
          </p:nvPr>
        </p:nvSpPr>
        <p:spPr>
          <a:xfrm>
            <a:off x="372533" y="1534057"/>
            <a:ext cx="5003800" cy="5181600"/>
          </a:xfrm>
          <a:noFill/>
          <a:ln/>
        </p:spPr>
        <p:txBody>
          <a:bodyPr/>
          <a:lstStyle/>
          <a:p>
            <a:r>
              <a:rPr lang="fr-FR" b="0" dirty="0">
                <a:solidFill>
                  <a:srgbClr val="FFFFFF"/>
                </a:solidFill>
                <a:latin typeface="Verdana" charset="0"/>
              </a:rPr>
              <a:t>La flexion dorsale se consomme pour la plus grande part, dans l'articulation </a:t>
            </a:r>
            <a:r>
              <a:rPr lang="fr-FR" b="0" dirty="0">
                <a:solidFill>
                  <a:srgbClr val="FFFFFF"/>
                </a:solidFill>
                <a:latin typeface="Verdana" charset="0"/>
              </a:rPr>
              <a:t>tibio-astragalienne</a:t>
            </a:r>
            <a:r>
              <a:rPr lang="fr-FR" b="0" dirty="0">
                <a:solidFill>
                  <a:srgbClr val="FFFFFF"/>
                </a:solidFill>
                <a:latin typeface="Verdana" charset="0"/>
              </a:rPr>
              <a:t>, elle est de 20</a:t>
            </a:r>
            <a:r>
              <a:rPr lang="fr-FR" b="0" dirty="0" smtClean="0">
                <a:solidFill>
                  <a:srgbClr val="FFFFFF"/>
                </a:solidFill>
                <a:latin typeface="Verdana" charset="0"/>
              </a:rPr>
              <a:t>°</a:t>
            </a:r>
            <a:endParaRPr lang="fr-FR" b="0" dirty="0">
              <a:solidFill>
                <a:srgbClr val="FFFFFF"/>
              </a:solidFill>
              <a:latin typeface="Verdana" charset="0"/>
            </a:endParaRPr>
          </a:p>
          <a:p>
            <a:r>
              <a:rPr lang="fr-FR" b="0" dirty="0">
                <a:solidFill>
                  <a:srgbClr val="FFFFFF"/>
                </a:solidFill>
                <a:latin typeface="Verdana" charset="0"/>
              </a:rPr>
              <a:t> La flexion plantaire atteint 50</a:t>
            </a:r>
            <a:r>
              <a:rPr lang="fr-FR" b="0" dirty="0" smtClean="0">
                <a:solidFill>
                  <a:srgbClr val="FFFFFF"/>
                </a:solidFill>
                <a:latin typeface="Verdana" charset="0"/>
              </a:rPr>
              <a:t>°</a:t>
            </a:r>
            <a:endParaRPr lang="fr-FR" b="0" dirty="0">
              <a:solidFill>
                <a:srgbClr val="FFFFFF"/>
              </a:solidFill>
              <a:latin typeface="Verdana" charset="0"/>
            </a:endParaRPr>
          </a:p>
          <a:p>
            <a:r>
              <a:rPr lang="fr-FR" b="0" dirty="0">
                <a:solidFill>
                  <a:srgbClr val="FFFFFF"/>
                </a:solidFill>
                <a:latin typeface="Verdana" charset="0"/>
              </a:rPr>
              <a:t>L’axe de flexion est oblique et passe par la pointe des 2 malléoles </a:t>
            </a: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533" y="1295400"/>
            <a:ext cx="2235200" cy="2336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533" y="3989383"/>
            <a:ext cx="2421467" cy="168454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 5"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41839184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81000"/>
            <a:ext cx="7772400" cy="1143000"/>
          </a:xfrm>
          <a:ln/>
        </p:spPr>
        <p:txBody>
          <a:bodyPr/>
          <a:lstStyle/>
          <a:p>
            <a:r>
              <a:rPr lang="fr-FR" b="1" dirty="0">
                <a:solidFill>
                  <a:srgbClr val="FAFD00"/>
                </a:solidFill>
              </a:rPr>
              <a:t>Flexion dorsale et plantaire</a:t>
            </a:r>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2425700" cy="32385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7288" name="Picture 8" descr="Flex 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32138" y="1773238"/>
            <a:ext cx="5761037" cy="3389312"/>
          </a:xfrm>
          <a:noFill/>
          <a:ln>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 name="Image 4"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15699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Grp="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621867" y="3352799"/>
            <a:ext cx="2465581" cy="2355509"/>
          </a:xfrm>
          <a:noFill/>
          <a:ln w="25400" cap="flat">
            <a:solidFill>
              <a:srgbClr val="FFFFFF"/>
            </a:solidFill>
            <a:miter lim="800000"/>
            <a:headEnd/>
            <a:tailEnd/>
          </a:ln>
        </p:spPr>
      </p:pic>
      <p:sp>
        <p:nvSpPr>
          <p:cNvPr id="7173" name="Rectangle 5"/>
          <p:cNvSpPr>
            <a:spLocks noGrp="1" noChangeArrowheads="1"/>
          </p:cNvSpPr>
          <p:nvPr>
            <p:ph type="body" sz="half" idx="1"/>
          </p:nvPr>
        </p:nvSpPr>
        <p:spPr>
          <a:xfrm>
            <a:off x="575733" y="508001"/>
            <a:ext cx="3996267" cy="5376332"/>
          </a:xfrm>
          <a:noFill/>
          <a:ln/>
        </p:spPr>
        <p:txBody>
          <a:bodyPr/>
          <a:lstStyle/>
          <a:p>
            <a:r>
              <a:rPr lang="fr-FR" sz="2400" b="0" dirty="0" smtClean="0">
                <a:solidFill>
                  <a:srgbClr val="FFFFFF"/>
                </a:solidFill>
                <a:latin typeface="Verdana" charset="0"/>
              </a:rPr>
              <a:t>Flexion dorsale : écartement des malléoles(</a:t>
            </a:r>
            <a:r>
              <a:rPr lang="fr-FR" sz="2400" b="0" dirty="0">
                <a:solidFill>
                  <a:srgbClr val="FFFFFF"/>
                </a:solidFill>
                <a:latin typeface="Verdana" charset="0"/>
              </a:rPr>
              <a:t>à cause de sa forme plus large en avant</a:t>
            </a:r>
            <a:r>
              <a:rPr lang="fr-FR" sz="2400" b="0" dirty="0" smtClean="0">
                <a:solidFill>
                  <a:srgbClr val="FFFFFF"/>
                </a:solidFill>
                <a:latin typeface="Verdana" charset="0"/>
              </a:rPr>
              <a:t>)</a:t>
            </a:r>
          </a:p>
          <a:p>
            <a:endParaRPr lang="fr-FR" sz="2400" b="0" dirty="0">
              <a:solidFill>
                <a:srgbClr val="FFFFFF"/>
              </a:solidFill>
              <a:latin typeface="Verdana" charset="0"/>
            </a:endParaRPr>
          </a:p>
          <a:p>
            <a:r>
              <a:rPr lang="fr-FR" sz="2400" b="0" dirty="0" smtClean="0">
                <a:solidFill>
                  <a:srgbClr val="FFFFFF"/>
                </a:solidFill>
                <a:latin typeface="Verdana" charset="0"/>
              </a:rPr>
              <a:t>Stabilité par cet </a:t>
            </a:r>
            <a:r>
              <a:rPr lang="fr-FR" sz="2400" b="0" dirty="0">
                <a:solidFill>
                  <a:srgbClr val="FFFFFF"/>
                </a:solidFill>
                <a:latin typeface="Verdana" charset="0"/>
              </a:rPr>
              <a:t>"auto-serrage" de la poulie </a:t>
            </a:r>
            <a:r>
              <a:rPr lang="fr-FR" sz="2400" b="0" dirty="0">
                <a:solidFill>
                  <a:srgbClr val="FFFFFF"/>
                </a:solidFill>
                <a:latin typeface="Verdana" charset="0"/>
              </a:rPr>
              <a:t>astragalienne</a:t>
            </a:r>
            <a:r>
              <a:rPr lang="fr-FR" sz="2400" b="0" dirty="0">
                <a:solidFill>
                  <a:srgbClr val="FFFFFF"/>
                </a:solidFill>
                <a:latin typeface="Verdana" charset="0"/>
              </a:rPr>
              <a:t> par la pince malléolaire, en fonction du degré de </a:t>
            </a:r>
            <a:r>
              <a:rPr lang="fr-FR" sz="2400" b="0" dirty="0">
                <a:solidFill>
                  <a:srgbClr val="FFFFFF"/>
                </a:solidFill>
                <a:latin typeface="Verdana" charset="0"/>
              </a:rPr>
              <a:t>dorsi</a:t>
            </a:r>
            <a:r>
              <a:rPr lang="fr-FR" sz="2400" b="0" dirty="0">
                <a:solidFill>
                  <a:srgbClr val="FFFFFF"/>
                </a:solidFill>
                <a:latin typeface="Verdana" charset="0"/>
              </a:rPr>
              <a:t>-</a:t>
            </a:r>
            <a:r>
              <a:rPr lang="fr-FR" sz="2400" b="0" dirty="0" smtClean="0">
                <a:solidFill>
                  <a:srgbClr val="FFFFFF"/>
                </a:solidFill>
                <a:latin typeface="Verdana" charset="0"/>
              </a:rPr>
              <a:t>flexion</a:t>
            </a:r>
          </a:p>
          <a:p>
            <a:endParaRPr lang="fr-FR" sz="2400" b="0" dirty="0" smtClean="0">
              <a:solidFill>
                <a:srgbClr val="FFFFFF"/>
              </a:solidFill>
              <a:latin typeface="Verdana" charset="0"/>
            </a:endParaRPr>
          </a:p>
          <a:p>
            <a:r>
              <a:rPr lang="fr-FR" sz="2400" b="0" dirty="0">
                <a:solidFill>
                  <a:srgbClr val="FFFFFF"/>
                </a:solidFill>
                <a:latin typeface="Verdana" charset="0"/>
              </a:rPr>
              <a:t>L</a:t>
            </a:r>
            <a:r>
              <a:rPr lang="fr-FR" sz="2400" b="0" dirty="0" smtClean="0">
                <a:solidFill>
                  <a:srgbClr val="FFFFFF"/>
                </a:solidFill>
                <a:latin typeface="Verdana" charset="0"/>
              </a:rPr>
              <a:t>igaments ++</a:t>
            </a:r>
            <a:endParaRPr lang="fr-FR" sz="2400" b="0" dirty="0">
              <a:solidFill>
                <a:srgbClr val="FFFFFF"/>
              </a:solidFill>
              <a:latin typeface="Verdana" charset="0"/>
            </a:endParaRPr>
          </a:p>
          <a:p>
            <a:pPr marL="0" indent="0">
              <a:buNone/>
            </a:pPr>
            <a:endParaRPr lang="fr-FR" sz="2400" b="0" dirty="0">
              <a:solidFill>
                <a:srgbClr val="FFFFFF"/>
              </a:solidFill>
              <a:latin typeface="Verdana" charset="0"/>
            </a:endParaRPr>
          </a:p>
          <a:p>
            <a:endParaRPr lang="fr-FR" sz="2400" b="0" dirty="0">
              <a:solidFill>
                <a:srgbClr val="FFFFFF"/>
              </a:solidFill>
              <a:latin typeface="Verdana" charset="0"/>
            </a:endParaRPr>
          </a:p>
          <a:p>
            <a:endParaRPr lang="fr-FR" sz="2400" b="0" dirty="0">
              <a:solidFill>
                <a:srgbClr val="FFFFFF"/>
              </a:solidFill>
              <a:latin typeface="Verdana" charset="0"/>
            </a:endParaRPr>
          </a:p>
        </p:txBody>
      </p:sp>
      <p:sp>
        <p:nvSpPr>
          <p:cNvPr id="7174" name="Line 6"/>
          <p:cNvSpPr>
            <a:spLocks noChangeShapeType="1"/>
          </p:cNvSpPr>
          <p:nvPr/>
        </p:nvSpPr>
        <p:spPr bwMode="auto">
          <a:xfrm>
            <a:off x="7292622" y="4356100"/>
            <a:ext cx="316089" cy="127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7175" name="Line 7"/>
          <p:cNvSpPr>
            <a:spLocks noChangeShapeType="1"/>
          </p:cNvSpPr>
          <p:nvPr/>
        </p:nvSpPr>
        <p:spPr bwMode="auto">
          <a:xfrm>
            <a:off x="6818489" y="4813300"/>
            <a:ext cx="383822" cy="127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type="triangle" w="med" len="me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08000"/>
            <a:ext cx="3115733" cy="2528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7" name="Image 6" descr="ac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1514458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4294967295"/>
          </p:nvPr>
        </p:nvSpPr>
        <p:spPr>
          <a:xfrm>
            <a:off x="-1" y="1549400"/>
            <a:ext cx="4248101" cy="4411663"/>
          </a:xfrm>
          <a:noFill/>
          <a:ln/>
        </p:spPr>
        <p:txBody>
          <a:bodyPr/>
          <a:lstStyle/>
          <a:p>
            <a:pPr>
              <a:buFontTx/>
              <a:buNone/>
            </a:pPr>
            <a:endParaRPr lang="fr-FR" sz="2400" b="0" dirty="0">
              <a:solidFill>
                <a:srgbClr val="FFFFFF"/>
              </a:solidFill>
              <a:latin typeface="Verdana" charset="0"/>
            </a:endParaRPr>
          </a:p>
          <a:p>
            <a:r>
              <a:rPr lang="fr-FR" sz="2400" b="0" dirty="0">
                <a:solidFill>
                  <a:srgbClr val="FFFFFF"/>
                </a:solidFill>
                <a:latin typeface="Verdana" charset="0"/>
              </a:rPr>
              <a:t>L’inversion associe flexion </a:t>
            </a:r>
            <a:r>
              <a:rPr lang="fr-FR" sz="2400" b="0" dirty="0" smtClean="0">
                <a:solidFill>
                  <a:srgbClr val="FFFFFF"/>
                </a:solidFill>
                <a:latin typeface="Verdana" charset="0"/>
              </a:rPr>
              <a:t>plantaire</a:t>
            </a:r>
            <a:r>
              <a:rPr lang="fr-FR" sz="2400" b="0" dirty="0">
                <a:solidFill>
                  <a:srgbClr val="FFFFFF"/>
                </a:solidFill>
                <a:latin typeface="Verdana" charset="0"/>
              </a:rPr>
              <a:t>, supination et </a:t>
            </a:r>
            <a:r>
              <a:rPr lang="fr-FR" sz="2400" b="0" dirty="0" smtClean="0">
                <a:solidFill>
                  <a:srgbClr val="FFFFFF"/>
                </a:solidFill>
                <a:latin typeface="Verdana" charset="0"/>
              </a:rPr>
              <a:t>rotation </a:t>
            </a:r>
            <a:r>
              <a:rPr lang="fr-FR" sz="2400" b="0" dirty="0">
                <a:solidFill>
                  <a:srgbClr val="FFFFFF"/>
                </a:solidFill>
                <a:latin typeface="Verdana" charset="0"/>
              </a:rPr>
              <a:t>interne du pied</a:t>
            </a:r>
          </a:p>
          <a:p>
            <a:r>
              <a:rPr lang="fr-FR" sz="2400" b="0" dirty="0">
                <a:solidFill>
                  <a:srgbClr val="FFFFFF"/>
                </a:solidFill>
                <a:latin typeface="Verdana" charset="0"/>
              </a:rPr>
              <a:t> L’éversion associe flexion </a:t>
            </a:r>
            <a:r>
              <a:rPr lang="fr-FR" sz="2400" b="0" dirty="0" smtClean="0">
                <a:solidFill>
                  <a:srgbClr val="FFFFFF"/>
                </a:solidFill>
                <a:latin typeface="Verdana" charset="0"/>
              </a:rPr>
              <a:t>dorsale</a:t>
            </a:r>
            <a:r>
              <a:rPr lang="fr-FR" sz="2400" b="0" dirty="0">
                <a:solidFill>
                  <a:srgbClr val="FFFFFF"/>
                </a:solidFill>
                <a:latin typeface="Verdana" charset="0"/>
              </a:rPr>
              <a:t>, pronation et </a:t>
            </a:r>
            <a:r>
              <a:rPr lang="fr-FR" sz="2400" b="0" dirty="0" smtClean="0">
                <a:solidFill>
                  <a:srgbClr val="FFFFFF"/>
                </a:solidFill>
                <a:latin typeface="Verdana" charset="0"/>
              </a:rPr>
              <a:t>rotation externe </a:t>
            </a:r>
            <a:r>
              <a:rPr lang="fr-FR" sz="2400" b="0" dirty="0">
                <a:solidFill>
                  <a:srgbClr val="FFFFFF"/>
                </a:solidFill>
                <a:latin typeface="Verdana" charset="0"/>
              </a:rPr>
              <a:t>du </a:t>
            </a:r>
            <a:r>
              <a:rPr lang="fr-FR" sz="2400" b="0" dirty="0" smtClean="0">
                <a:solidFill>
                  <a:srgbClr val="FFFFFF"/>
                </a:solidFill>
                <a:latin typeface="Verdana" charset="0"/>
              </a:rPr>
              <a:t>pied</a:t>
            </a:r>
          </a:p>
          <a:p>
            <a:r>
              <a:rPr lang="fr-FR" sz="2400" b="0" dirty="0" smtClean="0">
                <a:solidFill>
                  <a:srgbClr val="FFFFFF"/>
                </a:solidFill>
                <a:latin typeface="Verdana" charset="0"/>
              </a:rPr>
              <a:t>Adaptation au sol</a:t>
            </a:r>
            <a:endParaRPr lang="fr-FR" sz="2400" b="0" dirty="0">
              <a:solidFill>
                <a:srgbClr val="FFFFFF"/>
              </a:solidFill>
              <a:latin typeface="Verdana" charset="0"/>
            </a:endParaRPr>
          </a:p>
          <a:p>
            <a:pPr>
              <a:buFontTx/>
              <a:buNone/>
            </a:pPr>
            <a:endParaRPr lang="fr-FR" sz="2400" b="0" dirty="0">
              <a:solidFill>
                <a:srgbClr val="FFFFFF"/>
              </a:solidFill>
              <a:latin typeface="Verdana" charset="0"/>
            </a:endParaRPr>
          </a:p>
          <a:p>
            <a:pPr>
              <a:buFontTx/>
              <a:buNone/>
            </a:pPr>
            <a:endParaRPr lang="fr-FR" sz="2400" b="0" dirty="0">
              <a:solidFill>
                <a:srgbClr val="FFFFFF"/>
              </a:solidFill>
              <a:latin typeface="Verdana" charset="0"/>
            </a:endParaRPr>
          </a:p>
        </p:txBody>
      </p:sp>
      <p:sp>
        <p:nvSpPr>
          <p:cNvPr id="2" name="Titre 1"/>
          <p:cNvSpPr>
            <a:spLocks noGrp="1"/>
          </p:cNvSpPr>
          <p:nvPr>
            <p:ph type="title" idx="4294967295"/>
          </p:nvPr>
        </p:nvSpPr>
        <p:spPr>
          <a:xfrm>
            <a:off x="0" y="248187"/>
            <a:ext cx="7772400" cy="1134526"/>
          </a:xfrm>
        </p:spPr>
        <p:txBody>
          <a:bodyPr/>
          <a:lstStyle/>
          <a:p>
            <a:r>
              <a:rPr lang="fr-FR" sz="2800" dirty="0" smtClean="0">
                <a:solidFill>
                  <a:srgbClr val="F9A319"/>
                </a:solidFill>
                <a:latin typeface="Verdana" charset="0"/>
              </a:rPr>
              <a:t>Inversion et éversion: </a:t>
            </a:r>
            <a:r>
              <a:rPr lang="fr-FR" sz="2800" dirty="0">
                <a:solidFill>
                  <a:srgbClr val="F9A319"/>
                </a:solidFill>
                <a:latin typeface="Verdana" charset="0"/>
              </a:rPr>
              <a:t/>
            </a:r>
            <a:br>
              <a:rPr lang="fr-FR" sz="2800" dirty="0">
                <a:solidFill>
                  <a:srgbClr val="F9A319"/>
                </a:solidFill>
                <a:latin typeface="Verdana" charset="0"/>
              </a:rPr>
            </a:br>
            <a:endParaRPr lang="fr-FR" sz="2800" dirty="0">
              <a:solidFill>
                <a:srgbClr val="F9A319"/>
              </a:solidFill>
            </a:endParaRPr>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756" y="1878355"/>
            <a:ext cx="4483100" cy="3352800"/>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 5" descr="aco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85" y="5971095"/>
            <a:ext cx="2209815" cy="744562"/>
          </a:xfrm>
          <a:prstGeom prst="rect">
            <a:avLst/>
          </a:prstGeom>
        </p:spPr>
      </p:pic>
    </p:spTree>
    <p:extLst>
      <p:ext uri="{BB962C8B-B14F-4D97-AF65-F5344CB8AC3E}">
        <p14:creationId xmlns:p14="http://schemas.microsoft.com/office/powerpoint/2010/main" val="4121222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www.physiotherapy.ca">
  <a:themeElements>
    <a:clrScheme name="">
      <a:dk1>
        <a:srgbClr val="000000"/>
      </a:dk1>
      <a:lt1>
        <a:srgbClr val="FFFFFF"/>
      </a:lt1>
      <a:dk2>
        <a:srgbClr val="003399"/>
      </a:dk2>
      <a:lt2>
        <a:srgbClr val="F9A319"/>
      </a:lt2>
      <a:accent1>
        <a:srgbClr val="FBDF53"/>
      </a:accent1>
      <a:accent2>
        <a:srgbClr val="FF9966"/>
      </a:accent2>
      <a:accent3>
        <a:srgbClr val="AAADCA"/>
      </a:accent3>
      <a:accent4>
        <a:srgbClr val="DADADA"/>
      </a:accent4>
      <a:accent5>
        <a:srgbClr val="FDECB3"/>
      </a:accent5>
      <a:accent6>
        <a:srgbClr val="E78A5C"/>
      </a:accent6>
      <a:hlink>
        <a:srgbClr val="CC3300"/>
      </a:hlink>
      <a:folHlink>
        <a:srgbClr val="996600"/>
      </a:folHlink>
    </a:clrScheme>
    <a:fontScheme name="Blank Presentation">
      <a:majorFont>
        <a:latin typeface="Arial"/>
        <a:ea typeface="ヒラギノ角ゴ Pro W3"/>
        <a:cs typeface=""/>
      </a:majorFont>
      <a:minorFont>
        <a:latin typeface="Arial"/>
        <a:ea typeface="ヒラギノ角ゴ Pro W3"/>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Lucida Grande" pitchFamily="1"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Lucida Grande" pitchFamily="1"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6">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www.physiotherapy.ca.thmx</Template>
  <TotalTime>845</TotalTime>
  <Words>1947</Words>
  <Application>Microsoft Macintosh PowerPoint</Application>
  <PresentationFormat>Présentation à l'écran (4:3)</PresentationFormat>
  <Paragraphs>242</Paragraphs>
  <Slides>39</Slides>
  <Notes>13</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www.physiotherapy.ca</vt:lpstr>
      <vt:lpstr>La cheville et le pied Anatomie - fonction</vt:lpstr>
      <vt:lpstr>Cheville et arrière pied</vt:lpstr>
      <vt:lpstr>Articulation Tibio – fibulaire distale</vt:lpstr>
      <vt:lpstr>Articulation Tibio (fibulo) Talienne</vt:lpstr>
      <vt:lpstr>Tibio (fibulo) talienne</vt:lpstr>
      <vt:lpstr>Mobilité de la cheville</vt:lpstr>
      <vt:lpstr>Flexion dorsale et plantaire</vt:lpstr>
      <vt:lpstr>Présentation PowerPoint</vt:lpstr>
      <vt:lpstr>Inversion et éversion:  </vt:lpstr>
      <vt:lpstr>Ligaments de la cheville</vt:lpstr>
      <vt:lpstr>Ligament collatéral médial</vt:lpstr>
      <vt:lpstr>Entorses externes de la cheville</vt:lpstr>
      <vt:lpstr>Présentation PowerPoint</vt:lpstr>
      <vt:lpstr>Présentation PowerPoint</vt:lpstr>
      <vt:lpstr>Pied: un système complexe</vt:lpstr>
      <vt:lpstr>Adaptabilité</vt:lpstr>
      <vt:lpstr>Arrière pied</vt:lpstr>
      <vt:lpstr>Articulation sous - talienne</vt:lpstr>
      <vt:lpstr>Médio -pied</vt:lpstr>
      <vt:lpstr>Médio pied</vt:lpstr>
      <vt:lpstr>Mortaise du 2e Métatarsien</vt:lpstr>
      <vt:lpstr>Phylogénie</vt:lpstr>
      <vt:lpstr>Avant -pied</vt:lpstr>
      <vt:lpstr>Architecture plantaire</vt:lpstr>
      <vt:lpstr>Présentation PowerPoint</vt:lpstr>
      <vt:lpstr>Arche interne</vt:lpstr>
      <vt:lpstr>Arche externe</vt:lpstr>
      <vt:lpstr>Arche antérieure</vt:lpstr>
      <vt:lpstr>Empreinte plantaire</vt:lpstr>
      <vt:lpstr>Présentation PowerPoint</vt:lpstr>
      <vt:lpstr>Présentation PowerPoint</vt:lpstr>
      <vt:lpstr>Présentation PowerPoint</vt:lpstr>
      <vt:lpstr>Marche = adaptation de la voute au terrain</vt:lpstr>
      <vt:lpstr>Déroulement du pas :4 temps</vt:lpstr>
      <vt:lpstr>Un système musculo tendineux complexe</vt:lpstr>
      <vt:lpstr>Présentation PowerPoint</vt:lpstr>
      <vt:lpstr>Avant pied un équilibre parfois précaire</vt:lpstr>
      <vt:lpstr>Conclusion</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 de la cheville et du pied</dc:title>
  <dc:creator>Richard BERACASSAT</dc:creator>
  <cp:lastModifiedBy>Richard BERACASSAT</cp:lastModifiedBy>
  <cp:revision>91</cp:revision>
  <dcterms:created xsi:type="dcterms:W3CDTF">2012-09-19T12:29:02Z</dcterms:created>
  <dcterms:modified xsi:type="dcterms:W3CDTF">2012-10-06T06:00:47Z</dcterms:modified>
</cp:coreProperties>
</file>