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9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320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9" r:id="rId24"/>
    <p:sldId id="290" r:id="rId25"/>
    <p:sldId id="291" r:id="rId26"/>
    <p:sldId id="288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86" autoAdjust="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100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0887C-35F6-4044-BD58-0595B9A7F3C3}" type="datetimeFigureOut">
              <a:rPr lang="fr-FR" smtClean="0"/>
              <a:t>11/10/11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8BF66-93C7-6347-A5ED-BE3945DE65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246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8BF66-93C7-6347-A5ED-BE3945DE6551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3791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15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7F02D-D514-0B4B-8EBD-8FBDBCDF31D2}" type="slidenum">
              <a:rPr lang="de-DE" smtClean="0"/>
              <a:pPr/>
              <a:t>‹#›</a:t>
            </a:fld>
            <a:endParaRPr lang="de-DE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CF72A-F59F-994E-B34A-A196D2843A8A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8F72D8-7850-654A-AA67-ABEA403DFA2F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33413" y="1323975"/>
            <a:ext cx="8061325" cy="33766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7378700" y="6464300"/>
            <a:ext cx="1073150" cy="323850"/>
          </a:xfrm>
        </p:spPr>
        <p:txBody>
          <a:bodyPr/>
          <a:lstStyle>
            <a:lvl1pPr defTabSz="457177" fontAlgn="auto">
              <a:spcBef>
                <a:spcPts val="0"/>
              </a:spcBef>
              <a:spcAft>
                <a:spcPts val="0"/>
              </a:spcAft>
              <a:defRPr sz="1800"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495300" y="6464300"/>
            <a:ext cx="434975" cy="323850"/>
          </a:xfrm>
        </p:spPr>
        <p:txBody>
          <a:bodyPr/>
          <a:lstStyle>
            <a:lvl1pPr defTabSz="457177" fontAlgn="auto">
              <a:spcBef>
                <a:spcPts val="0"/>
              </a:spcBef>
              <a:spcAft>
                <a:spcPts val="0"/>
              </a:spcAft>
              <a:defRPr sz="1800" smtClean="0">
                <a:latin typeface="Arial"/>
                <a:ea typeface="+mn-ea"/>
                <a:cs typeface="+mn-cs"/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AAB2F-2ECD-1C45-8E67-D6FD22EAFB9B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rme libre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rme libre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Forme libre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Forme libre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Forme libre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Forme libre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rme libre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8" name="Forme libre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3" name="Rectangle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2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16A9E-96A3-8342-BED1-2BFC7827DB11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EC368-ADE1-6845-AD69-252F50E7861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9BE8C-5CC3-5743-92E5-71CDBA05F535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BE0D9-F9E6-4D48-B1B9-07AEECF45CB2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97015D-3C21-F54A-80F8-4DC41A444B2C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0F86F-827E-254B-A7C9-5D0144A7967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er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cteur droit 7"/>
            <p:cNvCxnSpPr/>
            <p:nvPr/>
          </p:nvCxnSpPr>
          <p:spPr>
            <a:xfrm rot="16200000">
              <a:off x="6661643" y="1302241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rot="16200000" flipV="1">
              <a:off x="6683248" y="1393448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rot="5400000" flipH="1">
              <a:off x="674256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er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cteur droit 11"/>
            <p:cNvCxnSpPr/>
            <p:nvPr/>
          </p:nvCxnSpPr>
          <p:spPr>
            <a:xfrm rot="16200000">
              <a:off x="6661643" y="1302241"/>
              <a:ext cx="88935" cy="7994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rot="16200000" flipV="1">
              <a:off x="6683248" y="1393448"/>
              <a:ext cx="125669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 rot="5400000" flipH="1">
              <a:off x="6742563" y="1301266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r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cteur droit 15"/>
            <p:cNvCxnSpPr/>
            <p:nvPr/>
          </p:nvCxnSpPr>
          <p:spPr>
            <a:xfrm rot="16200000">
              <a:off x="6661642" y="1302240"/>
              <a:ext cx="88934" cy="79944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 rot="16200000" flipV="1">
              <a:off x="6683248" y="1393447"/>
              <a:ext cx="125667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rot="5400000" flipH="1">
              <a:off x="6742562" y="1301265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Faire glisser l'image vers l'espace réservé ou cliquer sur l'icône pour l'ajouter</a:t>
            </a:r>
            <a:endParaRPr lang="en-US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9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39FEACFB-185E-3D47-803A-61A0BD486336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  <p:transition xmlns:p14="http://schemas.microsoft.com/office/powerpoint/2010/main">
    <p:diamond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atin typeface="Arial"/>
            </a:endParaRPr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fr-FR" dirty="0" smtClean="0"/>
              <a:t>Cliquez et modifiez le titre</a:t>
            </a:r>
            <a:endParaRPr lang="en-US" dirty="0"/>
          </a:p>
        </p:txBody>
      </p:sp>
      <p:sp>
        <p:nvSpPr>
          <p:cNvPr id="1036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 smtClean="0">
                <a:solidFill>
                  <a:schemeClr val="tx2"/>
                </a:solidFill>
              </a:defRPr>
            </a:lvl1pPr>
          </a:lstStyle>
          <a:p>
            <a:fld id="{FBEF5FA8-7C98-E241-813E-96CE24D5F26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Arial"/>
          <a:ea typeface="ＭＳ Ｐゴシック" charset="-128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charset="0"/>
          <a:ea typeface="ＭＳ Ｐゴシック" charset="-128"/>
          <a:cs typeface="ＭＳ Ｐゴシック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charset="2"/>
        <a:buChar char=""/>
        <a:defRPr sz="30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2"/>
        <a:buChar char=""/>
        <a:defRPr sz="2600" kern="1200">
          <a:solidFill>
            <a:schemeClr val="tx1"/>
          </a:solidFill>
          <a:latin typeface="Arial"/>
          <a:ea typeface="ＭＳ Ｐゴシック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"/>
        <a:defRPr sz="2400" kern="1200">
          <a:solidFill>
            <a:schemeClr val="tx1"/>
          </a:solidFill>
          <a:latin typeface="Arial"/>
          <a:ea typeface="ＭＳ Ｐゴシック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3" charset="2"/>
        <a:buChar char=""/>
        <a:defRPr sz="2200" kern="1200">
          <a:solidFill>
            <a:schemeClr val="tx1"/>
          </a:solidFill>
          <a:latin typeface="Arial"/>
          <a:ea typeface="ＭＳ Ｐゴシック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FEB80A"/>
        </a:buClr>
        <a:buFont typeface="Wingdings 2" charset="2"/>
        <a:buChar char=""/>
        <a:defRPr sz="2000" kern="1200">
          <a:solidFill>
            <a:schemeClr val="tx1"/>
          </a:solidFill>
          <a:latin typeface="Arial"/>
          <a:ea typeface="ＭＳ Ｐゴシック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Relationship Id="rId3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Relationship Id="rId3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Relationship Id="rId3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5" Type="http://schemas.openxmlformats.org/officeDocument/2006/relationships/image" Target="../media/image59.jpg"/><Relationship Id="rId6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0" y="1082675"/>
            <a:ext cx="7772400" cy="2517775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fr-FR" dirty="0" smtClean="0">
                <a:latin typeface="Arial"/>
                <a:ea typeface="+mj-ea"/>
                <a:cs typeface="+mj-cs"/>
              </a:rPr>
              <a:t/>
            </a:r>
            <a:br>
              <a:rPr lang="fr-FR" dirty="0" smtClean="0">
                <a:latin typeface="Arial"/>
                <a:ea typeface="+mj-ea"/>
                <a:cs typeface="+mj-cs"/>
              </a:rPr>
            </a:br>
            <a:r>
              <a:rPr lang="fr-FR" dirty="0">
                <a:latin typeface="Arial"/>
                <a:ea typeface="+mj-ea"/>
                <a:cs typeface="+mj-cs"/>
              </a:rPr>
              <a:t/>
            </a:r>
            <a:br>
              <a:rPr lang="fr-FR" dirty="0">
                <a:latin typeface="Arial"/>
                <a:ea typeface="+mj-ea"/>
                <a:cs typeface="+mj-cs"/>
              </a:rPr>
            </a:br>
            <a:r>
              <a:rPr lang="fr-FR" dirty="0" smtClean="0">
                <a:latin typeface="Arial"/>
                <a:ea typeface="+mj-ea"/>
                <a:cs typeface="+mj-cs"/>
              </a:rPr>
              <a:t>Traumatismes de la main</a:t>
            </a:r>
            <a:br>
              <a:rPr lang="fr-FR" dirty="0" smtClean="0">
                <a:latin typeface="Arial"/>
                <a:ea typeface="+mj-ea"/>
                <a:cs typeface="+mj-cs"/>
              </a:rPr>
            </a:br>
            <a:r>
              <a:rPr lang="fr-FR" sz="3600" dirty="0" smtClean="0">
                <a:latin typeface="Arial"/>
                <a:ea typeface="+mj-ea"/>
                <a:cs typeface="+mj-cs"/>
              </a:rPr>
              <a:t>Principes généraux de prise en charge</a:t>
            </a:r>
            <a:endParaRPr lang="fr-FR" sz="3600" dirty="0">
              <a:latin typeface="Arial"/>
              <a:ea typeface="+mj-ea"/>
              <a:cs typeface="+mj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4913313" y="4865688"/>
            <a:ext cx="4230687" cy="1447800"/>
          </a:xfrm>
        </p:spPr>
        <p:txBody>
          <a:bodyPr rtlCol="0">
            <a:normAutofit/>
          </a:bodyPr>
          <a:lstStyle/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>
                <a:latin typeface="Arial"/>
                <a:ea typeface="+mn-ea"/>
                <a:cs typeface="+mn-cs"/>
              </a:rPr>
              <a:t>Docteur Richard </a:t>
            </a:r>
            <a:r>
              <a:rPr lang="fr-FR" sz="2000" dirty="0" err="1">
                <a:latin typeface="Arial"/>
                <a:ea typeface="+mn-ea"/>
                <a:cs typeface="+mn-cs"/>
              </a:rPr>
              <a:t>Béracassat</a:t>
            </a:r>
            <a:r>
              <a:rPr lang="fr-FR" sz="2000" dirty="0">
                <a:latin typeface="Arial"/>
                <a:ea typeface="+mn-ea"/>
                <a:cs typeface="+mn-cs"/>
              </a:rPr>
              <a:t> </a:t>
            </a:r>
            <a:endParaRPr lang="fr-FR" sz="2000" dirty="0" smtClean="0">
              <a:latin typeface="Arial"/>
              <a:ea typeface="+mn-ea"/>
              <a:cs typeface="+mn-cs"/>
            </a:endParaRP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>
                <a:latin typeface="Arial"/>
                <a:ea typeface="+mn-ea"/>
                <a:cs typeface="+mn-cs"/>
              </a:rPr>
              <a:t>4</a:t>
            </a:r>
            <a:r>
              <a:rPr lang="fr-FR" sz="2000" baseline="30000" dirty="0" smtClean="0">
                <a:latin typeface="Arial"/>
                <a:ea typeface="+mn-ea"/>
                <a:cs typeface="+mn-cs"/>
              </a:rPr>
              <a:t>e</a:t>
            </a:r>
            <a:r>
              <a:rPr lang="fr-FR" sz="2000" dirty="0" smtClean="0">
                <a:latin typeface="Arial"/>
                <a:ea typeface="+mn-ea"/>
                <a:cs typeface="+mn-cs"/>
              </a:rPr>
              <a:t> journée Alésienne d’Orthopédie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>
                <a:latin typeface="Arial"/>
                <a:ea typeface="+mn-ea"/>
                <a:cs typeface="+mn-cs"/>
              </a:rPr>
              <a:t>8 octobre 2011</a:t>
            </a:r>
            <a:endParaRPr lang="fr-FR" sz="2000" dirty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80881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Squelette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2451100"/>
            <a:ext cx="5419725" cy="30464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Radio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Clichés simples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Clichés dynamiques</a:t>
            </a:r>
          </a:p>
          <a:p>
            <a:pPr>
              <a:buFont typeface="Arial"/>
              <a:buChar char="•"/>
            </a:pPr>
            <a:r>
              <a:rPr lang="fr-FR" dirty="0" smtClean="0"/>
              <a:t>Parfois échographie</a:t>
            </a:r>
          </a:p>
          <a:p>
            <a:pPr>
              <a:buFont typeface="Arial"/>
              <a:buChar char="•"/>
            </a:pPr>
            <a:r>
              <a:rPr lang="fr-FR" dirty="0" smtClean="0"/>
              <a:t>Rarement plus en urgence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pic>
        <p:nvPicPr>
          <p:cNvPr id="4" name="Image 3" descr="squelette ma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184" y="2087405"/>
            <a:ext cx="2711033" cy="327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68459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Examen sensitif et moteur</a:t>
            </a:r>
            <a:endParaRPr lang="fr-FR" dirty="0"/>
          </a:p>
        </p:txBody>
      </p:sp>
      <p:pic>
        <p:nvPicPr>
          <p:cNvPr id="6" name="Espace réservé du contenu 5" descr="nerfs 2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" b="420"/>
          <a:stretch>
            <a:fillRect/>
          </a:stretch>
        </p:blipFill>
        <p:spPr>
          <a:xfrm>
            <a:off x="1371600" y="1784350"/>
            <a:ext cx="7772400" cy="4572000"/>
          </a:xfrm>
        </p:spPr>
      </p:pic>
    </p:spTree>
    <p:extLst>
      <p:ext uri="{BB962C8B-B14F-4D97-AF65-F5344CB8AC3E}">
        <p14:creationId xmlns:p14="http://schemas.microsoft.com/office/powerpoint/2010/main" val="313558156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Exploration d’une plaie sous anesthésie locale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7772400" cy="784225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Xylocaïne 2% non </a:t>
            </a:r>
            <a:r>
              <a:rPr lang="fr-FR" dirty="0" err="1" smtClean="0"/>
              <a:t>adrénalinée</a:t>
            </a:r>
            <a:endParaRPr lang="fr-FR" dirty="0"/>
          </a:p>
        </p:txBody>
      </p:sp>
      <p:pic>
        <p:nvPicPr>
          <p:cNvPr id="4" name="Image 3" descr="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698109"/>
            <a:ext cx="2515144" cy="3295445"/>
          </a:xfrm>
          <a:prstGeom prst="rect">
            <a:avLst/>
          </a:prstGeom>
        </p:spPr>
      </p:pic>
      <p:pic>
        <p:nvPicPr>
          <p:cNvPr id="5" name="Image 4" descr="A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0" y="3344193"/>
            <a:ext cx="4944980" cy="198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484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1371600" y="1685925"/>
            <a:ext cx="7772400" cy="3529013"/>
          </a:xfrm>
        </p:spPr>
        <p:txBody>
          <a:bodyPr/>
          <a:lstStyle/>
          <a:p>
            <a:pPr algn="l"/>
            <a:r>
              <a:rPr lang="fr-FR" dirty="0" smtClean="0"/>
              <a:t>1-traumatismes fermés</a:t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2- Traumatismes ouverts</a:t>
            </a:r>
            <a:br>
              <a:rPr lang="fr-FR" dirty="0" smtClean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9767962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31788"/>
            <a:ext cx="7772400" cy="1143000"/>
          </a:xfrm>
        </p:spPr>
        <p:txBody>
          <a:bodyPr/>
          <a:lstStyle/>
          <a:p>
            <a:r>
              <a:rPr lang="fr-FR" dirty="0" smtClean="0"/>
              <a:t>1- traumatisme fermés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74788"/>
            <a:ext cx="7772400" cy="462121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Main </a:t>
            </a:r>
            <a:r>
              <a:rPr lang="fr-FR" dirty="0" err="1" smtClean="0">
                <a:solidFill>
                  <a:srgbClr val="FFFF00"/>
                </a:solidFill>
              </a:rPr>
              <a:t>oedémaciée</a:t>
            </a:r>
            <a:r>
              <a:rPr lang="fr-FR" dirty="0" smtClean="0">
                <a:solidFill>
                  <a:srgbClr val="FFFF00"/>
                </a:solidFill>
              </a:rPr>
              <a:t>: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Entorses, fractures, luxations, ruptures tendineuses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Main contuse: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Attention aux </a:t>
            </a:r>
            <a:r>
              <a:rPr lang="fr-FR" dirty="0" err="1" smtClean="0"/>
              <a:t>dégats</a:t>
            </a:r>
            <a:r>
              <a:rPr lang="fr-FR" dirty="0" smtClean="0"/>
              <a:t> sous jacents, vascularisation++ risque d’AD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Main brûlée: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Évaluer la profondeur, la situation, l’étendue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190905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Evaluation radiologique rigoureuse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7772400" cy="731838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Clichés centrés++  profils articulaires</a:t>
            </a:r>
            <a:endParaRPr lang="fr-FR" dirty="0"/>
          </a:p>
        </p:txBody>
      </p:sp>
      <p:pic>
        <p:nvPicPr>
          <p:cNvPr id="4" name="Image 3" descr="lux ip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0" y="3003197"/>
            <a:ext cx="2490680" cy="3145600"/>
          </a:xfrm>
          <a:prstGeom prst="rect">
            <a:avLst/>
          </a:prstGeom>
        </p:spPr>
      </p:pic>
      <p:pic>
        <p:nvPicPr>
          <p:cNvPr id="5" name="Image 4" descr="lux I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368" y="3003197"/>
            <a:ext cx="2899299" cy="1399947"/>
          </a:xfrm>
          <a:prstGeom prst="rect">
            <a:avLst/>
          </a:prstGeom>
        </p:spPr>
      </p:pic>
      <p:pic>
        <p:nvPicPr>
          <p:cNvPr id="6" name="Image 5" descr="tble rotati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03" y="3003197"/>
            <a:ext cx="2676534" cy="296330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319777" y="6148797"/>
            <a:ext cx="3601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dirty="0" smtClean="0"/>
              <a:t> Trouble de rotation s/ lésion méconnue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52639068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Ruptures tendineuses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« Mallet –</a:t>
            </a:r>
            <a:r>
              <a:rPr lang="fr-FR" dirty="0" err="1" smtClean="0">
                <a:solidFill>
                  <a:srgbClr val="FFFF00"/>
                </a:solidFill>
              </a:rPr>
              <a:t>finger</a:t>
            </a:r>
            <a:r>
              <a:rPr lang="fr-FR" dirty="0" smtClean="0">
                <a:solidFill>
                  <a:srgbClr val="FFFF00"/>
                </a:solidFill>
              </a:rPr>
              <a:t> »</a:t>
            </a:r>
            <a:r>
              <a:rPr lang="fr-FR" dirty="0" smtClean="0"/>
              <a:t> le plus fréquent</a:t>
            </a:r>
          </a:p>
          <a:p>
            <a:pPr>
              <a:buFont typeface="Arial"/>
              <a:buChar char="•"/>
            </a:pPr>
            <a:r>
              <a:rPr lang="fr-FR" dirty="0" err="1" smtClean="0"/>
              <a:t>Rx</a:t>
            </a:r>
            <a:r>
              <a:rPr lang="fr-FR" dirty="0" smtClean="0"/>
              <a:t> indispensable +++</a:t>
            </a:r>
          </a:p>
          <a:p>
            <a:pPr>
              <a:buFont typeface="Arial"/>
              <a:buChar char="•"/>
            </a:pPr>
            <a:r>
              <a:rPr lang="fr-FR" dirty="0" smtClean="0"/>
              <a:t>Si lésion osseuse: traitement chirurgical</a:t>
            </a:r>
          </a:p>
          <a:p>
            <a:pPr>
              <a:buFont typeface="Arial"/>
              <a:buChar char="•"/>
            </a:pPr>
            <a:r>
              <a:rPr lang="fr-FR" dirty="0" smtClean="0"/>
              <a:t>Absence de lésion osseuse : traitement orthopédique = attelle de «  </a:t>
            </a:r>
            <a:r>
              <a:rPr lang="fr-FR" dirty="0" err="1" smtClean="0"/>
              <a:t>Stack</a:t>
            </a:r>
            <a:r>
              <a:rPr lang="fr-FR" dirty="0" smtClean="0"/>
              <a:t> » 7 à 8 semaines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1816713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12738"/>
            <a:ext cx="7772400" cy="887412"/>
          </a:xfrm>
        </p:spPr>
        <p:txBody>
          <a:bodyPr/>
          <a:lstStyle/>
          <a:p>
            <a:r>
              <a:rPr lang="fr-FR" dirty="0" smtClean="0"/>
              <a:t>Mallet </a:t>
            </a:r>
            <a:r>
              <a:rPr lang="fr-FR" dirty="0" err="1" smtClean="0"/>
              <a:t>finger</a:t>
            </a:r>
            <a:endParaRPr lang="fr-FR" dirty="0"/>
          </a:p>
        </p:txBody>
      </p:sp>
      <p:pic>
        <p:nvPicPr>
          <p:cNvPr id="4" name="Espace réservé du contenu 3" descr="mallet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b="3668"/>
          <a:stretch>
            <a:fillRect/>
          </a:stretch>
        </p:blipFill>
        <p:spPr>
          <a:xfrm>
            <a:off x="0" y="1414463"/>
            <a:ext cx="3732213" cy="2333625"/>
          </a:xfrm>
        </p:spPr>
      </p:pic>
      <p:pic>
        <p:nvPicPr>
          <p:cNvPr id="5" name="Image 4" descr="St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66" y="1351934"/>
            <a:ext cx="3804337" cy="2395734"/>
          </a:xfrm>
          <a:prstGeom prst="rect">
            <a:avLst/>
          </a:prstGeom>
        </p:spPr>
      </p:pic>
      <p:pic>
        <p:nvPicPr>
          <p:cNvPr id="6" name="Image 5" descr="stack cac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97" y="3932337"/>
            <a:ext cx="4305300" cy="2400300"/>
          </a:xfrm>
          <a:prstGeom prst="rect">
            <a:avLst/>
          </a:prstGeom>
        </p:spPr>
      </p:pic>
      <p:pic>
        <p:nvPicPr>
          <p:cNvPr id="7" name="Image 6" descr="Mallet ch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49" y="4528053"/>
            <a:ext cx="3970454" cy="1232762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 bwMode="auto">
          <a:xfrm flipV="1">
            <a:off x="685800" y="4349601"/>
            <a:ext cx="3367569" cy="19830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Connecteur droit 10"/>
          <p:cNvCxnSpPr/>
          <p:nvPr/>
        </p:nvCxnSpPr>
        <p:spPr bwMode="auto">
          <a:xfrm>
            <a:off x="434911" y="4349601"/>
            <a:ext cx="3618458" cy="1983036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904805234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74625"/>
            <a:ext cx="7772400" cy="1143000"/>
          </a:xfrm>
        </p:spPr>
        <p:txBody>
          <a:bodyPr/>
          <a:lstStyle/>
          <a:p>
            <a:r>
              <a:rPr lang="fr-FR" dirty="0" smtClean="0"/>
              <a:t>Rupture des fléchisseurs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317625"/>
            <a:ext cx="7772400" cy="6651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Diagnostic clinique</a:t>
            </a:r>
            <a:endParaRPr lang="fr-FR" dirty="0"/>
          </a:p>
        </p:txBody>
      </p:sp>
      <p:pic>
        <p:nvPicPr>
          <p:cNvPr id="4" name="Image 3" descr="rup flec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4" y="2591862"/>
            <a:ext cx="4044048" cy="2964963"/>
          </a:xfrm>
          <a:prstGeom prst="rect">
            <a:avLst/>
          </a:prstGeom>
        </p:spPr>
      </p:pic>
      <p:pic>
        <p:nvPicPr>
          <p:cNvPr id="5" name="Image 4" descr="rup flec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147" y="2591862"/>
            <a:ext cx="4275789" cy="29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348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09550"/>
            <a:ext cx="7772400" cy="920750"/>
          </a:xfrm>
        </p:spPr>
        <p:txBody>
          <a:bodyPr/>
          <a:lstStyle/>
          <a:p>
            <a:r>
              <a:rPr lang="fr-FR" dirty="0" smtClean="0"/>
              <a:t>Entorse grave MP du pouce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617663"/>
            <a:ext cx="7772400" cy="4808537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Avec ou sans arrachement osseux</a:t>
            </a:r>
          </a:p>
          <a:p>
            <a:pPr>
              <a:buFont typeface="Arial"/>
              <a:buChar char="•"/>
            </a:pPr>
            <a:r>
              <a:rPr lang="fr-FR" dirty="0" smtClean="0"/>
              <a:t>Recherche d’une laxité</a:t>
            </a:r>
          </a:p>
          <a:p>
            <a:pPr>
              <a:buFont typeface="Arial"/>
              <a:buChar char="•"/>
            </a:pPr>
            <a:r>
              <a:rPr lang="fr-FR" dirty="0" smtClean="0"/>
              <a:t>Clichés dynamiques (comparatifs)</a:t>
            </a:r>
          </a:p>
          <a:p>
            <a:pPr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</a:rPr>
              <a:t>T</a:t>
            </a:r>
            <a:r>
              <a:rPr lang="fr-FR" dirty="0" smtClean="0">
                <a:solidFill>
                  <a:srgbClr val="FFFF00"/>
                </a:solidFill>
              </a:rPr>
              <a:t>raitement chirurgical </a:t>
            </a:r>
            <a:r>
              <a:rPr lang="fr-FR" dirty="0" smtClean="0"/>
              <a:t>(interposition)</a:t>
            </a:r>
          </a:p>
          <a:p>
            <a:pPr>
              <a:buFont typeface="Arial"/>
              <a:buChar char="•"/>
            </a:pPr>
            <a:r>
              <a:rPr lang="fr-FR" dirty="0" smtClean="0"/>
              <a:t>Traitement tardif : résultats inconstants (</a:t>
            </a:r>
            <a:r>
              <a:rPr lang="fr-FR" dirty="0" err="1" smtClean="0"/>
              <a:t>ligamentoplastie</a:t>
            </a:r>
            <a:r>
              <a:rPr lang="fr-FR" dirty="0" smtClean="0"/>
              <a:t>) arthrodèse souvent nécessaire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097822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Les traumatismes de la main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+ d’1,5 M par an en France</a:t>
            </a:r>
          </a:p>
          <a:p>
            <a:pPr>
              <a:buFont typeface="Arial"/>
              <a:buChar char="•"/>
            </a:pPr>
            <a:r>
              <a:rPr lang="fr-FR" dirty="0" smtClean="0"/>
              <a:t>Gravité variable</a:t>
            </a:r>
          </a:p>
          <a:p>
            <a:pPr>
              <a:buFont typeface="Arial"/>
              <a:buChar char="•"/>
            </a:pPr>
            <a:r>
              <a:rPr lang="fr-FR" dirty="0" smtClean="0"/>
              <a:t>Prise en charge différente selon les centres d’urgence</a:t>
            </a:r>
          </a:p>
          <a:p>
            <a:pPr>
              <a:buFont typeface="Arial"/>
              <a:buChar char="•"/>
            </a:pPr>
            <a:r>
              <a:rPr lang="fr-FR" dirty="0" smtClean="0"/>
              <a:t>Séquelles</a:t>
            </a:r>
          </a:p>
          <a:p>
            <a:pPr>
              <a:buFont typeface="Arial"/>
              <a:buChar char="•"/>
            </a:pPr>
            <a:r>
              <a:rPr lang="fr-FR" dirty="0" smtClean="0"/>
              <a:t>Conséquences socio économiques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pPr>
              <a:buFont typeface="Arial"/>
              <a:buChar char="•"/>
            </a:pP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40656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44475"/>
            <a:ext cx="7772400" cy="903288"/>
          </a:xfrm>
        </p:spPr>
        <p:txBody>
          <a:bodyPr/>
          <a:lstStyle/>
          <a:p>
            <a:r>
              <a:rPr lang="fr-FR" dirty="0"/>
              <a:t>Entorse MP du pouce</a:t>
            </a:r>
          </a:p>
        </p:txBody>
      </p:sp>
      <p:pic>
        <p:nvPicPr>
          <p:cNvPr id="4" name="Espace réservé du contenu 3" descr="entorse mp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b="8198"/>
          <a:stretch>
            <a:fillRect/>
          </a:stretch>
        </p:blipFill>
        <p:spPr>
          <a:xfrm>
            <a:off x="0" y="1147763"/>
            <a:ext cx="3924300" cy="2498725"/>
          </a:xfrm>
        </p:spPr>
      </p:pic>
      <p:pic>
        <p:nvPicPr>
          <p:cNvPr id="5" name="Image 4" descr="entorse mp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50" y="1148074"/>
            <a:ext cx="4279574" cy="2498346"/>
          </a:xfrm>
          <a:prstGeom prst="rect">
            <a:avLst/>
          </a:prstGeom>
        </p:spPr>
      </p:pic>
      <p:pic>
        <p:nvPicPr>
          <p:cNvPr id="6" name="Image 5" descr="entorse mp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8" y="3982551"/>
            <a:ext cx="3924255" cy="2096520"/>
          </a:xfrm>
          <a:prstGeom prst="rect">
            <a:avLst/>
          </a:prstGeom>
        </p:spPr>
      </p:pic>
      <p:pic>
        <p:nvPicPr>
          <p:cNvPr id="7" name="Image 6" descr="entorse im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95" y="3875307"/>
            <a:ext cx="3574105" cy="22037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4731829" y="6129582"/>
            <a:ext cx="3983783" cy="47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Immobilisation 5 semaines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4016602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12763"/>
            <a:ext cx="8229600" cy="914400"/>
          </a:xfrm>
        </p:spPr>
        <p:txBody>
          <a:bodyPr>
            <a:normAutofit fontScale="9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solidFill>
                  <a:schemeClr val="tx1"/>
                </a:solidFill>
                <a:ea typeface="+mj-ea"/>
                <a:cs typeface="+mj-cs"/>
              </a:rPr>
              <a:t>Position d’immobilisation des traumatismes de la main</a:t>
            </a:r>
          </a:p>
        </p:txBody>
      </p:sp>
      <p:pic>
        <p:nvPicPr>
          <p:cNvPr id="23554" name="Picture 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13390"/>
          <a:stretch>
            <a:fillRect/>
          </a:stretch>
        </p:blipFill>
        <p:spPr>
          <a:xfrm>
            <a:off x="0" y="1770063"/>
            <a:ext cx="2547938" cy="2855912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3555" name="Picture 12" descr="L-p147D%20-%20copie%20copi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770063"/>
            <a:ext cx="2200275" cy="2855912"/>
          </a:xfrm>
          <a:noFill/>
        </p:spPr>
      </p:pic>
      <p:sp>
        <p:nvSpPr>
          <p:cNvPr id="2" name="ZoneTexte 1"/>
          <p:cNvSpPr txBox="1"/>
          <p:nvPr/>
        </p:nvSpPr>
        <p:spPr>
          <a:xfrm>
            <a:off x="413455" y="4770141"/>
            <a:ext cx="4001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Evolution longue des entorses IP des doigts</a:t>
            </a:r>
          </a:p>
          <a:p>
            <a:endParaRPr lang="fr-FR" dirty="0" smtClean="0"/>
          </a:p>
          <a:p>
            <a:r>
              <a:rPr lang="fr-FR" dirty="0" smtClean="0"/>
              <a:t>Privilégier la mobilisation</a:t>
            </a:r>
          </a:p>
          <a:p>
            <a:endParaRPr lang="fr-FR" dirty="0"/>
          </a:p>
        </p:txBody>
      </p:sp>
      <p:pic>
        <p:nvPicPr>
          <p:cNvPr id="3" name="Image 2" descr="entorse doigt PIP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878" y="4211652"/>
            <a:ext cx="3187488" cy="2188425"/>
          </a:xfrm>
          <a:prstGeom prst="rect">
            <a:avLst/>
          </a:prstGeom>
        </p:spPr>
      </p:pic>
      <p:pic>
        <p:nvPicPr>
          <p:cNvPr id="4" name="Image 3" descr="syndac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85" y="2269748"/>
            <a:ext cx="3342881" cy="172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3778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 descr="chouteau 006"/>
          <p:cNvSpPr>
            <a:spLocks noGrp="1" noChangeAspect="1" noChangeArrowheads="1"/>
          </p:cNvSpPr>
          <p:nvPr isPhoto="1"/>
        </p:nvSpPr>
        <p:spPr bwMode="auto">
          <a:xfrm>
            <a:off x="906325" y="1394739"/>
            <a:ext cx="3842901" cy="513907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4" name="Picture 8" descr="fract%20col%20méta%20TO%20en%20flexion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" r="5067"/>
          <a:stretch>
            <a:fillRect/>
          </a:stretch>
        </p:blipFill>
        <p:spPr bwMode="auto">
          <a:xfrm>
            <a:off x="5543176" y="1394739"/>
            <a:ext cx="3099384" cy="3473405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3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 b="4044"/>
          <a:stretch>
            <a:fillRect/>
          </a:stretch>
        </p:blipFill>
        <p:spPr bwMode="auto">
          <a:xfrm>
            <a:off x="5139764" y="4313273"/>
            <a:ext cx="3502795" cy="2220538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249238"/>
            <a:ext cx="7772400" cy="1143000"/>
          </a:xfrm>
        </p:spPr>
        <p:txBody>
          <a:bodyPr/>
          <a:lstStyle/>
          <a:p>
            <a:r>
              <a:rPr lang="fr-FR" sz="3600" dirty="0" smtClean="0"/>
              <a:t>Fractures des métacarpiens et des phalanges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28936590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355600"/>
            <a:ext cx="7772400" cy="839788"/>
          </a:xfrm>
        </p:spPr>
        <p:txBody>
          <a:bodyPr/>
          <a:lstStyle/>
          <a:p>
            <a:r>
              <a:rPr lang="fr-FR" dirty="0" smtClean="0"/>
              <a:t>Traitement fonctionnel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04938"/>
            <a:ext cx="7772400" cy="503396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Fractures diaphysaires fermées extra articulaires: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pPr lvl="1">
              <a:buFont typeface="Arial"/>
              <a:buChar char="•"/>
            </a:pPr>
            <a:r>
              <a:rPr lang="fr-FR" sz="2000" dirty="0" smtClean="0"/>
              <a:t>Peu </a:t>
            </a:r>
            <a:r>
              <a:rPr lang="fr-FR" sz="2000" dirty="0"/>
              <a:t>ou pas déplacées</a:t>
            </a:r>
          </a:p>
          <a:p>
            <a:pPr lvl="1">
              <a:buFont typeface="Arial"/>
              <a:buChar char="•"/>
            </a:pPr>
            <a:r>
              <a:rPr lang="fr-FR" sz="2000" dirty="0"/>
              <a:t>Sans chevauchement, ni recul céphalique majeur</a:t>
            </a:r>
          </a:p>
          <a:p>
            <a:pPr lvl="1">
              <a:buFont typeface="Arial"/>
              <a:buChar char="•"/>
            </a:pPr>
            <a:r>
              <a:rPr lang="fr-FR" sz="2000" dirty="0"/>
              <a:t>Sans perturbation de l’enroulement digital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Fractures du col du 5</a:t>
            </a:r>
            <a:r>
              <a:rPr lang="fr-FR" baseline="30000" dirty="0" smtClean="0"/>
              <a:t>e</a:t>
            </a:r>
            <a:r>
              <a:rPr lang="fr-FR" dirty="0" smtClean="0"/>
              <a:t> métacarpien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pPr lvl="1">
              <a:buFont typeface="Arial"/>
              <a:buChar char="•"/>
            </a:pPr>
            <a:r>
              <a:rPr lang="fr-FR" sz="2000" dirty="0" smtClean="0"/>
              <a:t>Angulation &lt; 35 - 40°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Pas de chevauchement</a:t>
            </a:r>
          </a:p>
          <a:p>
            <a:pPr marL="0" indent="0">
              <a:buNone/>
            </a:pPr>
            <a:endParaRPr lang="fr-FR" sz="2000" dirty="0" smtClean="0"/>
          </a:p>
          <a:p>
            <a:pPr marL="457200" lvl="1" indent="0">
              <a:buNone/>
            </a:pPr>
            <a:endParaRPr lang="fr-FR" dirty="0" smtClean="0"/>
          </a:p>
          <a:p>
            <a:pPr marL="457200" lvl="1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486422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/>
              <a:t>Traitement fonctionnel</a:t>
            </a:r>
          </a:p>
        </p:txBody>
      </p:sp>
      <p:pic>
        <p:nvPicPr>
          <p:cNvPr id="4" name="Image 3" descr="orthèse frac M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71" y="1752600"/>
            <a:ext cx="5304118" cy="2995338"/>
          </a:xfrm>
          <a:prstGeom prst="rect">
            <a:avLst/>
          </a:prstGeom>
        </p:spPr>
      </p:pic>
      <p:pic>
        <p:nvPicPr>
          <p:cNvPr id="5" name="Image 4" descr="orthèse int +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6" y="4236505"/>
            <a:ext cx="3120465" cy="230474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108824" y="5491637"/>
            <a:ext cx="3062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Orthèse de </a:t>
            </a:r>
            <a:r>
              <a:rPr lang="fr-FR" dirty="0" err="1" smtClean="0"/>
              <a:t>Thomine</a:t>
            </a:r>
            <a:r>
              <a:rPr lang="fr-FR" dirty="0" smtClean="0"/>
              <a:t> </a:t>
            </a:r>
          </a:p>
        </p:txBody>
      </p:sp>
      <p:sp>
        <p:nvSpPr>
          <p:cNvPr id="8" name="Flèche vers la gauche 7"/>
          <p:cNvSpPr/>
          <p:nvPr/>
        </p:nvSpPr>
        <p:spPr bwMode="auto">
          <a:xfrm>
            <a:off x="3556000" y="5641048"/>
            <a:ext cx="552824" cy="176306"/>
          </a:xfrm>
          <a:prstGeom prst="lef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36212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87338"/>
            <a:ext cx="7772400" cy="644525"/>
          </a:xfrm>
        </p:spPr>
        <p:txBody>
          <a:bodyPr/>
          <a:lstStyle/>
          <a:p>
            <a:r>
              <a:rPr lang="fr-FR" dirty="0" smtClean="0"/>
              <a:t>Traitement chirurgical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43038"/>
            <a:ext cx="7772400" cy="4652962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Fractures diaphysaires &amp; articulaires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pPr lvl="1">
              <a:buFont typeface="Arial"/>
              <a:buChar char="•"/>
            </a:pPr>
            <a:r>
              <a:rPr lang="fr-FR" sz="2000" dirty="0" smtClean="0"/>
              <a:t>Ouvertes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Déplacées ou instables avec chevauchement , recul céphalique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Perturbation de l’enroulement digital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smtClean="0"/>
              <a:t>Fractures du col du 5</a:t>
            </a:r>
            <a:r>
              <a:rPr lang="fr-FR" baseline="30000" dirty="0" smtClean="0"/>
              <a:t>e</a:t>
            </a:r>
            <a:r>
              <a:rPr lang="fr-FR" dirty="0" smtClean="0"/>
              <a:t> métacarpien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pPr lvl="1">
              <a:buFont typeface="Arial"/>
              <a:buChar char="•"/>
            </a:pPr>
            <a:r>
              <a:rPr lang="fr-FR" sz="2000" dirty="0" smtClean="0"/>
              <a:t>Angulation &gt; 35 – 40°</a:t>
            </a:r>
          </a:p>
          <a:p>
            <a:pPr lvl="1">
              <a:buFont typeface="Arial"/>
              <a:buChar char="•"/>
            </a:pPr>
            <a:r>
              <a:rPr lang="fr-FR" sz="2000" dirty="0" smtClean="0"/>
              <a:t>Chevauchement </a:t>
            </a:r>
          </a:p>
          <a:p>
            <a:pPr lvl="1">
              <a:buFont typeface="Arial"/>
              <a:buChar char="•"/>
            </a:pPr>
            <a:endParaRPr lang="fr-FR" sz="2000" dirty="0" smtClean="0"/>
          </a:p>
          <a:p>
            <a:pPr>
              <a:buFont typeface="Arial"/>
              <a:buChar char="•"/>
            </a:pPr>
            <a:endParaRPr lang="fr-FR" dirty="0" smtClean="0"/>
          </a:p>
          <a:p>
            <a:pPr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612234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Après ostéosynthèse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Mobilisation active aidée immédiate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Consolidation:</a:t>
            </a:r>
          </a:p>
          <a:p>
            <a:pPr>
              <a:buFont typeface="Arial"/>
              <a:buChar char="•"/>
            </a:pPr>
            <a:r>
              <a:rPr lang="fr-FR" dirty="0" smtClean="0"/>
              <a:t>45 j méta et P1</a:t>
            </a:r>
          </a:p>
          <a:p>
            <a:pPr>
              <a:buFont typeface="Arial"/>
              <a:buChar char="•"/>
            </a:pPr>
            <a:r>
              <a:rPr lang="fr-FR" dirty="0" smtClean="0"/>
              <a:t>60 j P2</a:t>
            </a:r>
          </a:p>
          <a:p>
            <a:pPr>
              <a:buFont typeface="Arial"/>
              <a:buChar char="•"/>
            </a:pPr>
            <a:r>
              <a:rPr lang="fr-FR" dirty="0" smtClean="0"/>
              <a:t>W en force J+60</a:t>
            </a:r>
            <a:endParaRPr lang="fr-FR" dirty="0"/>
          </a:p>
        </p:txBody>
      </p:sp>
      <p:pic>
        <p:nvPicPr>
          <p:cNvPr id="4" name="Image 3" descr="Orth prot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306" y="2752513"/>
            <a:ext cx="2439894" cy="34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7156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5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57613"/>
            <a:ext cx="3556000" cy="2960687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71600" y="288925"/>
            <a:ext cx="77724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dirty="0">
                <a:solidFill>
                  <a:srgbClr val="FFFFFF"/>
                </a:solidFill>
                <a:effectLst/>
                <a:ea typeface="+mj-ea"/>
                <a:cs typeface="+mj-cs"/>
              </a:rPr>
              <a:t>Ostéosynthèse des fractures des métacarpiens</a:t>
            </a:r>
          </a:p>
        </p:txBody>
      </p:sp>
      <p:pic>
        <p:nvPicPr>
          <p:cNvPr id="31747" name="Picture 8" descr="Synthèse%20de%20M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27163"/>
            <a:ext cx="3556000" cy="2660650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Image 1" descr="osteosynth mét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53" y="2615047"/>
            <a:ext cx="2743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7388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Bene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3212"/>
            <a:ext cx="8941342" cy="275614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Rectangle 5"/>
          <p:cNvSpPr>
            <a:spLocks noChangeArrowheads="1"/>
          </p:cNvSpPr>
          <p:nvPr/>
        </p:nvSpPr>
        <p:spPr bwMode="auto">
          <a:xfrm>
            <a:off x="381000" y="5334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fr-FR" sz="4000" dirty="0">
                <a:solidFill>
                  <a:srgbClr val="FFFFFF"/>
                </a:solidFill>
                <a:latin typeface="+mj-lt"/>
              </a:rPr>
              <a:t>  Fracture de </a:t>
            </a:r>
            <a:r>
              <a:rPr lang="fr-FR" sz="4000" dirty="0" smtClean="0">
                <a:solidFill>
                  <a:srgbClr val="FFFFFF"/>
                </a:solidFill>
                <a:latin typeface="+mj-lt"/>
              </a:rPr>
              <a:t>Bennett</a:t>
            </a:r>
            <a:endParaRPr lang="fr-FR" sz="40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958" y="3074614"/>
            <a:ext cx="1629693" cy="345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22894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2950" y="1981200"/>
            <a:ext cx="3321050" cy="3260725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280988"/>
            <a:ext cx="7772400" cy="1143000"/>
          </a:xfrm>
        </p:spPr>
        <p:txBody>
          <a:bodyPr/>
          <a:lstStyle/>
          <a:p>
            <a:r>
              <a:rPr lang="fr-FR" sz="3600" dirty="0">
                <a:solidFill>
                  <a:srgbClr val="FFFFFF"/>
                </a:solidFill>
              </a:rPr>
              <a:t>Traitement de la fracture de </a:t>
            </a:r>
            <a:r>
              <a:rPr lang="fr-FR" sz="3600" dirty="0" smtClean="0">
                <a:solidFill>
                  <a:srgbClr val="FFFFFF"/>
                </a:solidFill>
              </a:rPr>
              <a:t>Bennett</a:t>
            </a:r>
            <a:endParaRPr lang="fr-FR" sz="3600" dirty="0"/>
          </a:p>
        </p:txBody>
      </p:sp>
      <p:pic>
        <p:nvPicPr>
          <p:cNvPr id="36866" name="Picture 7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7" b="12107"/>
          <a:stretch>
            <a:fillRect/>
          </a:stretch>
        </p:blipFill>
        <p:spPr>
          <a:xfrm>
            <a:off x="0" y="1981200"/>
            <a:ext cx="6157913" cy="3260725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2057400" y="5638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>
                <a:solidFill>
                  <a:srgbClr val="FFFFFF"/>
                </a:solidFill>
                <a:latin typeface="+mn-lt"/>
              </a:rPr>
              <a:t>Réduction orthopédique et plâtre</a:t>
            </a:r>
          </a:p>
        </p:txBody>
      </p:sp>
    </p:spTree>
    <p:extLst>
      <p:ext uri="{BB962C8B-B14F-4D97-AF65-F5344CB8AC3E}">
        <p14:creationId xmlns:p14="http://schemas.microsoft.com/office/powerpoint/2010/main" val="364275440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half" idx="4294967295"/>
          </p:nvPr>
        </p:nvSpPr>
        <p:spPr>
          <a:xfrm>
            <a:off x="0" y="373063"/>
            <a:ext cx="3810000" cy="2898775"/>
          </a:xfrm>
          <a:ln>
            <a:noFill/>
          </a:ln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Travail</a:t>
            </a:r>
          </a:p>
          <a:p>
            <a:pPr>
              <a:buFont typeface="Arial"/>
              <a:buChar char="•"/>
            </a:pPr>
            <a:r>
              <a:rPr lang="fr-FR" dirty="0" smtClean="0"/>
              <a:t>Sport</a:t>
            </a:r>
          </a:p>
          <a:p>
            <a:pPr>
              <a:buFont typeface="Arial"/>
              <a:buChar char="•"/>
            </a:pPr>
            <a:r>
              <a:rPr lang="fr-FR" dirty="0" smtClean="0"/>
              <a:t>Accident domestique</a:t>
            </a:r>
          </a:p>
          <a:p>
            <a:pPr>
              <a:buFont typeface="Arial"/>
              <a:buChar char="•"/>
            </a:pPr>
            <a:r>
              <a:rPr lang="fr-FR" dirty="0" smtClean="0"/>
              <a:t>AVP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4294967295"/>
          </p:nvPr>
        </p:nvSpPr>
        <p:spPr>
          <a:xfrm>
            <a:off x="5334000" y="373063"/>
            <a:ext cx="3810000" cy="3240087"/>
          </a:xfrm>
          <a:ln>
            <a:noFill/>
          </a:ln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Atteintes pluri – tissulaire: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peau,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nerfs ,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vaisseaux,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tendons,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os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  <p:pic>
        <p:nvPicPr>
          <p:cNvPr id="7" name="Image 6" descr="Plaie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272118"/>
            <a:ext cx="4190500" cy="317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1228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DSCN6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214" y="1135716"/>
            <a:ext cx="15367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5" descr="DSCN69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914" y="1135716"/>
            <a:ext cx="30099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" r="629"/>
          <a:stretch>
            <a:fillRect/>
          </a:stretch>
        </p:blipFill>
        <p:spPr bwMode="auto">
          <a:xfrm>
            <a:off x="993215" y="4109024"/>
            <a:ext cx="4546600" cy="26742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451" y="4018615"/>
            <a:ext cx="2364067" cy="27397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5109" y="1763058"/>
            <a:ext cx="3007409" cy="2255557"/>
          </a:xfrm>
          <a:prstGeom prst="rect">
            <a:avLst/>
          </a:prstGeom>
        </p:spPr>
      </p:pic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0" y="255588"/>
            <a:ext cx="7772400" cy="708025"/>
          </a:xfrm>
        </p:spPr>
        <p:txBody>
          <a:bodyPr/>
          <a:lstStyle/>
          <a:p>
            <a:r>
              <a:rPr lang="fr-FR" sz="3600" dirty="0">
                <a:solidFill>
                  <a:srgbClr val="FFFFFF"/>
                </a:solidFill>
              </a:rPr>
              <a:t>Traitement de la fracture de Bennett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368414070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3" name="Rectangle 3"/>
          <p:cNvSpPr>
            <a:spLocks noGrp="1" noChangeAspect="1" noChangeArrowheads="1"/>
          </p:cNvSpPr>
          <p:nvPr isPhoto="1"/>
        </p:nvSpPr>
        <p:spPr bwMode="auto">
          <a:xfrm flipH="1">
            <a:off x="4572000" y="260350"/>
            <a:ext cx="3100388" cy="3932238"/>
          </a:xfrm>
          <a:prstGeom prst="rect">
            <a:avLst/>
          </a:prstGeom>
          <a:blipFill dpi="0" rotWithShape="1">
            <a:blip r:embed="rId2"/>
            <a:srcRect/>
            <a:stretch>
              <a:fillRect r="-12738"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fr-FR">
              <a:ea typeface="Arial" charset="0"/>
              <a:cs typeface="Arial" charset="0"/>
            </a:endParaRPr>
          </a:p>
        </p:txBody>
      </p:sp>
      <p:sp>
        <p:nvSpPr>
          <p:cNvPr id="38916" name="Rectangle 4" descr="chouteau 165"/>
          <p:cNvSpPr>
            <a:spLocks noGrp="1" noChangeAspect="1" noChangeArrowheads="1"/>
          </p:cNvSpPr>
          <p:nvPr isPhoto="1"/>
        </p:nvSpPr>
        <p:spPr bwMode="auto">
          <a:xfrm>
            <a:off x="4284663" y="3933825"/>
            <a:ext cx="4032250" cy="27924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7" name="Rectangle 5" descr="chouteau 166"/>
          <p:cNvSpPr>
            <a:spLocks noGrp="1" noChangeAspect="1" noChangeArrowheads="1"/>
          </p:cNvSpPr>
          <p:nvPr isPhoto="1"/>
        </p:nvSpPr>
        <p:spPr bwMode="auto">
          <a:xfrm>
            <a:off x="179388" y="1557338"/>
            <a:ext cx="1773237" cy="388778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8" name="Rectangle 6" descr="chouteau 167"/>
          <p:cNvSpPr>
            <a:spLocks noGrp="1" noChangeAspect="1" noChangeArrowheads="1"/>
          </p:cNvSpPr>
          <p:nvPr isPhoto="1"/>
        </p:nvSpPr>
        <p:spPr bwMode="auto">
          <a:xfrm>
            <a:off x="2124075" y="1557338"/>
            <a:ext cx="1987550" cy="38608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79388" y="404813"/>
            <a:ext cx="403225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sz="3200" dirty="0">
                <a:solidFill>
                  <a:srgbClr val="FFFFFF"/>
                </a:solidFill>
                <a:latin typeface="Arial" charset="0"/>
              </a:rPr>
              <a:t>Fracture du 1er méta</a:t>
            </a:r>
          </a:p>
        </p:txBody>
      </p:sp>
    </p:spTree>
    <p:extLst>
      <p:ext uri="{BB962C8B-B14F-4D97-AF65-F5344CB8AC3E}">
        <p14:creationId xmlns:p14="http://schemas.microsoft.com/office/powerpoint/2010/main" val="350449886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8458200" cy="1524000"/>
          </a:xfrm>
        </p:spPr>
        <p:txBody>
          <a:bodyPr>
            <a:scene3d>
              <a:camera prst="orthographicFront"/>
              <a:lightRig rig="soft" dir="t"/>
            </a:scene3d>
            <a:sp3d prstMaterial="softEdge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rgbClr val="FFFFFF"/>
                </a:solidFill>
                <a:ea typeface="+mj-ea"/>
                <a:cs typeface="+mj-cs"/>
              </a:rPr>
              <a:t>Fracture de P1 : réduction en flexion</a:t>
            </a:r>
          </a:p>
        </p:txBody>
      </p:sp>
      <p:pic>
        <p:nvPicPr>
          <p:cNvPr id="45058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8613" y="1635125"/>
            <a:ext cx="7545387" cy="2544763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499" y="4366699"/>
            <a:ext cx="3168650" cy="1874837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47678225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8458200" cy="823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rgbClr val="FFFFFF"/>
                </a:solidFill>
                <a:effectLst/>
                <a:ea typeface="+mj-ea"/>
                <a:cs typeface="+mj-cs"/>
              </a:rPr>
              <a:t>Ostéosynthèse des phalanges</a:t>
            </a:r>
          </a:p>
        </p:txBody>
      </p:sp>
      <p:pic>
        <p:nvPicPr>
          <p:cNvPr id="47106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96975"/>
            <a:ext cx="3810000" cy="2932113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7107" name="Picture 4" descr="fr%20phalange%20distale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275" y="4437063"/>
            <a:ext cx="7705725" cy="1535112"/>
          </a:xfrm>
          <a:noFill/>
          <a:ln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38474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3" descr="chouteau 189"/>
          <p:cNvSpPr>
            <a:spLocks noGrp="1" noChangeAspect="1" noChangeArrowheads="1"/>
          </p:cNvSpPr>
          <p:nvPr isPhoto="1"/>
        </p:nvSpPr>
        <p:spPr bwMode="auto">
          <a:xfrm>
            <a:off x="3306109" y="1052513"/>
            <a:ext cx="3078175" cy="41036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9154" name="Rectangle 4" descr="chouteau 186"/>
          <p:cNvSpPr>
            <a:spLocks noGrp="1" noChangeAspect="1" noChangeArrowheads="1"/>
          </p:cNvSpPr>
          <p:nvPr isPhoto="1"/>
        </p:nvSpPr>
        <p:spPr bwMode="auto">
          <a:xfrm>
            <a:off x="478772" y="1052513"/>
            <a:ext cx="2827337" cy="41036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3" descr="chouteau 190"/>
          <p:cNvSpPr>
            <a:spLocks noGrp="1" noChangeAspect="1" noChangeArrowheads="1"/>
          </p:cNvSpPr>
          <p:nvPr/>
        </p:nvSpPr>
        <p:spPr bwMode="auto">
          <a:xfrm>
            <a:off x="6384284" y="2032000"/>
            <a:ext cx="2567139" cy="31242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endParaRPr lang="fr-FR" kern="1200"/>
          </a:p>
        </p:txBody>
      </p:sp>
    </p:spTree>
    <p:extLst>
      <p:ext uri="{BB962C8B-B14F-4D97-AF65-F5344CB8AC3E}">
        <p14:creationId xmlns:p14="http://schemas.microsoft.com/office/powerpoint/2010/main" val="243965279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8458200" cy="533400"/>
          </a:xfrm>
        </p:spPr>
        <p:txBody>
          <a:bodyPr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3600" b="1" dirty="0">
                <a:solidFill>
                  <a:srgbClr val="FFFFFF"/>
                </a:solidFill>
                <a:ea typeface="+mj-ea"/>
                <a:cs typeface="+mj-cs"/>
              </a:rPr>
              <a:t>Fractures </a:t>
            </a:r>
            <a:r>
              <a:rPr lang="fr-FR" sz="3600" b="1" dirty="0" err="1">
                <a:solidFill>
                  <a:srgbClr val="FFFFFF"/>
                </a:solidFill>
                <a:latin typeface="+mn-lt"/>
                <a:ea typeface="+mj-ea"/>
                <a:cs typeface="+mj-cs"/>
              </a:rPr>
              <a:t>épiphysaires</a:t>
            </a:r>
            <a:r>
              <a:rPr lang="fr-FR" sz="3600" b="1" dirty="0">
                <a:solidFill>
                  <a:srgbClr val="FFFFFF"/>
                </a:solidFill>
                <a:ea typeface="+mj-ea"/>
                <a:cs typeface="+mj-cs"/>
              </a:rPr>
              <a:t> des phalanges</a:t>
            </a:r>
          </a:p>
        </p:txBody>
      </p:sp>
      <p:pic>
        <p:nvPicPr>
          <p:cNvPr id="51202" name="Picture 5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70550" y="1311275"/>
            <a:ext cx="3473450" cy="2584450"/>
          </a:xfr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03" name="Picture 3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277938"/>
            <a:ext cx="3101975" cy="2617787"/>
          </a:xfrm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915646"/>
            <a:ext cx="7772400" cy="168433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 descr="Arrach P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50" y="3802904"/>
            <a:ext cx="2755900" cy="1524000"/>
          </a:xfrm>
          <a:prstGeom prst="rect">
            <a:avLst/>
          </a:prstGeom>
        </p:spPr>
      </p:pic>
      <p:pic>
        <p:nvPicPr>
          <p:cNvPr id="3" name="Image 2" descr="fract mai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876" y="1290546"/>
            <a:ext cx="1651204" cy="25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49391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96938" y="190500"/>
            <a:ext cx="8247062" cy="1143000"/>
          </a:xfrm>
        </p:spPr>
        <p:txBody>
          <a:bodyPr/>
          <a:lstStyle/>
          <a:p>
            <a:pPr algn="l"/>
            <a:r>
              <a:rPr lang="fr-FR" sz="3600" dirty="0" smtClean="0"/>
              <a:t>PRTS: pin and </a:t>
            </a:r>
            <a:r>
              <a:rPr lang="fr-FR" sz="3600" dirty="0" err="1" smtClean="0"/>
              <a:t>rubber</a:t>
            </a:r>
            <a:r>
              <a:rPr lang="fr-FR" sz="3600" dirty="0" smtClean="0"/>
              <a:t> traction system</a:t>
            </a:r>
            <a:endParaRPr lang="fr-FR" sz="3600" dirty="0"/>
          </a:p>
        </p:txBody>
      </p:sp>
      <p:pic>
        <p:nvPicPr>
          <p:cNvPr id="4" name="Espace réservé du contenu 3" descr="PRTS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4" b="10524"/>
          <a:stretch>
            <a:fillRect/>
          </a:stretch>
        </p:blipFill>
        <p:spPr>
          <a:xfrm>
            <a:off x="468313" y="1333500"/>
            <a:ext cx="8675687" cy="5314950"/>
          </a:xfrm>
        </p:spPr>
      </p:pic>
      <p:sp>
        <p:nvSpPr>
          <p:cNvPr id="5" name="ZoneTexte 4"/>
          <p:cNvSpPr txBox="1"/>
          <p:nvPr/>
        </p:nvSpPr>
        <p:spPr>
          <a:xfrm>
            <a:off x="4616824" y="1334247"/>
            <a:ext cx="3824941" cy="461665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Fracture articulaire P1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15536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Brûlures de la main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2351088"/>
            <a:ext cx="7772400" cy="3230562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Thermiques: 90%</a:t>
            </a:r>
          </a:p>
          <a:p>
            <a:pPr>
              <a:buFont typeface="Arial"/>
              <a:buChar char="•"/>
            </a:pPr>
            <a:r>
              <a:rPr lang="fr-FR" dirty="0" smtClean="0"/>
              <a:t>Electriques: 4 %</a:t>
            </a:r>
          </a:p>
          <a:p>
            <a:pPr>
              <a:buFont typeface="Arial"/>
              <a:buChar char="•"/>
            </a:pPr>
            <a:r>
              <a:rPr lang="fr-FR" dirty="0" smtClean="0"/>
              <a:t>Chimiques: 4%</a:t>
            </a:r>
          </a:p>
          <a:p>
            <a:pPr>
              <a:buFont typeface="Arial"/>
              <a:buChar char="•"/>
            </a:pPr>
            <a:r>
              <a:rPr lang="fr-FR" dirty="0" smtClean="0"/>
              <a:t>Radiations:  &lt; 2%</a:t>
            </a:r>
          </a:p>
          <a:p>
            <a:pPr>
              <a:buFont typeface="Arial"/>
              <a:buChar char="•"/>
            </a:pPr>
            <a:r>
              <a:rPr lang="fr-FR" dirty="0" smtClean="0"/>
              <a:t>Mécaniques: très rares</a:t>
            </a:r>
          </a:p>
          <a:p>
            <a:pPr>
              <a:buFont typeface="Arial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6972088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6850"/>
            <a:ext cx="7772400" cy="1143000"/>
          </a:xfrm>
        </p:spPr>
        <p:txBody>
          <a:bodyPr/>
          <a:lstStyle/>
          <a:p>
            <a:r>
              <a:rPr lang="fr-FR" dirty="0" smtClean="0"/>
              <a:t>Profondeur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355725"/>
            <a:ext cx="7772400" cy="439896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Pronostic</a:t>
            </a:r>
          </a:p>
          <a:p>
            <a:pPr>
              <a:buFont typeface="Arial"/>
              <a:buChar char="•"/>
            </a:pPr>
            <a:r>
              <a:rPr lang="fr-FR" dirty="0" smtClean="0"/>
              <a:t>Difficile à déterminer lors de l’examen initial</a:t>
            </a:r>
          </a:p>
          <a:p>
            <a:pPr>
              <a:buFont typeface="Arial"/>
              <a:buChar char="•"/>
            </a:pPr>
            <a:r>
              <a:rPr lang="fr-FR" dirty="0" smtClean="0"/>
              <a:t>1</a:t>
            </a:r>
            <a:r>
              <a:rPr lang="fr-FR" baseline="30000" dirty="0" smtClean="0"/>
              <a:t>er</a:t>
            </a:r>
            <a:r>
              <a:rPr lang="fr-FR" dirty="0" smtClean="0"/>
              <a:t> degré superficiel: érythème</a:t>
            </a:r>
          </a:p>
          <a:p>
            <a:pPr>
              <a:buFont typeface="Arial"/>
              <a:buChar char="•"/>
            </a:pPr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degré: phlyctènes</a:t>
            </a:r>
          </a:p>
          <a:p>
            <a:pPr>
              <a:buFont typeface="Arial"/>
              <a:buChar char="•"/>
            </a:pPr>
            <a:r>
              <a:rPr lang="fr-FR" dirty="0" smtClean="0"/>
              <a:t>3</a:t>
            </a:r>
            <a:r>
              <a:rPr lang="fr-FR" baseline="30000" dirty="0" smtClean="0"/>
              <a:t>e</a:t>
            </a:r>
            <a:r>
              <a:rPr lang="fr-FR" dirty="0" smtClean="0"/>
              <a:t> degré: profond atteinte des éléments sous cutanés (tendineux, </a:t>
            </a:r>
            <a:r>
              <a:rPr lang="fr-FR" dirty="0" err="1" smtClean="0"/>
              <a:t>vasculo</a:t>
            </a:r>
            <a:r>
              <a:rPr lang="fr-FR" dirty="0" smtClean="0"/>
              <a:t> nerveux …)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317423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4294967295"/>
          </p:nvPr>
        </p:nvSpPr>
        <p:spPr>
          <a:xfrm>
            <a:off x="0" y="1096963"/>
            <a:ext cx="2649538" cy="20701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/>
              <a:t>2</a:t>
            </a:r>
            <a:r>
              <a:rPr lang="fr-FR" baseline="30000" dirty="0" smtClean="0"/>
              <a:t>e</a:t>
            </a:r>
            <a:r>
              <a:rPr lang="fr-FR" dirty="0" smtClean="0"/>
              <a:t> degré ?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Superficiel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Intermédiaire</a:t>
            </a:r>
          </a:p>
          <a:p>
            <a:pPr>
              <a:buFont typeface="Arial"/>
              <a:buChar char="•"/>
            </a:pPr>
            <a:r>
              <a:rPr lang="fr-FR" sz="2400" dirty="0" smtClean="0"/>
              <a:t>profond</a:t>
            </a:r>
            <a:endParaRPr lang="fr-FR" sz="2400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65113"/>
            <a:ext cx="7772400" cy="801687"/>
          </a:xfrm>
        </p:spPr>
        <p:txBody>
          <a:bodyPr/>
          <a:lstStyle/>
          <a:p>
            <a:r>
              <a:rPr lang="fr-FR" dirty="0" smtClean="0"/>
              <a:t>Mais…</a:t>
            </a:r>
            <a:endParaRPr lang="fr-FR" dirty="0"/>
          </a:p>
        </p:txBody>
      </p:sp>
      <p:pic>
        <p:nvPicPr>
          <p:cNvPr id="7" name="Image 6" descr="brul pro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248" y="423247"/>
            <a:ext cx="2555923" cy="2743984"/>
          </a:xfrm>
          <a:prstGeom prst="rect">
            <a:avLst/>
          </a:prstGeom>
        </p:spPr>
      </p:pic>
      <p:pic>
        <p:nvPicPr>
          <p:cNvPr id="8" name="Image 7" descr="Brûlur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2" y="3324030"/>
            <a:ext cx="2973553" cy="2362983"/>
          </a:xfrm>
          <a:prstGeom prst="rect">
            <a:avLst/>
          </a:prstGeom>
        </p:spPr>
      </p:pic>
      <p:pic>
        <p:nvPicPr>
          <p:cNvPr id="9" name="Image 8" descr="brul phlyc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181" y="3324030"/>
            <a:ext cx="3431542" cy="220278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454652" y="6099484"/>
            <a:ext cx="800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douleur est inversement proportionnelle à la gravité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819438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403225"/>
            <a:ext cx="7772400" cy="1143000"/>
          </a:xfrm>
        </p:spPr>
        <p:txBody>
          <a:bodyPr/>
          <a:lstStyle/>
          <a:p>
            <a:r>
              <a:rPr lang="fr-FR" dirty="0" smtClean="0"/>
              <a:t>Lésions très variées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4294967295"/>
          </p:nvPr>
        </p:nvSpPr>
        <p:spPr>
          <a:xfrm>
            <a:off x="0" y="1981200"/>
            <a:ext cx="3784600" cy="4114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Plaies</a:t>
            </a:r>
          </a:p>
          <a:p>
            <a:pPr>
              <a:buFont typeface="Arial"/>
              <a:buChar char="•"/>
            </a:pPr>
            <a:r>
              <a:rPr lang="fr-FR" dirty="0" smtClean="0"/>
              <a:t>Brûlures</a:t>
            </a:r>
          </a:p>
          <a:p>
            <a:pPr>
              <a:buFont typeface="Arial"/>
              <a:buChar char="•"/>
            </a:pPr>
            <a:r>
              <a:rPr lang="fr-FR" dirty="0" smtClean="0"/>
              <a:t>Fractures </a:t>
            </a:r>
          </a:p>
          <a:p>
            <a:pPr>
              <a:buFont typeface="Arial"/>
              <a:buChar char="•"/>
            </a:pPr>
            <a:r>
              <a:rPr lang="fr-FR" dirty="0" smtClean="0"/>
              <a:t>+ ou – associées</a:t>
            </a:r>
          </a:p>
          <a:p>
            <a:pPr>
              <a:buFont typeface="Arial"/>
              <a:buChar char="•"/>
            </a:pPr>
            <a:r>
              <a:rPr lang="fr-FR" dirty="0"/>
              <a:t>Amputations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 descr="Plaie complex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54" y="1752600"/>
            <a:ext cx="2988231" cy="1954631"/>
          </a:xfrm>
          <a:prstGeom prst="rect">
            <a:avLst/>
          </a:prstGeom>
        </p:spPr>
      </p:pic>
      <p:pic>
        <p:nvPicPr>
          <p:cNvPr id="8" name="Image 7" descr="amp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881" y="1752600"/>
            <a:ext cx="2536119" cy="1954631"/>
          </a:xfrm>
          <a:prstGeom prst="rect">
            <a:avLst/>
          </a:prstGeom>
        </p:spPr>
      </p:pic>
      <p:pic>
        <p:nvPicPr>
          <p:cNvPr id="9" name="Image 8" descr="Brûlure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883" y="3873653"/>
            <a:ext cx="3312873" cy="263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3879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Brûlure électrique</a:t>
            </a:r>
            <a:endParaRPr lang="fr-FR" dirty="0"/>
          </a:p>
        </p:txBody>
      </p:sp>
      <p:pic>
        <p:nvPicPr>
          <p:cNvPr id="3" name="Image 2" descr="bul elec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4" y="1826427"/>
            <a:ext cx="7211727" cy="43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652163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Chez l’enfant</a:t>
            </a:r>
            <a:endParaRPr lang="fr-FR" dirty="0"/>
          </a:p>
        </p:txBody>
      </p:sp>
      <p:pic>
        <p:nvPicPr>
          <p:cNvPr id="3" name="Image 2" descr="brul enf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4717"/>
            <a:ext cx="5295900" cy="41021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45646" y="2399026"/>
            <a:ext cx="26024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Porte de four ++</a:t>
            </a:r>
          </a:p>
          <a:p>
            <a:r>
              <a:rPr lang="fr-FR" dirty="0" smtClean="0"/>
              <a:t>Liquides</a:t>
            </a:r>
          </a:p>
          <a:p>
            <a:endParaRPr lang="fr-FR" dirty="0"/>
          </a:p>
          <a:p>
            <a:endParaRPr lang="fr-FR" dirty="0" smtClean="0"/>
          </a:p>
          <a:p>
            <a:r>
              <a:rPr lang="fr-FR" dirty="0" smtClean="0"/>
              <a:t>Attention au syndrome de </a:t>
            </a:r>
            <a:r>
              <a:rPr lang="fr-FR" dirty="0" err="1" smtClean="0"/>
              <a:t>Silvermann</a:t>
            </a:r>
            <a:r>
              <a:rPr lang="fr-FR" dirty="0" smtClean="0"/>
              <a:t>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723425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Traitement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Parage, détersion</a:t>
            </a:r>
          </a:p>
          <a:p>
            <a:pPr>
              <a:buFont typeface="Arial"/>
              <a:buChar char="•"/>
            </a:pPr>
            <a:r>
              <a:rPr lang="fr-FR" dirty="0" smtClean="0"/>
              <a:t>Cicatrisation dirigée</a:t>
            </a:r>
          </a:p>
          <a:p>
            <a:pPr>
              <a:buFont typeface="Arial"/>
              <a:buChar char="•"/>
            </a:pPr>
            <a:r>
              <a:rPr lang="fr-FR" dirty="0" smtClean="0"/>
              <a:t>Greffes cutanées</a:t>
            </a:r>
          </a:p>
          <a:p>
            <a:pPr>
              <a:buFont typeface="Arial"/>
              <a:buChar char="•"/>
            </a:pPr>
            <a:r>
              <a:rPr lang="fr-FR" dirty="0" smtClean="0"/>
              <a:t>Lambeaux de couverture </a:t>
            </a:r>
          </a:p>
          <a:p>
            <a:pPr>
              <a:buFont typeface="Arial"/>
              <a:buChar char="•"/>
            </a:pPr>
            <a:endParaRPr lang="fr-FR" dirty="0"/>
          </a:p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REEDUCATION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27803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69863"/>
            <a:ext cx="7772400" cy="692150"/>
          </a:xfrm>
        </p:spPr>
        <p:txBody>
          <a:bodyPr/>
          <a:lstStyle/>
          <a:p>
            <a:r>
              <a:rPr lang="fr-FR" dirty="0"/>
              <a:t>P</a:t>
            </a:r>
            <a:r>
              <a:rPr lang="fr-FR" dirty="0" smtClean="0"/>
              <a:t>rincipes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442913" y="1238250"/>
            <a:ext cx="8701087" cy="485775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Asepsie: 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toilette avant pansement</a:t>
            </a:r>
          </a:p>
          <a:p>
            <a:pPr lvl="1">
              <a:buFont typeface="Arial"/>
              <a:buChar char="•"/>
            </a:pPr>
            <a:r>
              <a:rPr lang="fr-FR" dirty="0" smtClean="0"/>
              <a:t>Lavages chirurgical des mains des soignants</a:t>
            </a:r>
          </a:p>
          <a:p>
            <a:pPr>
              <a:buFont typeface="Arial"/>
              <a:buChar char="•"/>
            </a:pPr>
            <a:r>
              <a:rPr lang="fr-FR" dirty="0" smtClean="0"/>
              <a:t>Lutter contre la douleur</a:t>
            </a:r>
          </a:p>
          <a:p>
            <a:pPr>
              <a:buFont typeface="Arial"/>
              <a:buChar char="•"/>
            </a:pPr>
            <a:r>
              <a:rPr lang="fr-FR" dirty="0" smtClean="0"/>
              <a:t>Respecter le plus possible l’autonomie</a:t>
            </a:r>
          </a:p>
          <a:p>
            <a:pPr>
              <a:buFont typeface="Arial"/>
              <a:buChar char="•"/>
            </a:pPr>
            <a:r>
              <a:rPr lang="fr-FR" dirty="0" smtClean="0"/>
              <a:t>Surveiller l’</a:t>
            </a:r>
            <a:r>
              <a:rPr lang="fr-FR" dirty="0" err="1"/>
              <a:t>é</a:t>
            </a:r>
            <a:r>
              <a:rPr lang="fr-FR" dirty="0" err="1" smtClean="0"/>
              <a:t>pidermisation</a:t>
            </a:r>
            <a:r>
              <a:rPr lang="fr-FR" dirty="0" smtClean="0"/>
              <a:t>: noter l’aspect dans le dossier</a:t>
            </a:r>
          </a:p>
          <a:p>
            <a:pPr>
              <a:buFont typeface="Arial"/>
              <a:buChar char="•"/>
            </a:pPr>
            <a:r>
              <a:rPr lang="fr-FR" dirty="0" smtClean="0"/>
              <a:t>Rééducation+++</a:t>
            </a:r>
            <a:endParaRPr lang="fr-FR" dirty="0"/>
          </a:p>
        </p:txBody>
      </p:sp>
      <p:pic>
        <p:nvPicPr>
          <p:cNvPr id="4" name="Image 3" descr="brul réédu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724" y="4688584"/>
            <a:ext cx="2134798" cy="20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88025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7772400" cy="1143000"/>
          </a:xfrm>
        </p:spPr>
        <p:txBody>
          <a:bodyPr/>
          <a:lstStyle/>
          <a:p>
            <a:r>
              <a:rPr lang="fr-FR" dirty="0" err="1" smtClean="0"/>
              <a:t>Sequelles</a:t>
            </a:r>
            <a:r>
              <a:rPr lang="fr-FR" dirty="0" smtClean="0"/>
              <a:t> parfois importantes</a:t>
            </a:r>
            <a:endParaRPr lang="fr-FR" dirty="0"/>
          </a:p>
        </p:txBody>
      </p:sp>
      <p:pic>
        <p:nvPicPr>
          <p:cNvPr id="7" name="Image 6" descr="brul séquel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39002"/>
            <a:ext cx="7572314" cy="49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5309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80988"/>
            <a:ext cx="7772400" cy="1143000"/>
          </a:xfrm>
        </p:spPr>
        <p:txBody>
          <a:bodyPr/>
          <a:lstStyle/>
          <a:p>
            <a:r>
              <a:rPr lang="fr-FR" dirty="0" smtClean="0"/>
              <a:t> Chirurgie de la main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423988"/>
            <a:ext cx="7772400" cy="5000625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Auparavant confiée aux jeunes opérateurs inexpérimentés … séquelles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smtClean="0"/>
              <a:t>Apparition de quelques centres pilotes formant des chirurgiens de la main (Montpellier, Nancy, Lyon</a:t>
            </a:r>
            <a:r>
              <a:rPr lang="fr-FR" smtClean="0"/>
              <a:t>…)</a:t>
            </a:r>
          </a:p>
          <a:p>
            <a:pPr>
              <a:buFont typeface="Arial"/>
              <a:buChar char="•"/>
            </a:pPr>
            <a:endParaRPr lang="fr-FR" dirty="0" smtClean="0"/>
          </a:p>
          <a:p>
            <a:pPr>
              <a:buFont typeface="Arial"/>
              <a:buChar char="•"/>
            </a:pPr>
            <a:r>
              <a:rPr lang="fr-FR" dirty="0" smtClean="0"/>
              <a:t>Années 80: Spécialité structurée</a:t>
            </a:r>
          </a:p>
          <a:p>
            <a:pPr>
              <a:buFont typeface="Arial"/>
              <a:buChar char="•"/>
            </a:pPr>
            <a:r>
              <a:rPr lang="fr-FR" dirty="0" smtClean="0"/>
              <a:t>Centres  et chirurgiens spécialisés</a:t>
            </a:r>
          </a:p>
        </p:txBody>
      </p:sp>
    </p:spTree>
    <p:extLst>
      <p:ext uri="{BB962C8B-B14F-4D97-AF65-F5344CB8AC3E}">
        <p14:creationId xmlns:p14="http://schemas.microsoft.com/office/powerpoint/2010/main" val="309961456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sz="3600" dirty="0" smtClean="0"/>
              <a:t>Nécessité d’une bonne expérience en chirurgie de la main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981200"/>
            <a:ext cx="7772400" cy="462915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>
                <a:solidFill>
                  <a:srgbClr val="FFFF00"/>
                </a:solidFill>
              </a:rPr>
              <a:t>« Sapiens fines suas </a:t>
            </a:r>
            <a:r>
              <a:rPr lang="fr-FR" dirty="0" err="1" smtClean="0">
                <a:solidFill>
                  <a:srgbClr val="FFFF00"/>
                </a:solidFill>
              </a:rPr>
              <a:t>cognoscet</a:t>
            </a:r>
            <a:r>
              <a:rPr lang="fr-FR" dirty="0" smtClean="0">
                <a:solidFill>
                  <a:srgbClr val="FFFF00"/>
                </a:solidFill>
              </a:rPr>
              <a:t> ! »</a:t>
            </a:r>
          </a:p>
          <a:p>
            <a:pPr>
              <a:buFont typeface="Arial"/>
              <a:buChar char="•"/>
            </a:pPr>
            <a:r>
              <a:rPr lang="fr-FR" dirty="0" smtClean="0"/>
              <a:t>Pas de prouesses techniques à tout prix</a:t>
            </a:r>
          </a:p>
          <a:p>
            <a:pPr>
              <a:buFont typeface="Arial"/>
              <a:buChar char="•"/>
            </a:pPr>
            <a:r>
              <a:rPr lang="fr-FR" dirty="0" smtClean="0"/>
              <a:t>Penser à rétablir une fonction utile </a:t>
            </a:r>
          </a:p>
          <a:p>
            <a:pPr>
              <a:buFont typeface="Arial"/>
              <a:buChar char="•"/>
            </a:pPr>
            <a:r>
              <a:rPr lang="fr-FR" dirty="0" smtClean="0"/>
              <a:t>Adapter la thérapeutique au patient:</a:t>
            </a:r>
          </a:p>
          <a:p>
            <a:pPr lvl="1">
              <a:buFontTx/>
              <a:buChar char="-"/>
            </a:pPr>
            <a:r>
              <a:rPr lang="fr-FR" dirty="0" smtClean="0"/>
              <a:t>Âge</a:t>
            </a:r>
          </a:p>
          <a:p>
            <a:pPr lvl="1">
              <a:buFontTx/>
              <a:buChar char="-"/>
            </a:pPr>
            <a:r>
              <a:rPr lang="fr-FR" dirty="0" smtClean="0"/>
              <a:t>Profession</a:t>
            </a:r>
          </a:p>
          <a:p>
            <a:pPr lvl="1">
              <a:buFontTx/>
              <a:buChar char="-"/>
            </a:pPr>
            <a:r>
              <a:rPr lang="fr-FR" dirty="0" smtClean="0"/>
              <a:t>Loisirs</a:t>
            </a:r>
          </a:p>
          <a:p>
            <a:pPr lvl="1">
              <a:buFontTx/>
              <a:buChar char="-"/>
            </a:pPr>
            <a:r>
              <a:rPr lang="fr-FR" dirty="0" smtClean="0"/>
              <a:t>Addictions</a:t>
            </a:r>
            <a:endParaRPr lang="fr-FR" dirty="0"/>
          </a:p>
          <a:p>
            <a:pPr lvl="1">
              <a:buFont typeface="Wingdings" charset="2"/>
              <a:buChar char="²"/>
            </a:pPr>
            <a:endParaRPr lang="fr-FR" dirty="0" smtClean="0"/>
          </a:p>
          <a:p>
            <a:pPr lvl="1">
              <a:buFont typeface="Wingdings" charset="2"/>
              <a:buChar char="²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8436737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90500"/>
            <a:ext cx="7772400" cy="1143000"/>
          </a:xfrm>
        </p:spPr>
        <p:txBody>
          <a:bodyPr/>
          <a:lstStyle/>
          <a:p>
            <a:r>
              <a:rPr lang="fr-FR" dirty="0" smtClean="0"/>
              <a:t>Prise en charge multidisciplinaire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0" y="1628775"/>
            <a:ext cx="7772400" cy="4837113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fr-FR" dirty="0" smtClean="0"/>
              <a:t>Médecins urgentistes</a:t>
            </a:r>
          </a:p>
          <a:p>
            <a:pPr>
              <a:buFont typeface="Arial"/>
              <a:buChar char="•"/>
            </a:pPr>
            <a:r>
              <a:rPr lang="fr-FR" dirty="0" smtClean="0"/>
              <a:t>Chirurgiens</a:t>
            </a:r>
          </a:p>
          <a:p>
            <a:pPr>
              <a:buFont typeface="Arial"/>
              <a:buChar char="•"/>
            </a:pPr>
            <a:r>
              <a:rPr lang="fr-FR" dirty="0" smtClean="0"/>
              <a:t>Anesthésistes</a:t>
            </a:r>
          </a:p>
          <a:p>
            <a:pPr>
              <a:buFont typeface="Arial"/>
              <a:buChar char="•"/>
            </a:pPr>
            <a:r>
              <a:rPr lang="fr-FR" dirty="0" smtClean="0"/>
              <a:t>Médecins rééducateurs spécialisés</a:t>
            </a:r>
          </a:p>
          <a:p>
            <a:pPr>
              <a:buFont typeface="Arial"/>
              <a:buChar char="•"/>
            </a:pPr>
            <a:r>
              <a:rPr lang="fr-FR" dirty="0" smtClean="0"/>
              <a:t>Kinésithérapeutes</a:t>
            </a:r>
          </a:p>
          <a:p>
            <a:pPr>
              <a:buFont typeface="Arial"/>
              <a:buChar char="•"/>
            </a:pPr>
            <a:r>
              <a:rPr lang="fr-FR" dirty="0" smtClean="0"/>
              <a:t>Ergothérapeutes</a:t>
            </a:r>
          </a:p>
          <a:p>
            <a:pPr>
              <a:buFont typeface="Arial"/>
              <a:buChar char="•"/>
            </a:pPr>
            <a:r>
              <a:rPr lang="fr-FR" dirty="0" smtClean="0"/>
              <a:t>I D 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58658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Plaies: une règle fondamentale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Toute plaie en regard d’un trajet </a:t>
            </a:r>
            <a:r>
              <a:rPr lang="fr-FR" dirty="0" err="1" smtClean="0">
                <a:solidFill>
                  <a:srgbClr val="FFFF00"/>
                </a:solidFill>
              </a:rPr>
              <a:t>vasculo</a:t>
            </a:r>
            <a:r>
              <a:rPr lang="fr-FR" dirty="0" smtClean="0">
                <a:solidFill>
                  <a:srgbClr val="FFFF00"/>
                </a:solidFill>
              </a:rPr>
              <a:t> – nerveux ou tendineux ou d’une articulation doit être explorée</a:t>
            </a:r>
          </a:p>
          <a:p>
            <a:pPr marL="0" indent="0" algn="ctr">
              <a:buNone/>
            </a:pPr>
            <a:r>
              <a:rPr lang="fr-FR" dirty="0" smtClean="0"/>
              <a:t>Or</a:t>
            </a:r>
          </a:p>
          <a:p>
            <a:pPr marL="0" indent="0">
              <a:buNone/>
            </a:pPr>
            <a:r>
              <a:rPr lang="fr-FR" dirty="0" smtClean="0"/>
              <a:t>La main n’est que tendons , vaisseaux , nerfs , articulations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Donc…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12539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371600" y="512763"/>
            <a:ext cx="7772400" cy="914400"/>
          </a:xfrm>
        </p:spPr>
        <p:txBody>
          <a:bodyPr/>
          <a:lstStyle/>
          <a:p>
            <a:r>
              <a:rPr lang="fr-FR" dirty="0" smtClean="0"/>
              <a:t>Examen clinique de la main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371600" y="1784350"/>
            <a:ext cx="7772400" cy="4572000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5 points importants à étudier:</a:t>
            </a:r>
          </a:p>
          <a:p>
            <a:pPr>
              <a:buFont typeface="Arial"/>
              <a:buChar char="•"/>
            </a:pPr>
            <a:r>
              <a:rPr lang="fr-FR" dirty="0" smtClean="0"/>
              <a:t>La peau</a:t>
            </a:r>
          </a:p>
          <a:p>
            <a:pPr>
              <a:buFont typeface="Arial"/>
              <a:buChar char="•"/>
            </a:pPr>
            <a:r>
              <a:rPr lang="fr-FR" dirty="0" smtClean="0"/>
              <a:t>Les os et articulations</a:t>
            </a:r>
          </a:p>
          <a:p>
            <a:pPr>
              <a:buFont typeface="Arial"/>
              <a:buChar char="•"/>
            </a:pPr>
            <a:r>
              <a:rPr lang="fr-FR" dirty="0" smtClean="0"/>
              <a:t>Les nerfs : sensibilité, motricité</a:t>
            </a:r>
          </a:p>
          <a:p>
            <a:pPr>
              <a:buFont typeface="Arial"/>
              <a:buChar char="•"/>
            </a:pPr>
            <a:r>
              <a:rPr lang="fr-FR" dirty="0" smtClean="0"/>
              <a:t>La vascularisation</a:t>
            </a:r>
          </a:p>
          <a:p>
            <a:pPr>
              <a:buFont typeface="Arial"/>
              <a:buChar char="•"/>
            </a:pPr>
            <a:r>
              <a:rPr lang="fr-FR" dirty="0" smtClean="0"/>
              <a:t>Les tendons (mobilité)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8291311"/>
      </p:ext>
    </p:extLst>
  </p:cSld>
  <p:clrMapOvr>
    <a:masterClrMapping/>
  </p:clrMapOvr>
  <p:transition xmlns:p14="http://schemas.microsoft.com/office/powerpoint/2010/main">
    <p:diamond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eu dégradé">
  <a:themeElements>
    <a:clrScheme name="Mé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é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bleu dégradé.thmx</Template>
  <TotalTime>988</TotalTime>
  <Words>654</Words>
  <Application>Microsoft Macintosh PowerPoint</Application>
  <PresentationFormat>Présentation à l'écran (4:3)</PresentationFormat>
  <Paragraphs>190</Paragraphs>
  <Slides>44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5" baseType="lpstr">
      <vt:lpstr>bleu dégradé</vt:lpstr>
      <vt:lpstr>  Traumatismes de la main Principes généraux de prise en charge</vt:lpstr>
      <vt:lpstr>Les traumatismes de la main</vt:lpstr>
      <vt:lpstr>Présentation PowerPoint</vt:lpstr>
      <vt:lpstr>Lésions très variées</vt:lpstr>
      <vt:lpstr> Chirurgie de la main</vt:lpstr>
      <vt:lpstr>Nécessité d’une bonne expérience en chirurgie de la main</vt:lpstr>
      <vt:lpstr>Prise en charge multidisciplinaire</vt:lpstr>
      <vt:lpstr>Plaies: une règle fondamentale</vt:lpstr>
      <vt:lpstr>Examen clinique de la main</vt:lpstr>
      <vt:lpstr>Squelette</vt:lpstr>
      <vt:lpstr>Examen sensitif et moteur</vt:lpstr>
      <vt:lpstr>Exploration d’une plaie sous anesthésie locale</vt:lpstr>
      <vt:lpstr>1-traumatismes fermés   2- Traumatismes ouverts </vt:lpstr>
      <vt:lpstr>1- traumatisme fermés</vt:lpstr>
      <vt:lpstr>Evaluation radiologique rigoureuse</vt:lpstr>
      <vt:lpstr>Ruptures tendineuses</vt:lpstr>
      <vt:lpstr>Mallet finger</vt:lpstr>
      <vt:lpstr>Rupture des fléchisseurs</vt:lpstr>
      <vt:lpstr>Entorse grave MP du pouce</vt:lpstr>
      <vt:lpstr>Entorse MP du pouce</vt:lpstr>
      <vt:lpstr>Position d’immobilisation des traumatismes de la main</vt:lpstr>
      <vt:lpstr>Fractures des métacarpiens et des phalanges</vt:lpstr>
      <vt:lpstr>Traitement fonctionnel</vt:lpstr>
      <vt:lpstr>Traitement fonctionnel</vt:lpstr>
      <vt:lpstr>Traitement chirurgical</vt:lpstr>
      <vt:lpstr>Après ostéosynthèse</vt:lpstr>
      <vt:lpstr>Ostéosynthèse des fractures des métacarpiens</vt:lpstr>
      <vt:lpstr>Présentation PowerPoint</vt:lpstr>
      <vt:lpstr>Traitement de la fracture de Bennett</vt:lpstr>
      <vt:lpstr>Traitement de la fracture de Bennett</vt:lpstr>
      <vt:lpstr>Présentation PowerPoint</vt:lpstr>
      <vt:lpstr>Fracture de P1 : réduction en flexion</vt:lpstr>
      <vt:lpstr>Ostéosynthèse des phalanges</vt:lpstr>
      <vt:lpstr>Présentation PowerPoint</vt:lpstr>
      <vt:lpstr>Fractures épiphysaires des phalanges</vt:lpstr>
      <vt:lpstr>PRTS: pin and rubber traction system</vt:lpstr>
      <vt:lpstr>Brûlures de la main</vt:lpstr>
      <vt:lpstr>Profondeur</vt:lpstr>
      <vt:lpstr>Mais…</vt:lpstr>
      <vt:lpstr>Brûlure électrique</vt:lpstr>
      <vt:lpstr>Chez l’enfant</vt:lpstr>
      <vt:lpstr>Traitement</vt:lpstr>
      <vt:lpstr>Principes</vt:lpstr>
      <vt:lpstr>Sequelles parfois importantes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Traumatismes de la main Principes généraux de prise en charge</dc:title>
  <dc:creator>Richard BERACASSAT</dc:creator>
  <cp:lastModifiedBy>Richard BERACASSAT</cp:lastModifiedBy>
  <cp:revision>125</cp:revision>
  <dcterms:created xsi:type="dcterms:W3CDTF">2011-09-27T14:54:08Z</dcterms:created>
  <dcterms:modified xsi:type="dcterms:W3CDTF">2011-10-11T06:28:13Z</dcterms:modified>
</cp:coreProperties>
</file>