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drawings/drawing4.xml" ContentType="application/vnd.openxmlformats-officedocument.drawingml.chartshapes+xml"/>
  <Override PartName="/ppt/charts/chart9.xml" ContentType="application/vnd.openxmlformats-officedocument.drawingml.chart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theme/themeOverride1.xml" ContentType="application/vnd.openxmlformats-officedocument.themeOverride+xml"/>
  <Override PartName="/ppt/charts/chart11.xml" ContentType="application/vnd.openxmlformats-officedocument.drawingml.chart+xml"/>
  <Override PartName="/ppt/notesSlides/notesSlide2.xml" ContentType="application/vnd.openxmlformats-officedocument.presentationml.notesSlide+xml"/>
  <Override PartName="/ppt/charts/chart12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75" r:id="rId10"/>
    <p:sldId id="268" r:id="rId11"/>
    <p:sldId id="269" r:id="rId12"/>
    <p:sldId id="263" r:id="rId13"/>
    <p:sldId id="270" r:id="rId14"/>
    <p:sldId id="265" r:id="rId15"/>
    <p:sldId id="266" r:id="rId16"/>
    <p:sldId id="267" r:id="rId17"/>
    <p:sldId id="281" r:id="rId18"/>
    <p:sldId id="274" r:id="rId19"/>
    <p:sldId id="271" r:id="rId20"/>
    <p:sldId id="276" r:id="rId21"/>
    <p:sldId id="272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220F"/>
    <a:srgbClr val="F9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81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6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3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PTH%20sta%20bezier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admin:Desktop:4e%20JNO:HHS%20Mod%20jeunes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4e%20JNO:HHS%20Abg%20jeune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4e%20JNO:col%20st%20ou%20dif.xlsx" TargetMode="External"/><Relationship Id="rId2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S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DM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4e%20JNO:age.xlsx" TargetMode="External"/><Relationship Id="rId2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Etiologie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sat%20Monobloc.xlsx" TargetMode="External"/><Relationship Id="rId2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sat%20Modul.xlsx" TargetMode="External"/><Relationship Id="rId2" Type="http://schemas.openxmlformats.org/officeDocument/2006/relationships/chartUserShapes" Target="../drawings/drawing3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HHS%20monobloc.xlsx" TargetMode="External"/><Relationship Id="rId2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dmin:Desktop:HHS%20modulaire.xlsx" TargetMode="External"/><Relationship Id="rId2" Type="http://schemas.openxmlformats.org/officeDocument/2006/relationships/chartUserShapes" Target="../drawings/drawing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Répartition annuelle</a:t>
            </a:r>
          </a:p>
        </c:rich>
      </c:tx>
      <c:layout/>
      <c:overlay val="0"/>
    </c:title>
    <c:autoTitleDeleted val="0"/>
    <c:view3D>
      <c:rotX val="15"/>
      <c:rotY val="25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Feuil1!$A$2</c:f>
              <c:strCache>
                <c:ptCount val="1"/>
                <c:pt idx="0">
                  <c:v>Anca Fit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numRef>
              <c:f>Feuil1!$B$1:$I$1</c:f>
              <c:numCache>
                <c:formatCode>General</c:formatCode>
                <c:ptCount val="8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</c:numCache>
            </c:numRef>
          </c:cat>
          <c:val>
            <c:numRef>
              <c:f>Feuil1!$B$2:$I$2</c:f>
              <c:numCache>
                <c:formatCode>General</c:formatCode>
                <c:ptCount val="8"/>
                <c:pt idx="0">
                  <c:v>24.0</c:v>
                </c:pt>
                <c:pt idx="1">
                  <c:v>14.0</c:v>
                </c:pt>
                <c:pt idx="2">
                  <c:v>19.0</c:v>
                </c:pt>
                <c:pt idx="3">
                  <c:v>21.0</c:v>
                </c:pt>
                <c:pt idx="4">
                  <c:v>23.0</c:v>
                </c:pt>
                <c:pt idx="5">
                  <c:v>31.0</c:v>
                </c:pt>
                <c:pt idx="6">
                  <c:v>4.0</c:v>
                </c:pt>
              </c:numCache>
            </c:numRef>
          </c:val>
        </c:ser>
        <c:ser>
          <c:idx val="1"/>
          <c:order val="1"/>
          <c:tx>
            <c:strRef>
              <c:f>Feuil1!$A$3</c:f>
              <c:strCache>
                <c:ptCount val="1"/>
                <c:pt idx="0">
                  <c:v>Apta</c:v>
                </c:pt>
              </c:strCache>
            </c:strRef>
          </c:tx>
          <c:invertIfNegative val="0"/>
          <c:cat>
            <c:numRef>
              <c:f>Feuil1!$B$1:$I$1</c:f>
              <c:numCache>
                <c:formatCode>General</c:formatCode>
                <c:ptCount val="8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</c:numCache>
            </c:numRef>
          </c:cat>
          <c:val>
            <c:numRef>
              <c:f>Feuil1!$B$3:$I$3</c:f>
              <c:numCache>
                <c:formatCode>General</c:formatCode>
                <c:ptCount val="8"/>
                <c:pt idx="6">
                  <c:v>16.0</c:v>
                </c:pt>
                <c:pt idx="7">
                  <c:v>18.0</c:v>
                </c:pt>
              </c:numCache>
            </c:numRef>
          </c:val>
        </c:ser>
        <c:ser>
          <c:idx val="2"/>
          <c:order val="2"/>
          <c:tx>
            <c:strRef>
              <c:f>Feuil1!$A$4</c:f>
              <c:strCache>
                <c:ptCount val="1"/>
                <c:pt idx="0">
                  <c:v>ABG 2</c:v>
                </c:pt>
              </c:strCache>
            </c:strRef>
          </c:tx>
          <c:invertIfNegative val="0"/>
          <c:cat>
            <c:numRef>
              <c:f>Feuil1!$B$1:$I$1</c:f>
              <c:numCache>
                <c:formatCode>General</c:formatCode>
                <c:ptCount val="8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</c:numCache>
            </c:numRef>
          </c:cat>
          <c:val>
            <c:numRef>
              <c:f>Feuil1!$B$4:$I$4</c:f>
              <c:numCache>
                <c:formatCode>General</c:formatCode>
                <c:ptCount val="8"/>
                <c:pt idx="0">
                  <c:v>39.0</c:v>
                </c:pt>
                <c:pt idx="1">
                  <c:v>40.0</c:v>
                </c:pt>
                <c:pt idx="2">
                  <c:v>41.0</c:v>
                </c:pt>
                <c:pt idx="3">
                  <c:v>43.0</c:v>
                </c:pt>
                <c:pt idx="4">
                  <c:v>42.0</c:v>
                </c:pt>
                <c:pt idx="5">
                  <c:v>42.0</c:v>
                </c:pt>
                <c:pt idx="6">
                  <c:v>40.0</c:v>
                </c:pt>
                <c:pt idx="7">
                  <c:v>44.0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shape val="box"/>
        <c:axId val="2085275768"/>
        <c:axId val="2066696552"/>
        <c:axId val="0"/>
      </c:bar3DChart>
      <c:catAx>
        <c:axId val="2085275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2066696552"/>
        <c:crosses val="autoZero"/>
        <c:auto val="1"/>
        <c:lblAlgn val="ctr"/>
        <c:lblOffset val="100"/>
        <c:noMultiLvlLbl val="0"/>
      </c:catAx>
      <c:valAx>
        <c:axId val="2066696552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20852757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307182940388935"/>
          <c:y val="0.910563970108832"/>
          <c:w val="0.40292518550455"/>
          <c:h val="0.0639583228847986"/>
        </c:manualLayout>
      </c:layout>
      <c:overlay val="0"/>
      <c:txPr>
        <a:bodyPr/>
        <a:lstStyle/>
        <a:p>
          <a:pPr algn="ctr">
            <a:defRPr sz="2000"/>
          </a:pPr>
          <a:endParaRPr lang="fr-FR"/>
        </a:p>
      </c:txPr>
    </c:legend>
    <c:plotVisOnly val="1"/>
    <c:dispBlanksAs val="gap"/>
    <c:showDLblsOverMax val="0"/>
  </c:chart>
  <c:spPr>
    <a:noFill/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788625624575619"/>
          <c:y val="0.0536887347636671"/>
          <c:w val="0.717637676195274"/>
          <c:h val="0.79336763645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Pré op 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0 à 10</c:v>
                </c:pt>
                <c:pt idx="1">
                  <c:v>11 à 30</c:v>
                </c:pt>
                <c:pt idx="2">
                  <c:v>31 à 50</c:v>
                </c:pt>
                <c:pt idx="3">
                  <c:v>51 à 70</c:v>
                </c:pt>
                <c:pt idx="4">
                  <c:v>71 à 90</c:v>
                </c:pt>
                <c:pt idx="5">
                  <c:v>&gt; 90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0.0</c:v>
                </c:pt>
                <c:pt idx="1">
                  <c:v>4.0</c:v>
                </c:pt>
                <c:pt idx="2">
                  <c:v>8.0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Dernier ex.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0 à 10</c:v>
                </c:pt>
                <c:pt idx="1">
                  <c:v>11 à 30</c:v>
                </c:pt>
                <c:pt idx="2">
                  <c:v>31 à 50</c:v>
                </c:pt>
                <c:pt idx="3">
                  <c:v>51 à 70</c:v>
                </c:pt>
                <c:pt idx="4">
                  <c:v>71 à 90</c:v>
                </c:pt>
                <c:pt idx="5">
                  <c:v>&gt; 90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1.0</c:v>
                </c:pt>
                <c:pt idx="5">
                  <c:v>11.0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5848984"/>
        <c:axId val="2115786552"/>
        <c:axId val="0"/>
      </c:bar3DChart>
      <c:catAx>
        <c:axId val="2115848984"/>
        <c:scaling>
          <c:orientation val="minMax"/>
        </c:scaling>
        <c:delete val="0"/>
        <c:axPos val="b"/>
        <c:majorTickMark val="out"/>
        <c:minorTickMark val="none"/>
        <c:tickLblPos val="nextTo"/>
        <c:crossAx val="2115786552"/>
        <c:crosses val="autoZero"/>
        <c:auto val="1"/>
        <c:lblAlgn val="ctr"/>
        <c:lblOffset val="100"/>
        <c:noMultiLvlLbl val="0"/>
      </c:catAx>
      <c:valAx>
        <c:axId val="2115786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848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>
      <a:outerShdw blurRad="50800" dist="38100" dir="1680000" algn="tl" rotWithShape="0">
        <a:srgbClr val="000000">
          <a:alpha val="43000"/>
        </a:srgbClr>
      </a:outerShdw>
    </a:effectLst>
  </c:sp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Pré op 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0 à 10</c:v>
                </c:pt>
                <c:pt idx="1">
                  <c:v>11 à 30</c:v>
                </c:pt>
                <c:pt idx="2">
                  <c:v>31 à 50</c:v>
                </c:pt>
                <c:pt idx="3">
                  <c:v>51 à 70</c:v>
                </c:pt>
                <c:pt idx="4">
                  <c:v>71 à 90</c:v>
                </c:pt>
                <c:pt idx="5">
                  <c:v>&gt; 90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0.0</c:v>
                </c:pt>
                <c:pt idx="1">
                  <c:v>6.0</c:v>
                </c:pt>
                <c:pt idx="2">
                  <c:v>13.0</c:v>
                </c:pt>
                <c:pt idx="3">
                  <c:v>0.0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Dernier ex.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0 à 10</c:v>
                </c:pt>
                <c:pt idx="1">
                  <c:v>11 à 30</c:v>
                </c:pt>
                <c:pt idx="2">
                  <c:v>31 à 50</c:v>
                </c:pt>
                <c:pt idx="3">
                  <c:v>51 à 70</c:v>
                </c:pt>
                <c:pt idx="4">
                  <c:v>71 à 90</c:v>
                </c:pt>
                <c:pt idx="5">
                  <c:v>&gt; 90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  <c:pt idx="4">
                  <c:v>5.0</c:v>
                </c:pt>
                <c:pt idx="5">
                  <c:v>14.0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5988232"/>
        <c:axId val="2086278136"/>
        <c:axId val="0"/>
      </c:bar3DChart>
      <c:catAx>
        <c:axId val="2085988232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278136"/>
        <c:crosses val="autoZero"/>
        <c:auto val="1"/>
        <c:lblAlgn val="ctr"/>
        <c:lblOffset val="100"/>
        <c:noMultiLvlLbl val="0"/>
      </c:catAx>
      <c:valAx>
        <c:axId val="2086278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598823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noFill/>
    <a:ln>
      <a:solidFill>
        <a:schemeClr val="tx1"/>
      </a:solidFill>
    </a:ln>
    <a:effectLst>
      <a:outerShdw blurRad="50800" dist="38100" dir="168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Feuil1!$A$15</c:f>
              <c:strCache>
                <c:ptCount val="1"/>
                <c:pt idx="0">
                  <c:v>Col St.</c:v>
                </c:pt>
              </c:strCache>
            </c:strRef>
          </c:tx>
          <c:spPr>
            <a:solidFill>
              <a:srgbClr val="3366FF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3366FF">
                  <a:alpha val="32000"/>
                </a:srgbClr>
              </a:solidFill>
            </c:spPr>
          </c:dPt>
          <c:cat>
            <c:strRef>
              <c:f>Feuil1!$B$14:$C$14</c:f>
              <c:strCache>
                <c:ptCount val="2"/>
                <c:pt idx="0">
                  <c:v>Serie</c:v>
                </c:pt>
                <c:pt idx="1">
                  <c:v>ABG mod</c:v>
                </c:pt>
              </c:strCache>
            </c:strRef>
          </c:cat>
          <c:val>
            <c:numRef>
              <c:f>Feuil1!$B$15:$C$15</c:f>
              <c:numCache>
                <c:formatCode>General</c:formatCode>
                <c:ptCount val="2"/>
                <c:pt idx="0">
                  <c:v>56.0</c:v>
                </c:pt>
                <c:pt idx="1">
                  <c:v>91.0</c:v>
                </c:pt>
              </c:numCache>
            </c:numRef>
          </c:val>
        </c:ser>
        <c:ser>
          <c:idx val="1"/>
          <c:order val="1"/>
          <c:tx>
            <c:strRef>
              <c:f>Feuil1!$A$16</c:f>
              <c:strCache>
                <c:ptCount val="1"/>
                <c:pt idx="0">
                  <c:v>Col Diff.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rgbClr val="FFFF00">
                  <a:alpha val="47000"/>
                </a:srgbClr>
              </a:solidFill>
            </c:spPr>
          </c:dPt>
          <c:cat>
            <c:strRef>
              <c:f>Feuil1!$B$14:$C$14</c:f>
              <c:strCache>
                <c:ptCount val="2"/>
                <c:pt idx="0">
                  <c:v>Serie</c:v>
                </c:pt>
                <c:pt idx="1">
                  <c:v>ABG mod</c:v>
                </c:pt>
              </c:strCache>
            </c:strRef>
          </c:cat>
          <c:val>
            <c:numRef>
              <c:f>Feuil1!$B$16:$C$16</c:f>
              <c:numCache>
                <c:formatCode>General</c:formatCode>
                <c:ptCount val="2"/>
                <c:pt idx="0">
                  <c:v>114.0</c:v>
                </c:pt>
                <c:pt idx="1">
                  <c:v>95.0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4868264"/>
        <c:axId val="2084871272"/>
        <c:axId val="0"/>
      </c:bar3DChart>
      <c:catAx>
        <c:axId val="20848682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84871272"/>
        <c:crosses val="autoZero"/>
        <c:auto val="1"/>
        <c:lblAlgn val="ctr"/>
        <c:lblOffset val="100"/>
        <c:noMultiLvlLbl val="0"/>
      </c:catAx>
      <c:valAx>
        <c:axId val="2084871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4868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9584426946632"/>
          <c:y val="0.446535687543181"/>
          <c:w val="0.158069894041023"/>
          <c:h val="0.188303351132124"/>
        </c:manualLayout>
      </c:layout>
      <c:overlay val="0"/>
      <c:txPr>
        <a:bodyPr/>
        <a:lstStyle/>
        <a:p>
          <a:pPr>
            <a:defRPr sz="1800"/>
          </a:pPr>
          <a:endParaRPr lang="fr-FR"/>
        </a:p>
      </c:txPr>
    </c:legend>
    <c:plotVisOnly val="1"/>
    <c:dispBlanksAs val="gap"/>
    <c:showDLblsOverMax val="0"/>
  </c:chart>
  <c:spPr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163050828328"/>
          <c:y val="0.067496978200526"/>
          <c:w val="0.607455890666474"/>
          <c:h val="0.932503021799474"/>
        </c:manualLayout>
      </c:layout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8000"/>
              </a:solidFill>
            </c:spPr>
          </c:dPt>
          <c:cat>
            <c:strRef>
              <c:f>Feuil1!$A$1:$A$6</c:f>
              <c:strCache>
                <c:ptCount val="6"/>
                <c:pt idx="0">
                  <c:v>Simple Mob.</c:v>
                </c:pt>
                <c:pt idx="1">
                  <c:v>ABG</c:v>
                </c:pt>
                <c:pt idx="2">
                  <c:v>Trident</c:v>
                </c:pt>
                <c:pt idx="3">
                  <c:v>Anca fit</c:v>
                </c:pt>
                <c:pt idx="4">
                  <c:v>Eternity</c:v>
                </c:pt>
                <c:pt idx="5">
                  <c:v>Kerboull</c:v>
                </c:pt>
              </c:strCache>
            </c:strRef>
          </c:cat>
          <c:val>
            <c:numRef>
              <c:f>Feuil1!$B$1:$B$6</c:f>
              <c:numCache>
                <c:formatCode>General</c:formatCode>
                <c:ptCount val="6"/>
                <c:pt idx="1">
                  <c:v>137.0</c:v>
                </c:pt>
                <c:pt idx="2">
                  <c:v>68.0</c:v>
                </c:pt>
                <c:pt idx="3">
                  <c:v>32.0</c:v>
                </c:pt>
                <c:pt idx="4">
                  <c:v>12.0</c:v>
                </c:pt>
                <c:pt idx="5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0"/>
          <c:y val="0.766259761374013"/>
          <c:w val="0.960706036451769"/>
          <c:h val="0.232446230191269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ln w="9525" cmpd="sng">
      <a:solidFill>
        <a:schemeClr val="tx1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dPt>
            <c:idx val="5"/>
            <c:bubble3D val="0"/>
            <c:spPr>
              <a:solidFill>
                <a:srgbClr val="008000"/>
              </a:solidFill>
            </c:spPr>
          </c:dPt>
          <c:cat>
            <c:strRef>
              <c:f>Feuil1!$A$1:$A$6</c:f>
              <c:strCache>
                <c:ptCount val="6"/>
                <c:pt idx="0">
                  <c:v>Double mob.</c:v>
                </c:pt>
                <c:pt idx="1">
                  <c:v>Saturne</c:v>
                </c:pt>
                <c:pt idx="2">
                  <c:v>Collegia</c:v>
                </c:pt>
                <c:pt idx="3">
                  <c:v>Adès</c:v>
                </c:pt>
                <c:pt idx="4">
                  <c:v>Tornier</c:v>
                </c:pt>
                <c:pt idx="5">
                  <c:v>Avantage</c:v>
                </c:pt>
              </c:strCache>
            </c:strRef>
          </c:cat>
          <c:val>
            <c:numRef>
              <c:f>Feuil1!$B$1:$B$6</c:f>
              <c:numCache>
                <c:formatCode>General</c:formatCode>
                <c:ptCount val="6"/>
                <c:pt idx="1">
                  <c:v>143.0</c:v>
                </c:pt>
                <c:pt idx="2">
                  <c:v>20.0</c:v>
                </c:pt>
                <c:pt idx="3">
                  <c:v>56.0</c:v>
                </c:pt>
                <c:pt idx="4">
                  <c:v>22.0</c:v>
                </c:pt>
                <c:pt idx="5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0"/>
          <c:y val="0.788758754107521"/>
          <c:w val="0.976426446301439"/>
          <c:h val="0.209947237457761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/>
      </a:solidFill>
    </a:ln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Feuil1!$A$2:$A$7</c:f>
              <c:strCache>
                <c:ptCount val="6"/>
                <c:pt idx="0">
                  <c:v>&lt;50</c:v>
                </c:pt>
                <c:pt idx="1">
                  <c:v>50 - 60</c:v>
                </c:pt>
                <c:pt idx="2">
                  <c:v>61-70</c:v>
                </c:pt>
                <c:pt idx="3">
                  <c:v>71-80</c:v>
                </c:pt>
                <c:pt idx="4">
                  <c:v>81-90</c:v>
                </c:pt>
                <c:pt idx="5">
                  <c:v>&gt;90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9.0</c:v>
                </c:pt>
                <c:pt idx="1">
                  <c:v>22.0</c:v>
                </c:pt>
                <c:pt idx="2">
                  <c:v>243.0</c:v>
                </c:pt>
                <c:pt idx="3">
                  <c:v>175.0</c:v>
                </c:pt>
                <c:pt idx="4">
                  <c:v>51.0</c:v>
                </c:pt>
                <c:pt idx="5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6273848"/>
        <c:axId val="2086160392"/>
        <c:axId val="0"/>
      </c:bar3DChart>
      <c:catAx>
        <c:axId val="2086273848"/>
        <c:scaling>
          <c:orientation val="minMax"/>
        </c:scaling>
        <c:delete val="0"/>
        <c:axPos val="b"/>
        <c:majorTickMark val="out"/>
        <c:minorTickMark val="none"/>
        <c:tickLblPos val="nextTo"/>
        <c:crossAx val="2086160392"/>
        <c:crosses val="autoZero"/>
        <c:auto val="1"/>
        <c:lblAlgn val="ctr"/>
        <c:lblOffset val="100"/>
        <c:noMultiLvlLbl val="0"/>
      </c:catAx>
      <c:valAx>
        <c:axId val="20861603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273848"/>
        <c:crosses val="autoZero"/>
        <c:crossBetween val="between"/>
      </c:valAx>
    </c:plotArea>
    <c:plotVisOnly val="1"/>
    <c:dispBlanksAs val="gap"/>
    <c:showDLblsOverMax val="0"/>
  </c:chart>
  <c:spPr>
    <a:effectLst>
      <a:outerShdw blurRad="50800" dist="38100" dir="2700000" algn="tl" rotWithShape="0">
        <a:srgbClr val="000000">
          <a:alpha val="43000"/>
        </a:srgbClr>
      </a:outerShdw>
    </a:effectLst>
  </c:sp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Pt>
            <c:idx val="2"/>
            <c:bubble3D val="0"/>
            <c:spPr>
              <a:solidFill>
                <a:srgbClr val="FF0000"/>
              </a:solidFill>
            </c:spPr>
          </c:dPt>
          <c:dPt>
            <c:idx val="3"/>
            <c:bubble3D val="0"/>
            <c:spPr>
              <a:solidFill>
                <a:srgbClr val="FFFF00"/>
              </a:solidFill>
            </c:spPr>
          </c:dPt>
          <c:cat>
            <c:strRef>
              <c:f>Feuil1!$A$2:$A$5</c:f>
              <c:strCache>
                <c:ptCount val="4"/>
                <c:pt idx="0">
                  <c:v>Coxarthrose</c:v>
                </c:pt>
                <c:pt idx="1">
                  <c:v>Nécrose</c:v>
                </c:pt>
                <c:pt idx="2">
                  <c:v>Rhumatoide</c:v>
                </c:pt>
                <c:pt idx="3">
                  <c:v>Autres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415.0</c:v>
                </c:pt>
                <c:pt idx="1">
                  <c:v>57.0</c:v>
                </c:pt>
                <c:pt idx="2">
                  <c:v>6.0</c:v>
                </c:pt>
                <c:pt idx="3">
                  <c:v>23.0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35314474579566"/>
          <c:y val="0.22470952590642"/>
          <c:w val="0.252339846408088"/>
          <c:h val="0.463593714751977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ln>
      <a:solidFill>
        <a:schemeClr val="tx1"/>
      </a:solidFill>
    </a:ln>
    <a:effectLst>
      <a:outerShdw blurRad="50800" dist="38100" dir="1980000" algn="tl" rotWithShape="0">
        <a:srgbClr val="000000">
          <a:alpha val="43000"/>
        </a:srgbClr>
      </a:outerShdw>
    </a:effectLst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1607895474171"/>
          <c:y val="0.0417838436479447"/>
          <c:w val="0.562349821344947"/>
          <c:h val="0.749714270384745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Feuil1!$A$1:$A$4</c:f>
              <c:strCache>
                <c:ptCount val="4"/>
                <c:pt idx="1">
                  <c:v>Très satisfaits</c:v>
                </c:pt>
                <c:pt idx="2">
                  <c:v>Satisfaits</c:v>
                </c:pt>
                <c:pt idx="3">
                  <c:v>Mécontents</c:v>
                </c:pt>
              </c:strCache>
            </c:strRef>
          </c:cat>
          <c:val>
            <c:numRef>
              <c:f>Feuil1!$B$1:$B$4</c:f>
              <c:numCache>
                <c:formatCode>General</c:formatCode>
                <c:ptCount val="4"/>
                <c:pt idx="1">
                  <c:v>102.0</c:v>
                </c:pt>
                <c:pt idx="2">
                  <c:v>67.0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5856952"/>
        <c:axId val="2113007560"/>
        <c:axId val="0"/>
      </c:bar3DChart>
      <c:catAx>
        <c:axId val="2115856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113007560"/>
        <c:crosses val="autoZero"/>
        <c:auto val="1"/>
        <c:lblAlgn val="ctr"/>
        <c:lblOffset val="100"/>
        <c:noMultiLvlLbl val="0"/>
      </c:catAx>
      <c:valAx>
        <c:axId val="2113007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5856952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3189069419542"/>
          <c:y val="0.360535141440653"/>
          <c:w val="0.354588697357648"/>
          <c:h val="0.278929352580927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>
      <a:outerShdw blurRad="50800" dist="38100" dir="1260000" algn="tl" rotWithShape="0">
        <a:srgbClr val="000000">
          <a:alpha val="43000"/>
        </a:srgbClr>
      </a:outerShdw>
    </a:effectLst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Feuil1!$A$1:$A$4</c:f>
              <c:strCache>
                <c:ptCount val="4"/>
                <c:pt idx="1">
                  <c:v>Très satisfaits</c:v>
                </c:pt>
                <c:pt idx="2">
                  <c:v>Satisfaits</c:v>
                </c:pt>
                <c:pt idx="3">
                  <c:v>Mécontents</c:v>
                </c:pt>
              </c:strCache>
            </c:strRef>
          </c:cat>
          <c:val>
            <c:numRef>
              <c:f>Feuil1!$B$1:$B$4</c:f>
              <c:numCache>
                <c:formatCode>General</c:formatCode>
                <c:ptCount val="4"/>
                <c:pt idx="1">
                  <c:v>102.0</c:v>
                </c:pt>
                <c:pt idx="2">
                  <c:v>67.0</c:v>
                </c:pt>
                <c:pt idx="3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112861576"/>
        <c:axId val="2116209432"/>
        <c:axId val="0"/>
      </c:bar3DChart>
      <c:catAx>
        <c:axId val="211286157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116209432"/>
        <c:crosses val="autoZero"/>
        <c:auto val="1"/>
        <c:lblAlgn val="ctr"/>
        <c:lblOffset val="100"/>
        <c:noMultiLvlLbl val="0"/>
      </c:catAx>
      <c:valAx>
        <c:axId val="2116209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2861576"/>
        <c:crosses val="autoZero"/>
        <c:crossBetween val="between"/>
      </c:valAx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20061730304136"/>
          <c:y val="0.360535141440653"/>
          <c:w val="0.357716102454986"/>
          <c:h val="0.278929352580927"/>
        </c:manualLayout>
      </c:layout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>
      <a:outerShdw blurRad="50800" dist="38100" dir="1260000" algn="tl" rotWithShape="0">
        <a:srgbClr val="000000">
          <a:alpha val="43000"/>
        </a:srgbClr>
      </a:outerShdw>
    </a:effectLst>
  </c:sp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Pré op 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0 à 10</c:v>
                </c:pt>
                <c:pt idx="1">
                  <c:v>11 à 30</c:v>
                </c:pt>
                <c:pt idx="2">
                  <c:v>31 à 50</c:v>
                </c:pt>
                <c:pt idx="3">
                  <c:v>51 à 70</c:v>
                </c:pt>
                <c:pt idx="4">
                  <c:v>71 à 90</c:v>
                </c:pt>
                <c:pt idx="5">
                  <c:v>&gt; 90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0.0</c:v>
                </c:pt>
                <c:pt idx="1">
                  <c:v>76.0</c:v>
                </c:pt>
                <c:pt idx="2">
                  <c:v>232.0</c:v>
                </c:pt>
                <c:pt idx="3">
                  <c:v>23.0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Dernier ex.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0 à 10</c:v>
                </c:pt>
                <c:pt idx="1">
                  <c:v>11 à 30</c:v>
                </c:pt>
                <c:pt idx="2">
                  <c:v>31 à 50</c:v>
                </c:pt>
                <c:pt idx="3">
                  <c:v>51 à 70</c:v>
                </c:pt>
                <c:pt idx="4">
                  <c:v>71 à 90</c:v>
                </c:pt>
                <c:pt idx="5">
                  <c:v>&gt; 90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1.0</c:v>
                </c:pt>
                <c:pt idx="4">
                  <c:v>156.0</c:v>
                </c:pt>
                <c:pt idx="5">
                  <c:v>174.0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085074040"/>
        <c:axId val="2066337304"/>
        <c:axId val="0"/>
      </c:bar3DChart>
      <c:catAx>
        <c:axId val="2085074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066337304"/>
        <c:crosses val="autoZero"/>
        <c:auto val="1"/>
        <c:lblAlgn val="ctr"/>
        <c:lblOffset val="100"/>
        <c:noMultiLvlLbl val="0"/>
      </c:catAx>
      <c:valAx>
        <c:axId val="2066337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5074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193326528628"/>
          <c:y val="0.446535687543181"/>
          <c:w val="0.197460994459026"/>
          <c:h val="0.233199873706436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>
      <a:outerShdw blurRad="50800" dist="38100" dir="1680000" algn="tl" rotWithShape="0">
        <a:srgbClr val="000000">
          <a:alpha val="43000"/>
        </a:srgbClr>
      </a:outerShdw>
    </a:effectLst>
  </c:spPr>
  <c:externalData r:id="rId1">
    <c:autoUpdate val="0"/>
  </c:externalData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0421044765237679"/>
          <c:y val="0.0336723919307338"/>
          <c:w val="0.723453387770973"/>
          <c:h val="0.89327751906058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Pré op 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0 à 10</c:v>
                </c:pt>
                <c:pt idx="1">
                  <c:v>11 à 30</c:v>
                </c:pt>
                <c:pt idx="2">
                  <c:v>31 à 50</c:v>
                </c:pt>
                <c:pt idx="3">
                  <c:v>51 à 70</c:v>
                </c:pt>
                <c:pt idx="4">
                  <c:v>71 à 90</c:v>
                </c:pt>
                <c:pt idx="5">
                  <c:v>&gt; 90</c:v>
                </c:pt>
              </c:strCache>
            </c:strRef>
          </c:cat>
          <c:val>
            <c:numRef>
              <c:f>Feuil1!$B$2:$B$7</c:f>
              <c:numCache>
                <c:formatCode>General</c:formatCode>
                <c:ptCount val="6"/>
                <c:pt idx="0">
                  <c:v>0.0</c:v>
                </c:pt>
                <c:pt idx="1">
                  <c:v>39.0</c:v>
                </c:pt>
                <c:pt idx="2">
                  <c:v>123.0</c:v>
                </c:pt>
                <c:pt idx="3">
                  <c:v>8.0</c:v>
                </c:pt>
                <c:pt idx="4">
                  <c:v>0.0</c:v>
                </c:pt>
                <c:pt idx="5">
                  <c:v>0.0</c:v>
                </c:pt>
              </c:numCache>
            </c:numRef>
          </c:val>
        </c:ser>
        <c:ser>
          <c:idx val="1"/>
          <c:order val="1"/>
          <c:tx>
            <c:strRef>
              <c:f>Feuil1!$C$1</c:f>
              <c:strCache>
                <c:ptCount val="1"/>
                <c:pt idx="0">
                  <c:v>Dernier ex.</c:v>
                </c:pt>
              </c:strCache>
            </c:strRef>
          </c:tx>
          <c:invertIfNegative val="0"/>
          <c:cat>
            <c:strRef>
              <c:f>Feuil1!$A$2:$A$7</c:f>
              <c:strCache>
                <c:ptCount val="6"/>
                <c:pt idx="0">
                  <c:v>0 à 10</c:v>
                </c:pt>
                <c:pt idx="1">
                  <c:v>11 à 30</c:v>
                </c:pt>
                <c:pt idx="2">
                  <c:v>31 à 50</c:v>
                </c:pt>
                <c:pt idx="3">
                  <c:v>51 à 70</c:v>
                </c:pt>
                <c:pt idx="4">
                  <c:v>71 à 90</c:v>
                </c:pt>
                <c:pt idx="5">
                  <c:v>&gt; 90</c:v>
                </c:pt>
              </c:strCache>
            </c:strRef>
          </c:cat>
          <c:val>
            <c:numRef>
              <c:f>Feuil1!$C$2:$C$7</c:f>
              <c:numCache>
                <c:formatCode>General</c:formatCode>
                <c:ptCount val="6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2.0</c:v>
                </c:pt>
                <c:pt idx="4">
                  <c:v>55.0</c:v>
                </c:pt>
                <c:pt idx="5">
                  <c:v>113.0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12634136"/>
        <c:axId val="2116899352"/>
        <c:axId val="0"/>
      </c:bar3DChart>
      <c:catAx>
        <c:axId val="2112634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r-FR"/>
          </a:p>
        </c:txPr>
        <c:crossAx val="2116899352"/>
        <c:crosses val="autoZero"/>
        <c:auto val="1"/>
        <c:lblAlgn val="ctr"/>
        <c:lblOffset val="100"/>
        <c:noMultiLvlLbl val="0"/>
      </c:catAx>
      <c:valAx>
        <c:axId val="21168993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26341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847647516283"/>
          <c:y val="0.446535687543181"/>
          <c:w val="0.209806673471372"/>
          <c:h val="0.241617971689119"/>
        </c:manualLayout>
      </c:layout>
      <c:overlay val="0"/>
      <c:txPr>
        <a:bodyPr/>
        <a:lstStyle/>
        <a:p>
          <a:pPr>
            <a:defRPr sz="2000"/>
          </a:pPr>
          <a:endParaRPr lang="fr-FR"/>
        </a:p>
      </c:txPr>
    </c:legend>
    <c:plotVisOnly val="1"/>
    <c:dispBlanksAs val="gap"/>
    <c:showDLblsOverMax val="0"/>
  </c:chart>
  <c:spPr>
    <a:noFill/>
    <a:ln>
      <a:solidFill>
        <a:schemeClr val="tx1"/>
      </a:solidFill>
    </a:ln>
    <a:effectLst>
      <a:outerShdw blurRad="50800" dist="38100" dir="1680000" algn="tl" rotWithShape="0">
        <a:srgbClr val="000000">
          <a:alpha val="43000"/>
        </a:srgbClr>
      </a:outerShdw>
    </a:effectLst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0.27084</cdr:x>
      <cdr:y>0.73462</cdr:y>
    </cdr:from>
    <cdr:to>
      <cdr:x>0.35421</cdr:x>
      <cdr:y>0.81623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228884" y="3324873"/>
          <a:ext cx="686120" cy="3693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22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0.54122</cdr:x>
      <cdr:y>0.21579</cdr:y>
    </cdr:from>
    <cdr:to>
      <cdr:x>0.62459</cdr:x>
      <cdr:y>0.30933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454028" y="976639"/>
          <a:ext cx="686120" cy="4233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175</a:t>
          </a:r>
          <a:endParaRPr lang="fr-FR" sz="18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0.54836</cdr:x>
      <cdr:y>0.65682</cdr:y>
    </cdr:from>
    <cdr:to>
      <cdr:x>0.63608</cdr:x>
      <cdr:y>0.70167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215491" y="2595266"/>
          <a:ext cx="354390" cy="17721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r-FR" sz="1100" dirty="0"/>
        </a:p>
      </cdr:txBody>
    </cdr:sp>
  </cdr:relSizeAnchor>
  <cdr:relSizeAnchor xmlns:cdr="http://schemas.openxmlformats.org/drawingml/2006/chartDrawing">
    <cdr:from>
      <cdr:x>0.52278</cdr:x>
      <cdr:y>0.60823</cdr:y>
    </cdr:from>
    <cdr:to>
      <cdr:x>0.6507</cdr:x>
      <cdr:y>0.71288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2112127" y="2403279"/>
          <a:ext cx="516819" cy="413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/>
            <a:t>0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0.34864</cdr:x>
      <cdr:y>0.23262</cdr:y>
    </cdr:from>
    <cdr:to>
      <cdr:x>0.48747</cdr:x>
      <cdr:y>0.34286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1409137" y="919134"/>
          <a:ext cx="561118" cy="435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67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0.21347</cdr:x>
      <cdr:y>0.0588</cdr:y>
    </cdr:from>
    <cdr:to>
      <cdr:x>0.38518</cdr:x>
      <cdr:y>0.13915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862785" y="232348"/>
          <a:ext cx="694014" cy="3174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102</a:t>
          </a:r>
          <a:endParaRPr lang="fr-FR" sz="1800" dirty="0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0.30151</cdr:x>
      <cdr:y>0.05432</cdr:y>
    </cdr:from>
    <cdr:to>
      <cdr:x>0.3984</cdr:x>
      <cdr:y>0.14568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2481284" y="245830"/>
          <a:ext cx="797377" cy="41351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232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0.40199</cdr:x>
      <cdr:y>0.65797</cdr:y>
    </cdr:from>
    <cdr:to>
      <cdr:x>0.47196</cdr:x>
      <cdr:y>0.7526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3308195" y="2977953"/>
          <a:ext cx="575884" cy="428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23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0.524</cdr:x>
      <cdr:y>0.27946</cdr:y>
    </cdr:from>
    <cdr:to>
      <cdr:x>0.59936</cdr:x>
      <cdr:y>0.36756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4312299" y="1264838"/>
          <a:ext cx="620182" cy="398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156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0.63883</cdr:x>
      <cdr:y>0.2762</cdr:y>
    </cdr:from>
    <cdr:to>
      <cdr:x>0.73214</cdr:x>
      <cdr:y>0.40998</cdr:y>
    </cdr:to>
    <cdr:sp macro="" textlink="">
      <cdr:nvSpPr>
        <cdr:cNvPr id="5" name="ZoneTexte 4"/>
        <cdr:cNvSpPr txBox="1"/>
      </cdr:nvSpPr>
      <cdr:spPr>
        <a:xfrm xmlns:a="http://schemas.openxmlformats.org/drawingml/2006/main">
          <a:off x="5257339" y="1250070"/>
          <a:ext cx="767845" cy="60549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174</a:t>
          </a:r>
          <a:endParaRPr lang="fr-FR" sz="18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0.43608</cdr:x>
      <cdr:y>0.73142</cdr:y>
    </cdr:from>
    <cdr:to>
      <cdr:x>0.4917</cdr:x>
      <cdr:y>0.80647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3588751" y="3310365"/>
          <a:ext cx="457754" cy="33967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2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0.52579</cdr:x>
      <cdr:y>0.44752</cdr:y>
    </cdr:from>
    <cdr:to>
      <cdr:x>0.59936</cdr:x>
      <cdr:y>0.54541</cdr:y>
    </cdr:to>
    <cdr:sp macro="" textlink="">
      <cdr:nvSpPr>
        <cdr:cNvPr id="3" name="ZoneTexte 2"/>
        <cdr:cNvSpPr txBox="1"/>
      </cdr:nvSpPr>
      <cdr:spPr>
        <a:xfrm xmlns:a="http://schemas.openxmlformats.org/drawingml/2006/main">
          <a:off x="4327065" y="2025465"/>
          <a:ext cx="605416" cy="44304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55</a:t>
          </a:r>
          <a:endParaRPr lang="fr-FR" sz="1800" dirty="0"/>
        </a:p>
      </cdr:txBody>
    </cdr:sp>
  </cdr:relSizeAnchor>
  <cdr:relSizeAnchor xmlns:cdr="http://schemas.openxmlformats.org/drawingml/2006/chartDrawing">
    <cdr:from>
      <cdr:x>0.62268</cdr:x>
      <cdr:y>0.16855</cdr:y>
    </cdr:from>
    <cdr:to>
      <cdr:x>0.7124</cdr:x>
      <cdr:y>0.28928</cdr:y>
    </cdr:to>
    <cdr:sp macro="" textlink="">
      <cdr:nvSpPr>
        <cdr:cNvPr id="4" name="ZoneTexte 3"/>
        <cdr:cNvSpPr txBox="1"/>
      </cdr:nvSpPr>
      <cdr:spPr>
        <a:xfrm xmlns:a="http://schemas.openxmlformats.org/drawingml/2006/main">
          <a:off x="5124445" y="762844"/>
          <a:ext cx="738312" cy="5464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113</a:t>
          </a:r>
          <a:endParaRPr lang="fr-FR" sz="1800" dirty="0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0.54047</cdr:x>
      <cdr:y>0.05933</cdr:y>
    </cdr:from>
    <cdr:to>
      <cdr:x>0.61497</cdr:x>
      <cdr:y>0.12384</cdr:y>
    </cdr:to>
    <cdr:sp macro="" textlink="">
      <cdr:nvSpPr>
        <cdr:cNvPr id="2" name="ZoneTexte 1"/>
        <cdr:cNvSpPr txBox="1"/>
      </cdr:nvSpPr>
      <cdr:spPr>
        <a:xfrm xmlns:a="http://schemas.openxmlformats.org/drawingml/2006/main">
          <a:off x="4447823" y="268505"/>
          <a:ext cx="613128" cy="2919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fr-FR" sz="1800" dirty="0" smtClean="0"/>
            <a:t>186</a:t>
          </a:r>
          <a:endParaRPr lang="fr-FR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C059F5-EA10-3A49-8743-468C9F0CB541}" type="datetimeFigureOut">
              <a:rPr lang="fr-FR" smtClean="0"/>
              <a:t>07/09/12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5E8FB1-0977-3D42-8434-7D298837E3A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7306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31 moins de 60 ans</a:t>
            </a:r>
          </a:p>
          <a:p>
            <a:r>
              <a:rPr lang="fr-FR" dirty="0" smtClean="0"/>
              <a:t>1</a:t>
            </a:r>
            <a:r>
              <a:rPr lang="fr-FR" baseline="0" dirty="0" smtClean="0"/>
              <a:t> opérée à 91 ans actuellement 97 ans : </a:t>
            </a:r>
            <a:r>
              <a:rPr lang="fr-FR" baseline="0" dirty="0" err="1" smtClean="0"/>
              <a:t>apta</a:t>
            </a:r>
            <a:r>
              <a:rPr lang="fr-FR" baseline="0" dirty="0" smtClean="0"/>
              <a:t> cimentée + saturne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8FB1-0977-3D42-8434-7D298837E3A7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9041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5E8FB1-0977-3D42-8434-7D298837E3A7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53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5D9E6-0DEB-CE4A-9F0D-8AD5BB4F610E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415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6934-AE99-954F-84B0-AEAD789757A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41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2598F-F766-8F4E-9EB7-4E3FFF8456E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9287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837802-B806-1D47-8311-ADC044D092F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047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DDA18-8963-B647-A790-38405939C870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1109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F53187-D8F4-FC42-8571-2DADF2102BA9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8268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C6187-0CF4-724A-A253-7140C49EB957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7333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C54BF8-5247-934A-84A8-4644F0C8B39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6154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CAEBAF-62B1-DB4F-B462-F03CE16B1A7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835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B2D5A6-366D-7847-ACF9-B818DA4F4E92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9135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FD43B1-5806-AF4B-A876-C37064CF1083}" type="slidenum">
              <a:rPr lang="es-ES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34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F8C98EF-F9BE-B94B-AC2E-3DB1FCDA35C3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g"/><Relationship Id="rId3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8.xml"/><Relationship Id="rId3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9.xml"/><Relationship Id="rId3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chart" Target="../charts/chart11.xml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2.xml"/><Relationship Id="rId3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93044" y="574275"/>
            <a:ext cx="7772400" cy="2492033"/>
          </a:xfrm>
        </p:spPr>
        <p:txBody>
          <a:bodyPr/>
          <a:lstStyle/>
          <a:p>
            <a:pPr algn="l"/>
            <a:r>
              <a:rPr lang="fr-FR" dirty="0" smtClean="0"/>
              <a:t>Tiges monoblocs ou tiges modulaires ?</a:t>
            </a:r>
            <a:br>
              <a:rPr lang="fr-FR" dirty="0" smtClean="0"/>
            </a:br>
            <a:r>
              <a:rPr lang="fr-FR" dirty="0" smtClean="0"/>
              <a:t>Expérience personnelle et interrogations 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32893" y="4601538"/>
            <a:ext cx="4679872" cy="1713116"/>
          </a:xfrm>
        </p:spPr>
        <p:txBody>
          <a:bodyPr/>
          <a:lstStyle/>
          <a:p>
            <a:pPr algn="r"/>
            <a:r>
              <a:rPr lang="fr-FR" sz="2000" dirty="0" smtClean="0"/>
              <a:t>Richard </a:t>
            </a:r>
            <a:r>
              <a:rPr lang="fr-FR" sz="2000" dirty="0" err="1" smtClean="0"/>
              <a:t>Béracassat</a:t>
            </a:r>
            <a:r>
              <a:rPr lang="fr-FR" sz="2000" dirty="0"/>
              <a:t> - </a:t>
            </a:r>
            <a:r>
              <a:rPr lang="fr-FR" sz="2000" dirty="0" smtClean="0"/>
              <a:t>Alès</a:t>
            </a:r>
          </a:p>
          <a:p>
            <a:pPr algn="r"/>
            <a:r>
              <a:rPr lang="fr-FR" sz="2000" dirty="0" smtClean="0"/>
              <a:t>4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Journées de l’Ecole Nîmoise d’Orthopédie</a:t>
            </a:r>
          </a:p>
          <a:p>
            <a:pPr algn="r"/>
            <a:r>
              <a:rPr lang="fr-FR" sz="2000" dirty="0" smtClean="0"/>
              <a:t>8/08/2012 - Béziers </a:t>
            </a:r>
          </a:p>
        </p:txBody>
      </p:sp>
      <p:pic>
        <p:nvPicPr>
          <p:cNvPr id="5" name="Image 4" descr="alès chir ort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  <p:pic>
        <p:nvPicPr>
          <p:cNvPr id="9" name="Image 8" descr="asile de fou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44" y="3591450"/>
            <a:ext cx="3746500" cy="256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58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457200" y="466738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ÂGES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4090251" y="1609738"/>
            <a:ext cx="738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243</a:t>
            </a:r>
            <a:endParaRPr lang="fr-FR" dirty="0"/>
          </a:p>
        </p:txBody>
      </p:sp>
      <p:pic>
        <p:nvPicPr>
          <p:cNvPr id="12" name="Image 11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6053014"/>
              </p:ext>
            </p:extLst>
          </p:nvPr>
        </p:nvGraphicFramePr>
        <p:xfrm>
          <a:off x="713764" y="1768021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1817486" y="5109739"/>
            <a:ext cx="540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6364852" y="4496571"/>
            <a:ext cx="613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51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7605706" y="5294405"/>
            <a:ext cx="58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09810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08226" y="274638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Pathologies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9424676"/>
              </p:ext>
            </p:extLst>
          </p:nvPr>
        </p:nvGraphicFramePr>
        <p:xfrm>
          <a:off x="708226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Image 4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72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3578"/>
            <a:ext cx="8229600" cy="640993"/>
          </a:xfrm>
        </p:spPr>
        <p:txBody>
          <a:bodyPr/>
          <a:lstStyle/>
          <a:p>
            <a:pPr algn="l"/>
            <a:r>
              <a:rPr lang="fr-FR" sz="3600" dirty="0" smtClean="0"/>
              <a:t>Complications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16039" y="1063314"/>
            <a:ext cx="4868679" cy="4123216"/>
          </a:xfrm>
        </p:spPr>
        <p:txBody>
          <a:bodyPr/>
          <a:lstStyle/>
          <a:p>
            <a:r>
              <a:rPr lang="fr-FR" sz="2000" dirty="0" smtClean="0"/>
              <a:t>Infection profonde: 1 (reprise 1 temps)</a:t>
            </a:r>
          </a:p>
          <a:p>
            <a:r>
              <a:rPr lang="fr-FR" sz="2000" dirty="0" smtClean="0"/>
              <a:t>Infection superficielle: 3</a:t>
            </a:r>
          </a:p>
          <a:p>
            <a:r>
              <a:rPr lang="fr-FR" sz="2000" dirty="0" smtClean="0"/>
              <a:t>Luxation: 1 (Cotyle ABG)</a:t>
            </a:r>
          </a:p>
          <a:p>
            <a:r>
              <a:rPr lang="fr-FR" sz="2000" dirty="0" smtClean="0"/>
              <a:t>Fracture tardive: 7 </a:t>
            </a:r>
            <a:r>
              <a:rPr lang="fr-FR" sz="2000" dirty="0" err="1" smtClean="0"/>
              <a:t>ostéosynthésée</a:t>
            </a:r>
            <a:r>
              <a:rPr lang="fr-FR" sz="2000" dirty="0" smtClean="0"/>
              <a:t>, 1 reprise avec changement tige (</a:t>
            </a:r>
            <a:r>
              <a:rPr lang="fr-FR" sz="2000" dirty="0" err="1" smtClean="0"/>
              <a:t>Integra</a:t>
            </a:r>
            <a:r>
              <a:rPr lang="fr-FR" sz="2000" dirty="0" smtClean="0"/>
              <a:t> ®)</a:t>
            </a:r>
          </a:p>
          <a:p>
            <a:r>
              <a:rPr lang="fr-FR" sz="2000" dirty="0" smtClean="0"/>
              <a:t>Phlébite 4 dont 1 E.P.</a:t>
            </a:r>
          </a:p>
          <a:p>
            <a:r>
              <a:rPr lang="fr-FR" sz="2000" dirty="0" smtClean="0"/>
              <a:t>Douleurs Psoas: 7 (1 changement de cupule)</a:t>
            </a:r>
          </a:p>
          <a:p>
            <a:r>
              <a:rPr lang="fr-FR" sz="2000" dirty="0" smtClean="0"/>
              <a:t>Inégalité de longueur &gt; 1cm: 1</a:t>
            </a:r>
          </a:p>
          <a:p>
            <a:r>
              <a:rPr lang="fr-FR" sz="2000" dirty="0" smtClean="0"/>
              <a:t>Rotation interne excessive 3 (ABG)</a:t>
            </a:r>
            <a:endParaRPr lang="fr-FR" sz="2000" dirty="0"/>
          </a:p>
        </p:txBody>
      </p:sp>
      <p:pic>
        <p:nvPicPr>
          <p:cNvPr id="11" name="Espace réservé du contenu 10" descr="frac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28" r="-3428"/>
          <a:stretch>
            <a:fillRect/>
          </a:stretch>
        </p:blipFill>
        <p:spPr>
          <a:xfrm>
            <a:off x="5684718" y="1093737"/>
            <a:ext cx="3002082" cy="4092793"/>
          </a:xfrm>
        </p:spPr>
      </p:pic>
      <p:pic>
        <p:nvPicPr>
          <p:cNvPr id="5" name="Image 4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413986" y="5496663"/>
            <a:ext cx="3515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Pas de fracture de col modulaire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>
                <a:solidFill>
                  <a:srgbClr val="FF0000"/>
                </a:solidFill>
              </a:rPr>
              <a:t>Pas d’ALVAL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2632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114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Survie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47833" y="1691991"/>
            <a:ext cx="3883126" cy="4525963"/>
          </a:xfrm>
        </p:spPr>
        <p:txBody>
          <a:bodyPr/>
          <a:lstStyle/>
          <a:p>
            <a:r>
              <a:rPr lang="fr-FR" dirty="0" smtClean="0"/>
              <a:t>501 Dossiers</a:t>
            </a:r>
          </a:p>
          <a:p>
            <a:r>
              <a:rPr lang="fr-FR" dirty="0" smtClean="0"/>
              <a:t>500 tiges en place</a:t>
            </a:r>
          </a:p>
          <a:p>
            <a:r>
              <a:rPr lang="fr-FR" dirty="0" smtClean="0"/>
              <a:t>1 révision pour fracture</a:t>
            </a:r>
          </a:p>
          <a:p>
            <a:r>
              <a:rPr lang="fr-FR" dirty="0" smtClean="0"/>
              <a:t>1 liseré: ABG 2 </a:t>
            </a:r>
            <a:r>
              <a:rPr lang="fr-FR" sz="2000" dirty="0" smtClean="0"/>
              <a:t>(Zone 1A , 1B, 7B)</a:t>
            </a:r>
            <a:endParaRPr lang="fr-FR" sz="20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t="7879" b="7879"/>
          <a:stretch>
            <a:fillRect/>
          </a:stretch>
        </p:blipFill>
        <p:spPr>
          <a:xfrm>
            <a:off x="6608159" y="2120383"/>
            <a:ext cx="2535841" cy="284185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0959" y="2120383"/>
            <a:ext cx="2131393" cy="2841857"/>
          </a:xfrm>
          <a:prstGeom prst="rect">
            <a:avLst/>
          </a:prstGeom>
        </p:spPr>
      </p:pic>
      <p:pic>
        <p:nvPicPr>
          <p:cNvPr id="7" name="Image 6" descr="alès chir orth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73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687126" y="274638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Satisfaction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687126" y="1535113"/>
            <a:ext cx="4040188" cy="639762"/>
          </a:xfrm>
        </p:spPr>
        <p:txBody>
          <a:bodyPr/>
          <a:lstStyle/>
          <a:p>
            <a:r>
              <a:rPr lang="fr-FR" dirty="0" smtClean="0"/>
              <a:t>Monobloc: 331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3"/>
          </p:nvPr>
        </p:nvSpPr>
        <p:spPr>
          <a:xfrm>
            <a:off x="4874951" y="1535113"/>
            <a:ext cx="4041775" cy="639762"/>
          </a:xfrm>
        </p:spPr>
        <p:txBody>
          <a:bodyPr/>
          <a:lstStyle/>
          <a:p>
            <a:r>
              <a:rPr lang="fr-FR" dirty="0" smtClean="0"/>
              <a:t>Modulaire: 170</a:t>
            </a:r>
            <a:endParaRPr lang="fr-FR" dirty="0"/>
          </a:p>
        </p:txBody>
      </p:sp>
      <p:graphicFrame>
        <p:nvGraphicFramePr>
          <p:cNvPr id="12" name="Espace réservé du contenu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7935381"/>
              </p:ext>
            </p:extLst>
          </p:nvPr>
        </p:nvGraphicFramePr>
        <p:xfrm>
          <a:off x="568996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1544122" y="2237325"/>
            <a:ext cx="679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181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2090474" y="3256334"/>
            <a:ext cx="694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150</a:t>
            </a:r>
            <a:endParaRPr lang="fr-FR" dirty="0"/>
          </a:p>
        </p:txBody>
      </p:sp>
      <p:graphicFrame>
        <p:nvGraphicFramePr>
          <p:cNvPr id="15" name="Espace réservé du contenu 14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66068290"/>
              </p:ext>
            </p:extLst>
          </p:nvPr>
        </p:nvGraphicFramePr>
        <p:xfrm>
          <a:off x="4874951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6712310" y="4696299"/>
            <a:ext cx="41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11" name="Image 10" descr="alès chir orth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26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21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Graphic spid="12" grpId="0">
        <p:bldAsOne/>
      </p:bldGraphic>
      <p:bldP spid="13" grpId="0"/>
      <p:bldP spid="14" grpId="0"/>
      <p:bldGraphic spid="15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52525" y="209606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Harris - monobloc</a:t>
            </a:r>
            <a:endParaRPr lang="fr-FR" dirty="0"/>
          </a:p>
        </p:txBody>
      </p:sp>
      <p:graphicFrame>
        <p:nvGraphicFramePr>
          <p:cNvPr id="9" name="Espace réservé du contenu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806415"/>
              </p:ext>
            </p:extLst>
          </p:nvPr>
        </p:nvGraphicFramePr>
        <p:xfrm>
          <a:off x="752525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2244470" y="3706828"/>
            <a:ext cx="575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76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392959" y="4947359"/>
            <a:ext cx="4282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pic>
        <p:nvPicPr>
          <p:cNvPr id="6" name="Image 5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216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1537" y="274638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Harris - modulaire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811421"/>
              </p:ext>
            </p:extLst>
          </p:nvPr>
        </p:nvGraphicFramePr>
        <p:xfrm>
          <a:off x="771537" y="1584207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4141931" y="4711068"/>
            <a:ext cx="41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8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167359" y="1831261"/>
            <a:ext cx="634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123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443813" y="3847189"/>
            <a:ext cx="620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39</a:t>
            </a:r>
            <a:endParaRPr lang="fr-FR" dirty="0"/>
          </a:p>
        </p:txBody>
      </p:sp>
      <p:pic>
        <p:nvPicPr>
          <p:cNvPr id="8" name="Image 7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07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67883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31 sujets de moins de 60 ans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353837" y="1231731"/>
            <a:ext cx="4040188" cy="1205028"/>
          </a:xfrm>
        </p:spPr>
        <p:txBody>
          <a:bodyPr anchor="t" anchorCtr="0"/>
          <a:lstStyle/>
          <a:p>
            <a:r>
              <a:rPr lang="fr-FR" dirty="0"/>
              <a:t>19 ABG 2 </a:t>
            </a:r>
            <a:r>
              <a:rPr lang="fr-FR" dirty="0" smtClean="0"/>
              <a:t>monobloc</a:t>
            </a:r>
          </a:p>
          <a:p>
            <a:r>
              <a:rPr lang="fr-FR" sz="2000" b="0" dirty="0" smtClean="0"/>
              <a:t>15 </a:t>
            </a:r>
            <a:r>
              <a:rPr lang="fr-FR" sz="2000" b="0" dirty="0" err="1" smtClean="0"/>
              <a:t>Ceram</a:t>
            </a:r>
            <a:r>
              <a:rPr lang="fr-FR" sz="2000" b="0" dirty="0" smtClean="0"/>
              <a:t>/</a:t>
            </a:r>
            <a:r>
              <a:rPr lang="fr-FR" sz="2000" b="0" dirty="0" err="1" smtClean="0"/>
              <a:t>Ceram</a:t>
            </a:r>
            <a:endParaRPr lang="fr-FR" sz="2000" b="0" dirty="0" smtClean="0"/>
          </a:p>
          <a:p>
            <a:r>
              <a:rPr lang="fr-FR" sz="2000" b="0" dirty="0" smtClean="0"/>
              <a:t>4 </a:t>
            </a:r>
            <a:r>
              <a:rPr lang="fr-FR" sz="2000" b="0" dirty="0" err="1" smtClean="0"/>
              <a:t>Ceram</a:t>
            </a:r>
            <a:r>
              <a:rPr lang="fr-FR" sz="2000" b="0" dirty="0" smtClean="0"/>
              <a:t>/PE (DM)</a:t>
            </a:r>
            <a:endParaRPr lang="fr-FR" sz="2000" b="0" dirty="0"/>
          </a:p>
          <a:p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645026" y="1272205"/>
            <a:ext cx="4041775" cy="1164554"/>
          </a:xfrm>
        </p:spPr>
        <p:txBody>
          <a:bodyPr anchor="t" anchorCtr="0"/>
          <a:lstStyle/>
          <a:p>
            <a:r>
              <a:rPr lang="fr-FR" dirty="0" smtClean="0"/>
              <a:t>12 Modulaires</a:t>
            </a:r>
          </a:p>
          <a:p>
            <a:r>
              <a:rPr lang="fr-FR" sz="2000" b="0" dirty="0" smtClean="0"/>
              <a:t>10 </a:t>
            </a:r>
            <a:r>
              <a:rPr lang="fr-FR" sz="2000" b="0" dirty="0" err="1" smtClean="0"/>
              <a:t>Ceram</a:t>
            </a:r>
            <a:r>
              <a:rPr lang="fr-FR" sz="2000" b="0" dirty="0" smtClean="0"/>
              <a:t>/</a:t>
            </a:r>
            <a:r>
              <a:rPr lang="fr-FR" sz="2000" b="0" dirty="0" err="1" smtClean="0"/>
              <a:t>Ceram</a:t>
            </a:r>
            <a:endParaRPr lang="fr-FR" sz="2000" b="0" dirty="0" smtClean="0"/>
          </a:p>
          <a:p>
            <a:r>
              <a:rPr lang="fr-FR" sz="2000" b="0" dirty="0" smtClean="0"/>
              <a:t>2 </a:t>
            </a:r>
            <a:r>
              <a:rPr lang="fr-FR" sz="2000" b="0" dirty="0" err="1" smtClean="0"/>
              <a:t>Ceram</a:t>
            </a:r>
            <a:r>
              <a:rPr lang="fr-FR" sz="2000" b="0" dirty="0" smtClean="0"/>
              <a:t>/PE (DM)</a:t>
            </a:r>
            <a:endParaRPr lang="fr-FR" sz="2000" b="0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777366775"/>
              </p:ext>
            </p:extLst>
          </p:nvPr>
        </p:nvGraphicFramePr>
        <p:xfrm>
          <a:off x="4645026" y="2702586"/>
          <a:ext cx="4303322" cy="307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Image 7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  <p:graphicFrame>
        <p:nvGraphicFramePr>
          <p:cNvPr id="11" name="Graphique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136085"/>
              </p:ext>
            </p:extLst>
          </p:nvPr>
        </p:nvGraphicFramePr>
        <p:xfrm>
          <a:off x="152400" y="2702586"/>
          <a:ext cx="4277297" cy="3075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11543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1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En résumé: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Pas de différences significatives entre prothèses modulaires et monobloc</a:t>
            </a:r>
          </a:p>
          <a:p>
            <a:r>
              <a:rPr lang="fr-FR" dirty="0" smtClean="0"/>
              <a:t>La modularité n’a pas amélioré de façon spectaculaire mes résultats</a:t>
            </a:r>
          </a:p>
          <a:p>
            <a:endParaRPr lang="fr-FR" dirty="0"/>
          </a:p>
          <a:p>
            <a:pPr marL="457200" lvl="1" indent="0">
              <a:buNone/>
            </a:pPr>
            <a:r>
              <a:rPr lang="fr-FR" b="1" dirty="0" smtClean="0">
                <a:solidFill>
                  <a:srgbClr val="CA220F"/>
                </a:solidFill>
              </a:rPr>
              <a:t>	Faut –il continuer à utiliser des prothèses 	modulaires ?</a:t>
            </a:r>
            <a:endParaRPr lang="fr-FR" b="1" dirty="0">
              <a:solidFill>
                <a:srgbClr val="CA220F"/>
              </a:solidFill>
            </a:endParaRPr>
          </a:p>
        </p:txBody>
      </p:sp>
      <p:pic>
        <p:nvPicPr>
          <p:cNvPr id="9" name="Image 8" descr="alès chir ort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1331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Complication de la modularité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457200" y="1494016"/>
            <a:ext cx="4040188" cy="639762"/>
          </a:xfrm>
        </p:spPr>
        <p:txBody>
          <a:bodyPr/>
          <a:lstStyle/>
          <a:p>
            <a:r>
              <a:rPr lang="fr-FR" dirty="0"/>
              <a:t>Fracture du col:</a:t>
            </a:r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2"/>
          </p:nvPr>
        </p:nvSpPr>
        <p:spPr>
          <a:xfrm>
            <a:off x="722992" y="1820069"/>
            <a:ext cx="4040188" cy="3951288"/>
          </a:xfrm>
        </p:spPr>
        <p:txBody>
          <a:bodyPr/>
          <a:lstStyle/>
          <a:p>
            <a:r>
              <a:rPr lang="fr-FR" dirty="0" smtClean="0"/>
              <a:t>1/233 </a:t>
            </a:r>
            <a:r>
              <a:rPr lang="fr-FR" dirty="0" err="1" smtClean="0"/>
              <a:t>Mathevon</a:t>
            </a:r>
            <a:r>
              <a:rPr lang="fr-FR" dirty="0" smtClean="0"/>
              <a:t> et Stahl (</a:t>
            </a:r>
            <a:r>
              <a:rPr lang="fr-FR" dirty="0" err="1" smtClean="0"/>
              <a:t>Geomodular</a:t>
            </a:r>
            <a:r>
              <a:rPr lang="fr-FR" dirty="0" smtClean="0"/>
              <a:t>)</a:t>
            </a:r>
          </a:p>
          <a:p>
            <a:r>
              <a:rPr lang="fr-FR" dirty="0" smtClean="0"/>
              <a:t>1/150 </a:t>
            </a:r>
            <a:r>
              <a:rPr lang="fr-FR" dirty="0" err="1" smtClean="0"/>
              <a:t>Trouilhas</a:t>
            </a:r>
            <a:r>
              <a:rPr lang="fr-FR" dirty="0" smtClean="0"/>
              <a:t> (MBA)</a:t>
            </a:r>
          </a:p>
          <a:p>
            <a:r>
              <a:rPr lang="fr-FR" dirty="0" err="1" smtClean="0"/>
              <a:t>Fornasieri</a:t>
            </a:r>
            <a:r>
              <a:rPr lang="fr-FR" dirty="0" smtClean="0"/>
              <a:t> et Le Guilloux: Registres: 6/ 64000 (MA)</a:t>
            </a:r>
          </a:p>
          <a:p>
            <a:r>
              <a:rPr lang="fr-FR" dirty="0" smtClean="0"/>
              <a:t>Configurations à risque:</a:t>
            </a:r>
          </a:p>
          <a:p>
            <a:pPr marL="457200" lvl="1" indent="0">
              <a:buNone/>
            </a:pPr>
            <a:r>
              <a:rPr lang="fr-FR" dirty="0" smtClean="0"/>
              <a:t>Sujet lourd , BMI&gt;30, col Varus, long, petit diamètre</a:t>
            </a:r>
          </a:p>
          <a:p>
            <a:r>
              <a:rPr lang="fr-FR" dirty="0" smtClean="0"/>
              <a:t>Langlais: Col modulaire = 90% résistance col monobloc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3"/>
          </p:nvPr>
        </p:nvSpPr>
        <p:spPr>
          <a:xfrm>
            <a:off x="4645025" y="3970000"/>
            <a:ext cx="4041775" cy="639762"/>
          </a:xfrm>
        </p:spPr>
        <p:txBody>
          <a:bodyPr/>
          <a:lstStyle/>
          <a:p>
            <a:r>
              <a:rPr lang="fr-FR" dirty="0" smtClean="0"/>
              <a:t>Désassemblage</a:t>
            </a:r>
            <a:endParaRPr lang="fr-FR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24679" b="24679"/>
          <a:stretch>
            <a:fillRect/>
          </a:stretch>
        </p:blipFill>
        <p:spPr>
          <a:xfrm>
            <a:off x="4645025" y="1303338"/>
            <a:ext cx="4041775" cy="2492375"/>
          </a:xfr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0"/>
            <a:ext cx="5632088" cy="6858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7388" y="1303338"/>
            <a:ext cx="3889842" cy="2901827"/>
          </a:xfrm>
          <a:prstGeom prst="rect">
            <a:avLst/>
          </a:prstGeom>
        </p:spPr>
      </p:pic>
      <p:pic>
        <p:nvPicPr>
          <p:cNvPr id="12" name="Image 11" descr="désas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62" y="4725120"/>
            <a:ext cx="1457516" cy="1910630"/>
          </a:xfrm>
          <a:prstGeom prst="rect">
            <a:avLst/>
          </a:prstGeom>
        </p:spPr>
      </p:pic>
      <p:pic>
        <p:nvPicPr>
          <p:cNvPr id="13" name="Image 12" descr="frac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62" y="1303338"/>
            <a:ext cx="3581338" cy="276739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792475" y="4843982"/>
            <a:ext cx="214110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Chu CM, J </a:t>
            </a:r>
            <a:r>
              <a:rPr lang="en-US" sz="1000" dirty="0" err="1"/>
              <a:t>Arthroplasty</a:t>
            </a:r>
            <a:r>
              <a:rPr lang="en-US" sz="1000" dirty="0"/>
              <a:t> 2001 ; 16:806</a:t>
            </a:r>
          </a:p>
          <a:p>
            <a:r>
              <a:rPr lang="en-US" sz="1000" dirty="0"/>
              <a:t>- </a:t>
            </a:r>
            <a:r>
              <a:rPr lang="en-US" sz="1000" dirty="0" err="1"/>
              <a:t>Karaismailoglu</a:t>
            </a:r>
            <a:r>
              <a:rPr lang="en-US" sz="1000" dirty="0"/>
              <a:t> TN, Arch </a:t>
            </a:r>
            <a:r>
              <a:rPr lang="en-US" sz="1000" dirty="0" err="1"/>
              <a:t>Orthop</a:t>
            </a:r>
            <a:r>
              <a:rPr lang="en-US" sz="1000" dirty="0"/>
              <a:t> Trauma </a:t>
            </a:r>
            <a:r>
              <a:rPr lang="en-US" sz="1000" dirty="0" err="1"/>
              <a:t>Surg</a:t>
            </a:r>
            <a:r>
              <a:rPr lang="en-US" sz="1000" dirty="0"/>
              <a:t> 2001 ; 121:481</a:t>
            </a:r>
          </a:p>
          <a:p>
            <a:r>
              <a:rPr lang="en-US" sz="1000" dirty="0"/>
              <a:t>- </a:t>
            </a:r>
            <a:r>
              <a:rPr lang="en-US" sz="1000" dirty="0" err="1"/>
              <a:t>Namba</a:t>
            </a:r>
            <a:r>
              <a:rPr lang="en-US" sz="1000" dirty="0"/>
              <a:t> RS, Orthopedics 2000 ; 23:489</a:t>
            </a:r>
          </a:p>
          <a:p>
            <a:r>
              <a:rPr lang="en-US" sz="1000" b="1" dirty="0"/>
              <a:t>-</a:t>
            </a:r>
            <a:r>
              <a:rPr lang="en-US" sz="1000" dirty="0"/>
              <a:t>Star MJ, </a:t>
            </a:r>
            <a:r>
              <a:rPr lang="en-US" sz="1000" dirty="0" err="1"/>
              <a:t>Clin</a:t>
            </a:r>
            <a:r>
              <a:rPr lang="en-US" sz="1000" dirty="0"/>
              <a:t> </a:t>
            </a:r>
            <a:r>
              <a:rPr lang="en-US" sz="1000" dirty="0" err="1"/>
              <a:t>Orthop</a:t>
            </a:r>
            <a:r>
              <a:rPr lang="en-US" sz="1000" dirty="0"/>
              <a:t> 1992 ; 111</a:t>
            </a:r>
          </a:p>
          <a:p>
            <a:r>
              <a:rPr lang="en-US" sz="1000" b="1" dirty="0"/>
              <a:t>- </a:t>
            </a:r>
            <a:r>
              <a:rPr lang="en-US" sz="1000" dirty="0" err="1"/>
              <a:t>Fanuele</a:t>
            </a:r>
            <a:r>
              <a:rPr lang="en-US" sz="1000" dirty="0"/>
              <a:t> J, J </a:t>
            </a:r>
            <a:r>
              <a:rPr lang="en-US" sz="1000" dirty="0" err="1"/>
              <a:t>Arthroplasty</a:t>
            </a:r>
            <a:r>
              <a:rPr lang="en-US" sz="1000" dirty="0"/>
              <a:t>, </a:t>
            </a:r>
            <a:r>
              <a:rPr lang="en-US" sz="1000" dirty="0" err="1"/>
              <a:t>Vol</a:t>
            </a:r>
            <a:r>
              <a:rPr lang="en-US" sz="1000" dirty="0"/>
              <a:t> 22, Issue 1, 140:142</a:t>
            </a:r>
            <a:endParaRPr lang="fr-FR" sz="1000" dirty="0"/>
          </a:p>
        </p:txBody>
      </p:sp>
      <p:pic>
        <p:nvPicPr>
          <p:cNvPr id="15" name="Image 14" descr="alès chir orth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38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Choix d’une prothèse à tige anatomique depuis + de 20 ans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121128" y="1866028"/>
            <a:ext cx="8022872" cy="4351399"/>
          </a:xfrm>
        </p:spPr>
        <p:txBody>
          <a:bodyPr/>
          <a:lstStyle/>
          <a:p>
            <a:r>
              <a:rPr lang="fr-FR" sz="2400" dirty="0" smtClean="0"/>
              <a:t>Utilisation épisodique d’une prothèse modulaire depuis plus de 15 ans</a:t>
            </a:r>
          </a:p>
          <a:p>
            <a:r>
              <a:rPr lang="fr-FR" sz="2400" dirty="0" smtClean="0"/>
              <a:t>Meilleure restauration de l’anatomie (centre de rotation , offset Etc.)</a:t>
            </a:r>
          </a:p>
          <a:p>
            <a:r>
              <a:rPr lang="fr-FR" sz="2400" dirty="0" smtClean="0"/>
              <a:t>Surtout dans de cas de varus ou valgus très marqués (planification)</a:t>
            </a:r>
          </a:p>
          <a:p>
            <a:r>
              <a:rPr lang="fr-FR" sz="2400" dirty="0" smtClean="0"/>
              <a:t>Récemment utilisation quasi – systématique: </a:t>
            </a:r>
          </a:p>
          <a:p>
            <a:pPr marL="400050" lvl="1" indent="0">
              <a:buNone/>
            </a:pPr>
            <a:r>
              <a:rPr lang="fr-FR" sz="2400" dirty="0" smtClean="0"/>
              <a:t>ABG </a:t>
            </a:r>
            <a:r>
              <a:rPr lang="fr-FR" sz="2400" dirty="0" err="1" smtClean="0"/>
              <a:t>mod</a:t>
            </a:r>
            <a:r>
              <a:rPr lang="fr-FR" sz="2400" dirty="0" smtClean="0"/>
              <a:t> ® (planification), </a:t>
            </a:r>
          </a:p>
          <a:p>
            <a:pPr marL="400050" lvl="1" indent="0">
              <a:buNone/>
            </a:pPr>
            <a:r>
              <a:rPr lang="fr-FR" sz="2400" dirty="0" smtClean="0"/>
              <a:t>ACOR ®(Navigation ou planification)</a:t>
            </a:r>
          </a:p>
          <a:p>
            <a:pPr marL="400050" lvl="1" indent="0">
              <a:buNone/>
            </a:pPr>
            <a:r>
              <a:rPr lang="fr-FR" sz="2400" b="1" dirty="0" smtClean="0">
                <a:solidFill>
                  <a:srgbClr val="CA220F"/>
                </a:solidFill>
              </a:rPr>
              <a:t>Arrêt de l’ABG </a:t>
            </a:r>
            <a:r>
              <a:rPr lang="fr-FR" sz="2400" b="1" dirty="0" err="1" smtClean="0">
                <a:solidFill>
                  <a:srgbClr val="CA220F"/>
                </a:solidFill>
              </a:rPr>
              <a:t>mod</a:t>
            </a:r>
            <a:r>
              <a:rPr lang="fr-FR" sz="2400" b="1" dirty="0" smtClean="0">
                <a:solidFill>
                  <a:srgbClr val="CA220F"/>
                </a:solidFill>
              </a:rPr>
              <a:t>.</a:t>
            </a:r>
            <a:endParaRPr lang="fr-FR" sz="2400" b="1" dirty="0">
              <a:solidFill>
                <a:srgbClr val="CA220F"/>
              </a:solidFill>
            </a:endParaRPr>
          </a:p>
        </p:txBody>
      </p:sp>
      <p:pic>
        <p:nvPicPr>
          <p:cNvPr id="4" name="Image 3" descr="alès chir ort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83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5330" y="93727"/>
            <a:ext cx="8229600" cy="1143000"/>
          </a:xfrm>
        </p:spPr>
        <p:txBody>
          <a:bodyPr/>
          <a:lstStyle/>
          <a:p>
            <a:pPr algn="l"/>
            <a:r>
              <a:rPr lang="fr-FR" dirty="0"/>
              <a:t>Complication de la modularité</a:t>
            </a:r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>
          <a:xfrm>
            <a:off x="914400" y="1271381"/>
            <a:ext cx="8229600" cy="4779791"/>
          </a:xfrm>
        </p:spPr>
        <p:txBody>
          <a:bodyPr/>
          <a:lstStyle/>
          <a:p>
            <a:pPr marL="0" indent="0">
              <a:buNone/>
            </a:pPr>
            <a:r>
              <a:rPr lang="fr-FR" sz="2800" b="1" dirty="0">
                <a:solidFill>
                  <a:srgbClr val="000000"/>
                </a:solidFill>
              </a:rPr>
              <a:t>Corrosion par frottement:</a:t>
            </a:r>
          </a:p>
          <a:p>
            <a:r>
              <a:rPr lang="fr-FR" sz="2800" dirty="0"/>
              <a:t>Usinage ou assemblage </a:t>
            </a:r>
            <a:r>
              <a:rPr lang="fr-FR" sz="2800" dirty="0" smtClean="0"/>
              <a:t>imparfaits</a:t>
            </a:r>
            <a:endParaRPr lang="fr-FR" sz="2800" b="1" dirty="0"/>
          </a:p>
          <a:p>
            <a:pPr marL="0" indent="0">
              <a:buNone/>
            </a:pPr>
            <a:r>
              <a:rPr lang="fr-FR" sz="2800" b="1" dirty="0" smtClean="0">
                <a:solidFill>
                  <a:srgbClr val="000000"/>
                </a:solidFill>
              </a:rPr>
              <a:t>Corrosion galvanique:</a:t>
            </a:r>
          </a:p>
          <a:p>
            <a:r>
              <a:rPr lang="fr-FR" sz="2800" dirty="0" smtClean="0"/>
              <a:t>2 métaux différents, ex: col CRCO – tige Ti</a:t>
            </a:r>
          </a:p>
          <a:p>
            <a:r>
              <a:rPr lang="fr-FR" sz="2800" dirty="0"/>
              <a:t>Corrosion électrochimique résultant de la formation d'une pile par mise en contact de deux matériaux conducteurs différents dans un environnement assurant un milieu électrolytique</a:t>
            </a:r>
            <a:r>
              <a:rPr lang="fr-FR" sz="2800" dirty="0" smtClean="0"/>
              <a:t>.</a:t>
            </a:r>
          </a:p>
          <a:p>
            <a:pPr marL="0" indent="0">
              <a:buNone/>
            </a:pPr>
            <a:r>
              <a:rPr lang="fr-FR" sz="2800" b="1" dirty="0" smtClean="0">
                <a:solidFill>
                  <a:srgbClr val="CA220F"/>
                </a:solidFill>
              </a:rPr>
              <a:t>	</a:t>
            </a:r>
            <a:r>
              <a:rPr lang="fr-FR" sz="2800" b="1" dirty="0" err="1" smtClean="0">
                <a:solidFill>
                  <a:srgbClr val="CA220F"/>
                </a:solidFill>
              </a:rPr>
              <a:t>Liberations</a:t>
            </a:r>
            <a:r>
              <a:rPr lang="fr-FR" sz="2800" b="1" dirty="0" smtClean="0">
                <a:solidFill>
                  <a:srgbClr val="CA220F"/>
                </a:solidFill>
              </a:rPr>
              <a:t> d’ions métalliques, réaction 	tissulaire (ALVAL, Ostéolyse) </a:t>
            </a:r>
            <a:endParaRPr lang="fr-FR" sz="2800" b="1" dirty="0">
              <a:solidFill>
                <a:srgbClr val="CA220F"/>
              </a:solidFill>
            </a:endParaRPr>
          </a:p>
        </p:txBody>
      </p:sp>
      <p:pic>
        <p:nvPicPr>
          <p:cNvPr id="8" name="Image 7" descr="alès chir ort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562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ANNE 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2" y="147681"/>
            <a:ext cx="3699234" cy="329931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4149316" y="132914"/>
            <a:ext cx="4769499" cy="93256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Retrait ABG </a:t>
            </a:r>
            <a:r>
              <a:rPr lang="fr-FR" sz="2400" b="1" dirty="0" err="1" smtClean="0"/>
              <a:t>mod</a:t>
            </a:r>
            <a:r>
              <a:rPr lang="fr-FR" sz="2400" b="1" dirty="0" smtClean="0"/>
              <a:t>: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Communication tardive et très « soft » de </a:t>
            </a:r>
            <a:r>
              <a:rPr lang="fr-FR" sz="2400" dirty="0" err="1" smtClean="0"/>
              <a:t>Stryker</a:t>
            </a:r>
            <a:r>
              <a:rPr lang="fr-FR" sz="2400" dirty="0" smtClean="0"/>
              <a:t>: 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dirty="0" smtClean="0"/>
              <a:t>« Risques potentiels…taux de reprise inférieur aux normes de tolérance…Mais pas détails</a:t>
            </a:r>
          </a:p>
          <a:p>
            <a:pPr marL="800100" lvl="1" indent="-342900">
              <a:buFont typeface="Arial"/>
              <a:buChar char="•"/>
            </a:pPr>
            <a:r>
              <a:rPr lang="fr-FR" sz="2000" b="1" dirty="0" smtClean="0"/>
              <a:t>Retrait d’un produit phare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Pb association Cr Cob/</a:t>
            </a:r>
            <a:r>
              <a:rPr lang="fr-FR" sz="2400" dirty="0"/>
              <a:t> </a:t>
            </a:r>
            <a:r>
              <a:rPr lang="fr-FR" sz="2400" dirty="0" smtClean="0"/>
              <a:t>Ti ?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Usinage?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Conception?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Taux réel d’ALVAL et de reprises?</a:t>
            </a:r>
          </a:p>
          <a:p>
            <a:pPr marL="342900" indent="-342900">
              <a:buFont typeface="Arial"/>
              <a:buChar char="•"/>
            </a:pPr>
            <a:r>
              <a:rPr lang="fr-FR" sz="2400" dirty="0" smtClean="0"/>
              <a:t>Certains poseurs ont déjà des procès … attitude du fabriquant ?</a:t>
            </a:r>
          </a:p>
          <a:p>
            <a:r>
              <a:rPr lang="fr-FR" sz="2400" b="1" dirty="0" smtClean="0">
                <a:solidFill>
                  <a:srgbClr val="FF0000"/>
                </a:solidFill>
              </a:rPr>
              <a:t>Je tremble chaque vois qu’un porteur d’ABG </a:t>
            </a:r>
            <a:r>
              <a:rPr lang="fr-FR" sz="2400" b="1" dirty="0" err="1" smtClean="0">
                <a:solidFill>
                  <a:srgbClr val="FF0000"/>
                </a:solidFill>
              </a:rPr>
              <a:t>mod</a:t>
            </a:r>
            <a:r>
              <a:rPr lang="fr-FR" sz="2400" b="1" dirty="0" smtClean="0">
                <a:solidFill>
                  <a:srgbClr val="FF0000"/>
                </a:solidFill>
              </a:rPr>
              <a:t> vient pour un contrôle</a:t>
            </a:r>
            <a:endParaRPr lang="fr-FR" sz="2400" b="1" dirty="0">
              <a:solidFill>
                <a:srgbClr val="FF0000"/>
              </a:solidFill>
            </a:endParaRPr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 smtClean="0"/>
          </a:p>
          <a:p>
            <a:endParaRPr lang="fr-FR" sz="2400" dirty="0"/>
          </a:p>
          <a:p>
            <a:endParaRPr lang="fr-FR" sz="2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885975" y="3677290"/>
            <a:ext cx="30937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Stratégie ?</a:t>
            </a:r>
          </a:p>
          <a:p>
            <a:r>
              <a:rPr lang="fr-FR" sz="2800" b="1" dirty="0" smtClean="0"/>
              <a:t>Coût ?</a:t>
            </a:r>
            <a:endParaRPr lang="fr-FR" sz="2800" b="1" dirty="0"/>
          </a:p>
        </p:txBody>
      </p:sp>
      <p:pic>
        <p:nvPicPr>
          <p:cNvPr id="13" name="Image 12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07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Orientation du col prothétique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641042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2291931" y="2160690"/>
            <a:ext cx="700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170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291931" y="4852077"/>
            <a:ext cx="525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56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890425" y="4852077"/>
            <a:ext cx="569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91</a:t>
            </a:r>
            <a:endParaRPr lang="fr-FR" dirty="0"/>
          </a:p>
        </p:txBody>
      </p:sp>
      <p:pic>
        <p:nvPicPr>
          <p:cNvPr id="8" name="Image 7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0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70248"/>
            <a:ext cx="8229600" cy="1143000"/>
          </a:xfrm>
        </p:spPr>
        <p:txBody>
          <a:bodyPr/>
          <a:lstStyle/>
          <a:p>
            <a:pPr algn="l"/>
            <a:r>
              <a:rPr lang="fr-FR" sz="4000" dirty="0"/>
              <a:t>A</a:t>
            </a:r>
            <a:r>
              <a:rPr lang="fr-FR" sz="4000" dirty="0" smtClean="0"/>
              <a:t>bandonner la modularité ?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8753" y="1375684"/>
            <a:ext cx="8229600" cy="4361728"/>
          </a:xfrm>
        </p:spPr>
        <p:txBody>
          <a:bodyPr/>
          <a:lstStyle/>
          <a:p>
            <a:r>
              <a:rPr lang="fr-FR" sz="2800" dirty="0" smtClean="0"/>
              <a:t>Les prothèses monoblocs suffisent – elles ? </a:t>
            </a:r>
          </a:p>
          <a:p>
            <a:r>
              <a:rPr lang="fr-FR" sz="2800" dirty="0" smtClean="0"/>
              <a:t>Comment s’adapter à l’anatomie ?</a:t>
            </a:r>
          </a:p>
          <a:p>
            <a:r>
              <a:rPr lang="fr-FR" sz="2800" dirty="0" smtClean="0"/>
              <a:t>Une série latéralisée et une série standard ? </a:t>
            </a:r>
          </a:p>
          <a:p>
            <a:r>
              <a:rPr lang="fr-FR" sz="2800" dirty="0" smtClean="0"/>
              <a:t>Doit – on continuer à « naviguer » ?</a:t>
            </a:r>
          </a:p>
          <a:p>
            <a:r>
              <a:rPr lang="fr-FR" sz="2800" dirty="0" smtClean="0"/>
              <a:t>N’est ce pas la laisser la porte ouverte  à certaines dérives immobilistes  et /ou « économiques »</a:t>
            </a:r>
          </a:p>
          <a:p>
            <a:r>
              <a:rPr lang="fr-FR" sz="2800" dirty="0" smtClean="0"/>
              <a:t>Même le cône morse …(</a:t>
            </a:r>
            <a:r>
              <a:rPr lang="fr-FR" sz="2800" dirty="0" err="1"/>
              <a:t>L</a:t>
            </a:r>
            <a:r>
              <a:rPr lang="fr-FR" sz="2800" dirty="0" err="1" smtClean="0"/>
              <a:t>audatores</a:t>
            </a:r>
            <a:r>
              <a:rPr lang="fr-FR" sz="2800" dirty="0" smtClean="0"/>
              <a:t> </a:t>
            </a:r>
            <a:r>
              <a:rPr lang="fr-FR" sz="2800" dirty="0" err="1" smtClean="0"/>
              <a:t>temporis</a:t>
            </a:r>
            <a:r>
              <a:rPr lang="fr-FR" sz="2800" dirty="0" smtClean="0"/>
              <a:t> </a:t>
            </a:r>
            <a:r>
              <a:rPr lang="fr-FR" sz="2800" dirty="0" err="1" smtClean="0"/>
              <a:t>acti</a:t>
            </a:r>
            <a:r>
              <a:rPr lang="fr-FR" sz="2800" dirty="0" smtClean="0"/>
              <a:t>)</a:t>
            </a:r>
          </a:p>
          <a:p>
            <a:endParaRPr lang="fr-FR" sz="2800" dirty="0" smtClean="0"/>
          </a:p>
          <a:p>
            <a:endParaRPr lang="fr-FR" sz="2800" dirty="0"/>
          </a:p>
          <a:p>
            <a:endParaRPr lang="fr-FR" sz="2800" dirty="0" smtClean="0"/>
          </a:p>
          <a:p>
            <a:endParaRPr lang="fr-FR" sz="2800" dirty="0"/>
          </a:p>
        </p:txBody>
      </p:sp>
      <p:pic>
        <p:nvPicPr>
          <p:cNvPr id="4" name="Image 3" descr="alès chir ort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52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838200" y="274638"/>
            <a:ext cx="8229600" cy="1143000"/>
          </a:xfrm>
        </p:spPr>
        <p:txBody>
          <a:bodyPr/>
          <a:lstStyle/>
          <a:p>
            <a:pPr algn="l"/>
            <a:r>
              <a:rPr lang="fr-FR" sz="3600" dirty="0" smtClean="0"/>
              <a:t>Il y a – il un avenir pour la modularité ?</a:t>
            </a:r>
            <a:endParaRPr lang="fr-FR" sz="3600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/>
          <a:p>
            <a:r>
              <a:rPr lang="fr-FR" dirty="0" smtClean="0"/>
              <a:t>Col &amp; tiges en titane:</a:t>
            </a:r>
          </a:p>
          <a:p>
            <a:pPr lvl="1"/>
            <a:r>
              <a:rPr lang="fr-FR" dirty="0" smtClean="0"/>
              <a:t>Extraction </a:t>
            </a:r>
          </a:p>
          <a:p>
            <a:pPr lvl="1"/>
            <a:r>
              <a:rPr lang="fr-FR" dirty="0" smtClean="0"/>
              <a:t>Fractures</a:t>
            </a:r>
          </a:p>
          <a:p>
            <a:r>
              <a:rPr lang="fr-FR" dirty="0" smtClean="0"/>
              <a:t>À réserver à certains cas</a:t>
            </a:r>
          </a:p>
          <a:p>
            <a:r>
              <a:rPr lang="fr-FR" dirty="0" smtClean="0"/>
              <a:t>Privilégier tiges monoblocs si la planification le permet</a:t>
            </a:r>
          </a:p>
          <a:p>
            <a:endParaRPr lang="fr-FR" dirty="0"/>
          </a:p>
        </p:txBody>
      </p:sp>
      <p:pic>
        <p:nvPicPr>
          <p:cNvPr id="7" name="Espace réservé du contenu 6" descr="Accor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6" b="11416"/>
          <a:stretch>
            <a:fillRect/>
          </a:stretch>
        </p:blipFill>
        <p:spPr>
          <a:xfrm>
            <a:off x="5105400" y="1600200"/>
            <a:ext cx="4038600" cy="4525963"/>
          </a:xfrm>
        </p:spPr>
      </p:pic>
      <p:pic>
        <p:nvPicPr>
          <p:cNvPr id="8" name="Image 7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6122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38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Des Questions: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La modularité est elle utile ?</a:t>
            </a:r>
          </a:p>
          <a:p>
            <a:r>
              <a:rPr lang="fr-FR" dirty="0" smtClean="0"/>
              <a:t>La modularité est elle dangereuse ?</a:t>
            </a:r>
          </a:p>
          <a:p>
            <a:r>
              <a:rPr lang="fr-FR" dirty="0" smtClean="0"/>
              <a:t>Il y a – il d’autres voies ?</a:t>
            </a:r>
            <a:endParaRPr lang="fr-FR" dirty="0"/>
          </a:p>
        </p:txBody>
      </p:sp>
      <p:pic>
        <p:nvPicPr>
          <p:cNvPr id="5" name="Espace réservé du contenu 4" descr="c valg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b="1840"/>
          <a:stretch>
            <a:fillRect/>
          </a:stretch>
        </p:blipFill>
        <p:spPr>
          <a:xfrm>
            <a:off x="6110059" y="506735"/>
            <a:ext cx="2306704" cy="3237909"/>
          </a:xfrm>
        </p:spPr>
      </p:pic>
      <p:pic>
        <p:nvPicPr>
          <p:cNvPr id="6" name="Image 5" descr="cox var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150" y="3913583"/>
            <a:ext cx="4076613" cy="2661240"/>
          </a:xfrm>
          <a:prstGeom prst="rect">
            <a:avLst/>
          </a:prstGeom>
        </p:spPr>
      </p:pic>
      <p:pic>
        <p:nvPicPr>
          <p:cNvPr id="7" name="Image 6" descr="alès chir orth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14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2012: Retrait de l’ABG </a:t>
            </a:r>
            <a:r>
              <a:rPr lang="fr-FR" dirty="0" err="1" smtClean="0"/>
              <a:t>Mod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Début pourtant prometteurs…</a:t>
            </a:r>
          </a:p>
          <a:p>
            <a:r>
              <a:rPr lang="fr-FR" dirty="0" smtClean="0"/>
              <a:t>ALVAL </a:t>
            </a:r>
            <a:r>
              <a:rPr lang="fr-FR" sz="1800" dirty="0" smtClean="0"/>
              <a:t>(</a:t>
            </a:r>
            <a:r>
              <a:rPr lang="fr-FR" sz="1800" dirty="0" err="1"/>
              <a:t>Aseptic</a:t>
            </a:r>
            <a:r>
              <a:rPr lang="fr-FR" sz="1800" dirty="0"/>
              <a:t> lymphocyte-</a:t>
            </a:r>
            <a:r>
              <a:rPr lang="fr-FR" sz="1800" dirty="0" err="1"/>
              <a:t>dominated</a:t>
            </a:r>
            <a:r>
              <a:rPr lang="fr-FR" sz="1800" dirty="0"/>
              <a:t> </a:t>
            </a:r>
            <a:r>
              <a:rPr lang="fr-FR" sz="1800" dirty="0" err="1"/>
              <a:t>vasculitis-associated</a:t>
            </a:r>
            <a:r>
              <a:rPr lang="fr-FR" sz="1800" dirty="0"/>
              <a:t> </a:t>
            </a:r>
            <a:r>
              <a:rPr lang="fr-FR" sz="1800" dirty="0" err="1" smtClean="0"/>
              <a:t>lesion</a:t>
            </a:r>
            <a:r>
              <a:rPr lang="fr-FR" sz="1800" dirty="0" smtClean="0"/>
              <a:t>)</a:t>
            </a:r>
          </a:p>
          <a:p>
            <a:r>
              <a:rPr lang="fr-FR" dirty="0" smtClean="0"/>
              <a:t>Taux de </a:t>
            </a:r>
            <a:r>
              <a:rPr lang="fr-FR" smtClean="0"/>
              <a:t>reprise élevé (?) </a:t>
            </a:r>
            <a:r>
              <a:rPr lang="fr-FR" dirty="0" smtClean="0"/>
              <a:t>, y compris dans les centres référents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/>
              <a:t>Cause ? </a:t>
            </a:r>
          </a:p>
          <a:p>
            <a:r>
              <a:rPr lang="fr-FR" dirty="0" smtClean="0"/>
              <a:t>Communication limitée du fabriquant avec explications erratiques</a:t>
            </a:r>
          </a:p>
          <a:p>
            <a:r>
              <a:rPr lang="fr-FR" dirty="0" smtClean="0"/>
              <a:t>Pb </a:t>
            </a:r>
            <a:r>
              <a:rPr lang="fr-FR" dirty="0" err="1" smtClean="0"/>
              <a:t>sécifique</a:t>
            </a:r>
            <a:r>
              <a:rPr lang="fr-FR" dirty="0" smtClean="0"/>
              <a:t> Tête – col à cette prothèse ?</a:t>
            </a:r>
          </a:p>
          <a:p>
            <a:r>
              <a:rPr lang="fr-FR" dirty="0" smtClean="0"/>
              <a:t>Complications chez les concurrents ?</a:t>
            </a:r>
          </a:p>
          <a:p>
            <a:r>
              <a:rPr lang="fr-FR" dirty="0"/>
              <a:t>L</a:t>
            </a:r>
            <a:r>
              <a:rPr lang="fr-FR" dirty="0" smtClean="0"/>
              <a:t>ittérature</a:t>
            </a:r>
          </a:p>
        </p:txBody>
      </p:sp>
      <p:pic>
        <p:nvPicPr>
          <p:cNvPr id="5" name="Image 4" descr="alès chir ort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80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l’absence de modularité: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FR" dirty="0" smtClean="0"/>
              <a:t>Si après planification ou navigation nécessité d’une orientation particulière</a:t>
            </a:r>
          </a:p>
          <a:p>
            <a:r>
              <a:rPr lang="fr-FR" dirty="0" smtClean="0"/>
              <a:t>« adapter » une tige monobloc</a:t>
            </a:r>
          </a:p>
          <a:p>
            <a:r>
              <a:rPr lang="fr-FR" dirty="0" smtClean="0"/>
              <a:t>Séries latéralisée et </a:t>
            </a:r>
            <a:r>
              <a:rPr lang="fr-FR" dirty="0" err="1" smtClean="0"/>
              <a:t>médialisées</a:t>
            </a:r>
            <a:endParaRPr lang="fr-FR" dirty="0" smtClean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CA220F"/>
                </a:solidFill>
              </a:rPr>
              <a:t>Il est illusoire de vouloir parfaitement restituer l’anatomie (navigation) si l’on ne peut jouer sur l’offset et l’orientation Frontale et sagittale</a:t>
            </a:r>
          </a:p>
          <a:p>
            <a:endParaRPr lang="fr-FR" dirty="0"/>
          </a:p>
          <a:p>
            <a:r>
              <a:rPr lang="fr-FR" dirty="0" smtClean="0"/>
              <a:t>Mais …la tolérance est bonne !</a:t>
            </a:r>
            <a:endParaRPr lang="fr-FR" dirty="0"/>
          </a:p>
        </p:txBody>
      </p:sp>
      <p:pic>
        <p:nvPicPr>
          <p:cNvPr id="5" name="Image 4" descr="alès chir ort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62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3114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Expérience personnelle: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634948" y="1289954"/>
            <a:ext cx="8509051" cy="4525963"/>
          </a:xfrm>
        </p:spPr>
        <p:txBody>
          <a:bodyPr/>
          <a:lstStyle/>
          <a:p>
            <a:r>
              <a:rPr lang="fr-FR" b="1" dirty="0" smtClean="0"/>
              <a:t>Série de 532 PTH</a:t>
            </a:r>
          </a:p>
          <a:p>
            <a:r>
              <a:rPr lang="fr-FR" dirty="0" smtClean="0"/>
              <a:t>Recul de plus de 5 ans </a:t>
            </a:r>
            <a:r>
              <a:rPr lang="fr-FR" dirty="0" smtClean="0"/>
              <a:t>[12</a:t>
            </a:r>
            <a:r>
              <a:rPr lang="fr-FR" dirty="0" smtClean="0"/>
              <a:t>-</a:t>
            </a:r>
            <a:r>
              <a:rPr lang="fr-FR" dirty="0" smtClean="0"/>
              <a:t>5]</a:t>
            </a:r>
            <a:endParaRPr lang="fr-FR" dirty="0" smtClean="0"/>
          </a:p>
          <a:p>
            <a:r>
              <a:rPr lang="fr-FR" b="1" dirty="0" smtClean="0"/>
              <a:t>501</a:t>
            </a:r>
            <a:r>
              <a:rPr lang="fr-FR" dirty="0" smtClean="0"/>
              <a:t> </a:t>
            </a:r>
            <a:r>
              <a:rPr lang="fr-FR" dirty="0"/>
              <a:t>dossiers revus ( 4</a:t>
            </a:r>
            <a:r>
              <a:rPr lang="fr-FR" dirty="0" smtClean="0"/>
              <a:t> </a:t>
            </a:r>
            <a:r>
              <a:rPr lang="fr-FR" dirty="0"/>
              <a:t>« questionnaires »</a:t>
            </a:r>
            <a:r>
              <a:rPr lang="fr-FR" dirty="0" smtClean="0"/>
              <a:t>)</a:t>
            </a:r>
          </a:p>
          <a:p>
            <a:pPr lvl="1"/>
            <a:r>
              <a:rPr lang="fr-FR" dirty="0" smtClean="0"/>
              <a:t>11 DCD</a:t>
            </a:r>
          </a:p>
          <a:p>
            <a:pPr lvl="1"/>
            <a:r>
              <a:rPr lang="fr-FR" dirty="0" smtClean="0"/>
              <a:t>20 perdus de vue</a:t>
            </a:r>
          </a:p>
          <a:p>
            <a:r>
              <a:rPr lang="fr-FR" b="1" dirty="0"/>
              <a:t>170 modulaires: </a:t>
            </a:r>
            <a:r>
              <a:rPr lang="fr-FR" dirty="0"/>
              <a:t>136 </a:t>
            </a:r>
            <a:r>
              <a:rPr lang="fr-FR" dirty="0" err="1"/>
              <a:t>Anca</a:t>
            </a:r>
            <a:r>
              <a:rPr lang="fr-FR" dirty="0"/>
              <a:t> fit ®, 34 </a:t>
            </a:r>
            <a:r>
              <a:rPr lang="fr-FR" dirty="0" err="1"/>
              <a:t>Apta</a:t>
            </a:r>
            <a:r>
              <a:rPr lang="fr-FR" dirty="0"/>
              <a:t> ®</a:t>
            </a:r>
          </a:p>
          <a:p>
            <a:r>
              <a:rPr lang="fr-FR" b="1" dirty="0"/>
              <a:t>331 </a:t>
            </a:r>
            <a:r>
              <a:rPr lang="fr-FR" b="1" dirty="0" smtClean="0"/>
              <a:t>Monobloc: </a:t>
            </a:r>
            <a:r>
              <a:rPr lang="fr-FR" dirty="0"/>
              <a:t>ABG 2 </a:t>
            </a:r>
            <a:r>
              <a:rPr lang="fr-FR" dirty="0" smtClean="0"/>
              <a:t>®</a:t>
            </a:r>
          </a:p>
          <a:p>
            <a:r>
              <a:rPr lang="fr-FR" dirty="0" smtClean="0"/>
              <a:t>Base de données </a:t>
            </a:r>
            <a:r>
              <a:rPr lang="fr-FR" dirty="0" err="1" smtClean="0"/>
              <a:t>FileMaker</a:t>
            </a:r>
            <a:r>
              <a:rPr lang="fr-FR" dirty="0" smtClean="0"/>
              <a:t>  </a:t>
            </a:r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endParaRPr lang="fr-FR" dirty="0" smtClean="0"/>
          </a:p>
        </p:txBody>
      </p:sp>
      <p:pic>
        <p:nvPicPr>
          <p:cNvPr id="4" name="Image 3" descr="alès chir ort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14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768337597"/>
              </p:ext>
            </p:extLst>
          </p:nvPr>
        </p:nvGraphicFramePr>
        <p:xfrm>
          <a:off x="605416" y="477814"/>
          <a:ext cx="8229600" cy="5724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 2" descr="alès chir orth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799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fr-FR" dirty="0" smtClean="0"/>
              <a:t>Cotyles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575330" y="1535113"/>
            <a:ext cx="4040188" cy="639762"/>
          </a:xfrm>
        </p:spPr>
        <p:txBody>
          <a:bodyPr/>
          <a:lstStyle/>
          <a:p>
            <a:r>
              <a:rPr lang="fr-FR" dirty="0" smtClean="0"/>
              <a:t>Simple mobilité: 255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3"/>
          </p:nvPr>
        </p:nvSpPr>
        <p:spPr>
          <a:xfrm>
            <a:off x="4984649" y="1535113"/>
            <a:ext cx="4041775" cy="639762"/>
          </a:xfrm>
        </p:spPr>
        <p:txBody>
          <a:bodyPr/>
          <a:lstStyle/>
          <a:p>
            <a:r>
              <a:rPr lang="fr-FR" dirty="0" smtClean="0"/>
              <a:t>Double mobilité: 246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84943694"/>
              </p:ext>
            </p:extLst>
          </p:nvPr>
        </p:nvGraphicFramePr>
        <p:xfrm>
          <a:off x="575330" y="2174875"/>
          <a:ext cx="40401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760973" y="2510600"/>
            <a:ext cx="38545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141: Céramique /céramique</a:t>
            </a:r>
            <a:endParaRPr lang="fr-FR" sz="2000" dirty="0"/>
          </a:p>
        </p:txBody>
      </p:sp>
      <p:graphicFrame>
        <p:nvGraphicFramePr>
          <p:cNvPr id="11" name="Espace réservé du contenu 10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878865774"/>
              </p:ext>
            </p:extLst>
          </p:nvPr>
        </p:nvGraphicFramePr>
        <p:xfrm>
          <a:off x="4984649" y="2174875"/>
          <a:ext cx="4041775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2" name="Image 11" descr="alès chir orth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49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  <p:bldGraphic spid="9" grpId="0">
        <p:bldAsOne/>
      </p:bldGraphic>
      <p:bldP spid="10" grpId="0"/>
      <p:bldGraphic spid="11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752525" y="38346"/>
            <a:ext cx="8229600" cy="1143000"/>
          </a:xfrm>
        </p:spPr>
        <p:txBody>
          <a:bodyPr/>
          <a:lstStyle/>
          <a:p>
            <a:pPr algn="l"/>
            <a:r>
              <a:rPr lang="fr-FR" dirty="0" smtClean="0"/>
              <a:t>Technique opératoire</a:t>
            </a:r>
            <a:endParaRPr lang="fr-FR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752525" y="1600200"/>
            <a:ext cx="8229600" cy="4525963"/>
          </a:xfrm>
        </p:spPr>
        <p:txBody>
          <a:bodyPr/>
          <a:lstStyle/>
          <a:p>
            <a:r>
              <a:rPr lang="fr-FR" sz="3600" dirty="0" smtClean="0"/>
              <a:t>Toujours voie postérieure</a:t>
            </a:r>
          </a:p>
          <a:p>
            <a:r>
              <a:rPr lang="fr-FR" sz="3600" dirty="0" smtClean="0"/>
              <a:t>359 voies «  classiques »</a:t>
            </a:r>
          </a:p>
          <a:p>
            <a:r>
              <a:rPr lang="fr-FR" sz="3600" dirty="0" smtClean="0"/>
              <a:t>142 Abords « réduits » (8 – 10 cm)</a:t>
            </a:r>
          </a:p>
          <a:p>
            <a:r>
              <a:rPr lang="fr-FR" sz="3600" dirty="0" smtClean="0"/>
              <a:t>Même opérateur</a:t>
            </a:r>
          </a:p>
          <a:p>
            <a:r>
              <a:rPr lang="fr-FR" sz="3600" dirty="0" smtClean="0"/>
              <a:t>Même équipe opératoire</a:t>
            </a:r>
            <a:endParaRPr lang="fr-FR" sz="3600" dirty="0"/>
          </a:p>
        </p:txBody>
      </p:sp>
      <p:pic>
        <p:nvPicPr>
          <p:cNvPr id="9" name="Image 8" descr="alès chir orth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8146"/>
            <a:ext cx="2480730" cy="39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823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violet gris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Diseño predeterminado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iseño predeterminado">
    <a:majorFont>
      <a:latin typeface="Arial"/>
      <a:ea typeface="ＭＳ Ｐゴシック"/>
      <a:cs typeface="Arial"/>
    </a:majorFont>
    <a:minorFont>
      <a:latin typeface="Arial"/>
      <a:ea typeface="ＭＳ Ｐゴシック"/>
      <a:cs typeface="Arial"/>
    </a:minorFont>
  </a:fontScheme>
  <a:fmtScheme name="Bureau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violet gris.thmx</Template>
  <TotalTime>4701</TotalTime>
  <Words>743</Words>
  <Application>Microsoft Macintosh PowerPoint</Application>
  <PresentationFormat>Présentation à l'écran (4:3)</PresentationFormat>
  <Paragraphs>174</Paragraphs>
  <Slides>25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6" baseType="lpstr">
      <vt:lpstr>violet gris</vt:lpstr>
      <vt:lpstr>Tiges monoblocs ou tiges modulaires ? Expérience personnelle et interrogations </vt:lpstr>
      <vt:lpstr>Choix d’une prothèse à tige anatomique depuis + de 20 ans</vt:lpstr>
      <vt:lpstr>Des Questions:</vt:lpstr>
      <vt:lpstr>2012: Retrait de l’ABG Mod.</vt:lpstr>
      <vt:lpstr>En l’absence de modularité:</vt:lpstr>
      <vt:lpstr>Expérience personnelle:</vt:lpstr>
      <vt:lpstr>Présentation PowerPoint</vt:lpstr>
      <vt:lpstr>Cotyles</vt:lpstr>
      <vt:lpstr>Technique opératoire</vt:lpstr>
      <vt:lpstr>ÂGES</vt:lpstr>
      <vt:lpstr>Pathologies</vt:lpstr>
      <vt:lpstr>Complications</vt:lpstr>
      <vt:lpstr>Survie</vt:lpstr>
      <vt:lpstr>Satisfaction</vt:lpstr>
      <vt:lpstr>Harris - monobloc</vt:lpstr>
      <vt:lpstr>Harris - modulaire</vt:lpstr>
      <vt:lpstr>31 sujets de moins de 60 ans</vt:lpstr>
      <vt:lpstr>En résumé:</vt:lpstr>
      <vt:lpstr>Complication de la modularité</vt:lpstr>
      <vt:lpstr>Complication de la modularité</vt:lpstr>
      <vt:lpstr>Présentation PowerPoint</vt:lpstr>
      <vt:lpstr>Orientation du col prothétique</vt:lpstr>
      <vt:lpstr>Abandonner la modularité ?</vt:lpstr>
      <vt:lpstr>Il y a – il un avenir pour la modularité ?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Tiges monoblocs ou tiges modulaires ? Expérience personnelle</dc:title>
  <dc:creator>Richard BERACASSAT</dc:creator>
  <cp:lastModifiedBy>Richard BERACASSAT</cp:lastModifiedBy>
  <cp:revision>121</cp:revision>
  <dcterms:created xsi:type="dcterms:W3CDTF">2012-07-15T11:53:15Z</dcterms:created>
  <dcterms:modified xsi:type="dcterms:W3CDTF">2012-09-07T14:18:01Z</dcterms:modified>
</cp:coreProperties>
</file>