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58B8-1900-3044-823F-1C34AC989899}" type="datetimeFigureOut">
              <a:rPr lang="fr-FR" smtClean="0"/>
              <a:pPr/>
              <a:t>13/02/11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91D8-429B-0145-B763-3E21B2F97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1115797"/>
            <a:ext cx="8229600" cy="242151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PRÉVENTION THROMBO-EMBOLIQUE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EN</a:t>
            </a:r>
            <a:br>
              <a:rPr lang="fr-FR" b="1" dirty="0" smtClean="0"/>
            </a:br>
            <a:r>
              <a:rPr lang="fr-FR" b="1" dirty="0" smtClean="0"/>
              <a:t> </a:t>
            </a:r>
            <a:br>
              <a:rPr lang="fr-FR" b="1" dirty="0" smtClean="0"/>
            </a:br>
            <a:r>
              <a:rPr lang="fr-FR" b="1" dirty="0" smtClean="0"/>
              <a:t>CHIRURGIE ORTHOPÉDIQUE MAJEURE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3940902"/>
            <a:ext cx="8229600" cy="2185261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Dr X.NICOLAY                   Clinique BONNEFON    ALÈS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PTH :  40 jours</a:t>
            </a:r>
          </a:p>
          <a:p>
            <a:r>
              <a:rPr lang="fr-FR" dirty="0" smtClean="0"/>
              <a:t>PTG :  30 jours</a:t>
            </a:r>
          </a:p>
          <a:p>
            <a:r>
              <a:rPr lang="fr-FR" dirty="0" smtClean="0"/>
              <a:t>Arthroscopies, </a:t>
            </a:r>
            <a:r>
              <a:rPr lang="fr-FR" dirty="0" err="1" smtClean="0"/>
              <a:t>ligamentoplasties</a:t>
            </a:r>
            <a:r>
              <a:rPr lang="fr-FR" dirty="0" smtClean="0"/>
              <a:t> : 7 jours</a:t>
            </a:r>
          </a:p>
          <a:p>
            <a:r>
              <a:rPr lang="fr-FR" dirty="0" smtClean="0"/>
              <a:t>Chirurgie de l’avant pied : 7 à 10 jours</a:t>
            </a:r>
          </a:p>
          <a:p>
            <a:r>
              <a:rPr lang="fr-FR" dirty="0" smtClean="0"/>
              <a:t>Chirurgie de l’épaule : 0</a:t>
            </a:r>
          </a:p>
          <a:p>
            <a:r>
              <a:rPr lang="fr-FR" dirty="0" smtClean="0"/>
              <a:t>Si immobilisation (botte en </a:t>
            </a:r>
            <a:r>
              <a:rPr lang="fr-FR" smtClean="0"/>
              <a:t>résine par ex.) </a:t>
            </a:r>
            <a:r>
              <a:rPr lang="fr-FR" dirty="0" smtClean="0"/>
              <a:t>: durée </a:t>
            </a:r>
            <a:r>
              <a:rPr lang="fr-FR" smtClean="0"/>
              <a:t>de l’immobilisation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97480" cy="4525963"/>
          </a:xfrm>
        </p:spPr>
        <p:txBody>
          <a:bodyPr/>
          <a:lstStyle/>
          <a:p>
            <a:r>
              <a:rPr lang="fr-FR" dirty="0" smtClean="0"/>
              <a:t>145000  PTH  en  France en 2008</a:t>
            </a:r>
          </a:p>
          <a:p>
            <a:r>
              <a:rPr lang="fr-FR" dirty="0" smtClean="0"/>
              <a:t>75000  PTG  </a:t>
            </a:r>
          </a:p>
          <a:p>
            <a:r>
              <a:rPr lang="fr-FR" dirty="0" smtClean="0"/>
              <a:t>60000 interventions sur fractures d’extrémité          supérieure du fémur</a:t>
            </a:r>
          </a:p>
          <a:p>
            <a:endParaRPr lang="fr-FR" dirty="0" smtClean="0"/>
          </a:p>
          <a:p>
            <a:r>
              <a:rPr lang="fr-FR" dirty="0" smtClean="0"/>
              <a:t>Sans prévention, 50% des patients: </a:t>
            </a:r>
            <a:r>
              <a:rPr lang="fr-FR" dirty="0" err="1" smtClean="0"/>
              <a:t>Thromb</a:t>
            </a:r>
            <a:r>
              <a:rPr lang="fr-FR" dirty="0" smtClean="0"/>
              <a:t>. VP</a:t>
            </a:r>
          </a:p>
          <a:p>
            <a:pPr>
              <a:buNone/>
            </a:pPr>
            <a:r>
              <a:rPr lang="fr-FR" dirty="0" smtClean="0"/>
              <a:t>                                     5% des patients: </a:t>
            </a:r>
            <a:r>
              <a:rPr lang="fr-FR" dirty="0" err="1" smtClean="0"/>
              <a:t>Emb</a:t>
            </a:r>
            <a:r>
              <a:rPr lang="fr-FR" dirty="0" smtClean="0"/>
              <a:t>. </a:t>
            </a:r>
            <a:r>
              <a:rPr lang="fr-FR" dirty="0" err="1" smtClean="0"/>
              <a:t>Pulm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 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RÉDUCTION du risque d’E.T.E. de 70 à 80%</a:t>
            </a:r>
          </a:p>
          <a:p>
            <a:r>
              <a:rPr lang="fr-FR" dirty="0" smtClean="0"/>
              <a:t>Les AVK:    SINTROM®, PREVISCAN®…</a:t>
            </a:r>
          </a:p>
          <a:p>
            <a:r>
              <a:rPr lang="fr-FR" dirty="0" smtClean="0"/>
              <a:t>Les HNF:   Héparine, </a:t>
            </a:r>
            <a:r>
              <a:rPr lang="fr-FR" dirty="0" err="1" smtClean="0"/>
              <a:t>Calciparine</a:t>
            </a:r>
            <a:r>
              <a:rPr lang="fr-FR" dirty="0" smtClean="0"/>
              <a:t>®</a:t>
            </a:r>
          </a:p>
          <a:p>
            <a:r>
              <a:rPr lang="fr-FR" dirty="0" smtClean="0"/>
              <a:t>Les HBPM: FRAXIPARINE®, LOVENOX®, INNOHEP®</a:t>
            </a:r>
          </a:p>
          <a:p>
            <a:r>
              <a:rPr lang="fr-FR" dirty="0" smtClean="0"/>
              <a:t>Les nouveaux anticoagulants:</a:t>
            </a:r>
          </a:p>
          <a:p>
            <a:pPr lvl="1"/>
            <a:r>
              <a:rPr lang="fr-FR" dirty="0" smtClean="0"/>
              <a:t>ARIXTRA®</a:t>
            </a:r>
          </a:p>
          <a:p>
            <a:pPr lvl="1"/>
            <a:r>
              <a:rPr lang="fr-FR" dirty="0" smtClean="0"/>
              <a:t>XARELTO®</a:t>
            </a:r>
          </a:p>
          <a:p>
            <a:pPr lvl="1"/>
            <a:r>
              <a:rPr lang="fr-FR" dirty="0" smtClean="0"/>
              <a:t>PRADAXA®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  HBPM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Mieux que les AVK et HNF: au moins aussi efficace et risque hémorragique moindre;</a:t>
            </a:r>
          </a:p>
          <a:p>
            <a:r>
              <a:rPr lang="fr-FR" dirty="0" smtClean="0"/>
              <a:t>Meilleure </a:t>
            </a:r>
            <a:r>
              <a:rPr lang="fr-FR" dirty="0" err="1" smtClean="0"/>
              <a:t>bio-disponibilité</a:t>
            </a:r>
            <a:r>
              <a:rPr lang="fr-FR" dirty="0" smtClean="0"/>
              <a:t>; ½ vie plus longue</a:t>
            </a:r>
          </a:p>
          <a:p>
            <a:r>
              <a:rPr lang="fr-FR" dirty="0" smtClean="0"/>
              <a:t>Une injection / jour en prophylaxie</a:t>
            </a:r>
          </a:p>
          <a:p>
            <a:r>
              <a:rPr lang="fr-FR" dirty="0" smtClean="0"/>
              <a:t>Origine: intestin </a:t>
            </a:r>
            <a:r>
              <a:rPr lang="fr-FR" smtClean="0"/>
              <a:t>de porc…</a:t>
            </a:r>
          </a:p>
          <a:p>
            <a:r>
              <a:rPr lang="fr-FR" dirty="0" smtClean="0"/>
              <a:t>Surveillance des plaquettes…</a:t>
            </a:r>
          </a:p>
          <a:p>
            <a:r>
              <a:rPr lang="fr-FR" dirty="0" smtClean="0"/>
              <a:t>Soins infirmiers…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nouveaux Anticoagulants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Inhibiteurs indirects du facteur </a:t>
            </a:r>
            <a:r>
              <a:rPr lang="fr-FR" dirty="0" err="1" smtClean="0"/>
              <a:t>Xa</a:t>
            </a:r>
            <a:endParaRPr lang="fr-FR" dirty="0" smtClean="0"/>
          </a:p>
          <a:p>
            <a:pPr lvl="1"/>
            <a:r>
              <a:rPr lang="fr-FR" dirty="0" smtClean="0"/>
              <a:t>ARIXTRA</a:t>
            </a:r>
          </a:p>
          <a:p>
            <a:r>
              <a:rPr lang="fr-FR" dirty="0" smtClean="0"/>
              <a:t>Inhibiteurs directs du facteur </a:t>
            </a:r>
            <a:r>
              <a:rPr lang="fr-FR" dirty="0" err="1" smtClean="0"/>
              <a:t>Xa</a:t>
            </a:r>
            <a:endParaRPr lang="fr-FR" dirty="0" smtClean="0"/>
          </a:p>
          <a:p>
            <a:pPr lvl="1"/>
            <a:r>
              <a:rPr lang="fr-FR" dirty="0" smtClean="0"/>
              <a:t>XARELTO</a:t>
            </a:r>
          </a:p>
          <a:p>
            <a:r>
              <a:rPr lang="fr-FR" dirty="0" smtClean="0"/>
              <a:t>Inhibiteurs directs de la THROMBINE</a:t>
            </a:r>
          </a:p>
          <a:p>
            <a:pPr lvl="1"/>
            <a:r>
              <a:rPr lang="fr-FR" b="1" dirty="0" smtClean="0"/>
              <a:t>PRADAXA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634"/>
            <a:ext cx="8229600" cy="1143000"/>
          </a:xfrm>
        </p:spPr>
        <p:txBody>
          <a:bodyPr/>
          <a:lstStyle/>
          <a:p>
            <a:r>
              <a:rPr lang="fr-FR" dirty="0" smtClean="0"/>
              <a:t>Mode d’action</a:t>
            </a:r>
            <a:endParaRPr lang="fr-FR" dirty="0"/>
          </a:p>
        </p:txBody>
      </p:sp>
      <p:pic>
        <p:nvPicPr>
          <p:cNvPr id="4" name="Espace réservé du contenu 3" descr="DSCN0728.JP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lum bright="12000" contrast="9000"/>
          </a:blip>
          <a:srcRect l="1783" t="8214" r="350" b="-145"/>
          <a:stretch>
            <a:fillRect/>
          </a:stretch>
        </p:blipFill>
        <p:spPr>
          <a:xfrm>
            <a:off x="563207" y="1197634"/>
            <a:ext cx="7944520" cy="5597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Avantages des Anticoagulants Oraux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7481"/>
            <a:ext cx="8229600" cy="4525963"/>
          </a:xfrm>
        </p:spPr>
        <p:txBody>
          <a:bodyPr/>
          <a:lstStyle/>
          <a:p>
            <a:r>
              <a:rPr lang="fr-FR" dirty="0" smtClean="0"/>
              <a:t>Facilité de prise</a:t>
            </a:r>
          </a:p>
          <a:p>
            <a:r>
              <a:rPr lang="fr-FR" dirty="0" smtClean="0"/>
              <a:t>Pas de contrôle des plaquettes</a:t>
            </a:r>
          </a:p>
          <a:p>
            <a:r>
              <a:rPr lang="fr-FR" dirty="0" smtClean="0"/>
              <a:t>Pas de soins infirmiers</a:t>
            </a:r>
          </a:p>
          <a:p>
            <a:r>
              <a:rPr lang="fr-FR" dirty="0" smtClean="0"/>
              <a:t>Bonne protection contre les ETE</a:t>
            </a:r>
          </a:p>
          <a:p>
            <a:r>
              <a:rPr lang="fr-FR" dirty="0" smtClean="0"/>
              <a:t>Pas plus de complications hémorragiques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Inconvénients des Anticoagulants Oraux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50133"/>
            <a:ext cx="8229600" cy="4525963"/>
          </a:xfrm>
        </p:spPr>
        <p:txBody>
          <a:bodyPr/>
          <a:lstStyle/>
          <a:p>
            <a:r>
              <a:rPr lang="fr-FR" dirty="0" smtClean="0"/>
              <a:t>Troubles digestifs </a:t>
            </a:r>
            <a:r>
              <a:rPr lang="fr-FR" dirty="0" err="1" smtClean="0"/>
              <a:t>post-opératoires</a:t>
            </a:r>
            <a:endParaRPr lang="fr-FR" dirty="0" smtClean="0"/>
          </a:p>
          <a:p>
            <a:r>
              <a:rPr lang="fr-FR" dirty="0" smtClean="0"/>
              <a:t>Observance des personnes </a:t>
            </a:r>
            <a:r>
              <a:rPr lang="fr-FR" dirty="0" err="1" smtClean="0"/>
              <a:t>agées</a:t>
            </a:r>
            <a:endParaRPr lang="fr-FR" dirty="0" smtClean="0"/>
          </a:p>
          <a:p>
            <a:r>
              <a:rPr lang="fr-FR" dirty="0" smtClean="0"/>
              <a:t>Suivi </a:t>
            </a:r>
            <a:r>
              <a:rPr lang="fr-FR" dirty="0" err="1" smtClean="0"/>
              <a:t>para-médical</a:t>
            </a:r>
            <a:endParaRPr lang="fr-FR" dirty="0" smtClean="0"/>
          </a:p>
          <a:p>
            <a:r>
              <a:rPr lang="fr-FR" dirty="0" smtClean="0"/>
              <a:t>Complications hémorragiques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prévention en CHIR.ORTHO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3588"/>
            <a:ext cx="8229600" cy="4525963"/>
          </a:xfrm>
        </p:spPr>
        <p:txBody>
          <a:bodyPr/>
          <a:lstStyle/>
          <a:p>
            <a:r>
              <a:rPr lang="fr-FR" dirty="0" smtClean="0"/>
              <a:t>A la carte!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Injections en post opératoire puis relai per os</a:t>
            </a:r>
          </a:p>
          <a:p>
            <a:pPr lvl="1"/>
            <a:r>
              <a:rPr lang="fr-FR" dirty="0" smtClean="0"/>
              <a:t>Injections si personnes âgées</a:t>
            </a:r>
          </a:p>
          <a:p>
            <a:pPr lvl="1"/>
            <a:r>
              <a:rPr lang="fr-FR" dirty="0" smtClean="0"/>
              <a:t>Per os si jeunes et/ou chirurgie « mineure » AMM ?</a:t>
            </a:r>
          </a:p>
          <a:p>
            <a:pPr lvl="1"/>
            <a:r>
              <a:rPr lang="fr-FR" dirty="0" smtClean="0"/>
              <a:t>Et l’insuffisance rénale ?</a:t>
            </a:r>
          </a:p>
          <a:p>
            <a:pPr lvl="1">
              <a:buNone/>
            </a:pPr>
            <a:r>
              <a:rPr lang="fr-FR" dirty="0" smtClean="0"/>
              <a:t>                                                      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309</Words>
  <Application>Microsoft Macintosh PowerPoint</Application>
  <PresentationFormat>Présentation à l'écran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PRÉVENTION THROMBO-EMBOLIQUE   EN   CHIRURGIE ORTHOPÉDIQUE MAJEURE</vt:lpstr>
      <vt:lpstr>INTRODUCTION</vt:lpstr>
      <vt:lpstr>LA  PRÉVENTION</vt:lpstr>
      <vt:lpstr>LES   HBPM</vt:lpstr>
      <vt:lpstr>Les nouveaux Anticoagulants</vt:lpstr>
      <vt:lpstr>Mode d’action</vt:lpstr>
      <vt:lpstr>Avantages des Anticoagulants Oraux</vt:lpstr>
      <vt:lpstr>Inconvénients des Anticoagulants Oraux</vt:lpstr>
      <vt:lpstr>Quel prévention en CHIR.ORTHO ?</vt:lpstr>
      <vt:lpstr>EN  PRATIQUE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PRÉVENTION THROMBO-EMBOLIQUE   EN   CHIRURGIE ORTHOPÉDIQUE MAJEURE</dc:title>
  <dc:creator>Admin</dc:creator>
  <cp:lastModifiedBy>Richard BERACASSAT</cp:lastModifiedBy>
  <cp:revision>4</cp:revision>
  <dcterms:created xsi:type="dcterms:W3CDTF">2011-02-13T22:21:22Z</dcterms:created>
  <dcterms:modified xsi:type="dcterms:W3CDTF">2011-02-13T22:22:49Z</dcterms:modified>
</cp:coreProperties>
</file>