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Lst>
  <p:notesMasterIdLst>
    <p:notesMasterId r:id="rId12"/>
  </p:notesMasterIdLst>
  <p:sldIdLst>
    <p:sldId id="269" r:id="rId2"/>
    <p:sldId id="270" r:id="rId3"/>
    <p:sldId id="271" r:id="rId4"/>
    <p:sldId id="272" r:id="rId5"/>
    <p:sldId id="274" r:id="rId6"/>
    <p:sldId id="275" r:id="rId7"/>
    <p:sldId id="276" r:id="rId8"/>
    <p:sldId id="277" r:id="rId9"/>
    <p:sldId id="278" r:id="rId10"/>
    <p:sldId id="279" r:id="rId11"/>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4" d="100"/>
          <a:sy n="84" d="100"/>
        </p:scale>
        <p:origin x="-1736"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DFD855-4BDF-554E-87B4-00501F4386DC}" type="datetimeFigureOut">
              <a:rPr lang="fr-FR" smtClean="0"/>
              <a:t>15/02/15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724882-8476-4843-9504-E61DF386E789}" type="slidenum">
              <a:rPr lang="fr-FR" smtClean="0"/>
              <a:t>‹#›</a:t>
            </a:fld>
            <a:endParaRPr lang="fr-FR"/>
          </a:p>
        </p:txBody>
      </p:sp>
    </p:spTree>
    <p:extLst>
      <p:ext uri="{BB962C8B-B14F-4D97-AF65-F5344CB8AC3E}">
        <p14:creationId xmlns:p14="http://schemas.microsoft.com/office/powerpoint/2010/main" val="8915932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Pourquoi</a:t>
            </a:r>
            <a:r>
              <a:rPr lang="fr-FR" baseline="0" dirty="0" smtClean="0"/>
              <a:t> un défit?</a:t>
            </a:r>
          </a:p>
          <a:p>
            <a:endParaRPr lang="fr-FR" baseline="0" dirty="0" smtClean="0"/>
          </a:p>
          <a:p>
            <a:r>
              <a:rPr lang="fr-FR" baseline="0" dirty="0" smtClean="0"/>
              <a:t>Un défit parce que il est nécessaire de remettre sur pied des patients qui ont déjà été biens avec leur prothèse, des patients plus vieux et donc plus fragiles. Un défit car les conditions sont plus délicates P/R à une primo-implantation avec souvent des pertes de substances osseuses qu’il va falloir </a:t>
            </a:r>
            <a:r>
              <a:rPr lang="fr-FR" baseline="0" dirty="0" err="1" smtClean="0"/>
              <a:t>integrer</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1E724882-8476-4843-9504-E61DF386E789}" type="slidenum">
              <a:rPr lang="fr-FR" smtClean="0"/>
              <a:t>1</a:t>
            </a:fld>
            <a:endParaRPr lang="fr-FR"/>
          </a:p>
        </p:txBody>
      </p:sp>
    </p:spTree>
    <p:extLst>
      <p:ext uri="{BB962C8B-B14F-4D97-AF65-F5344CB8AC3E}">
        <p14:creationId xmlns:p14="http://schemas.microsoft.com/office/powerpoint/2010/main" val="2063275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Je vais vous faire </a:t>
            </a:r>
            <a:r>
              <a:rPr lang="fr-FR" dirty="0" err="1" smtClean="0"/>
              <a:t>qq</a:t>
            </a:r>
            <a:r>
              <a:rPr lang="fr-FR" dirty="0" smtClean="0"/>
              <a:t> rappels de banalités:</a:t>
            </a:r>
          </a:p>
          <a:p>
            <a:endParaRPr lang="fr-FR" dirty="0"/>
          </a:p>
        </p:txBody>
      </p:sp>
      <p:sp>
        <p:nvSpPr>
          <p:cNvPr id="4" name="Espace réservé du numéro de diapositive 3"/>
          <p:cNvSpPr>
            <a:spLocks noGrp="1"/>
          </p:cNvSpPr>
          <p:nvPr>
            <p:ph type="sldNum" sz="quarter" idx="10"/>
          </p:nvPr>
        </p:nvSpPr>
        <p:spPr/>
        <p:txBody>
          <a:bodyPr/>
          <a:lstStyle/>
          <a:p>
            <a:fld id="{1E724882-8476-4843-9504-E61DF386E789}" type="slidenum">
              <a:rPr lang="fr-FR" smtClean="0"/>
              <a:t>2</a:t>
            </a:fld>
            <a:endParaRPr lang="fr-FR"/>
          </a:p>
        </p:txBody>
      </p:sp>
    </p:spTree>
    <p:extLst>
      <p:ext uri="{BB962C8B-B14F-4D97-AF65-F5344CB8AC3E}">
        <p14:creationId xmlns:p14="http://schemas.microsoft.com/office/powerpoint/2010/main" val="2637763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reprises de Prothèses de hanche</a:t>
            </a:r>
            <a:r>
              <a:rPr lang="fr-FR" baseline="0" dirty="0" smtClean="0"/>
              <a:t> concernent essentiellement 5 causes:</a:t>
            </a:r>
            <a:endParaRPr lang="fr-FR" dirty="0"/>
          </a:p>
        </p:txBody>
      </p:sp>
      <p:sp>
        <p:nvSpPr>
          <p:cNvPr id="4" name="Espace réservé du numéro de diapositive 3"/>
          <p:cNvSpPr>
            <a:spLocks noGrp="1"/>
          </p:cNvSpPr>
          <p:nvPr>
            <p:ph type="sldNum" sz="quarter" idx="10"/>
          </p:nvPr>
        </p:nvSpPr>
        <p:spPr/>
        <p:txBody>
          <a:bodyPr/>
          <a:lstStyle/>
          <a:p>
            <a:fld id="{1E724882-8476-4843-9504-E61DF386E789}" type="slidenum">
              <a:rPr lang="fr-FR" smtClean="0"/>
              <a:t>3</a:t>
            </a:fld>
            <a:endParaRPr lang="fr-FR"/>
          </a:p>
        </p:txBody>
      </p:sp>
    </p:spTree>
    <p:extLst>
      <p:ext uri="{BB962C8B-B14F-4D97-AF65-F5344CB8AC3E}">
        <p14:creationId xmlns:p14="http://schemas.microsoft.com/office/powerpoint/2010/main" val="872377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Je vais donc vous parler dans un premier</a:t>
            </a:r>
            <a:r>
              <a:rPr lang="fr-FR" baseline="0" dirty="0" smtClean="0"/>
              <a:t> temps de Reprises pour descellement et usure des implants.</a:t>
            </a:r>
            <a:endParaRPr lang="fr-FR" dirty="0"/>
          </a:p>
        </p:txBody>
      </p:sp>
      <p:sp>
        <p:nvSpPr>
          <p:cNvPr id="4" name="Espace réservé du numéro de diapositive 3"/>
          <p:cNvSpPr>
            <a:spLocks noGrp="1"/>
          </p:cNvSpPr>
          <p:nvPr>
            <p:ph type="sldNum" sz="quarter" idx="10"/>
          </p:nvPr>
        </p:nvSpPr>
        <p:spPr/>
        <p:txBody>
          <a:bodyPr/>
          <a:lstStyle/>
          <a:p>
            <a:fld id="{1E724882-8476-4843-9504-E61DF386E789}" type="slidenum">
              <a:rPr lang="fr-FR" smtClean="0"/>
              <a:t>4</a:t>
            </a:fld>
            <a:endParaRPr lang="fr-FR"/>
          </a:p>
        </p:txBody>
      </p:sp>
    </p:spTree>
    <p:extLst>
      <p:ext uri="{BB962C8B-B14F-4D97-AF65-F5344CB8AC3E}">
        <p14:creationId xmlns:p14="http://schemas.microsoft.com/office/powerpoint/2010/main" val="339701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1ere étape: Exposition, Ablation de l’ancien implant, nettoyage du cotyle (débris osseux-fibrose-</a:t>
            </a:r>
            <a:r>
              <a:rPr lang="fr-FR" dirty="0" err="1" smtClean="0"/>
              <a:t>métallose</a:t>
            </a:r>
            <a:r>
              <a:rPr lang="fr-FR" dirty="0" smtClean="0"/>
              <a:t>…) et prélèvements</a:t>
            </a:r>
            <a:r>
              <a:rPr lang="fr-FR" baseline="0" dirty="0" smtClean="0"/>
              <a:t> </a:t>
            </a:r>
            <a:r>
              <a:rPr lang="fr-FR" baseline="0" dirty="0" err="1" smtClean="0"/>
              <a:t>bactério</a:t>
            </a:r>
            <a:r>
              <a:rPr lang="fr-FR" baseline="0" dirty="0" smtClean="0"/>
              <a:t>, évaluer les pertes osseuses à combler</a:t>
            </a:r>
          </a:p>
          <a:p>
            <a:r>
              <a:rPr lang="fr-FR" baseline="0" dirty="0" smtClean="0"/>
              <a:t>2 e étape: choix de l’armature métallique (taille position)</a:t>
            </a:r>
          </a:p>
          <a:p>
            <a:r>
              <a:rPr lang="fr-FR" baseline="0" dirty="0" smtClean="0"/>
              <a:t>3 e étape: reconstruction osseuse du toit du cotyle, des </a:t>
            </a:r>
            <a:r>
              <a:rPr lang="fr-FR" baseline="0" dirty="0" err="1" smtClean="0"/>
              <a:t>paroies</a:t>
            </a:r>
            <a:r>
              <a:rPr lang="fr-FR" baseline="0" dirty="0" smtClean="0"/>
              <a:t> </a:t>
            </a:r>
            <a:r>
              <a:rPr lang="fr-FR" baseline="0" dirty="0" err="1" smtClean="0"/>
              <a:t>ant</a:t>
            </a:r>
            <a:r>
              <a:rPr lang="fr-FR" baseline="0" dirty="0" smtClean="0"/>
              <a:t> et post</a:t>
            </a:r>
            <a:endParaRPr lang="fr-FR" dirty="0"/>
          </a:p>
        </p:txBody>
      </p:sp>
      <p:sp>
        <p:nvSpPr>
          <p:cNvPr id="4" name="Espace réservé du numéro de diapositive 3"/>
          <p:cNvSpPr>
            <a:spLocks noGrp="1"/>
          </p:cNvSpPr>
          <p:nvPr>
            <p:ph type="sldNum" sz="quarter" idx="10"/>
          </p:nvPr>
        </p:nvSpPr>
        <p:spPr/>
        <p:txBody>
          <a:bodyPr/>
          <a:lstStyle/>
          <a:p>
            <a:fld id="{1E724882-8476-4843-9504-E61DF386E789}" type="slidenum">
              <a:rPr lang="fr-FR" smtClean="0"/>
              <a:t>9</a:t>
            </a:fld>
            <a:endParaRPr lang="fr-FR"/>
          </a:p>
        </p:txBody>
      </p:sp>
    </p:spTree>
    <p:extLst>
      <p:ext uri="{BB962C8B-B14F-4D97-AF65-F5344CB8AC3E}">
        <p14:creationId xmlns:p14="http://schemas.microsoft.com/office/powerpoint/2010/main" val="2904629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4</a:t>
            </a:r>
            <a:r>
              <a:rPr lang="fr-FR" baseline="30000" dirty="0" smtClean="0"/>
              <a:t>e</a:t>
            </a:r>
            <a:r>
              <a:rPr lang="fr-FR" dirty="0" smtClean="0"/>
              <a:t> étape: fixation</a:t>
            </a:r>
            <a:r>
              <a:rPr lang="fr-FR" baseline="0" dirty="0" smtClean="0"/>
              <a:t> de l’armature métallique avec le crochet bien dans le U radio et la patte fixée en haut par des vis sur le toit</a:t>
            </a:r>
          </a:p>
          <a:p>
            <a:r>
              <a:rPr lang="fr-FR" baseline="0" dirty="0" smtClean="0"/>
              <a:t>5</a:t>
            </a:r>
            <a:r>
              <a:rPr lang="fr-FR" baseline="30000" dirty="0" smtClean="0"/>
              <a:t>e</a:t>
            </a:r>
            <a:r>
              <a:rPr lang="fr-FR" baseline="0" dirty="0" smtClean="0"/>
              <a:t> étape: fixation du nouveau cotyle cimenté dans la cavité préparée.</a:t>
            </a:r>
            <a:endParaRPr lang="fr-FR" dirty="0"/>
          </a:p>
        </p:txBody>
      </p:sp>
      <p:sp>
        <p:nvSpPr>
          <p:cNvPr id="4" name="Espace réservé du numéro de diapositive 3"/>
          <p:cNvSpPr>
            <a:spLocks noGrp="1"/>
          </p:cNvSpPr>
          <p:nvPr>
            <p:ph type="sldNum" sz="quarter" idx="10"/>
          </p:nvPr>
        </p:nvSpPr>
        <p:spPr/>
        <p:txBody>
          <a:bodyPr/>
          <a:lstStyle/>
          <a:p>
            <a:fld id="{1E724882-8476-4843-9504-E61DF386E789}" type="slidenum">
              <a:rPr lang="fr-FR" smtClean="0"/>
              <a:t>10</a:t>
            </a:fld>
            <a:endParaRPr lang="fr-FR"/>
          </a:p>
        </p:txBody>
      </p:sp>
    </p:spTree>
    <p:extLst>
      <p:ext uri="{BB962C8B-B14F-4D97-AF65-F5344CB8AC3E}">
        <p14:creationId xmlns:p14="http://schemas.microsoft.com/office/powerpoint/2010/main" val="3086743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85800" y="2514600"/>
            <a:ext cx="7772400" cy="1371600"/>
          </a:xfrm>
        </p:spPr>
        <p:txBody>
          <a:bodyPr/>
          <a:lstStyle>
            <a:lvl1pPr>
              <a:defRPr/>
            </a:lvl1pPr>
          </a:lstStyle>
          <a:p>
            <a:r>
              <a:rPr lang="fr-FR" smtClean="0"/>
              <a:t>Cliquez et modifiez le titre</a:t>
            </a:r>
            <a:endParaRPr lang="de-DE"/>
          </a:p>
        </p:txBody>
      </p:sp>
      <p:sp>
        <p:nvSpPr>
          <p:cNvPr id="24579"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06" charset="2"/>
              <a:buNone/>
              <a:defRPr sz="2800"/>
            </a:lvl1pPr>
          </a:lstStyle>
          <a:p>
            <a:r>
              <a:rPr lang="fr-FR" smtClean="0"/>
              <a:t>Cliquez pour modifier le style des sous-titres du masque</a:t>
            </a:r>
            <a:endParaRPr lang="de-DE"/>
          </a:p>
        </p:txBody>
      </p:sp>
      <p:sp>
        <p:nvSpPr>
          <p:cNvPr id="4" name="Rectangle 4"/>
          <p:cNvSpPr>
            <a:spLocks noGrp="1" noChangeArrowheads="1"/>
          </p:cNvSpPr>
          <p:nvPr>
            <p:ph type="dt" sz="half" idx="10"/>
          </p:nvPr>
        </p:nvSpPr>
        <p:spPr/>
        <p:txBody>
          <a:bodyPr/>
          <a:lstStyle>
            <a:lvl1pPr>
              <a:defRPr/>
            </a:lvl1pPr>
          </a:lstStyle>
          <a:p>
            <a:pPr>
              <a:defRPr/>
            </a:pPr>
            <a:endParaRPr lang="de-DE"/>
          </a:p>
        </p:txBody>
      </p:sp>
      <p:sp>
        <p:nvSpPr>
          <p:cNvPr id="5" name="Rectangle 5"/>
          <p:cNvSpPr>
            <a:spLocks noGrp="1" noChangeArrowheads="1"/>
          </p:cNvSpPr>
          <p:nvPr>
            <p:ph type="ftr" sz="quarter" idx="11"/>
          </p:nvPr>
        </p:nvSpPr>
        <p:spPr/>
        <p:txBody>
          <a:bodyPr/>
          <a:lstStyle>
            <a:lvl1pPr>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vl1pPr>
          </a:lstStyle>
          <a:p>
            <a:fld id="{2677F02D-D514-0B4B-8EBD-8FBDBCDF31D2}" type="slidenum">
              <a:rPr lang="de-DE"/>
              <a:pPr/>
              <a:t>‹#›</a:t>
            </a:fld>
            <a:endParaRPr lang="de-DE"/>
          </a:p>
        </p:txBody>
      </p:sp>
    </p:spTree>
    <p:extLst>
      <p:ext uri="{BB962C8B-B14F-4D97-AF65-F5344CB8AC3E}">
        <p14:creationId xmlns:p14="http://schemas.microsoft.com/office/powerpoint/2010/main" val="29799596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F42CF72A-F59F-994E-B34A-A196D2843A8A}" type="slidenum">
              <a:rPr lang="fr-FR"/>
              <a:pPr/>
              <a:t>‹#›</a:t>
            </a:fld>
            <a:endParaRPr lang="fr-FR"/>
          </a:p>
        </p:txBody>
      </p:sp>
    </p:spTree>
    <p:extLst>
      <p:ext uri="{BB962C8B-B14F-4D97-AF65-F5344CB8AC3E}">
        <p14:creationId xmlns:p14="http://schemas.microsoft.com/office/powerpoint/2010/main" val="33275457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088F72D8-7850-654A-AA67-ABEA403DFA2F}" type="slidenum">
              <a:rPr lang="fr-FR"/>
              <a:pPr/>
              <a:t>‹#›</a:t>
            </a:fld>
            <a:endParaRPr lang="fr-FR"/>
          </a:p>
        </p:txBody>
      </p:sp>
    </p:spTree>
    <p:extLst>
      <p:ext uri="{BB962C8B-B14F-4D97-AF65-F5344CB8AC3E}">
        <p14:creationId xmlns:p14="http://schemas.microsoft.com/office/powerpoint/2010/main" val="33478246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6858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graphique 3"/>
          <p:cNvSpPr>
            <a:spLocks noGrp="1"/>
          </p:cNvSpPr>
          <p:nvPr>
            <p:ph type="chart" sz="half" idx="2"/>
          </p:nvPr>
        </p:nvSpPr>
        <p:spPr>
          <a:xfrm>
            <a:off x="4648200" y="1981200"/>
            <a:ext cx="3810000" cy="4114800"/>
          </a:xfrm>
        </p:spPr>
        <p:txBody>
          <a:bodyPr/>
          <a:lstStyle/>
          <a:p>
            <a:pPr lvl="0"/>
            <a:r>
              <a:rPr lang="fr-FR" noProof="0" smtClean="0"/>
              <a:t>Cliquez sur l'icône pour ajouter un graphique</a:t>
            </a:r>
            <a:endParaRPr lang="fr-FR"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145B04BC-945A-9D43-B329-70CF1F315FAB}" type="slidenum">
              <a:rPr lang="fr-FR"/>
              <a:pPr/>
              <a:t>‹#›</a:t>
            </a:fld>
            <a:endParaRPr lang="fr-FR"/>
          </a:p>
        </p:txBody>
      </p:sp>
    </p:spTree>
    <p:extLst>
      <p:ext uri="{BB962C8B-B14F-4D97-AF65-F5344CB8AC3E}">
        <p14:creationId xmlns:p14="http://schemas.microsoft.com/office/powerpoint/2010/main" val="1545183331"/>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et modifiez le titre</a:t>
            </a:r>
            <a:endParaRPr lang="fr-FR"/>
          </a:p>
        </p:txBody>
      </p:sp>
      <p:sp>
        <p:nvSpPr>
          <p:cNvPr id="3" name="Espace réservé du graphique 2"/>
          <p:cNvSpPr>
            <a:spLocks noGrp="1"/>
          </p:cNvSpPr>
          <p:nvPr>
            <p:ph type="chart" idx="1"/>
          </p:nvPr>
        </p:nvSpPr>
        <p:spPr>
          <a:xfrm>
            <a:off x="685800" y="1981200"/>
            <a:ext cx="7772400" cy="4114800"/>
          </a:xfrm>
        </p:spPr>
        <p:txBody>
          <a:bodyPr/>
          <a:lstStyle/>
          <a:p>
            <a:pPr lvl="0"/>
            <a:r>
              <a:rPr lang="fr-FR" noProof="0" smtClean="0"/>
              <a:t>Cliquez sur l'icône pour ajouter un graphique</a:t>
            </a:r>
            <a:endParaRPr lang="fr-F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A7DA95A5-8FB8-4D43-9775-8DE94FC244BE}" type="slidenum">
              <a:rPr lang="fr-FR"/>
              <a:pPr/>
              <a:t>‹#›</a:t>
            </a:fld>
            <a:endParaRPr lang="fr-FR"/>
          </a:p>
        </p:txBody>
      </p:sp>
    </p:spTree>
    <p:extLst>
      <p:ext uri="{BB962C8B-B14F-4D97-AF65-F5344CB8AC3E}">
        <p14:creationId xmlns:p14="http://schemas.microsoft.com/office/powerpoint/2010/main" val="4239164456"/>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85800" y="609600"/>
            <a:ext cx="7772400" cy="1143000"/>
          </a:xfrm>
        </p:spPr>
        <p:txBody>
          <a:bodyPr/>
          <a:lstStyle/>
          <a:p>
            <a:r>
              <a:rPr lang="fr-FR" smtClean="0"/>
              <a:t>Cliquez et modifiez le titre</a:t>
            </a:r>
            <a:endParaRPr lang="fr-FR"/>
          </a:p>
        </p:txBody>
      </p:sp>
      <p:sp>
        <p:nvSpPr>
          <p:cNvPr id="3" name="Espace réservé du contenu 2"/>
          <p:cNvSpPr>
            <a:spLocks noGrp="1"/>
          </p:cNvSpPr>
          <p:nvPr>
            <p:ph sz="quarter" idx="1"/>
          </p:nvPr>
        </p:nvSpPr>
        <p:spPr>
          <a:xfrm>
            <a:off x="6858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6858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fld id="{AD4422F0-7667-1B49-B1F5-332BCC7FC913}" type="slidenum">
              <a:rPr lang="fr-FR"/>
              <a:pPr/>
              <a:t>‹#›</a:t>
            </a:fld>
            <a:endParaRPr lang="fr-FR"/>
          </a:p>
        </p:txBody>
      </p:sp>
    </p:spTree>
    <p:extLst>
      <p:ext uri="{BB962C8B-B14F-4D97-AF65-F5344CB8AC3E}">
        <p14:creationId xmlns:p14="http://schemas.microsoft.com/office/powerpoint/2010/main" val="3071932733"/>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657AAB2F-2ECD-1C45-8E67-D6FD22EAFB9B}" type="slidenum">
              <a:rPr lang="fr-FR"/>
              <a:pPr/>
              <a:t>‹#›</a:t>
            </a:fld>
            <a:endParaRPr lang="fr-FR"/>
          </a:p>
        </p:txBody>
      </p:sp>
    </p:spTree>
    <p:extLst>
      <p:ext uri="{BB962C8B-B14F-4D97-AF65-F5344CB8AC3E}">
        <p14:creationId xmlns:p14="http://schemas.microsoft.com/office/powerpoint/2010/main" val="2788656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20B16A9E-96A3-8342-BED1-2BFC7827DB11}" type="slidenum">
              <a:rPr lang="fr-FR"/>
              <a:pPr/>
              <a:t>‹#›</a:t>
            </a:fld>
            <a:endParaRPr lang="fr-FR"/>
          </a:p>
        </p:txBody>
      </p:sp>
    </p:spTree>
    <p:extLst>
      <p:ext uri="{BB962C8B-B14F-4D97-AF65-F5344CB8AC3E}">
        <p14:creationId xmlns:p14="http://schemas.microsoft.com/office/powerpoint/2010/main" val="42237214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9F0EC368-ADE1-6845-AD69-252F50E78612}" type="slidenum">
              <a:rPr lang="fr-FR"/>
              <a:pPr/>
              <a:t>‹#›</a:t>
            </a:fld>
            <a:endParaRPr lang="fr-FR"/>
          </a:p>
        </p:txBody>
      </p:sp>
    </p:spTree>
    <p:extLst>
      <p:ext uri="{BB962C8B-B14F-4D97-AF65-F5344CB8AC3E}">
        <p14:creationId xmlns:p14="http://schemas.microsoft.com/office/powerpoint/2010/main" val="2761208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fld id="{A0B9BE8C-5CC3-5743-92E5-71CDBA05F535}" type="slidenum">
              <a:rPr lang="fr-FR"/>
              <a:pPr/>
              <a:t>‹#›</a:t>
            </a:fld>
            <a:endParaRPr lang="fr-FR"/>
          </a:p>
        </p:txBody>
      </p:sp>
    </p:spTree>
    <p:extLst>
      <p:ext uri="{BB962C8B-B14F-4D97-AF65-F5344CB8AC3E}">
        <p14:creationId xmlns:p14="http://schemas.microsoft.com/office/powerpoint/2010/main" val="1355024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fld id="{B82BE0D9-F9E6-4D48-B1B9-07AEECF45CB2}" type="slidenum">
              <a:rPr lang="fr-FR"/>
              <a:pPr/>
              <a:t>‹#›</a:t>
            </a:fld>
            <a:endParaRPr lang="fr-FR"/>
          </a:p>
        </p:txBody>
      </p:sp>
    </p:spTree>
    <p:extLst>
      <p:ext uri="{BB962C8B-B14F-4D97-AF65-F5344CB8AC3E}">
        <p14:creationId xmlns:p14="http://schemas.microsoft.com/office/powerpoint/2010/main" val="35706792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fld id="{7A97015D-3C21-F54A-80F8-4DC41A444B2C}" type="slidenum">
              <a:rPr lang="fr-FR"/>
              <a:pPr/>
              <a:t>‹#›</a:t>
            </a:fld>
            <a:endParaRPr lang="fr-FR"/>
          </a:p>
        </p:txBody>
      </p:sp>
    </p:spTree>
    <p:extLst>
      <p:ext uri="{BB962C8B-B14F-4D97-AF65-F5344CB8AC3E}">
        <p14:creationId xmlns:p14="http://schemas.microsoft.com/office/powerpoint/2010/main" val="13941944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9CD0F86F-827E-254B-A7C9-5D0144A79677}" type="slidenum">
              <a:rPr lang="fr-FR"/>
              <a:pPr/>
              <a:t>‹#›</a:t>
            </a:fld>
            <a:endParaRPr lang="fr-FR"/>
          </a:p>
        </p:txBody>
      </p:sp>
    </p:spTree>
    <p:extLst>
      <p:ext uri="{BB962C8B-B14F-4D97-AF65-F5344CB8AC3E}">
        <p14:creationId xmlns:p14="http://schemas.microsoft.com/office/powerpoint/2010/main" val="2021487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Faire glisser l'image vers l'espace réservé ou cliquer sur l'icône pour l'ajouter</a:t>
            </a:r>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39FEACFB-185E-3D47-803A-61A0BD486336}" type="slidenum">
              <a:rPr lang="fr-FR"/>
              <a:pPr/>
              <a:t>‹#›</a:t>
            </a:fld>
            <a:endParaRPr lang="fr-FR"/>
          </a:p>
        </p:txBody>
      </p:sp>
    </p:spTree>
    <p:extLst>
      <p:ext uri="{BB962C8B-B14F-4D97-AF65-F5344CB8AC3E}">
        <p14:creationId xmlns:p14="http://schemas.microsoft.com/office/powerpoint/2010/main" val="9169749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5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6" charset="0"/>
                <a:ea typeface="+mn-ea"/>
                <a:cs typeface="+mn-cs"/>
              </a:defRPr>
            </a:lvl1pPr>
          </a:lstStyle>
          <a:p>
            <a:pPr>
              <a:defRPr/>
            </a:pPr>
            <a:endParaRPr lang="fr-FR"/>
          </a:p>
        </p:txBody>
      </p:sp>
      <p:sp>
        <p:nvSpPr>
          <p:cNvPr id="235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6" charset="0"/>
                <a:ea typeface="+mn-ea"/>
                <a:cs typeface="+mn-cs"/>
              </a:defRPr>
            </a:lvl1pPr>
          </a:lstStyle>
          <a:p>
            <a:pPr>
              <a:defRPr/>
            </a:pPr>
            <a:endParaRPr lang="fr-FR"/>
          </a:p>
        </p:txBody>
      </p:sp>
      <p:sp>
        <p:nvSpPr>
          <p:cNvPr id="235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fld id="{FBEF5FA8-7C98-E241-813E-96CE24D5F265}" type="slidenum">
              <a:rPr lang="fr-FR"/>
              <a:pPr/>
              <a:t>‹#›</a:t>
            </a:fld>
            <a:endParaRPr lang="fr-FR"/>
          </a:p>
        </p:txBody>
      </p:sp>
    </p:spTree>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xStyles>
    <p:titleStyle>
      <a:lvl1pPr algn="ctr" rtl="0" eaLnBrk="1" fontAlgn="base" hangingPunct="1">
        <a:spcBef>
          <a:spcPct val="0"/>
        </a:spcBef>
        <a:spcAft>
          <a:spcPct val="0"/>
        </a:spcAft>
        <a:defRPr sz="4400" i="1">
          <a:solidFill>
            <a:schemeClr val="tx2"/>
          </a:solidFill>
          <a:latin typeface="+mj-lt"/>
          <a:ea typeface="+mj-ea"/>
          <a:cs typeface="+mj-cs"/>
        </a:defRPr>
      </a:lvl1pPr>
      <a:lvl2pPr algn="ctr" rtl="0" eaLnBrk="1" fontAlgn="base" hangingPunct="1">
        <a:spcBef>
          <a:spcPct val="0"/>
        </a:spcBef>
        <a:spcAft>
          <a:spcPct val="0"/>
        </a:spcAft>
        <a:defRPr sz="4400" i="1">
          <a:solidFill>
            <a:schemeClr val="tx2"/>
          </a:solidFill>
          <a:latin typeface="Arial" pitchFamily="-106" charset="0"/>
          <a:ea typeface="Osaka" pitchFamily="-106" charset="-128"/>
          <a:cs typeface="Osaka" pitchFamily="-106" charset="-128"/>
        </a:defRPr>
      </a:lvl2pPr>
      <a:lvl3pPr algn="ctr" rtl="0" eaLnBrk="1" fontAlgn="base" hangingPunct="1">
        <a:spcBef>
          <a:spcPct val="0"/>
        </a:spcBef>
        <a:spcAft>
          <a:spcPct val="0"/>
        </a:spcAft>
        <a:defRPr sz="4400" i="1">
          <a:solidFill>
            <a:schemeClr val="tx2"/>
          </a:solidFill>
          <a:latin typeface="Arial" pitchFamily="-106" charset="0"/>
          <a:ea typeface="Osaka" pitchFamily="-106" charset="-128"/>
          <a:cs typeface="Osaka" pitchFamily="-106" charset="-128"/>
        </a:defRPr>
      </a:lvl3pPr>
      <a:lvl4pPr algn="ctr" rtl="0" eaLnBrk="1" fontAlgn="base" hangingPunct="1">
        <a:spcBef>
          <a:spcPct val="0"/>
        </a:spcBef>
        <a:spcAft>
          <a:spcPct val="0"/>
        </a:spcAft>
        <a:defRPr sz="4400" i="1">
          <a:solidFill>
            <a:schemeClr val="tx2"/>
          </a:solidFill>
          <a:latin typeface="Arial" pitchFamily="-106" charset="0"/>
          <a:ea typeface="Osaka" pitchFamily="-106" charset="-128"/>
          <a:cs typeface="Osaka" pitchFamily="-106" charset="-128"/>
        </a:defRPr>
      </a:lvl4pPr>
      <a:lvl5pPr algn="ctr" rtl="0" eaLnBrk="1" fontAlgn="base" hangingPunct="1">
        <a:spcBef>
          <a:spcPct val="0"/>
        </a:spcBef>
        <a:spcAft>
          <a:spcPct val="0"/>
        </a:spcAft>
        <a:defRPr sz="4400" i="1">
          <a:solidFill>
            <a:schemeClr val="tx2"/>
          </a:solidFill>
          <a:latin typeface="Arial" pitchFamily="-106" charset="0"/>
          <a:ea typeface="Osaka" pitchFamily="-106" charset="-128"/>
          <a:cs typeface="Osaka" pitchFamily="-106" charset="-128"/>
        </a:defRPr>
      </a:lvl5pPr>
      <a:lvl6pPr marL="457200" algn="ctr" rtl="0" eaLnBrk="1" fontAlgn="base" hangingPunct="1">
        <a:spcBef>
          <a:spcPct val="0"/>
        </a:spcBef>
        <a:spcAft>
          <a:spcPct val="0"/>
        </a:spcAft>
        <a:defRPr sz="4400" i="1">
          <a:solidFill>
            <a:schemeClr val="tx2"/>
          </a:solidFill>
          <a:latin typeface="Arial" pitchFamily="-106" charset="0"/>
          <a:ea typeface="Osaka" pitchFamily="-106" charset="-128"/>
          <a:cs typeface="Osaka" pitchFamily="-106" charset="-128"/>
        </a:defRPr>
      </a:lvl6pPr>
      <a:lvl7pPr marL="914400" algn="ctr" rtl="0" eaLnBrk="1" fontAlgn="base" hangingPunct="1">
        <a:spcBef>
          <a:spcPct val="0"/>
        </a:spcBef>
        <a:spcAft>
          <a:spcPct val="0"/>
        </a:spcAft>
        <a:defRPr sz="4400" i="1">
          <a:solidFill>
            <a:schemeClr val="tx2"/>
          </a:solidFill>
          <a:latin typeface="Arial" pitchFamily="-106" charset="0"/>
          <a:ea typeface="Osaka" pitchFamily="-106" charset="-128"/>
          <a:cs typeface="Osaka" pitchFamily="-106" charset="-128"/>
        </a:defRPr>
      </a:lvl7pPr>
      <a:lvl8pPr marL="1371600" algn="ctr" rtl="0" eaLnBrk="1" fontAlgn="base" hangingPunct="1">
        <a:spcBef>
          <a:spcPct val="0"/>
        </a:spcBef>
        <a:spcAft>
          <a:spcPct val="0"/>
        </a:spcAft>
        <a:defRPr sz="4400" i="1">
          <a:solidFill>
            <a:schemeClr val="tx2"/>
          </a:solidFill>
          <a:latin typeface="Arial" pitchFamily="-106" charset="0"/>
          <a:ea typeface="Osaka" pitchFamily="-106" charset="-128"/>
          <a:cs typeface="Osaka" pitchFamily="-106" charset="-128"/>
        </a:defRPr>
      </a:lvl8pPr>
      <a:lvl9pPr marL="1828800" algn="ctr" rtl="0" eaLnBrk="1" fontAlgn="base" hangingPunct="1">
        <a:spcBef>
          <a:spcPct val="0"/>
        </a:spcBef>
        <a:spcAft>
          <a:spcPct val="0"/>
        </a:spcAft>
        <a:defRPr sz="4400" i="1">
          <a:solidFill>
            <a:schemeClr val="tx2"/>
          </a:solidFill>
          <a:latin typeface="Arial" pitchFamily="-106" charset="0"/>
          <a:ea typeface="Osaka" pitchFamily="-106" charset="-128"/>
          <a:cs typeface="Osaka" pitchFamily="-106" charset="-128"/>
        </a:defRPr>
      </a:lvl9pPr>
    </p:titleStyle>
    <p:bodyStyle>
      <a:lvl1pPr marL="342900" indent="-342900" algn="l" rtl="0" eaLnBrk="1" fontAlgn="base" hangingPunct="1">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1" fontAlgn="base" hangingPunct="1">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1" fontAlgn="base" hangingPunct="1">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1" fontAlgn="base" hangingPunct="1">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eaLnBrk="1" fontAlgn="base" hangingPunct="1">
        <a:spcBef>
          <a:spcPct val="20000"/>
        </a:spcBef>
        <a:spcAft>
          <a:spcPct val="0"/>
        </a:spcAft>
        <a:buFont typeface="Wingdings" pitchFamily="-106" charset="2"/>
        <a:buChar char=""/>
        <a:defRPr sz="2000">
          <a:solidFill>
            <a:schemeClr val="tx1"/>
          </a:solidFill>
          <a:latin typeface="+mn-lt"/>
          <a:ea typeface="+mn-ea"/>
          <a:cs typeface="+mn-cs"/>
        </a:defRPr>
      </a:lvl6pPr>
      <a:lvl7pPr marL="2971800" indent="-228600" algn="l" rtl="0" eaLnBrk="1" fontAlgn="base" hangingPunct="1">
        <a:spcBef>
          <a:spcPct val="20000"/>
        </a:spcBef>
        <a:spcAft>
          <a:spcPct val="0"/>
        </a:spcAft>
        <a:buFont typeface="Wingdings" pitchFamily="-106" charset="2"/>
        <a:buChar char=""/>
        <a:defRPr sz="2000">
          <a:solidFill>
            <a:schemeClr val="tx1"/>
          </a:solidFill>
          <a:latin typeface="+mn-lt"/>
          <a:ea typeface="+mn-ea"/>
          <a:cs typeface="+mn-cs"/>
        </a:defRPr>
      </a:lvl7pPr>
      <a:lvl8pPr marL="3429000" indent="-228600" algn="l" rtl="0" eaLnBrk="1" fontAlgn="base" hangingPunct="1">
        <a:spcBef>
          <a:spcPct val="20000"/>
        </a:spcBef>
        <a:spcAft>
          <a:spcPct val="0"/>
        </a:spcAft>
        <a:buFont typeface="Wingdings" pitchFamily="-106" charset="2"/>
        <a:buChar char=""/>
        <a:defRPr sz="2000">
          <a:solidFill>
            <a:schemeClr val="tx1"/>
          </a:solidFill>
          <a:latin typeface="+mn-lt"/>
          <a:ea typeface="+mn-ea"/>
          <a:cs typeface="+mn-cs"/>
        </a:defRPr>
      </a:lvl8pPr>
      <a:lvl9pPr marL="3886200" indent="-228600" algn="l" rtl="0" eaLnBrk="1" fontAlgn="base" hangingPunct="1">
        <a:spcBef>
          <a:spcPct val="20000"/>
        </a:spcBef>
        <a:spcAft>
          <a:spcPct val="0"/>
        </a:spcAft>
        <a:buFont typeface="Wingdings" pitchFamily="-106" charset="2"/>
        <a:buChar char=""/>
        <a:defRPr sz="20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emf"/><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REPRISES DE PROTHESES</a:t>
            </a:r>
            <a:br>
              <a:rPr lang="fr-FR" dirty="0" smtClean="0"/>
            </a:br>
            <a:r>
              <a:rPr lang="fr-FR" dirty="0" smtClean="0"/>
              <a:t>TOTALES DE HANCHE</a:t>
            </a:r>
            <a:endParaRPr lang="fr-FR" dirty="0"/>
          </a:p>
        </p:txBody>
      </p:sp>
      <p:sp>
        <p:nvSpPr>
          <p:cNvPr id="3" name="Sous-titre 2"/>
          <p:cNvSpPr>
            <a:spLocks noGrp="1"/>
          </p:cNvSpPr>
          <p:nvPr>
            <p:ph type="subTitle" idx="1"/>
          </p:nvPr>
        </p:nvSpPr>
        <p:spPr/>
        <p:txBody>
          <a:bodyPr/>
          <a:lstStyle/>
          <a:p>
            <a:r>
              <a:rPr lang="fr-FR" dirty="0" smtClean="0"/>
              <a:t>Le défi</a:t>
            </a:r>
            <a:endParaRPr lang="fr-FR" dirty="0"/>
          </a:p>
        </p:txBody>
      </p:sp>
      <p:sp>
        <p:nvSpPr>
          <p:cNvPr id="4" name="ZoneTexte 3"/>
          <p:cNvSpPr txBox="1"/>
          <p:nvPr/>
        </p:nvSpPr>
        <p:spPr>
          <a:xfrm>
            <a:off x="3270015" y="5063959"/>
            <a:ext cx="2594317" cy="923330"/>
          </a:xfrm>
          <a:prstGeom prst="rect">
            <a:avLst/>
          </a:prstGeom>
          <a:noFill/>
        </p:spPr>
        <p:txBody>
          <a:bodyPr wrap="none" rtlCol="0">
            <a:spAutoFit/>
          </a:bodyPr>
          <a:lstStyle/>
          <a:p>
            <a:pPr algn="ctr"/>
            <a:r>
              <a:rPr lang="fr-FR" dirty="0" smtClean="0"/>
              <a:t>Dr Philippe Duchemin</a:t>
            </a:r>
          </a:p>
          <a:p>
            <a:pPr algn="ctr"/>
            <a:r>
              <a:rPr lang="fr-FR" dirty="0" smtClean="0"/>
              <a:t>Alès, le 17/1/2015</a:t>
            </a:r>
          </a:p>
          <a:p>
            <a:pPr algn="ctr"/>
            <a:r>
              <a:rPr lang="fr-FR" dirty="0" smtClean="0"/>
              <a:t>Alès-</a:t>
            </a:r>
            <a:r>
              <a:rPr lang="fr-FR" dirty="0" err="1" smtClean="0"/>
              <a:t>chirortho</a:t>
            </a:r>
            <a:endParaRPr lang="fr-FR" dirty="0"/>
          </a:p>
        </p:txBody>
      </p:sp>
    </p:spTree>
    <p:extLst>
      <p:ext uri="{BB962C8B-B14F-4D97-AF65-F5344CB8AC3E}">
        <p14:creationId xmlns:p14="http://schemas.microsoft.com/office/powerpoint/2010/main" val="350052225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a:spLocks noGrp="1"/>
          </p:cNvSpPr>
          <p:nvPr>
            <p:ph type="title"/>
          </p:nvPr>
        </p:nvSpPr>
        <p:spPr/>
        <p:txBody>
          <a:bodyPr>
            <a:normAutofit fontScale="90000"/>
          </a:bodyPr>
          <a:lstStyle/>
          <a:p>
            <a:r>
              <a:rPr lang="fr-FR" dirty="0" smtClean="0"/>
              <a:t>Reprises sur descellement </a:t>
            </a:r>
            <a:br>
              <a:rPr lang="fr-FR" dirty="0" smtClean="0"/>
            </a:br>
            <a:r>
              <a:rPr lang="fr-FR" dirty="0" smtClean="0"/>
              <a:t>et usure</a:t>
            </a:r>
            <a:endParaRPr lang="fr-FR" dirty="0"/>
          </a:p>
        </p:txBody>
      </p:sp>
      <p:sp>
        <p:nvSpPr>
          <p:cNvPr id="4" name="ZoneTexte 3"/>
          <p:cNvSpPr txBox="1"/>
          <p:nvPr/>
        </p:nvSpPr>
        <p:spPr>
          <a:xfrm>
            <a:off x="2386888" y="1575856"/>
            <a:ext cx="4218034" cy="553998"/>
          </a:xfrm>
          <a:prstGeom prst="rect">
            <a:avLst/>
          </a:prstGeom>
          <a:noFill/>
        </p:spPr>
        <p:txBody>
          <a:bodyPr wrap="none" rtlCol="0">
            <a:spAutoFit/>
          </a:bodyPr>
          <a:lstStyle/>
          <a:p>
            <a:pPr algn="ctr"/>
            <a:r>
              <a:rPr lang="fr-FR" dirty="0" smtClean="0"/>
              <a:t>Technique de reprise chirurgicale du cotyle</a:t>
            </a:r>
          </a:p>
          <a:p>
            <a:pPr algn="ctr"/>
            <a:r>
              <a:rPr lang="fr-FR" sz="1200" i="1" dirty="0" smtClean="0"/>
              <a:t>EMC 1999 M et L </a:t>
            </a:r>
            <a:r>
              <a:rPr lang="fr-FR" sz="1200" i="1" dirty="0" err="1" smtClean="0"/>
              <a:t>Kerboull</a:t>
            </a:r>
            <a:endParaRPr lang="fr-FR" sz="1200" i="1" dirty="0"/>
          </a:p>
        </p:txBody>
      </p:sp>
      <p:pic>
        <p:nvPicPr>
          <p:cNvPr id="5" name="Image 4"/>
          <p:cNvPicPr>
            <a:picLocks noChangeAspect="1"/>
          </p:cNvPicPr>
          <p:nvPr/>
        </p:nvPicPr>
        <p:blipFill>
          <a:blip r:embed="rId3"/>
          <a:stretch>
            <a:fillRect/>
          </a:stretch>
        </p:blipFill>
        <p:spPr>
          <a:xfrm>
            <a:off x="3660501" y="2695077"/>
            <a:ext cx="2006600" cy="2819400"/>
          </a:xfrm>
          <a:prstGeom prst="rect">
            <a:avLst/>
          </a:prstGeom>
        </p:spPr>
      </p:pic>
      <p:pic>
        <p:nvPicPr>
          <p:cNvPr id="6" name="Image 5"/>
          <p:cNvPicPr>
            <a:picLocks noChangeAspect="1"/>
          </p:cNvPicPr>
          <p:nvPr/>
        </p:nvPicPr>
        <p:blipFill>
          <a:blip r:embed="rId4"/>
          <a:stretch>
            <a:fillRect/>
          </a:stretch>
        </p:blipFill>
        <p:spPr>
          <a:xfrm>
            <a:off x="266076" y="2707777"/>
            <a:ext cx="1866900" cy="2806700"/>
          </a:xfrm>
          <a:prstGeom prst="rect">
            <a:avLst/>
          </a:prstGeom>
        </p:spPr>
      </p:pic>
      <p:pic>
        <p:nvPicPr>
          <p:cNvPr id="7" name="Image 6"/>
          <p:cNvPicPr>
            <a:picLocks noChangeAspect="1"/>
          </p:cNvPicPr>
          <p:nvPr/>
        </p:nvPicPr>
        <p:blipFill>
          <a:blip r:embed="rId5"/>
          <a:stretch>
            <a:fillRect/>
          </a:stretch>
        </p:blipFill>
        <p:spPr>
          <a:xfrm>
            <a:off x="7049427" y="2707777"/>
            <a:ext cx="1892017" cy="2806700"/>
          </a:xfrm>
          <a:prstGeom prst="rect">
            <a:avLst/>
          </a:prstGeom>
        </p:spPr>
      </p:pic>
      <p:sp>
        <p:nvSpPr>
          <p:cNvPr id="8" name="Flèche vers la droite 7"/>
          <p:cNvSpPr/>
          <p:nvPr/>
        </p:nvSpPr>
        <p:spPr>
          <a:xfrm>
            <a:off x="2340989" y="4039067"/>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Flèche vers la droite 8"/>
          <p:cNvSpPr/>
          <p:nvPr/>
        </p:nvSpPr>
        <p:spPr>
          <a:xfrm>
            <a:off x="5921315" y="4039067"/>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p:cNvSpPr txBox="1"/>
          <p:nvPr/>
        </p:nvSpPr>
        <p:spPr>
          <a:xfrm>
            <a:off x="559495" y="5888430"/>
            <a:ext cx="8526092" cy="584776"/>
          </a:xfrm>
          <a:prstGeom prst="rect">
            <a:avLst/>
          </a:prstGeom>
          <a:noFill/>
        </p:spPr>
        <p:txBody>
          <a:bodyPr wrap="none" rtlCol="0">
            <a:spAutoFit/>
          </a:bodyPr>
          <a:lstStyle/>
          <a:p>
            <a:r>
              <a:rPr lang="fr-FR" sz="1600" dirty="0" smtClean="0"/>
              <a:t>Suites: décharge partielle sur 6 semaines à 3 mois le temps que la greffe s’incorpore.</a:t>
            </a:r>
          </a:p>
          <a:p>
            <a:r>
              <a:rPr lang="fr-FR" sz="1600" dirty="0"/>
              <a:t> </a:t>
            </a:r>
            <a:r>
              <a:rPr lang="fr-FR" sz="1600" dirty="0" smtClean="0"/>
              <a:t>            possibilité de mise au fauteuil et de mobilisation immédiate.</a:t>
            </a:r>
            <a:endParaRPr lang="fr-FR" sz="1600" dirty="0"/>
          </a:p>
        </p:txBody>
      </p:sp>
    </p:spTree>
    <p:extLst>
      <p:ext uri="{BB962C8B-B14F-4D97-AF65-F5344CB8AC3E}">
        <p14:creationId xmlns:p14="http://schemas.microsoft.com/office/powerpoint/2010/main" val="32200309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Epidémiologie</a:t>
            </a:r>
            <a:endParaRPr lang="fr-FR" dirty="0"/>
          </a:p>
        </p:txBody>
      </p:sp>
      <p:sp>
        <p:nvSpPr>
          <p:cNvPr id="3" name="ZoneTexte 2"/>
          <p:cNvSpPr txBox="1"/>
          <p:nvPr/>
        </p:nvSpPr>
        <p:spPr>
          <a:xfrm>
            <a:off x="1226804" y="2405791"/>
            <a:ext cx="3065563" cy="369332"/>
          </a:xfrm>
          <a:prstGeom prst="rect">
            <a:avLst/>
          </a:prstGeom>
          <a:noFill/>
        </p:spPr>
        <p:txBody>
          <a:bodyPr wrap="none" rtlCol="0">
            <a:spAutoFit/>
          </a:bodyPr>
          <a:lstStyle/>
          <a:p>
            <a:r>
              <a:rPr lang="fr-FR" dirty="0" smtClean="0"/>
              <a:t>Vieillissement de la population</a:t>
            </a:r>
            <a:endParaRPr lang="fr-FR" dirty="0"/>
          </a:p>
        </p:txBody>
      </p:sp>
      <p:sp>
        <p:nvSpPr>
          <p:cNvPr id="4" name="ZoneTexte 3"/>
          <p:cNvSpPr txBox="1"/>
          <p:nvPr/>
        </p:nvSpPr>
        <p:spPr>
          <a:xfrm>
            <a:off x="1104400" y="3859739"/>
            <a:ext cx="3335168" cy="646331"/>
          </a:xfrm>
          <a:prstGeom prst="rect">
            <a:avLst/>
          </a:prstGeom>
          <a:noFill/>
        </p:spPr>
        <p:txBody>
          <a:bodyPr wrap="none" rtlCol="0">
            <a:spAutoFit/>
          </a:bodyPr>
          <a:lstStyle/>
          <a:p>
            <a:pPr algn="ctr"/>
            <a:r>
              <a:rPr lang="fr-FR" dirty="0" smtClean="0"/>
              <a:t>Augmentation du nombre de PTH</a:t>
            </a:r>
          </a:p>
          <a:p>
            <a:pPr algn="ctr"/>
            <a:r>
              <a:rPr lang="fr-FR" dirty="0" smtClean="0"/>
              <a:t>(+ de 127000 en 2010)</a:t>
            </a:r>
            <a:endParaRPr lang="fr-FR" dirty="0"/>
          </a:p>
        </p:txBody>
      </p:sp>
      <p:sp>
        <p:nvSpPr>
          <p:cNvPr id="5" name="ZoneTexte 4"/>
          <p:cNvSpPr txBox="1"/>
          <p:nvPr/>
        </p:nvSpPr>
        <p:spPr>
          <a:xfrm>
            <a:off x="343800" y="5454630"/>
            <a:ext cx="4942379" cy="646331"/>
          </a:xfrm>
          <a:prstGeom prst="rect">
            <a:avLst/>
          </a:prstGeom>
          <a:noFill/>
        </p:spPr>
        <p:txBody>
          <a:bodyPr wrap="none" rtlCol="0">
            <a:spAutoFit/>
          </a:bodyPr>
          <a:lstStyle/>
          <a:p>
            <a:pPr algn="ctr"/>
            <a:r>
              <a:rPr lang="fr-FR" dirty="0" smtClean="0"/>
              <a:t>Augmentation du nombre de reprises chirurgicales</a:t>
            </a:r>
          </a:p>
          <a:p>
            <a:pPr algn="ctr"/>
            <a:r>
              <a:rPr lang="fr-FR" dirty="0" smtClean="0"/>
              <a:t>(n=23049 en 2010)</a:t>
            </a:r>
            <a:endParaRPr lang="fr-FR" dirty="0"/>
          </a:p>
        </p:txBody>
      </p:sp>
      <p:pic>
        <p:nvPicPr>
          <p:cNvPr id="6" name="Image 5"/>
          <p:cNvPicPr>
            <a:picLocks noChangeAspect="1"/>
          </p:cNvPicPr>
          <p:nvPr/>
        </p:nvPicPr>
        <p:blipFill>
          <a:blip r:embed="rId3"/>
          <a:stretch>
            <a:fillRect/>
          </a:stretch>
        </p:blipFill>
        <p:spPr>
          <a:xfrm>
            <a:off x="5082260" y="2901991"/>
            <a:ext cx="2852996" cy="1857526"/>
          </a:xfrm>
          <a:prstGeom prst="rect">
            <a:avLst/>
          </a:prstGeom>
        </p:spPr>
      </p:pic>
      <p:sp>
        <p:nvSpPr>
          <p:cNvPr id="7" name="Flèche vers la droite 6"/>
          <p:cNvSpPr/>
          <p:nvPr/>
        </p:nvSpPr>
        <p:spPr>
          <a:xfrm rot="5400000">
            <a:off x="2315371" y="3063796"/>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Flèche vers la droite 7"/>
          <p:cNvSpPr/>
          <p:nvPr/>
        </p:nvSpPr>
        <p:spPr>
          <a:xfrm rot="5400000">
            <a:off x="2315371" y="4837934"/>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0687853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ETIOLOGIES</a:t>
            </a:r>
            <a:endParaRPr lang="fr-FR" dirty="0"/>
          </a:p>
        </p:txBody>
      </p:sp>
      <p:sp>
        <p:nvSpPr>
          <p:cNvPr id="3" name="ZoneTexte 2"/>
          <p:cNvSpPr txBox="1"/>
          <p:nvPr/>
        </p:nvSpPr>
        <p:spPr>
          <a:xfrm>
            <a:off x="952579" y="2040959"/>
            <a:ext cx="7212382" cy="2585323"/>
          </a:xfrm>
          <a:prstGeom prst="rect">
            <a:avLst/>
          </a:prstGeom>
          <a:noFill/>
        </p:spPr>
        <p:txBody>
          <a:bodyPr wrap="square" rtlCol="0">
            <a:spAutoFit/>
          </a:bodyPr>
          <a:lstStyle/>
          <a:p>
            <a:pPr algn="ctr"/>
            <a:r>
              <a:rPr lang="fr-FR" dirty="0" smtClean="0"/>
              <a:t>Usure des implants (couples de frottements, ostéolyse)</a:t>
            </a:r>
          </a:p>
          <a:p>
            <a:pPr algn="ctr"/>
            <a:endParaRPr lang="fr-FR" dirty="0" smtClean="0"/>
          </a:p>
          <a:p>
            <a:pPr algn="ctr"/>
            <a:r>
              <a:rPr lang="fr-FR" dirty="0" smtClean="0"/>
              <a:t>Fractures péri-prothétiques</a:t>
            </a:r>
          </a:p>
          <a:p>
            <a:pPr algn="ctr"/>
            <a:endParaRPr lang="fr-FR" dirty="0" smtClean="0"/>
          </a:p>
          <a:p>
            <a:pPr algn="ctr"/>
            <a:r>
              <a:rPr lang="fr-FR" dirty="0" smtClean="0"/>
              <a:t>Infections</a:t>
            </a:r>
          </a:p>
          <a:p>
            <a:pPr algn="ctr"/>
            <a:endParaRPr lang="fr-FR" dirty="0" smtClean="0"/>
          </a:p>
          <a:p>
            <a:pPr algn="ctr"/>
            <a:r>
              <a:rPr lang="fr-FR" dirty="0"/>
              <a:t>Luxations récidivantes</a:t>
            </a:r>
          </a:p>
          <a:p>
            <a:pPr algn="ctr"/>
            <a:endParaRPr lang="fr-FR" dirty="0" smtClean="0"/>
          </a:p>
          <a:p>
            <a:pPr algn="ctr"/>
            <a:r>
              <a:rPr lang="fr-FR" dirty="0" smtClean="0"/>
              <a:t>Ruptures d’implants</a:t>
            </a:r>
            <a:endParaRPr lang="fr-FR" dirty="0"/>
          </a:p>
        </p:txBody>
      </p:sp>
    </p:spTree>
    <p:extLst>
      <p:ext uri="{BB962C8B-B14F-4D97-AF65-F5344CB8AC3E}">
        <p14:creationId xmlns:p14="http://schemas.microsoft.com/office/powerpoint/2010/main" val="398970748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Reprises sur descellement </a:t>
            </a:r>
            <a:br>
              <a:rPr lang="fr-FR" dirty="0" smtClean="0"/>
            </a:br>
            <a:r>
              <a:rPr lang="fr-FR" dirty="0" smtClean="0"/>
              <a:t>et usure</a:t>
            </a:r>
            <a:endParaRPr lang="fr-FR" dirty="0"/>
          </a:p>
        </p:txBody>
      </p:sp>
      <p:sp>
        <p:nvSpPr>
          <p:cNvPr id="3" name="ZoneTexte 2"/>
          <p:cNvSpPr txBox="1"/>
          <p:nvPr/>
        </p:nvSpPr>
        <p:spPr>
          <a:xfrm>
            <a:off x="339475" y="2222378"/>
            <a:ext cx="9054482" cy="1077218"/>
          </a:xfrm>
          <a:prstGeom prst="rect">
            <a:avLst/>
          </a:prstGeom>
          <a:noFill/>
        </p:spPr>
        <p:txBody>
          <a:bodyPr wrap="none" rtlCol="0">
            <a:spAutoFit/>
          </a:bodyPr>
          <a:lstStyle/>
          <a:p>
            <a:r>
              <a:rPr lang="fr-FR" sz="1600" dirty="0" smtClean="0"/>
              <a:t>Durée de vie des prothèses estimée à 15 ans</a:t>
            </a:r>
          </a:p>
          <a:p>
            <a:r>
              <a:rPr lang="fr-FR" sz="1600" dirty="0" smtClean="0"/>
              <a:t>Registres: cotyles/fémur</a:t>
            </a:r>
          </a:p>
          <a:p>
            <a:r>
              <a:rPr lang="fr-FR" sz="1600" dirty="0" smtClean="0"/>
              <a:t>Causes descellement: particules d’usure (PE), débris métalliques-</a:t>
            </a:r>
            <a:r>
              <a:rPr lang="fr-FR" sz="1600" dirty="0" err="1" smtClean="0"/>
              <a:t>métallose</a:t>
            </a:r>
            <a:r>
              <a:rPr lang="fr-FR" sz="1600" dirty="0" smtClean="0"/>
              <a:t>, +</a:t>
            </a:r>
            <a:r>
              <a:rPr lang="fr-FR" sz="1600" dirty="0" err="1" smtClean="0"/>
              <a:t>osteolyse</a:t>
            </a:r>
            <a:endParaRPr lang="fr-FR" sz="1600" dirty="0" smtClean="0"/>
          </a:p>
          <a:p>
            <a:r>
              <a:rPr lang="fr-FR" sz="1600" dirty="0"/>
              <a:t> </a:t>
            </a:r>
            <a:r>
              <a:rPr lang="fr-FR" sz="1600" dirty="0" smtClean="0"/>
              <a:t>                                contraintes mécaniques-mobilité de la hanche (cisaillement, friction)</a:t>
            </a:r>
          </a:p>
        </p:txBody>
      </p:sp>
      <p:pic>
        <p:nvPicPr>
          <p:cNvPr id="5" name="Image 4"/>
          <p:cNvPicPr>
            <a:picLocks noChangeAspect="1"/>
          </p:cNvPicPr>
          <p:nvPr/>
        </p:nvPicPr>
        <p:blipFill>
          <a:blip r:embed="rId3"/>
          <a:stretch>
            <a:fillRect/>
          </a:stretch>
        </p:blipFill>
        <p:spPr>
          <a:xfrm>
            <a:off x="339475" y="3793737"/>
            <a:ext cx="2598653" cy="2712399"/>
          </a:xfrm>
          <a:prstGeom prst="rect">
            <a:avLst/>
          </a:prstGeom>
        </p:spPr>
      </p:pic>
      <p:pic>
        <p:nvPicPr>
          <p:cNvPr id="6" name="Image 5"/>
          <p:cNvPicPr>
            <a:picLocks noChangeAspect="1"/>
          </p:cNvPicPr>
          <p:nvPr/>
        </p:nvPicPr>
        <p:blipFill>
          <a:blip r:embed="rId4"/>
          <a:stretch>
            <a:fillRect/>
          </a:stretch>
        </p:blipFill>
        <p:spPr>
          <a:xfrm>
            <a:off x="3162062" y="4436854"/>
            <a:ext cx="2389650" cy="1973105"/>
          </a:xfrm>
          <a:prstGeom prst="rect">
            <a:avLst/>
          </a:prstGeom>
        </p:spPr>
      </p:pic>
      <p:pic>
        <p:nvPicPr>
          <p:cNvPr id="7" name="Image 6"/>
          <p:cNvPicPr>
            <a:picLocks noChangeAspect="1"/>
          </p:cNvPicPr>
          <p:nvPr/>
        </p:nvPicPr>
        <p:blipFill>
          <a:blip r:embed="rId5"/>
          <a:stretch>
            <a:fillRect/>
          </a:stretch>
        </p:blipFill>
        <p:spPr>
          <a:xfrm>
            <a:off x="5920327" y="4436854"/>
            <a:ext cx="3058841" cy="1959400"/>
          </a:xfrm>
          <a:prstGeom prst="rect">
            <a:avLst/>
          </a:prstGeom>
        </p:spPr>
      </p:pic>
    </p:spTree>
    <p:extLst>
      <p:ext uri="{BB962C8B-B14F-4D97-AF65-F5344CB8AC3E}">
        <p14:creationId xmlns:p14="http://schemas.microsoft.com/office/powerpoint/2010/main" val="136905153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23402" y="1959850"/>
            <a:ext cx="7925693" cy="2031325"/>
          </a:xfrm>
          <a:prstGeom prst="rect">
            <a:avLst/>
          </a:prstGeom>
          <a:noFill/>
        </p:spPr>
        <p:txBody>
          <a:bodyPr wrap="square" rtlCol="0">
            <a:spAutoFit/>
          </a:bodyPr>
          <a:lstStyle/>
          <a:p>
            <a:r>
              <a:rPr lang="fr-FR" dirty="0" smtClean="0"/>
              <a:t>Clinique: apparition de douleurs cuisse/hanche</a:t>
            </a:r>
          </a:p>
          <a:p>
            <a:r>
              <a:rPr lang="fr-FR" dirty="0"/>
              <a:t> </a:t>
            </a:r>
            <a:r>
              <a:rPr lang="fr-FR" dirty="0" smtClean="0"/>
              <a:t>              luxation  sur mobilisation implants </a:t>
            </a:r>
          </a:p>
          <a:p>
            <a:r>
              <a:rPr lang="fr-FR" dirty="0"/>
              <a:t> </a:t>
            </a:r>
            <a:r>
              <a:rPr lang="fr-FR" dirty="0" smtClean="0"/>
              <a:t>              diminution de la qualité de vie (nouvelle boiterie…)</a:t>
            </a:r>
          </a:p>
          <a:p>
            <a:endParaRPr lang="fr-FR" dirty="0"/>
          </a:p>
          <a:p>
            <a:r>
              <a:rPr lang="fr-FR" dirty="0" smtClean="0"/>
              <a:t>Bilan</a:t>
            </a:r>
            <a:r>
              <a:rPr lang="fr-FR" dirty="0" smtClean="0">
                <a:solidFill>
                  <a:srgbClr val="FF0000"/>
                </a:solidFill>
              </a:rPr>
              <a:t>: éliminer une infection </a:t>
            </a:r>
            <a:r>
              <a:rPr lang="fr-FR" dirty="0" smtClean="0"/>
              <a:t>(NFS, CRP, +/-</a:t>
            </a:r>
            <a:r>
              <a:rPr lang="fr-FR" dirty="0" err="1" smtClean="0"/>
              <a:t>scinti</a:t>
            </a:r>
            <a:r>
              <a:rPr lang="fr-FR" dirty="0" smtClean="0"/>
              <a:t> os-leuco marqués)</a:t>
            </a:r>
          </a:p>
          <a:p>
            <a:r>
              <a:rPr lang="fr-FR" dirty="0"/>
              <a:t> </a:t>
            </a:r>
            <a:r>
              <a:rPr lang="fr-FR" dirty="0" smtClean="0"/>
              <a:t>         </a:t>
            </a:r>
            <a:endParaRPr lang="fr-FR" dirty="0"/>
          </a:p>
          <a:p>
            <a:r>
              <a:rPr lang="fr-FR" dirty="0" smtClean="0"/>
              <a:t>          </a:t>
            </a:r>
            <a:endParaRPr lang="fr-FR" dirty="0">
              <a:solidFill>
                <a:srgbClr val="FF0000"/>
              </a:solidFill>
            </a:endParaRPr>
          </a:p>
        </p:txBody>
      </p:sp>
      <p:sp>
        <p:nvSpPr>
          <p:cNvPr id="4" name="Titre 1"/>
          <p:cNvSpPr>
            <a:spLocks noGrp="1"/>
          </p:cNvSpPr>
          <p:nvPr>
            <p:ph type="title"/>
          </p:nvPr>
        </p:nvSpPr>
        <p:spPr/>
        <p:txBody>
          <a:bodyPr>
            <a:normAutofit fontScale="90000"/>
          </a:bodyPr>
          <a:lstStyle/>
          <a:p>
            <a:r>
              <a:rPr lang="fr-FR" dirty="0" smtClean="0"/>
              <a:t>Reprises sur descellement </a:t>
            </a:r>
            <a:br>
              <a:rPr lang="fr-FR" dirty="0" smtClean="0"/>
            </a:br>
            <a:r>
              <a:rPr lang="fr-FR" dirty="0" smtClean="0"/>
              <a:t>et usure</a:t>
            </a:r>
            <a:endParaRPr lang="fr-FR" dirty="0"/>
          </a:p>
        </p:txBody>
      </p:sp>
      <p:pic>
        <p:nvPicPr>
          <p:cNvPr id="5" name="Image 4"/>
          <p:cNvPicPr>
            <a:picLocks noChangeAspect="1"/>
          </p:cNvPicPr>
          <p:nvPr/>
        </p:nvPicPr>
        <p:blipFill>
          <a:blip r:embed="rId2"/>
          <a:stretch>
            <a:fillRect/>
          </a:stretch>
        </p:blipFill>
        <p:spPr>
          <a:xfrm>
            <a:off x="2575874" y="3840173"/>
            <a:ext cx="3998907" cy="2665938"/>
          </a:xfrm>
          <a:prstGeom prst="rect">
            <a:avLst/>
          </a:prstGeom>
        </p:spPr>
      </p:pic>
    </p:spTree>
    <p:extLst>
      <p:ext uri="{BB962C8B-B14F-4D97-AF65-F5344CB8AC3E}">
        <p14:creationId xmlns:p14="http://schemas.microsoft.com/office/powerpoint/2010/main" val="117661083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507" y="1633867"/>
            <a:ext cx="8583617" cy="830997"/>
          </a:xfrm>
          <a:prstGeom prst="rect">
            <a:avLst/>
          </a:prstGeom>
        </p:spPr>
        <p:txBody>
          <a:bodyPr wrap="square">
            <a:spAutoFit/>
          </a:bodyPr>
          <a:lstStyle/>
          <a:p>
            <a:r>
              <a:rPr lang="fr-FR" sz="1600" dirty="0"/>
              <a:t> bilan radiographique standard: liserés </a:t>
            </a:r>
            <a:r>
              <a:rPr lang="fr-FR" sz="1600" dirty="0" err="1"/>
              <a:t>périprothétiques</a:t>
            </a:r>
            <a:r>
              <a:rPr lang="fr-FR" sz="1600" dirty="0"/>
              <a:t> (significatifs-</a:t>
            </a:r>
            <a:r>
              <a:rPr lang="fr-FR" sz="1600" dirty="0" err="1"/>
              <a:t>def</a:t>
            </a:r>
            <a:r>
              <a:rPr lang="fr-FR" sz="1600" dirty="0"/>
              <a:t>)</a:t>
            </a:r>
          </a:p>
          <a:p>
            <a:r>
              <a:rPr lang="fr-FR" sz="1600" dirty="0"/>
              <a:t>                                                 </a:t>
            </a:r>
            <a:r>
              <a:rPr lang="fr-FR" sz="1600" dirty="0" smtClean="0"/>
              <a:t>mobilisation </a:t>
            </a:r>
            <a:r>
              <a:rPr lang="fr-FR" sz="1600" dirty="0"/>
              <a:t>implants P/R au contrôle préalable</a:t>
            </a:r>
          </a:p>
          <a:p>
            <a:r>
              <a:rPr lang="fr-FR" sz="1600" dirty="0"/>
              <a:t>                                                </a:t>
            </a:r>
            <a:r>
              <a:rPr lang="fr-FR" sz="1600" dirty="0" smtClean="0"/>
              <a:t> ostéolyse</a:t>
            </a:r>
            <a:endParaRPr lang="fr-FR" sz="1600" dirty="0"/>
          </a:p>
        </p:txBody>
      </p:sp>
      <p:sp>
        <p:nvSpPr>
          <p:cNvPr id="4" name="Titre 1"/>
          <p:cNvSpPr>
            <a:spLocks noGrp="1"/>
          </p:cNvSpPr>
          <p:nvPr>
            <p:ph type="title"/>
          </p:nvPr>
        </p:nvSpPr>
        <p:spPr/>
        <p:txBody>
          <a:bodyPr>
            <a:normAutofit fontScale="90000"/>
          </a:bodyPr>
          <a:lstStyle/>
          <a:p>
            <a:r>
              <a:rPr lang="fr-FR" dirty="0" smtClean="0"/>
              <a:t>Reprises sur descellement </a:t>
            </a:r>
            <a:br>
              <a:rPr lang="fr-FR" dirty="0" smtClean="0"/>
            </a:br>
            <a:r>
              <a:rPr lang="fr-FR" dirty="0" smtClean="0"/>
              <a:t>et usure</a:t>
            </a:r>
            <a:endParaRPr lang="fr-FR" dirty="0"/>
          </a:p>
        </p:txBody>
      </p:sp>
      <p:pic>
        <p:nvPicPr>
          <p:cNvPr id="5" name="Image 4"/>
          <p:cNvPicPr>
            <a:picLocks noChangeAspect="1"/>
          </p:cNvPicPr>
          <p:nvPr/>
        </p:nvPicPr>
        <p:blipFill>
          <a:blip r:embed="rId2"/>
          <a:stretch>
            <a:fillRect/>
          </a:stretch>
        </p:blipFill>
        <p:spPr>
          <a:xfrm>
            <a:off x="229507" y="2863187"/>
            <a:ext cx="1665941" cy="3201584"/>
          </a:xfrm>
          <a:prstGeom prst="rect">
            <a:avLst/>
          </a:prstGeom>
        </p:spPr>
      </p:pic>
      <p:pic>
        <p:nvPicPr>
          <p:cNvPr id="7" name="Image 6"/>
          <p:cNvPicPr>
            <a:picLocks noChangeAspect="1"/>
          </p:cNvPicPr>
          <p:nvPr/>
        </p:nvPicPr>
        <p:blipFill>
          <a:blip r:embed="rId3"/>
          <a:stretch>
            <a:fillRect/>
          </a:stretch>
        </p:blipFill>
        <p:spPr>
          <a:xfrm>
            <a:off x="2206256" y="3425459"/>
            <a:ext cx="3059970" cy="2500432"/>
          </a:xfrm>
          <a:prstGeom prst="rect">
            <a:avLst/>
          </a:prstGeom>
        </p:spPr>
      </p:pic>
      <p:pic>
        <p:nvPicPr>
          <p:cNvPr id="8"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69874" y="3442223"/>
            <a:ext cx="3143250" cy="248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62897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2404" y="1790078"/>
            <a:ext cx="8899191" cy="369332"/>
          </a:xfrm>
          <a:prstGeom prst="rect">
            <a:avLst/>
          </a:prstGeom>
        </p:spPr>
        <p:txBody>
          <a:bodyPr wrap="square">
            <a:spAutoFit/>
          </a:bodyPr>
          <a:lstStyle/>
          <a:p>
            <a:pPr algn="ctr"/>
            <a:r>
              <a:rPr lang="fr-FR" dirty="0"/>
              <a:t> TDM: position des implants, </a:t>
            </a:r>
            <a:r>
              <a:rPr lang="fr-FR" dirty="0">
                <a:solidFill>
                  <a:srgbClr val="FF0000"/>
                </a:solidFill>
              </a:rPr>
              <a:t>évaluer la perte de substance osseuse</a:t>
            </a:r>
          </a:p>
        </p:txBody>
      </p:sp>
      <p:sp>
        <p:nvSpPr>
          <p:cNvPr id="4" name="Titre 1"/>
          <p:cNvSpPr>
            <a:spLocks noGrp="1"/>
          </p:cNvSpPr>
          <p:nvPr>
            <p:ph type="title"/>
          </p:nvPr>
        </p:nvSpPr>
        <p:spPr/>
        <p:txBody>
          <a:bodyPr>
            <a:normAutofit fontScale="90000"/>
          </a:bodyPr>
          <a:lstStyle/>
          <a:p>
            <a:r>
              <a:rPr lang="fr-FR" dirty="0" smtClean="0"/>
              <a:t>Reprises sur descellement </a:t>
            </a:r>
            <a:br>
              <a:rPr lang="fr-FR" dirty="0" smtClean="0"/>
            </a:br>
            <a:r>
              <a:rPr lang="fr-FR" dirty="0" smtClean="0"/>
              <a:t>et usure</a:t>
            </a:r>
            <a:endParaRPr lang="fr-FR" dirty="0"/>
          </a:p>
        </p:txBody>
      </p:sp>
      <p:pic>
        <p:nvPicPr>
          <p:cNvPr id="5" name="Image 4"/>
          <p:cNvPicPr>
            <a:picLocks noChangeAspect="1"/>
          </p:cNvPicPr>
          <p:nvPr/>
        </p:nvPicPr>
        <p:blipFill>
          <a:blip r:embed="rId2"/>
          <a:stretch>
            <a:fillRect/>
          </a:stretch>
        </p:blipFill>
        <p:spPr>
          <a:xfrm>
            <a:off x="3014202" y="2910012"/>
            <a:ext cx="3763865" cy="2846423"/>
          </a:xfrm>
          <a:prstGeom prst="rect">
            <a:avLst/>
          </a:prstGeom>
        </p:spPr>
      </p:pic>
    </p:spTree>
    <p:extLst>
      <p:ext uri="{BB962C8B-B14F-4D97-AF65-F5344CB8AC3E}">
        <p14:creationId xmlns:p14="http://schemas.microsoft.com/office/powerpoint/2010/main" val="34275168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a:spLocks noGrp="1"/>
          </p:cNvSpPr>
          <p:nvPr>
            <p:ph type="title"/>
          </p:nvPr>
        </p:nvSpPr>
        <p:spPr/>
        <p:txBody>
          <a:bodyPr>
            <a:normAutofit fontScale="90000"/>
          </a:bodyPr>
          <a:lstStyle/>
          <a:p>
            <a:r>
              <a:rPr lang="fr-FR" dirty="0" smtClean="0"/>
              <a:t>Reprises sur descellement </a:t>
            </a:r>
            <a:br>
              <a:rPr lang="fr-FR" dirty="0" smtClean="0"/>
            </a:br>
            <a:r>
              <a:rPr lang="fr-FR" dirty="0" smtClean="0"/>
              <a:t>et usure</a:t>
            </a:r>
            <a:endParaRPr lang="fr-FR" dirty="0"/>
          </a:p>
        </p:txBody>
      </p:sp>
      <p:sp>
        <p:nvSpPr>
          <p:cNvPr id="4" name="ZoneTexte 3"/>
          <p:cNvSpPr txBox="1"/>
          <p:nvPr/>
        </p:nvSpPr>
        <p:spPr>
          <a:xfrm>
            <a:off x="2386888" y="1575856"/>
            <a:ext cx="4218034" cy="553998"/>
          </a:xfrm>
          <a:prstGeom prst="rect">
            <a:avLst/>
          </a:prstGeom>
          <a:noFill/>
        </p:spPr>
        <p:txBody>
          <a:bodyPr wrap="none" rtlCol="0">
            <a:spAutoFit/>
          </a:bodyPr>
          <a:lstStyle/>
          <a:p>
            <a:pPr algn="ctr"/>
            <a:r>
              <a:rPr lang="fr-FR" dirty="0" smtClean="0"/>
              <a:t>Technique de reprise chirurgicale du cotyle</a:t>
            </a:r>
          </a:p>
          <a:p>
            <a:pPr algn="ctr"/>
            <a:r>
              <a:rPr lang="fr-FR" sz="1200" i="1" dirty="0" smtClean="0"/>
              <a:t>EMC 1999 M et L </a:t>
            </a:r>
            <a:r>
              <a:rPr lang="fr-FR" sz="1200" i="1" dirty="0" err="1" smtClean="0"/>
              <a:t>Kerboull</a:t>
            </a:r>
            <a:endParaRPr lang="fr-FR" sz="1200" i="1" dirty="0"/>
          </a:p>
        </p:txBody>
      </p:sp>
      <p:sp>
        <p:nvSpPr>
          <p:cNvPr id="5" name="ZoneTexte 4"/>
          <p:cNvSpPr txBox="1"/>
          <p:nvPr/>
        </p:nvSpPr>
        <p:spPr>
          <a:xfrm>
            <a:off x="962118" y="2373574"/>
            <a:ext cx="7254009" cy="1077218"/>
          </a:xfrm>
          <a:prstGeom prst="rect">
            <a:avLst/>
          </a:prstGeom>
          <a:noFill/>
        </p:spPr>
        <p:txBody>
          <a:bodyPr wrap="none" rtlCol="0">
            <a:spAutoFit/>
          </a:bodyPr>
          <a:lstStyle/>
          <a:p>
            <a:r>
              <a:rPr lang="fr-FR" sz="1600" dirty="0" smtClean="0"/>
              <a:t>Objectif: reconstruire une articulation de taille et de position normale</a:t>
            </a:r>
          </a:p>
          <a:p>
            <a:endParaRPr lang="fr-FR" sz="1600" dirty="0"/>
          </a:p>
          <a:p>
            <a:r>
              <a:rPr lang="fr-FR" sz="1600" dirty="0" smtClean="0"/>
              <a:t>Plusieurs techniques: anneaux de soutien métallique, greffes osseuses </a:t>
            </a:r>
          </a:p>
          <a:p>
            <a:r>
              <a:rPr lang="fr-FR" sz="1600" dirty="0"/>
              <a:t> </a:t>
            </a:r>
            <a:r>
              <a:rPr lang="fr-FR" sz="1600" dirty="0" smtClean="0"/>
              <a:t>                                Cotyles massifs à plot de sauvetage</a:t>
            </a:r>
            <a:endParaRPr lang="fr-FR" sz="1600" dirty="0"/>
          </a:p>
        </p:txBody>
      </p:sp>
      <p:pic>
        <p:nvPicPr>
          <p:cNvPr id="6" name="Image 5"/>
          <p:cNvPicPr>
            <a:picLocks noChangeAspect="1"/>
          </p:cNvPicPr>
          <p:nvPr/>
        </p:nvPicPr>
        <p:blipFill>
          <a:blip r:embed="rId2"/>
          <a:stretch>
            <a:fillRect/>
          </a:stretch>
        </p:blipFill>
        <p:spPr>
          <a:xfrm>
            <a:off x="3766152" y="4696946"/>
            <a:ext cx="1664185" cy="1664185"/>
          </a:xfrm>
          <a:prstGeom prst="rect">
            <a:avLst/>
          </a:prstGeom>
        </p:spPr>
      </p:pic>
      <p:pic>
        <p:nvPicPr>
          <p:cNvPr id="7" name="Image 6"/>
          <p:cNvPicPr>
            <a:picLocks noChangeAspect="1"/>
          </p:cNvPicPr>
          <p:nvPr/>
        </p:nvPicPr>
        <p:blipFill>
          <a:blip r:embed="rId3"/>
          <a:stretch>
            <a:fillRect/>
          </a:stretch>
        </p:blipFill>
        <p:spPr>
          <a:xfrm>
            <a:off x="722854" y="4531750"/>
            <a:ext cx="2222500" cy="1981200"/>
          </a:xfrm>
          <a:prstGeom prst="rect">
            <a:avLst/>
          </a:prstGeom>
        </p:spPr>
      </p:pic>
      <p:pic>
        <p:nvPicPr>
          <p:cNvPr id="8" name="Image 7"/>
          <p:cNvPicPr>
            <a:picLocks noChangeAspect="1"/>
          </p:cNvPicPr>
          <p:nvPr/>
        </p:nvPicPr>
        <p:blipFill>
          <a:blip r:embed="rId4"/>
          <a:stretch>
            <a:fillRect/>
          </a:stretch>
        </p:blipFill>
        <p:spPr>
          <a:xfrm>
            <a:off x="6479060" y="3808878"/>
            <a:ext cx="2028054" cy="2704072"/>
          </a:xfrm>
          <a:prstGeom prst="rect">
            <a:avLst/>
          </a:prstGeom>
        </p:spPr>
      </p:pic>
    </p:spTree>
    <p:extLst>
      <p:ext uri="{BB962C8B-B14F-4D97-AF65-F5344CB8AC3E}">
        <p14:creationId xmlns:p14="http://schemas.microsoft.com/office/powerpoint/2010/main" val="92779210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386888" y="1575856"/>
            <a:ext cx="4218034" cy="553998"/>
          </a:xfrm>
          <a:prstGeom prst="rect">
            <a:avLst/>
          </a:prstGeom>
          <a:noFill/>
        </p:spPr>
        <p:txBody>
          <a:bodyPr wrap="none" rtlCol="0">
            <a:spAutoFit/>
          </a:bodyPr>
          <a:lstStyle/>
          <a:p>
            <a:pPr algn="ctr"/>
            <a:r>
              <a:rPr lang="fr-FR" dirty="0" smtClean="0"/>
              <a:t>Technique de reprise chirurgicale du cotyle</a:t>
            </a:r>
          </a:p>
          <a:p>
            <a:pPr algn="ctr"/>
            <a:r>
              <a:rPr lang="fr-FR" sz="1200" i="1" dirty="0" smtClean="0"/>
              <a:t>EMC 1999 M et L </a:t>
            </a:r>
            <a:r>
              <a:rPr lang="fr-FR" sz="1200" i="1" dirty="0" err="1" smtClean="0"/>
              <a:t>Kerboull</a:t>
            </a:r>
            <a:endParaRPr lang="fr-FR" sz="1200" i="1" dirty="0"/>
          </a:p>
        </p:txBody>
      </p:sp>
      <p:sp>
        <p:nvSpPr>
          <p:cNvPr id="4" name="Titre 1"/>
          <p:cNvSpPr>
            <a:spLocks noGrp="1"/>
          </p:cNvSpPr>
          <p:nvPr>
            <p:ph type="title"/>
          </p:nvPr>
        </p:nvSpPr>
        <p:spPr/>
        <p:txBody>
          <a:bodyPr>
            <a:normAutofit fontScale="90000"/>
          </a:bodyPr>
          <a:lstStyle/>
          <a:p>
            <a:r>
              <a:rPr lang="fr-FR" dirty="0" smtClean="0"/>
              <a:t>Reprises sur descellement </a:t>
            </a:r>
            <a:br>
              <a:rPr lang="fr-FR" dirty="0" smtClean="0"/>
            </a:br>
            <a:r>
              <a:rPr lang="fr-FR" dirty="0" smtClean="0"/>
              <a:t>et usure</a:t>
            </a:r>
            <a:endParaRPr lang="fr-FR" dirty="0"/>
          </a:p>
        </p:txBody>
      </p:sp>
      <p:pic>
        <p:nvPicPr>
          <p:cNvPr id="5" name="Image 4"/>
          <p:cNvPicPr>
            <a:picLocks noChangeAspect="1"/>
          </p:cNvPicPr>
          <p:nvPr/>
        </p:nvPicPr>
        <p:blipFill>
          <a:blip r:embed="rId3"/>
          <a:stretch>
            <a:fillRect/>
          </a:stretch>
        </p:blipFill>
        <p:spPr>
          <a:xfrm>
            <a:off x="781795" y="2233730"/>
            <a:ext cx="2538428" cy="1992529"/>
          </a:xfrm>
          <a:prstGeom prst="rect">
            <a:avLst/>
          </a:prstGeom>
        </p:spPr>
      </p:pic>
      <p:pic>
        <p:nvPicPr>
          <p:cNvPr id="6" name="Image 5"/>
          <p:cNvPicPr>
            <a:picLocks noChangeAspect="1"/>
          </p:cNvPicPr>
          <p:nvPr/>
        </p:nvPicPr>
        <p:blipFill>
          <a:blip r:embed="rId4"/>
          <a:stretch>
            <a:fillRect/>
          </a:stretch>
        </p:blipFill>
        <p:spPr>
          <a:xfrm>
            <a:off x="5445361" y="2233730"/>
            <a:ext cx="2638256" cy="1992529"/>
          </a:xfrm>
          <a:prstGeom prst="rect">
            <a:avLst/>
          </a:prstGeom>
        </p:spPr>
      </p:pic>
      <p:pic>
        <p:nvPicPr>
          <p:cNvPr id="7" name="Image 6"/>
          <p:cNvPicPr>
            <a:picLocks noChangeAspect="1"/>
          </p:cNvPicPr>
          <p:nvPr/>
        </p:nvPicPr>
        <p:blipFill>
          <a:blip r:embed="rId5"/>
          <a:stretch>
            <a:fillRect/>
          </a:stretch>
        </p:blipFill>
        <p:spPr>
          <a:xfrm>
            <a:off x="1934643" y="4727549"/>
            <a:ext cx="5363728" cy="1987248"/>
          </a:xfrm>
          <a:prstGeom prst="rect">
            <a:avLst/>
          </a:prstGeom>
        </p:spPr>
      </p:pic>
      <p:sp>
        <p:nvSpPr>
          <p:cNvPr id="8" name="Flèche vers la droite 7"/>
          <p:cNvSpPr/>
          <p:nvPr/>
        </p:nvSpPr>
        <p:spPr>
          <a:xfrm>
            <a:off x="3993448" y="3016477"/>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Flèche courbée vers la gauche 8"/>
          <p:cNvSpPr/>
          <p:nvPr/>
        </p:nvSpPr>
        <p:spPr>
          <a:xfrm>
            <a:off x="7883696" y="4727549"/>
            <a:ext cx="731520" cy="1216152"/>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095349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alès chir ortho 1">
  <a:themeElements>
    <a:clrScheme name="Reflet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Reflet">
      <a:majorFont>
        <a:latin typeface="Arial"/>
        <a:ea typeface="Osaka"/>
        <a:cs typeface="Osaka"/>
      </a:majorFont>
      <a:minorFont>
        <a:latin typeface="Arial"/>
        <a:ea typeface="Osaka"/>
        <a:cs typeface="Osaka"/>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defRPr>
        </a:defPPr>
      </a:lstStyle>
    </a:lnDef>
  </a:objectDefaults>
  <a:extraClrSchemeLst>
    <a:extraClrScheme>
      <a:clrScheme name="Reflet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flet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flet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1521</TotalTime>
  <Words>514</Words>
  <Application>Microsoft Macintosh PowerPoint</Application>
  <PresentationFormat>Présentation à l'écran (4:3)</PresentationFormat>
  <Paragraphs>72</Paragraphs>
  <Slides>10</Slides>
  <Notes>6</Notes>
  <HiddenSlides>0</HiddenSlides>
  <MMClips>0</MMClips>
  <ScaleCrop>false</ScaleCrop>
  <HeadingPairs>
    <vt:vector size="4" baseType="variant">
      <vt:variant>
        <vt:lpstr>Thème</vt:lpstr>
      </vt:variant>
      <vt:variant>
        <vt:i4>1</vt:i4>
      </vt:variant>
      <vt:variant>
        <vt:lpstr>Titres des diapositives</vt:lpstr>
      </vt:variant>
      <vt:variant>
        <vt:i4>10</vt:i4>
      </vt:variant>
    </vt:vector>
  </HeadingPairs>
  <TitlesOfParts>
    <vt:vector size="11" baseType="lpstr">
      <vt:lpstr>alès chir ortho 1</vt:lpstr>
      <vt:lpstr>REPRISES DE PROTHESES TOTALES DE HANCHE</vt:lpstr>
      <vt:lpstr>Epidémiologie</vt:lpstr>
      <vt:lpstr>ETIOLOGIES</vt:lpstr>
      <vt:lpstr>Reprises sur descellement  et usure</vt:lpstr>
      <vt:lpstr>Reprises sur descellement  et usure</vt:lpstr>
      <vt:lpstr>Reprises sur descellement  et usure</vt:lpstr>
      <vt:lpstr>Reprises sur descellement  et usure</vt:lpstr>
      <vt:lpstr>Reprises sur descellement  et usure</vt:lpstr>
      <vt:lpstr>Reprises sur descellement  et usure</vt:lpstr>
      <vt:lpstr>Reprises sur descellement  et usure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Admin</dc:creator>
  <cp:lastModifiedBy>Richard BERACASSAT</cp:lastModifiedBy>
  <cp:revision>48</cp:revision>
  <dcterms:created xsi:type="dcterms:W3CDTF">2014-09-27T16:32:08Z</dcterms:created>
  <dcterms:modified xsi:type="dcterms:W3CDTF">2015-02-15T15:00:45Z</dcterms:modified>
</cp:coreProperties>
</file>