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12" r:id="rId1"/>
  </p:sldMasterIdLst>
  <p:notesMasterIdLst>
    <p:notesMasterId r:id="rId1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-140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D2B103-EA7B-7349-BB89-749A0735D84D}" type="datetimeFigureOut">
              <a:rPr lang="fr-FR" smtClean="0"/>
              <a:t>15/02/15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854BBB-1A1F-DE4D-A9A2-C7B0731F8C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246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Cette patiente se plaignait de douleurs de hanche gauche</a:t>
            </a:r>
            <a:r>
              <a:rPr lang="fr-FR" baseline="0" dirty="0" smtClean="0"/>
              <a:t> depuis déjà 1 an.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24882-8476-4843-9504-E61DF386E78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4047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Pour info,</a:t>
            </a:r>
            <a:r>
              <a:rPr lang="fr-FR" baseline="0" dirty="0" smtClean="0"/>
              <a:t> le grand trochanter était déjà détaché avant l’intervention: pseudarthrose.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24882-8476-4843-9504-E61DF386E78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0789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Objectifs: enlever l’ancienne</a:t>
            </a:r>
            <a:r>
              <a:rPr lang="fr-FR" baseline="0" dirty="0" smtClean="0"/>
              <a:t> tige fémorale et les débris </a:t>
            </a:r>
            <a:r>
              <a:rPr lang="fr-FR" baseline="0" dirty="0" err="1" smtClean="0"/>
              <a:t>intramédullaires</a:t>
            </a:r>
            <a:r>
              <a:rPr lang="fr-FR" baseline="0" dirty="0" smtClean="0"/>
              <a:t> (notamment le ciment)</a:t>
            </a:r>
          </a:p>
          <a:p>
            <a:endParaRPr lang="fr-FR" baseline="0" dirty="0" smtClean="0"/>
          </a:p>
          <a:p>
            <a:r>
              <a:rPr lang="fr-FR" baseline="0" dirty="0" smtClean="0"/>
              <a:t>Technique: possibilité de réaliser un volet osseux, passer des </a:t>
            </a:r>
            <a:r>
              <a:rPr lang="fr-FR" baseline="0" dirty="0" err="1" smtClean="0"/>
              <a:t>ostéotomes</a:t>
            </a:r>
            <a:r>
              <a:rPr lang="fr-FR" baseline="0" dirty="0" smtClean="0"/>
              <a:t> autour de la tige pour la libérer, passage d’alésoirs pour enlever les débris de ciment</a:t>
            </a:r>
          </a:p>
          <a:p>
            <a:r>
              <a:rPr lang="fr-FR" baseline="0" dirty="0" smtClean="0"/>
              <a:t>                  en général comme reprise pour descellement, l’implant vient facilement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24882-8476-4843-9504-E61DF386E789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3444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Puis reconstruire</a:t>
            </a:r>
            <a:r>
              <a:rPr lang="fr-FR" baseline="0" dirty="0" smtClean="0"/>
              <a:t> le fémur:</a:t>
            </a:r>
          </a:p>
          <a:p>
            <a:endParaRPr lang="fr-FR" baseline="0" dirty="0" smtClean="0"/>
          </a:p>
          <a:p>
            <a:r>
              <a:rPr lang="fr-FR" baseline="0" dirty="0" smtClean="0"/>
              <a:t>Changement d’implant: soit un cimenté, soit nouvelle tige non cimentée plus logue pontant la zone de fragilité, possibilité de verrouillage distal</a:t>
            </a:r>
          </a:p>
          <a:p>
            <a:r>
              <a:rPr lang="fr-FR" baseline="0" dirty="0" smtClean="0"/>
              <a:t>Reconstruction osseuse autour: fermeture des volets osseux si nécessaire, possibilité d’allogreffe fémoral si pertes de substance osseuse ou de tige massives remplaçant l’os.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24882-8476-4843-9504-E61DF386E789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0952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Perop</a:t>
            </a:r>
            <a:r>
              <a:rPr lang="fr-FR" dirty="0" smtClean="0"/>
              <a:t>: </a:t>
            </a:r>
            <a:r>
              <a:rPr lang="fr-FR" dirty="0" err="1" smtClean="0"/>
              <a:t>frequememnt</a:t>
            </a:r>
            <a:r>
              <a:rPr lang="fr-FR" dirty="0" smtClean="0"/>
              <a:t> méconnues, taux:,</a:t>
            </a:r>
            <a:r>
              <a:rPr lang="fr-FR" baseline="0" dirty="0" smtClean="0"/>
              <a:t> il est plus important pour les tiges non cimentées et pour les personnes de plus de 80 ans. Souvent trait de fracture passant inaperçu (refent)</a:t>
            </a:r>
          </a:p>
          <a:p>
            <a:endParaRPr lang="fr-FR" baseline="0" dirty="0" smtClean="0"/>
          </a:p>
          <a:p>
            <a:r>
              <a:rPr lang="fr-FR" baseline="0" dirty="0" err="1" smtClean="0"/>
              <a:t>Postop</a:t>
            </a:r>
            <a:r>
              <a:rPr lang="fr-FR" baseline="0" dirty="0" smtClean="0"/>
              <a:t>: taux de fracture augmente avec le </a:t>
            </a:r>
            <a:r>
              <a:rPr lang="fr-FR" baseline="0" dirty="0" err="1" smtClean="0"/>
              <a:t>vieillissemtns</a:t>
            </a:r>
            <a:r>
              <a:rPr lang="fr-FR" baseline="0" dirty="0" smtClean="0"/>
              <a:t> de la population et le nombre de prothèses posées., son taux varie de 0,1 à 15 % selon les séries et les </a:t>
            </a:r>
            <a:r>
              <a:rPr lang="fr-FR" baseline="0" dirty="0" err="1" smtClean="0"/>
              <a:t>fdr</a:t>
            </a:r>
            <a:r>
              <a:rPr lang="fr-FR" baseline="0" dirty="0" smtClean="0"/>
              <a:t> avérées sont: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24882-8476-4843-9504-E61DF386E789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452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Pour éviter cet </a:t>
            </a:r>
            <a:r>
              <a:rPr lang="fr-FR" dirty="0" err="1" smtClean="0"/>
              <a:t>ecueil</a:t>
            </a:r>
            <a:r>
              <a:rPr lang="fr-FR" dirty="0" smtClean="0"/>
              <a:t>: faire</a:t>
            </a:r>
            <a:r>
              <a:rPr lang="fr-FR" baseline="0" dirty="0" smtClean="0"/>
              <a:t> de la prévention</a:t>
            </a:r>
          </a:p>
          <a:p>
            <a:r>
              <a:rPr lang="fr-FR" baseline="0" dirty="0" smtClean="0"/>
              <a:t>Préparation soigneuse du fut fémoral, taille de la tige fémorale adaptée, si&gt; 80 ans et os paraissant fragile: cimentation de la tige ou cerclage préventif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24882-8476-4843-9504-E61DF386E78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5776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Nous utilisons volontiers la classification de </a:t>
            </a:r>
            <a:r>
              <a:rPr lang="fr-FR" dirty="0" err="1" smtClean="0"/>
              <a:t>vancouver</a:t>
            </a:r>
            <a:r>
              <a:rPr lang="fr-FR" dirty="0" smtClean="0"/>
              <a:t> qui permet d’orienter notre pec thérapeutique. Elle différencie les fractures </a:t>
            </a:r>
            <a:r>
              <a:rPr lang="fr-FR" dirty="0" err="1" smtClean="0"/>
              <a:t>periprothetiques</a:t>
            </a:r>
            <a:r>
              <a:rPr lang="fr-FR" dirty="0" smtClean="0"/>
              <a:t> de l’</a:t>
            </a:r>
            <a:r>
              <a:rPr lang="fr-FR" dirty="0" err="1" smtClean="0"/>
              <a:t>extermité</a:t>
            </a:r>
            <a:r>
              <a:rPr lang="fr-FR" dirty="0" smtClean="0"/>
              <a:t> proximales du fémur (trochanter</a:t>
            </a:r>
            <a:r>
              <a:rPr lang="fr-FR" baseline="0" dirty="0" smtClean="0"/>
              <a:t> et calcar) des fractures situées sur la tige fémorale et enfin des fractures sous la prothèse. Elle différencie également la déstabilisation de l’implant ou non.</a:t>
            </a:r>
          </a:p>
          <a:p>
            <a:r>
              <a:rPr lang="fr-FR" baseline="0" dirty="0" smtClean="0"/>
              <a:t>Les fractures non déplacées qui ne déstabilisent pas l’implant relèvent d’un </a:t>
            </a:r>
            <a:r>
              <a:rPr lang="fr-FR" baseline="0" dirty="0" err="1" smtClean="0"/>
              <a:t>ttt</a:t>
            </a:r>
            <a:r>
              <a:rPr lang="fr-FR" baseline="0" dirty="0" smtClean="0"/>
              <a:t> conservateur avec </a:t>
            </a:r>
            <a:r>
              <a:rPr lang="fr-FR" baseline="0" dirty="0" err="1" smtClean="0"/>
              <a:t>dcharge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maias</a:t>
            </a:r>
            <a:r>
              <a:rPr lang="fr-FR" baseline="0" dirty="0" smtClean="0"/>
              <a:t> la plupart du temps, les fractures sont déplacées et l’implant descellé et donc nécessitent une chirurgie.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24882-8476-4843-9504-E61DF386E789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7714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514600"/>
            <a:ext cx="7772400" cy="13716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de-DE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343400"/>
            <a:ext cx="6400800" cy="1447800"/>
          </a:xfrm>
        </p:spPr>
        <p:txBody>
          <a:bodyPr/>
          <a:lstStyle>
            <a:lvl1pPr marL="0" indent="0" algn="ctr">
              <a:buFont typeface="Wingdings" pitchFamily="-106" charset="2"/>
              <a:buNone/>
              <a:defRPr sz="2800"/>
            </a:lvl1pPr>
          </a:lstStyle>
          <a:p>
            <a:r>
              <a:rPr lang="fr-FR" smtClean="0"/>
              <a:t>Cliquez pour modifier le style des sous-titres du masque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77F02D-D514-0B4B-8EBD-8FBDBCDF31D2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9959637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2CF72A-F59F-994E-B34A-A196D2843A8A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7545716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8F72D8-7850-654A-AA67-ABEA403DFA2F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7824662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graphique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 noProof="0" smtClean="0"/>
              <a:t>Cliquez sur l'icône pour ajouter un graphique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EF5FA8-7C98-E241-813E-96CE24D5F26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5183331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r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r>
              <a:rPr lang="fr-FR" noProof="0" smtClean="0"/>
              <a:t>Cliquez sur l'icône pour ajouter un graphique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EF5FA8-7C98-E241-813E-96CE24D5F26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9164456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EF5FA8-7C98-E241-813E-96CE24D5F26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1932733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7AAB2F-2ECD-1C45-8E67-D6FD22EAFB9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865608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B16A9E-96A3-8342-BED1-2BFC7827DB1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3721437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0EC368-ADE1-6845-AD69-252F50E7861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120876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B9BE8C-5CC3-5743-92E5-71CDBA05F53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502480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2BE0D9-F9E6-4D48-B1B9-07AEECF45CB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0679243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97015D-3C21-F54A-80F8-4DC41A444B2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4194418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D0F86F-827E-254B-A7C9-5D0144A79677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148755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FEACFB-185E-3D47-803A-61A0BD486336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6974900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253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253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Osaka" charset="0"/>
                <a:cs typeface="Osaka" charset="0"/>
              </a:defRPr>
            </a:lvl1pPr>
          </a:lstStyle>
          <a:p>
            <a:fld id="{FBEF5FA8-7C98-E241-813E-96CE24D5F265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</p:sldLayoutIdLst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pitchFamily="-106" charset="0"/>
          <a:ea typeface="Osaka" pitchFamily="-106" charset="-128"/>
          <a:cs typeface="Osaka" pitchFamily="-106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pitchFamily="-106" charset="0"/>
          <a:ea typeface="Osaka" pitchFamily="-106" charset="-128"/>
          <a:cs typeface="Osaka" pitchFamily="-106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pitchFamily="-106" charset="0"/>
          <a:ea typeface="Osaka" pitchFamily="-106" charset="-128"/>
          <a:cs typeface="Osaka" pitchFamily="-106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pitchFamily="-106" charset="0"/>
          <a:ea typeface="Osaka" pitchFamily="-106" charset="-128"/>
          <a:cs typeface="Osaka" pitchFamily="-106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pitchFamily="-106" charset="0"/>
          <a:ea typeface="Osaka" pitchFamily="-106" charset="-128"/>
          <a:cs typeface="Osaka" pitchFamily="-106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pitchFamily="-106" charset="0"/>
          <a:ea typeface="Osaka" pitchFamily="-106" charset="-128"/>
          <a:cs typeface="Osaka" pitchFamily="-106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pitchFamily="-106" charset="0"/>
          <a:ea typeface="Osaka" pitchFamily="-106" charset="-128"/>
          <a:cs typeface="Osaka" pitchFamily="-106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pitchFamily="-106" charset="0"/>
          <a:ea typeface="Osaka" pitchFamily="-106" charset="-128"/>
          <a:cs typeface="Osaka" pitchFamily="-106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Wingdings" charset="0"/>
        <a:buChar char="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Wingdings" charset="0"/>
        <a:buChar char="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Wingdings" charset="0"/>
        <a:buChar char="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Wingdings" charset="0"/>
        <a:buChar char="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Wingdings" charset="0"/>
        <a:buChar char="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Wingdings" pitchFamily="-106" charset="2"/>
        <a:buChar char="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Wingdings" pitchFamily="-106" charset="2"/>
        <a:buChar char="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Wingdings" pitchFamily="-106" charset="2"/>
        <a:buChar char="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Wingdings" pitchFamily="-106" charset="2"/>
        <a:buChar char="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444" y="2185797"/>
            <a:ext cx="2385009" cy="347501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3206" y="2185796"/>
            <a:ext cx="2344152" cy="3475019"/>
          </a:xfrm>
          <a:prstGeom prst="rect">
            <a:avLst/>
          </a:prstGeom>
        </p:spPr>
      </p:pic>
      <p:sp>
        <p:nvSpPr>
          <p:cNvPr id="5" name="Flèche vers la droite 4"/>
          <p:cNvSpPr/>
          <p:nvPr/>
        </p:nvSpPr>
        <p:spPr>
          <a:xfrm>
            <a:off x="4085250" y="3860425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Reprises sur descellement </a:t>
            </a:r>
            <a:br>
              <a:rPr lang="fr-FR" dirty="0" smtClean="0"/>
            </a:br>
            <a:r>
              <a:rPr lang="fr-FR" dirty="0" smtClean="0"/>
              <a:t>et usure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517871" y="6180998"/>
            <a:ext cx="81873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Femme de 71 ans à 13 ans de sa PTH gauche, arrivée aux urgences pour luxation.</a:t>
            </a:r>
            <a:endParaRPr lang="fr-FR" sz="1600" dirty="0"/>
          </a:p>
        </p:txBody>
      </p:sp>
      <p:sp>
        <p:nvSpPr>
          <p:cNvPr id="7" name="ZoneTexte 6"/>
          <p:cNvSpPr txBox="1"/>
          <p:nvPr/>
        </p:nvSpPr>
        <p:spPr>
          <a:xfrm>
            <a:off x="3353528" y="2663420"/>
            <a:ext cx="1887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Reprise unipolaire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45088765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Fractures péri-prothétiques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3702737" y="1094472"/>
            <a:ext cx="1685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Postopératoires</a:t>
            </a:r>
          </a:p>
          <a:p>
            <a:pPr algn="ctr"/>
            <a:r>
              <a:rPr lang="fr-FR" dirty="0" smtClean="0"/>
              <a:t>traumatiques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910" y="2709392"/>
            <a:ext cx="1990890" cy="289327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206671" y="1781148"/>
            <a:ext cx="2750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Classification de Vancouver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57200" y="5814883"/>
            <a:ext cx="27494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/>
              <a:t>Parvizi</a:t>
            </a:r>
            <a:r>
              <a:rPr lang="fr-FR" sz="1200" dirty="0" smtClean="0"/>
              <a:t> J, </a:t>
            </a:r>
            <a:r>
              <a:rPr lang="fr-FR" sz="1200" dirty="0" err="1" smtClean="0"/>
              <a:t>Vegari</a:t>
            </a:r>
            <a:r>
              <a:rPr lang="fr-FR" sz="1200" dirty="0" smtClean="0"/>
              <a:t> D. J </a:t>
            </a:r>
            <a:r>
              <a:rPr lang="fr-FR" sz="1200" dirty="0" err="1" smtClean="0"/>
              <a:t>Orthop</a:t>
            </a:r>
            <a:r>
              <a:rPr lang="fr-FR" sz="1200" dirty="0" smtClean="0"/>
              <a:t> Trauma 2011</a:t>
            </a:r>
            <a:endParaRPr lang="fr-FR" sz="12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5045" y="3153077"/>
            <a:ext cx="5441263" cy="172210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911481" y="5275647"/>
            <a:ext cx="2807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i="1" dirty="0" err="1" smtClean="0"/>
              <a:t>Rockwood</a:t>
            </a:r>
            <a:r>
              <a:rPr lang="fr-FR" sz="1200" i="1" dirty="0" smtClean="0"/>
              <a:t> and </a:t>
            </a:r>
            <a:r>
              <a:rPr lang="fr-FR" sz="1200" i="1" dirty="0" err="1" smtClean="0"/>
              <a:t>Green’s</a:t>
            </a:r>
            <a:r>
              <a:rPr lang="fr-FR" sz="1200" i="1" dirty="0" smtClean="0"/>
              <a:t> fractures in </a:t>
            </a:r>
            <a:r>
              <a:rPr lang="fr-FR" sz="1200" i="1" dirty="0" err="1" smtClean="0"/>
              <a:t>adults</a:t>
            </a:r>
            <a:endParaRPr lang="fr-FR" sz="1200" i="1" dirty="0" smtClean="0"/>
          </a:p>
          <a:p>
            <a:pPr algn="ctr"/>
            <a:r>
              <a:rPr lang="fr-FR" sz="1200" i="1" dirty="0" smtClean="0"/>
              <a:t>6</a:t>
            </a:r>
            <a:r>
              <a:rPr lang="fr-FR" sz="1200" i="1" baseline="30000" dirty="0" smtClean="0"/>
              <a:t>th</a:t>
            </a:r>
            <a:r>
              <a:rPr lang="fr-FR" sz="1200" i="1" dirty="0" smtClean="0"/>
              <a:t> </a:t>
            </a:r>
            <a:r>
              <a:rPr lang="fr-FR" sz="1200" i="1" dirty="0" err="1" smtClean="0"/>
              <a:t>edition</a:t>
            </a:r>
            <a:r>
              <a:rPr lang="fr-FR" sz="1200" i="1" dirty="0" smtClean="0"/>
              <a:t> 2006</a:t>
            </a:r>
            <a:endParaRPr lang="fr-FR" sz="1200" i="1" dirty="0"/>
          </a:p>
        </p:txBody>
      </p:sp>
    </p:spTree>
    <p:extLst>
      <p:ext uri="{BB962C8B-B14F-4D97-AF65-F5344CB8AC3E}">
        <p14:creationId xmlns:p14="http://schemas.microsoft.com/office/powerpoint/2010/main" val="4079972095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904" y="1894524"/>
            <a:ext cx="2067393" cy="275652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1435" y="1894524"/>
            <a:ext cx="3675366" cy="2756524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Reprises sur descellement </a:t>
            </a:r>
            <a:br>
              <a:rPr lang="fr-FR" dirty="0" smtClean="0"/>
            </a:br>
            <a:r>
              <a:rPr lang="fr-FR" dirty="0" smtClean="0"/>
              <a:t>et usure</a:t>
            </a:r>
            <a:endParaRPr lang="fr-FR" dirty="0"/>
          </a:p>
        </p:txBody>
      </p:sp>
      <p:sp>
        <p:nvSpPr>
          <p:cNvPr id="7" name="Flèche vers la droite 6"/>
          <p:cNvSpPr/>
          <p:nvPr/>
        </p:nvSpPr>
        <p:spPr>
          <a:xfrm>
            <a:off x="3457928" y="3121098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457200" y="5706713"/>
            <a:ext cx="83849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Patient de 61 ans opéré 3 mois auparavant d’une PTH gauche sur fracture du cotyle</a:t>
            </a:r>
          </a:p>
          <a:p>
            <a:r>
              <a:rPr lang="fr-FR" sz="1600" dirty="0" smtClean="0"/>
              <a:t>avec anneau de soutien.</a:t>
            </a:r>
          </a:p>
          <a:p>
            <a:r>
              <a:rPr lang="fr-FR" sz="1600" dirty="0" smtClean="0"/>
              <a:t>Possibilité de désescalade avec greffe osseuse et cotyle vissé.</a:t>
            </a:r>
            <a:endParaRPr lang="fr-FR" sz="1600" dirty="0"/>
          </a:p>
        </p:txBody>
      </p:sp>
      <p:sp>
        <p:nvSpPr>
          <p:cNvPr id="9" name="ZoneTexte 8"/>
          <p:cNvSpPr txBox="1"/>
          <p:nvPr/>
        </p:nvSpPr>
        <p:spPr>
          <a:xfrm>
            <a:off x="2845903" y="2478519"/>
            <a:ext cx="1887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Reprise unipolaire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39234872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920" y="1435929"/>
            <a:ext cx="2845905" cy="453167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127430"/>
            <a:ext cx="3470191" cy="3840175"/>
          </a:xfrm>
          <a:prstGeom prst="rect">
            <a:avLst/>
          </a:prstGeom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Reprises sur descellement </a:t>
            </a:r>
            <a:br>
              <a:rPr lang="fr-FR" dirty="0" smtClean="0"/>
            </a:br>
            <a:r>
              <a:rPr lang="fr-FR" dirty="0" smtClean="0"/>
              <a:t>et usure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971956" y="6210524"/>
            <a:ext cx="491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Intégration osseuse de la greffe à 3 mois post-op </a:t>
            </a:r>
            <a:endParaRPr lang="fr-FR" dirty="0"/>
          </a:p>
        </p:txBody>
      </p:sp>
      <p:sp>
        <p:nvSpPr>
          <p:cNvPr id="9" name="Flèche vers la droite 8"/>
          <p:cNvSpPr/>
          <p:nvPr/>
        </p:nvSpPr>
        <p:spPr>
          <a:xfrm>
            <a:off x="4437160" y="3824875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3927391" y="2845707"/>
            <a:ext cx="1934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Reprise unipolaire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708751325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Reprises sur descellement </a:t>
            </a:r>
            <a:br>
              <a:rPr lang="fr-FR" dirty="0" smtClean="0"/>
            </a:br>
            <a:r>
              <a:rPr lang="fr-FR" dirty="0" smtClean="0"/>
              <a:t>et usure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939428" y="1575856"/>
            <a:ext cx="51129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Technique de reprise chirurgicale de la tige fémorale</a:t>
            </a:r>
          </a:p>
          <a:p>
            <a:pPr algn="ctr"/>
            <a:r>
              <a:rPr lang="fr-FR" sz="1200" i="1" dirty="0" smtClean="0"/>
              <a:t>EMC 2000, M et L </a:t>
            </a:r>
            <a:r>
              <a:rPr lang="fr-FR" sz="1200" i="1" dirty="0" err="1" smtClean="0"/>
              <a:t>Kerboull</a:t>
            </a:r>
            <a:endParaRPr lang="fr-FR" sz="1200" i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110" y="2896866"/>
            <a:ext cx="2478691" cy="205241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1318" y="2896865"/>
            <a:ext cx="2879664" cy="205241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338" y="2617922"/>
            <a:ext cx="1083194" cy="24815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3450" y="5160618"/>
            <a:ext cx="2481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/>
              <a:t>Possible </a:t>
            </a:r>
            <a:r>
              <a:rPr lang="fr-FR" sz="1200" dirty="0" err="1" smtClean="0"/>
              <a:t>trochantérotomie</a:t>
            </a:r>
            <a:r>
              <a:rPr lang="fr-FR" sz="1200" dirty="0" smtClean="0"/>
              <a:t> pour</a:t>
            </a:r>
          </a:p>
          <a:p>
            <a:pPr algn="ctr"/>
            <a:r>
              <a:rPr lang="fr-FR" sz="1200" dirty="0" smtClean="0"/>
              <a:t> faciliter l’ablation de la tige</a:t>
            </a:r>
            <a:endParaRPr lang="fr-FR" sz="1200" dirty="0"/>
          </a:p>
        </p:txBody>
      </p:sp>
      <p:sp>
        <p:nvSpPr>
          <p:cNvPr id="9" name="ZoneTexte 8"/>
          <p:cNvSpPr txBox="1"/>
          <p:nvPr/>
        </p:nvSpPr>
        <p:spPr>
          <a:xfrm>
            <a:off x="2620414" y="5195904"/>
            <a:ext cx="3300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/>
              <a:t>Passage d’instruments autour de l’implant</a:t>
            </a:r>
          </a:p>
          <a:p>
            <a:pPr algn="ctr"/>
            <a:r>
              <a:rPr lang="fr-FR" sz="1200" dirty="0" smtClean="0"/>
              <a:t>Pour la dégager de ses attaches restantes</a:t>
            </a:r>
            <a:endParaRPr lang="fr-FR" sz="1200" dirty="0"/>
          </a:p>
        </p:txBody>
      </p:sp>
      <p:sp>
        <p:nvSpPr>
          <p:cNvPr id="10" name="ZoneTexte 9"/>
          <p:cNvSpPr txBox="1"/>
          <p:nvPr/>
        </p:nvSpPr>
        <p:spPr>
          <a:xfrm>
            <a:off x="5921318" y="5160618"/>
            <a:ext cx="3072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/>
              <a:t>Nettoyage des tissus fibreux, du ciment </a:t>
            </a:r>
          </a:p>
          <a:p>
            <a:pPr algn="ctr"/>
            <a:r>
              <a:rPr lang="fr-FR" sz="1200" dirty="0" smtClean="0"/>
              <a:t>Par</a:t>
            </a:r>
            <a:r>
              <a:rPr lang="fr-FR" sz="1200" dirty="0"/>
              <a:t> </a:t>
            </a:r>
            <a:r>
              <a:rPr lang="fr-FR" sz="1200" dirty="0" smtClean="0"/>
              <a:t>la fenêtre osseuse, ou</a:t>
            </a:r>
          </a:p>
          <a:p>
            <a:pPr algn="ctr"/>
            <a:r>
              <a:rPr lang="fr-FR" sz="1200" dirty="0" smtClean="0"/>
              <a:t> par voie intra médullaire</a:t>
            </a:r>
            <a:endParaRPr lang="fr-FR" sz="1200" dirty="0"/>
          </a:p>
        </p:txBody>
      </p:sp>
      <p:sp>
        <p:nvSpPr>
          <p:cNvPr id="11" name="Flèche vers la droite 10"/>
          <p:cNvSpPr/>
          <p:nvPr/>
        </p:nvSpPr>
        <p:spPr>
          <a:xfrm>
            <a:off x="3121315" y="3809575"/>
            <a:ext cx="489618" cy="32128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 vers la droite 11"/>
          <p:cNvSpPr/>
          <p:nvPr/>
        </p:nvSpPr>
        <p:spPr>
          <a:xfrm>
            <a:off x="5109783" y="3809575"/>
            <a:ext cx="489618" cy="32128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798566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05" y="2313491"/>
            <a:ext cx="1856246" cy="404289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193" y="2498352"/>
            <a:ext cx="951385" cy="375546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7932" y="2314764"/>
            <a:ext cx="2236332" cy="3918648"/>
          </a:xfrm>
          <a:prstGeom prst="rect">
            <a:avLst/>
          </a:prstGeom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Reprises sur descellement </a:t>
            </a:r>
            <a:br>
              <a:rPr lang="fr-FR" dirty="0" smtClean="0"/>
            </a:br>
            <a:r>
              <a:rPr lang="fr-FR" dirty="0" smtClean="0"/>
              <a:t>et usure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939428" y="1575856"/>
            <a:ext cx="51129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Technique de reprise chirurgicale de la tige fémorale</a:t>
            </a:r>
          </a:p>
          <a:p>
            <a:pPr algn="ctr"/>
            <a:r>
              <a:rPr lang="fr-FR" sz="1200" i="1" dirty="0" smtClean="0"/>
              <a:t>EMC 2000, M et L </a:t>
            </a:r>
            <a:r>
              <a:rPr lang="fr-FR" sz="1200" i="1" dirty="0" err="1" smtClean="0"/>
              <a:t>Kerboull</a:t>
            </a:r>
            <a:endParaRPr lang="fr-FR" sz="1200" i="1" dirty="0"/>
          </a:p>
        </p:txBody>
      </p:sp>
      <p:sp>
        <p:nvSpPr>
          <p:cNvPr id="9" name="Flèche vers la droite 8"/>
          <p:cNvSpPr/>
          <p:nvPr/>
        </p:nvSpPr>
        <p:spPr>
          <a:xfrm>
            <a:off x="4658233" y="3753329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5636641" y="6279079"/>
            <a:ext cx="30501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Reconstruction osseuse autour de la prothèse</a:t>
            </a:r>
            <a:endParaRPr lang="fr-FR" sz="1200" dirty="0"/>
          </a:p>
        </p:txBody>
      </p:sp>
      <p:sp>
        <p:nvSpPr>
          <p:cNvPr id="11" name="ZoneTexte 10"/>
          <p:cNvSpPr txBox="1"/>
          <p:nvPr/>
        </p:nvSpPr>
        <p:spPr>
          <a:xfrm>
            <a:off x="894015" y="6417579"/>
            <a:ext cx="30836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Possibilité d’utilisation d’un implant de reprise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460894898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439" y="2381854"/>
            <a:ext cx="3355458" cy="335545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9844" y="2381853"/>
            <a:ext cx="1866669" cy="3355458"/>
          </a:xfrm>
          <a:prstGeom prst="rect">
            <a:avLst/>
          </a:prstGeom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Reprises sur descellement </a:t>
            </a:r>
            <a:br>
              <a:rPr lang="fr-FR" dirty="0" smtClean="0"/>
            </a:br>
            <a:r>
              <a:rPr lang="fr-FR" dirty="0" smtClean="0"/>
              <a:t>et usure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103945" y="6043300"/>
            <a:ext cx="904005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smtClean="0"/>
              <a:t>Homme de 73 ans, à 9 ans de sa reprise de PTH bipolaire: douleurs, grabatisation, raideur</a:t>
            </a:r>
          </a:p>
          <a:p>
            <a:pPr algn="ctr"/>
            <a:r>
              <a:rPr lang="fr-FR" sz="1600" dirty="0" smtClean="0"/>
              <a:t>Raccourcissement </a:t>
            </a:r>
            <a:r>
              <a:rPr lang="fr-FR" sz="1600" dirty="0" err="1" smtClean="0"/>
              <a:t>préop</a:t>
            </a:r>
            <a:r>
              <a:rPr lang="fr-FR" sz="1600" dirty="0" smtClean="0"/>
              <a:t> de 4 cm, appui impossible</a:t>
            </a:r>
            <a:endParaRPr lang="fr-FR" sz="1600" dirty="0"/>
          </a:p>
        </p:txBody>
      </p:sp>
      <p:sp>
        <p:nvSpPr>
          <p:cNvPr id="10" name="ZoneTexte 9"/>
          <p:cNvSpPr txBox="1"/>
          <p:nvPr/>
        </p:nvSpPr>
        <p:spPr>
          <a:xfrm>
            <a:off x="2651532" y="1575856"/>
            <a:ext cx="3688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Cas plus difficiles de reprise bipolaire</a:t>
            </a:r>
            <a:endParaRPr lang="fr-FR" sz="1200" i="1" dirty="0"/>
          </a:p>
        </p:txBody>
      </p:sp>
    </p:spTree>
    <p:extLst>
      <p:ext uri="{BB962C8B-B14F-4D97-AF65-F5344CB8AC3E}">
        <p14:creationId xmlns:p14="http://schemas.microsoft.com/office/powerpoint/2010/main" val="3189503668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Reprises sur descellement </a:t>
            </a:r>
            <a:br>
              <a:rPr lang="fr-FR" dirty="0" smtClean="0"/>
            </a:br>
            <a:r>
              <a:rPr lang="fr-FR" dirty="0" smtClean="0"/>
              <a:t>et usure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" y="2561057"/>
            <a:ext cx="3423105" cy="281526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0937" y="2561057"/>
            <a:ext cx="2315357" cy="281526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651532" y="1575856"/>
            <a:ext cx="3688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Cas plus difficiles de reprise bipolaire</a:t>
            </a:r>
            <a:endParaRPr lang="fr-FR" sz="1200" i="1" dirty="0"/>
          </a:p>
        </p:txBody>
      </p:sp>
      <p:sp>
        <p:nvSpPr>
          <p:cNvPr id="7" name="ZoneTexte 6"/>
          <p:cNvSpPr txBox="1"/>
          <p:nvPr/>
        </p:nvSpPr>
        <p:spPr>
          <a:xfrm>
            <a:off x="104314" y="5844408"/>
            <a:ext cx="89114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smtClean="0"/>
              <a:t>Cotyle: reconstruction par allogreffe </a:t>
            </a:r>
            <a:r>
              <a:rPr lang="fr-FR" sz="1600" dirty="0" err="1" smtClean="0"/>
              <a:t>morcellée</a:t>
            </a:r>
            <a:r>
              <a:rPr lang="fr-FR" sz="1600" dirty="0" smtClean="0"/>
              <a:t> pour l’arrière fond, reconstruction </a:t>
            </a:r>
            <a:r>
              <a:rPr lang="fr-FR" sz="1600" dirty="0" err="1" smtClean="0"/>
              <a:t>paroies</a:t>
            </a:r>
            <a:endParaRPr lang="fr-FR" sz="1600" dirty="0" smtClean="0"/>
          </a:p>
          <a:p>
            <a:pPr algn="ctr"/>
            <a:r>
              <a:rPr lang="fr-FR" sz="1600" dirty="0" smtClean="0"/>
              <a:t>Fémur: résection de toute la zone détruite, remplacement par une tige de reprise massive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443125254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Fractures péri-prothétiques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392351" y="1740803"/>
            <a:ext cx="15857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Peropératoires</a:t>
            </a:r>
          </a:p>
          <a:p>
            <a:pPr algn="ctr"/>
            <a:r>
              <a:rPr lang="fr-FR" dirty="0" smtClean="0"/>
              <a:t>iatrogènes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5768313" y="1740803"/>
            <a:ext cx="1685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Postopératoires</a:t>
            </a:r>
          </a:p>
          <a:p>
            <a:pPr algn="ctr"/>
            <a:r>
              <a:rPr lang="fr-FR" dirty="0" smtClean="0"/>
              <a:t>traumatiques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268129" y="3011590"/>
            <a:ext cx="19002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Méconnues++</a:t>
            </a:r>
          </a:p>
          <a:p>
            <a:r>
              <a:rPr lang="fr-FR" dirty="0" smtClean="0"/>
              <a:t>Taux= 0,1 à 5,4 %</a:t>
            </a:r>
          </a:p>
          <a:p>
            <a:r>
              <a:rPr lang="fr-FR" dirty="0" smtClean="0"/>
              <a:t>FDR: sans ciment</a:t>
            </a:r>
          </a:p>
          <a:p>
            <a:r>
              <a:rPr lang="fr-FR" dirty="0"/>
              <a:t> </a:t>
            </a:r>
            <a:r>
              <a:rPr lang="fr-FR" dirty="0" smtClean="0"/>
              <a:t>         &gt; 80 ans</a:t>
            </a:r>
          </a:p>
          <a:p>
            <a:r>
              <a:rPr lang="fr-FR" sz="1200" i="1" dirty="0" smtClean="0"/>
              <a:t>(Lindahl. </a:t>
            </a:r>
            <a:r>
              <a:rPr lang="fr-FR" sz="1200" i="1" dirty="0" err="1" smtClean="0"/>
              <a:t>Injury</a:t>
            </a:r>
            <a:r>
              <a:rPr lang="fr-FR" sz="1200" i="1" dirty="0" smtClean="0"/>
              <a:t> 2007)</a:t>
            </a:r>
          </a:p>
          <a:p>
            <a:r>
              <a:rPr lang="fr-FR" sz="1200" i="1" dirty="0" smtClean="0"/>
              <a:t>(Franklin et al. </a:t>
            </a:r>
            <a:r>
              <a:rPr lang="fr-FR" sz="1200" i="1" dirty="0" err="1" smtClean="0"/>
              <a:t>Injury</a:t>
            </a:r>
            <a:r>
              <a:rPr lang="fr-FR" sz="1200" i="1" dirty="0" smtClean="0"/>
              <a:t> 2007)</a:t>
            </a:r>
            <a:endParaRPr lang="fr-FR" sz="1200" i="1" dirty="0"/>
          </a:p>
        </p:txBody>
      </p:sp>
      <p:sp>
        <p:nvSpPr>
          <p:cNvPr id="6" name="ZoneTexte 5"/>
          <p:cNvSpPr txBox="1"/>
          <p:nvPr/>
        </p:nvSpPr>
        <p:spPr>
          <a:xfrm>
            <a:off x="5309296" y="34270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3962" y="3115229"/>
            <a:ext cx="2539894" cy="127324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96734" y="4340850"/>
            <a:ext cx="15133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i="1" dirty="0"/>
              <a:t>(Lindahl. </a:t>
            </a:r>
            <a:r>
              <a:rPr lang="fr-FR" sz="1200" i="1" dirty="0" err="1"/>
              <a:t>Injury</a:t>
            </a:r>
            <a:r>
              <a:rPr lang="fr-FR" sz="1200" i="1" dirty="0"/>
              <a:t> </a:t>
            </a:r>
            <a:r>
              <a:rPr lang="fr-FR" sz="1200" i="1" dirty="0" smtClean="0"/>
              <a:t>2007)</a:t>
            </a:r>
            <a:endParaRPr lang="fr-FR" sz="1200" dirty="0"/>
          </a:p>
        </p:txBody>
      </p:sp>
      <p:sp>
        <p:nvSpPr>
          <p:cNvPr id="9" name="ZoneTexte 8"/>
          <p:cNvSpPr txBox="1"/>
          <p:nvPr/>
        </p:nvSpPr>
        <p:spPr>
          <a:xfrm>
            <a:off x="285750" y="5244921"/>
            <a:ext cx="44329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Taux entre 0,1 et 15 %</a:t>
            </a:r>
          </a:p>
          <a:p>
            <a:r>
              <a:rPr lang="fr-FR" sz="1600" dirty="0" smtClean="0"/>
              <a:t>FDR: &gt; 80 ans, femme, ostéoporose</a:t>
            </a:r>
          </a:p>
          <a:p>
            <a:r>
              <a:rPr lang="fr-FR" sz="1600" dirty="0"/>
              <a:t> </a:t>
            </a:r>
            <a:r>
              <a:rPr lang="fr-FR" sz="1600" dirty="0" smtClean="0"/>
              <a:t>       PR, surdimensionnement de l'implant</a:t>
            </a:r>
          </a:p>
          <a:p>
            <a:r>
              <a:rPr lang="fr-FR" sz="1600" dirty="0"/>
              <a:t> </a:t>
            </a:r>
            <a:r>
              <a:rPr lang="fr-FR" sz="1600" dirty="0" smtClean="0"/>
              <a:t>       jeunes avec activité à risque </a:t>
            </a:r>
            <a:endParaRPr lang="fr-FR" sz="16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6170" y="4762499"/>
            <a:ext cx="3253030" cy="1857375"/>
          </a:xfrm>
          <a:prstGeom prst="rect">
            <a:avLst/>
          </a:prstGeom>
        </p:spPr>
      </p:pic>
      <p:sp>
        <p:nvSpPr>
          <p:cNvPr id="11" name="Accolade ouvrante 10"/>
          <p:cNvSpPr/>
          <p:nvPr/>
        </p:nvSpPr>
        <p:spPr>
          <a:xfrm>
            <a:off x="4718674" y="5244921"/>
            <a:ext cx="319437" cy="9144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 vers le bas 11"/>
          <p:cNvSpPr/>
          <p:nvPr/>
        </p:nvSpPr>
        <p:spPr>
          <a:xfrm>
            <a:off x="2079625" y="2654854"/>
            <a:ext cx="206375" cy="26772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 vers le bas 12"/>
          <p:cNvSpPr/>
          <p:nvPr/>
        </p:nvSpPr>
        <p:spPr>
          <a:xfrm>
            <a:off x="6581775" y="2654854"/>
            <a:ext cx="206375" cy="26772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0321564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Fractures péri-prothétiques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3598233" y="1203451"/>
            <a:ext cx="15857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Peropératoires</a:t>
            </a:r>
          </a:p>
          <a:p>
            <a:pPr algn="ctr"/>
            <a:r>
              <a:rPr lang="fr-FR" dirty="0" smtClean="0"/>
              <a:t>iatrogènes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3445585" y="1863624"/>
            <a:ext cx="19800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Que faire?</a:t>
            </a:r>
          </a:p>
          <a:p>
            <a:pPr algn="ctr"/>
            <a:r>
              <a:rPr lang="fr-FR" sz="1200" i="1" dirty="0" smtClean="0"/>
              <a:t>Mitchell. </a:t>
            </a:r>
            <a:r>
              <a:rPr lang="fr-FR" sz="1200" i="1" dirty="0" err="1" smtClean="0"/>
              <a:t>Techn</a:t>
            </a:r>
            <a:r>
              <a:rPr lang="fr-FR" sz="1200" i="1" dirty="0" smtClean="0"/>
              <a:t> </a:t>
            </a:r>
            <a:r>
              <a:rPr lang="fr-FR" sz="1200" i="1" dirty="0" err="1" smtClean="0"/>
              <a:t>Orthop</a:t>
            </a:r>
            <a:r>
              <a:rPr lang="fr-FR" sz="1200" i="1" dirty="0" smtClean="0"/>
              <a:t> 2011</a:t>
            </a:r>
            <a:endParaRPr lang="fr-FR" sz="1200" i="1" dirty="0"/>
          </a:p>
        </p:txBody>
      </p:sp>
      <p:sp>
        <p:nvSpPr>
          <p:cNvPr id="5" name="ZoneTexte 4"/>
          <p:cNvSpPr txBox="1"/>
          <p:nvPr/>
        </p:nvSpPr>
        <p:spPr>
          <a:xfrm>
            <a:off x="795629" y="2447937"/>
            <a:ext cx="35718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Trait de refent retrouvé sur le calcar</a:t>
            </a:r>
          </a:p>
          <a:p>
            <a:pPr algn="ctr"/>
            <a:r>
              <a:rPr lang="fr-FR" dirty="0" smtClean="0"/>
              <a:t>En </a:t>
            </a:r>
            <a:r>
              <a:rPr lang="fr-FR" dirty="0" err="1" smtClean="0"/>
              <a:t>perop</a:t>
            </a:r>
            <a:endParaRPr lang="fr-FR" dirty="0" smtClean="0"/>
          </a:p>
          <a:p>
            <a:pPr algn="ctr"/>
            <a:r>
              <a:rPr lang="fr-FR" dirty="0" smtClean="0"/>
              <a:t>Fracture stable, implant stable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948635" y="3791599"/>
            <a:ext cx="31866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Ostéosynthèse par un cerclage</a:t>
            </a:r>
          </a:p>
          <a:p>
            <a:pPr algn="ctr"/>
            <a:r>
              <a:rPr lang="fr-FR" dirty="0" smtClean="0"/>
              <a:t>+/- cimentation de la tige</a:t>
            </a:r>
          </a:p>
          <a:p>
            <a:pPr algn="ctr"/>
            <a:r>
              <a:rPr lang="fr-FR" dirty="0" smtClean="0"/>
              <a:t>+ décharge partielle 6 semaines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477" y="4944414"/>
            <a:ext cx="1390771" cy="185436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990585" y="2447937"/>
            <a:ext cx="3866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Trait de fracture retrouvé sur les radios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5135509" y="3186601"/>
            <a:ext cx="767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Stable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7298370" y="3186601"/>
            <a:ext cx="931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Instable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4699874" y="4624736"/>
            <a:ext cx="1608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Décharge strict </a:t>
            </a:r>
          </a:p>
          <a:p>
            <a:pPr algn="ctr"/>
            <a:r>
              <a:rPr lang="fr-FR" dirty="0" smtClean="0"/>
              <a:t>6 semaines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6828566" y="4637342"/>
            <a:ext cx="202862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Reprise chirurgicale</a:t>
            </a:r>
          </a:p>
          <a:p>
            <a:endParaRPr lang="fr-FR" dirty="0"/>
          </a:p>
          <a:p>
            <a:r>
              <a:rPr lang="fr-FR" dirty="0" smtClean="0"/>
              <a:t>Changement tige</a:t>
            </a:r>
          </a:p>
          <a:p>
            <a:r>
              <a:rPr lang="fr-FR" dirty="0" smtClean="0"/>
              <a:t>Cerclage</a:t>
            </a:r>
          </a:p>
          <a:p>
            <a:r>
              <a:rPr lang="fr-FR" dirty="0" err="1" smtClean="0"/>
              <a:t>osthéosynthèse</a:t>
            </a:r>
            <a:endParaRPr lang="fr-FR" dirty="0"/>
          </a:p>
        </p:txBody>
      </p:sp>
      <p:sp>
        <p:nvSpPr>
          <p:cNvPr id="13" name="Flèche vers le bas 12"/>
          <p:cNvSpPr/>
          <p:nvPr/>
        </p:nvSpPr>
        <p:spPr>
          <a:xfrm>
            <a:off x="2448090" y="3399189"/>
            <a:ext cx="275411" cy="43723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 vers le bas 14"/>
          <p:cNvSpPr/>
          <p:nvPr/>
        </p:nvSpPr>
        <p:spPr>
          <a:xfrm>
            <a:off x="5354592" y="2817269"/>
            <a:ext cx="275411" cy="43723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 vers le bas 15"/>
          <p:cNvSpPr/>
          <p:nvPr/>
        </p:nvSpPr>
        <p:spPr>
          <a:xfrm>
            <a:off x="7573173" y="2817269"/>
            <a:ext cx="275411" cy="43723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 vers le bas 16"/>
          <p:cNvSpPr/>
          <p:nvPr/>
        </p:nvSpPr>
        <p:spPr>
          <a:xfrm>
            <a:off x="5354592" y="3631029"/>
            <a:ext cx="275411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 vers le bas 17"/>
          <p:cNvSpPr/>
          <p:nvPr/>
        </p:nvSpPr>
        <p:spPr>
          <a:xfrm>
            <a:off x="7572567" y="3658934"/>
            <a:ext cx="275411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9697154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lès chir ortho 1">
  <a:themeElements>
    <a:clrScheme name="Reflet 3">
      <a:dk1>
        <a:srgbClr val="808080"/>
      </a:dk1>
      <a:lt1>
        <a:srgbClr val="FFFFFF"/>
      </a:lt1>
      <a:dk2>
        <a:srgbClr val="111F41"/>
      </a:dk2>
      <a:lt2>
        <a:srgbClr val="FFFFFF"/>
      </a:lt2>
      <a:accent1>
        <a:srgbClr val="77A3CD"/>
      </a:accent1>
      <a:accent2>
        <a:srgbClr val="CCCCFF"/>
      </a:accent2>
      <a:accent3>
        <a:srgbClr val="AAABB0"/>
      </a:accent3>
      <a:accent4>
        <a:srgbClr val="DADADA"/>
      </a:accent4>
      <a:accent5>
        <a:srgbClr val="BDCEE3"/>
      </a:accent5>
      <a:accent6>
        <a:srgbClr val="B9B9E7"/>
      </a:accent6>
      <a:hlink>
        <a:srgbClr val="3333CC"/>
      </a:hlink>
      <a:folHlink>
        <a:srgbClr val="AF67FF"/>
      </a:folHlink>
    </a:clrScheme>
    <a:fontScheme name="Reflet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Reflet 1">
        <a:dk1>
          <a:srgbClr val="003366"/>
        </a:dk1>
        <a:lt1>
          <a:srgbClr val="FFFFFF"/>
        </a:lt1>
        <a:dk2>
          <a:srgbClr val="111F41"/>
        </a:dk2>
        <a:lt2>
          <a:srgbClr val="FFFFFF"/>
        </a:lt2>
        <a:accent1>
          <a:srgbClr val="3366CC"/>
        </a:accent1>
        <a:accent2>
          <a:srgbClr val="00B000"/>
        </a:accent2>
        <a:accent3>
          <a:srgbClr val="AAABB0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let 2">
        <a:dk1>
          <a:srgbClr val="3E3E5C"/>
        </a:dk1>
        <a:lt1>
          <a:srgbClr val="FFFFFF"/>
        </a:lt1>
        <a:dk2>
          <a:srgbClr val="111F41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AAABB0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let 3">
        <a:dk1>
          <a:srgbClr val="808080"/>
        </a:dk1>
        <a:lt1>
          <a:srgbClr val="FFFFFF"/>
        </a:lt1>
        <a:dk2>
          <a:srgbClr val="111F41"/>
        </a:dk2>
        <a:lt2>
          <a:srgbClr val="FFFFFF"/>
        </a:lt2>
        <a:accent1>
          <a:srgbClr val="77A3CD"/>
        </a:accent1>
        <a:accent2>
          <a:srgbClr val="CCCCFF"/>
        </a:accent2>
        <a:accent3>
          <a:srgbClr val="AAABB0"/>
        </a:accent3>
        <a:accent4>
          <a:srgbClr val="DADADA"/>
        </a:accent4>
        <a:accent5>
          <a:srgbClr val="BDCEE3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alès chir ortho 1.thmx</Template>
  <TotalTime>4</TotalTime>
  <Words>742</Words>
  <Application>Microsoft Macintosh PowerPoint</Application>
  <PresentationFormat>Présentation à l'écran (4:3)</PresentationFormat>
  <Paragraphs>102</Paragraphs>
  <Slides>10</Slides>
  <Notes>7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1" baseType="lpstr">
      <vt:lpstr>alès chir ortho 1</vt:lpstr>
      <vt:lpstr>Reprises sur descellement  et usure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Reprises sur descellement  et usure</vt:lpstr>
      <vt:lpstr>Fractures péri-prothétiques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Reprises sur descellement  et usure</dc:title>
  <dc:creator>Richard BERACASSAT</dc:creator>
  <cp:lastModifiedBy>Richard BERACASSAT</cp:lastModifiedBy>
  <cp:revision>4</cp:revision>
  <dcterms:created xsi:type="dcterms:W3CDTF">2015-02-15T14:56:30Z</dcterms:created>
  <dcterms:modified xsi:type="dcterms:W3CDTF">2015-02-15T15:06:10Z</dcterms:modified>
</cp:coreProperties>
</file>