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12" r:id="rId1"/>
  </p:sldMasterIdLst>
  <p:notesMasterIdLst>
    <p:notesMasterId r:id="rId8"/>
  </p:notesMasterIdLst>
  <p:sldIdLst>
    <p:sldId id="258" r:id="rId2"/>
    <p:sldId id="259" r:id="rId3"/>
    <p:sldId id="260" r:id="rId4"/>
    <p:sldId id="261" r:id="rId5"/>
    <p:sldId id="262" r:id="rId6"/>
    <p:sldId id="263" r:id="rId7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-136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68E10A-7CDE-8945-9665-C59E1827DF76}" type="datetimeFigureOut">
              <a:rPr lang="fr-FR" smtClean="0"/>
              <a:t>15/02/15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DDA443-22E7-5444-84D4-90788241044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3790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Reprise de la</a:t>
            </a:r>
            <a:r>
              <a:rPr lang="fr-FR" baseline="0" dirty="0" smtClean="0"/>
              <a:t> voie d’abord postéro-latérale plus extensive</a:t>
            </a:r>
          </a:p>
          <a:p>
            <a:r>
              <a:rPr lang="fr-FR" baseline="0" dirty="0" smtClean="0"/>
              <a:t>Ablation de l’ancienne prothèse</a:t>
            </a:r>
          </a:p>
          <a:p>
            <a:r>
              <a:rPr lang="fr-FR" baseline="0" dirty="0" smtClean="0"/>
              <a:t>Ostéosynthèse par fils de cerclage +/- plaque-crochet </a:t>
            </a:r>
            <a:r>
              <a:rPr lang="fr-FR" baseline="0" dirty="0" err="1" smtClean="0"/>
              <a:t>tranchanterique</a:t>
            </a:r>
            <a:endParaRPr lang="fr-FR" baseline="0" dirty="0" smtClean="0"/>
          </a:p>
          <a:p>
            <a:r>
              <a:rPr lang="fr-FR" baseline="0" dirty="0" smtClean="0"/>
              <a:t>Repose d’une tige de reprise plus longue pontant le foyer de fracture permettant théoriquement la reprise de l’appui immédiat </a:t>
            </a:r>
            <a:r>
              <a:rPr lang="fr-FR" baseline="0" dirty="0" err="1" smtClean="0"/>
              <a:t>grace</a:t>
            </a:r>
            <a:r>
              <a:rPr lang="fr-FR" baseline="0" dirty="0" smtClean="0"/>
              <a:t> au verrouillage distal</a:t>
            </a:r>
          </a:p>
          <a:p>
            <a:r>
              <a:rPr lang="fr-FR" baseline="0" dirty="0" smtClean="0"/>
              <a:t>La mise au fauteuil et la mobilisation peuvent être débutés d’emblée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24882-8476-4843-9504-E61DF386E78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0765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Une critique peut</a:t>
            </a:r>
            <a:r>
              <a:rPr lang="fr-FR" baseline="0" dirty="0" smtClean="0"/>
              <a:t> être faite sur le montage: plaque courte en proximal.</a:t>
            </a:r>
          </a:p>
          <a:p>
            <a:endParaRPr lang="fr-FR" baseline="0" dirty="0" smtClean="0"/>
          </a:p>
          <a:p>
            <a:r>
              <a:rPr lang="fr-FR" baseline="0" dirty="0" smtClean="0"/>
              <a:t>Suites: décharge 6 semaines à 3 mois selon signes de consolidation, mais fauteuil et rééducation autorisés.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24882-8476-4843-9504-E61DF386E789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3187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Malgré les précautions</a:t>
            </a:r>
            <a:r>
              <a:rPr lang="fr-FR" baseline="0" dirty="0" smtClean="0"/>
              <a:t> prises, le taux d’infection sur PTH avoisine les 1% dans la littérature.</a:t>
            </a:r>
          </a:p>
          <a:p>
            <a:r>
              <a:rPr lang="fr-FR" baseline="0" dirty="0" smtClean="0"/>
              <a:t>Selon l’avis de l’HAS 2014, les </a:t>
            </a:r>
            <a:r>
              <a:rPr lang="fr-FR" baseline="0" dirty="0" err="1" smtClean="0"/>
              <a:t>fdr</a:t>
            </a:r>
            <a:r>
              <a:rPr lang="fr-FR" baseline="0" dirty="0" smtClean="0"/>
              <a:t> retenus sont:…….. Et les bactéries les plus </a:t>
            </a:r>
            <a:r>
              <a:rPr lang="fr-FR" baseline="0" dirty="0" err="1" smtClean="0"/>
              <a:t>fréquement</a:t>
            </a:r>
            <a:r>
              <a:rPr lang="fr-FR" baseline="0" dirty="0" smtClean="0"/>
              <a:t> retrouvées….</a:t>
            </a:r>
          </a:p>
          <a:p>
            <a:r>
              <a:rPr lang="fr-FR" baseline="0" dirty="0" smtClean="0"/>
              <a:t>Il est nécessaire de respecter les précautions recommandées par l’HAS .</a:t>
            </a:r>
          </a:p>
          <a:p>
            <a:r>
              <a:rPr lang="fr-FR" baseline="0" dirty="0" smtClean="0"/>
              <a:t>Il faut </a:t>
            </a:r>
            <a:r>
              <a:rPr lang="fr-FR" baseline="0" dirty="0" err="1" smtClean="0"/>
              <a:t>distiguer</a:t>
            </a:r>
            <a:r>
              <a:rPr lang="fr-FR" baseline="0" dirty="0" smtClean="0"/>
              <a:t> deux situations: les infections dites aigues de moins d 6s ne </a:t>
            </a:r>
            <a:r>
              <a:rPr lang="fr-FR" baseline="0" dirty="0" err="1" smtClean="0"/>
              <a:t>necessitant</a:t>
            </a:r>
            <a:r>
              <a:rPr lang="fr-FR" baseline="0" dirty="0" smtClean="0"/>
              <a:t> pas le </a:t>
            </a:r>
            <a:r>
              <a:rPr lang="fr-FR" baseline="0" dirty="0" err="1" smtClean="0"/>
              <a:t>chanement</a:t>
            </a:r>
            <a:r>
              <a:rPr lang="fr-FR" baseline="0" dirty="0" smtClean="0"/>
              <a:t> de l’implant et les infections à plus de 3 mois ou les implants doivent </a:t>
            </a:r>
            <a:r>
              <a:rPr lang="fr-FR" baseline="0" dirty="0" err="1" smtClean="0"/>
              <a:t>etre</a:t>
            </a:r>
            <a:r>
              <a:rPr lang="fr-FR" baseline="0" dirty="0" smtClean="0"/>
              <a:t> changés en 1 ou 2 temps.</a:t>
            </a:r>
          </a:p>
          <a:p>
            <a:endParaRPr lang="fr-FR" baseline="0" dirty="0" smtClean="0"/>
          </a:p>
          <a:p>
            <a:r>
              <a:rPr lang="fr-FR" baseline="0" dirty="0" smtClean="0"/>
              <a:t>En tous cas ce qu’il faut retenir:</a:t>
            </a:r>
          </a:p>
          <a:p>
            <a:r>
              <a:rPr lang="fr-FR" baseline="0" dirty="0" smtClean="0"/>
              <a:t>Après PTH: douleur inexpliquée de la hanche </a:t>
            </a:r>
            <a:r>
              <a:rPr lang="fr-FR" baseline="0" dirty="0" err="1" smtClean="0"/>
              <a:t>prothésée</a:t>
            </a:r>
            <a:r>
              <a:rPr lang="fr-FR" baseline="0" dirty="0" smtClean="0"/>
              <a:t>, signes généraux, inflammation locale, écoulement purulent= avis ortho en urgence.</a:t>
            </a:r>
          </a:p>
          <a:p>
            <a:r>
              <a:rPr lang="fr-FR" dirty="0" smtClean="0"/>
              <a:t>Pas d’antibiotique à l’aveugle car décapitent les germes au moment des </a:t>
            </a:r>
            <a:r>
              <a:rPr lang="fr-FR" dirty="0" err="1" smtClean="0"/>
              <a:t>prélevements</a:t>
            </a:r>
            <a:r>
              <a:rPr lang="fr-FR" dirty="0" smtClean="0"/>
              <a:t> </a:t>
            </a:r>
            <a:r>
              <a:rPr lang="fr-FR" dirty="0" err="1" smtClean="0"/>
              <a:t>bacterio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24882-8476-4843-9504-E61DF386E78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0044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Les luxations récidivantes de PTH sont une cause rare de reprise (heureusement). </a:t>
            </a:r>
          </a:p>
          <a:p>
            <a:endParaRPr lang="fr-FR" dirty="0" smtClean="0"/>
          </a:p>
          <a:p>
            <a:r>
              <a:rPr lang="fr-FR" dirty="0" smtClean="0"/>
              <a:t>Il faut savoir</a:t>
            </a:r>
            <a:r>
              <a:rPr lang="fr-FR" baseline="0" dirty="0" smtClean="0"/>
              <a:t> rechercher des causes évidentes de luxation:</a:t>
            </a:r>
          </a:p>
          <a:p>
            <a:r>
              <a:rPr lang="fr-FR" baseline="0" dirty="0" smtClean="0"/>
              <a:t>La malposition des implants+++ avec un cotyle ou un implant fémoral pas assez antéversés ou le contraire. </a:t>
            </a:r>
          </a:p>
          <a:p>
            <a:r>
              <a:rPr lang="fr-FR" baseline="0" dirty="0" smtClean="0"/>
              <a:t>La non restauration de l’offset (en gros la récupération de la tension des paries molles)</a:t>
            </a:r>
          </a:p>
          <a:p>
            <a:r>
              <a:rPr lang="fr-FR" baseline="0" dirty="0" smtClean="0"/>
              <a:t>Les effets </a:t>
            </a:r>
            <a:r>
              <a:rPr lang="fr-FR" baseline="0" dirty="0" err="1" smtClean="0"/>
              <a:t>cam</a:t>
            </a:r>
            <a:r>
              <a:rPr lang="fr-FR" baseline="0" dirty="0" smtClean="0"/>
              <a:t> (contact entre les implants sur les amplitudes </a:t>
            </a:r>
            <a:r>
              <a:rPr lang="fr-FR" baseline="0" dirty="0" err="1" smtClean="0"/>
              <a:t>extrèmes</a:t>
            </a:r>
            <a:r>
              <a:rPr lang="fr-FR" baseline="0" dirty="0" smtClean="0"/>
              <a:t> ou avec l’os faisant en </a:t>
            </a:r>
            <a:r>
              <a:rPr lang="fr-FR" baseline="0" dirty="0" err="1" smtClean="0"/>
              <a:t>qq</a:t>
            </a:r>
            <a:r>
              <a:rPr lang="fr-FR" baseline="0" dirty="0" smtClean="0"/>
              <a:t> sorte un levier et favorisant la luxation.</a:t>
            </a:r>
          </a:p>
          <a:p>
            <a:endParaRPr lang="fr-FR" baseline="0" dirty="0" smtClean="0"/>
          </a:p>
          <a:p>
            <a:r>
              <a:rPr lang="fr-FR" baseline="0" dirty="0" smtClean="0"/>
              <a:t>Il existe aussi des causes moins évidentes comme la version pelvienne chez des patients scoliotiques ou patients  opérés du rachis lombaire</a:t>
            </a:r>
          </a:p>
          <a:p>
            <a:endParaRPr lang="fr-FR" baseline="0" dirty="0" smtClean="0"/>
          </a:p>
          <a:p>
            <a:r>
              <a:rPr lang="fr-FR" baseline="0" dirty="0" smtClean="0"/>
              <a:t>Et enfin des luxations récidivantes sans causes retrouvées évidentes (maladresse du patient? Patients ne pouvant respecter les positions à éviter)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24882-8476-4843-9504-E61DF386E789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4584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Enfin il </a:t>
            </a:r>
            <a:r>
              <a:rPr lang="fr-FR" dirty="0" err="1" smtClean="0"/>
              <a:t>éxiste</a:t>
            </a:r>
            <a:r>
              <a:rPr lang="fr-FR" dirty="0" smtClean="0"/>
              <a:t> dans encore de plus rares cas des reprises chirurgicales pour ruptures d’implants.</a:t>
            </a:r>
          </a:p>
          <a:p>
            <a:endParaRPr lang="fr-FR" dirty="0" smtClean="0"/>
          </a:p>
          <a:p>
            <a:r>
              <a:rPr lang="fr-FR" dirty="0" smtClean="0"/>
              <a:t>Rupture du col</a:t>
            </a:r>
          </a:p>
          <a:p>
            <a:r>
              <a:rPr lang="fr-FR" dirty="0" smtClean="0"/>
              <a:t>Rupture de la tête</a:t>
            </a:r>
            <a:r>
              <a:rPr lang="fr-FR" baseline="0" dirty="0" smtClean="0"/>
              <a:t> notamment les anciennes céramiques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24882-8476-4843-9504-E61DF386E789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8726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514600"/>
            <a:ext cx="7772400" cy="13716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de-DE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343400"/>
            <a:ext cx="6400800" cy="1447800"/>
          </a:xfrm>
        </p:spPr>
        <p:txBody>
          <a:bodyPr/>
          <a:lstStyle>
            <a:lvl1pPr marL="0" indent="0" algn="ctr">
              <a:buFont typeface="Wingdings" pitchFamily="-106" charset="2"/>
              <a:buNone/>
              <a:defRPr sz="2800"/>
            </a:lvl1pPr>
          </a:lstStyle>
          <a:p>
            <a:r>
              <a:rPr lang="fr-FR" smtClean="0"/>
              <a:t>Cliquez pour modifier le style des sous-titres du masque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77F02D-D514-0B4B-8EBD-8FBDBCDF31D2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9959637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2CF72A-F59F-994E-B34A-A196D2843A8A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7545716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8F72D8-7850-654A-AA67-ABEA403DFA2F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7824662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graphique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 noProof="0" smtClean="0"/>
              <a:t>Cliquez sur l'icône pour ajouter un graphique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EF5FA8-7C98-E241-813E-96CE24D5F26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5183331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r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r>
              <a:rPr lang="fr-FR" noProof="0" smtClean="0"/>
              <a:t>Cliquez sur l'icône pour ajouter un graphique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EF5FA8-7C98-E241-813E-96CE24D5F26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9164456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EF5FA8-7C98-E241-813E-96CE24D5F26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1932733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7AAB2F-2ECD-1C45-8E67-D6FD22EAFB9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865608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B16A9E-96A3-8342-BED1-2BFC7827DB1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3721437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0EC368-ADE1-6845-AD69-252F50E7861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120876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B9BE8C-5CC3-5743-92E5-71CDBA05F53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502480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2BE0D9-F9E6-4D48-B1B9-07AEECF45CB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0679243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97015D-3C21-F54A-80F8-4DC41A444B2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4194418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D0F86F-827E-254B-A7C9-5D0144A79677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148755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FEACFB-185E-3D47-803A-61A0BD486336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6974900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253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253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Osaka" charset="0"/>
                <a:cs typeface="Osaka" charset="0"/>
              </a:defRPr>
            </a:lvl1pPr>
          </a:lstStyle>
          <a:p>
            <a:fld id="{FBEF5FA8-7C98-E241-813E-96CE24D5F265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</p:sldLayoutIdLst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pitchFamily="-106" charset="0"/>
          <a:ea typeface="Osaka" pitchFamily="-106" charset="-128"/>
          <a:cs typeface="Osaka" pitchFamily="-106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pitchFamily="-106" charset="0"/>
          <a:ea typeface="Osaka" pitchFamily="-106" charset="-128"/>
          <a:cs typeface="Osaka" pitchFamily="-106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pitchFamily="-106" charset="0"/>
          <a:ea typeface="Osaka" pitchFamily="-106" charset="-128"/>
          <a:cs typeface="Osaka" pitchFamily="-106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pitchFamily="-106" charset="0"/>
          <a:ea typeface="Osaka" pitchFamily="-106" charset="-128"/>
          <a:cs typeface="Osaka" pitchFamily="-106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pitchFamily="-106" charset="0"/>
          <a:ea typeface="Osaka" pitchFamily="-106" charset="-128"/>
          <a:cs typeface="Osaka" pitchFamily="-106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pitchFamily="-106" charset="0"/>
          <a:ea typeface="Osaka" pitchFamily="-106" charset="-128"/>
          <a:cs typeface="Osaka" pitchFamily="-106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pitchFamily="-106" charset="0"/>
          <a:ea typeface="Osaka" pitchFamily="-106" charset="-128"/>
          <a:cs typeface="Osaka" pitchFamily="-106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pitchFamily="-106" charset="0"/>
          <a:ea typeface="Osaka" pitchFamily="-106" charset="-128"/>
          <a:cs typeface="Osaka" pitchFamily="-106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Wingdings" charset="0"/>
        <a:buChar char="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Wingdings" charset="0"/>
        <a:buChar char="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Wingdings" charset="0"/>
        <a:buChar char="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Wingdings" charset="0"/>
        <a:buChar char="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Wingdings" charset="0"/>
        <a:buChar char="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Wingdings" pitchFamily="-106" charset="2"/>
        <a:buChar char="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Wingdings" pitchFamily="-106" charset="2"/>
        <a:buChar char="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Wingdings" pitchFamily="-106" charset="2"/>
        <a:buChar char="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Wingdings" pitchFamily="-106" charset="2"/>
        <a:buChar char="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Fractures péri-prothétiques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3702737" y="1094472"/>
            <a:ext cx="1685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Postopératoires</a:t>
            </a:r>
          </a:p>
          <a:p>
            <a:pPr algn="ctr"/>
            <a:r>
              <a:rPr lang="fr-FR" dirty="0" smtClean="0"/>
              <a:t>traumatiques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142079" y="1724955"/>
            <a:ext cx="44459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fr-FR" dirty="0" smtClean="0"/>
          </a:p>
          <a:p>
            <a:pPr algn="ctr"/>
            <a:r>
              <a:rPr lang="fr-FR" dirty="0" smtClean="0"/>
              <a:t>Fractures autour de la tige avec descellement</a:t>
            </a:r>
          </a:p>
          <a:p>
            <a:pPr algn="ctr"/>
            <a:r>
              <a:rPr lang="fr-FR" dirty="0" smtClean="0"/>
              <a:t>Vancouver B2 ou B3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355" y="3528215"/>
            <a:ext cx="1924163" cy="256555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6210" y="3582285"/>
            <a:ext cx="1883610" cy="2511480"/>
          </a:xfrm>
          <a:prstGeom prst="rect">
            <a:avLst/>
          </a:prstGeom>
        </p:spPr>
      </p:pic>
      <p:sp>
        <p:nvSpPr>
          <p:cNvPr id="9" name="Flèche vers la droite 8"/>
          <p:cNvSpPr/>
          <p:nvPr/>
        </p:nvSpPr>
        <p:spPr>
          <a:xfrm>
            <a:off x="4008749" y="4056843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3428299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Fractures péri-prothétiques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372" y="2543523"/>
            <a:ext cx="2501593" cy="333545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1979" y="2543523"/>
            <a:ext cx="2501592" cy="333545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702737" y="1094472"/>
            <a:ext cx="1685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Postopératoires</a:t>
            </a:r>
          </a:p>
          <a:p>
            <a:pPr algn="ctr"/>
            <a:r>
              <a:rPr lang="fr-FR" dirty="0" smtClean="0"/>
              <a:t>traumatiques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956372" y="6210434"/>
            <a:ext cx="7238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Fracture Vancouver C, pas de déstabilisation de l’implant: ostéosynthèse</a:t>
            </a:r>
            <a:endParaRPr lang="fr-FR" sz="1600" dirty="0"/>
          </a:p>
        </p:txBody>
      </p:sp>
      <p:sp>
        <p:nvSpPr>
          <p:cNvPr id="7" name="Flèche vers la droite 6"/>
          <p:cNvSpPr/>
          <p:nvPr/>
        </p:nvSpPr>
        <p:spPr>
          <a:xfrm>
            <a:off x="3978567" y="3903848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3702737" y="2279625"/>
            <a:ext cx="1435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82 ans, chute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9605058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Reprise de PTH</a:t>
            </a:r>
            <a:br>
              <a:rPr lang="fr-FR" dirty="0" smtClean="0"/>
            </a:br>
            <a:r>
              <a:rPr lang="fr-FR" dirty="0" smtClean="0"/>
              <a:t>pour infection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457200" y="2233713"/>
            <a:ext cx="1470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Taux - 1% </a:t>
            </a:r>
          </a:p>
          <a:p>
            <a:r>
              <a:rPr lang="fr-FR" dirty="0" smtClean="0"/>
              <a:t>FDR </a:t>
            </a:r>
            <a:r>
              <a:rPr lang="fr-FR" sz="1200" i="1" dirty="0" smtClean="0"/>
              <a:t>(HAS 2014)</a:t>
            </a:r>
            <a:endParaRPr lang="fr-FR" sz="1200" i="1" dirty="0"/>
          </a:p>
        </p:txBody>
      </p:sp>
      <p:sp>
        <p:nvSpPr>
          <p:cNvPr id="4" name="ZoneTexte 3"/>
          <p:cNvSpPr txBox="1"/>
          <p:nvPr/>
        </p:nvSpPr>
        <p:spPr>
          <a:xfrm>
            <a:off x="2830613" y="1912438"/>
            <a:ext cx="20313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Diabète</a:t>
            </a:r>
          </a:p>
          <a:p>
            <a:r>
              <a:rPr lang="fr-FR" sz="1200" dirty="0" smtClean="0"/>
              <a:t>Obésité</a:t>
            </a:r>
          </a:p>
          <a:p>
            <a:r>
              <a:rPr lang="fr-FR" sz="1200" dirty="0" smtClean="0"/>
              <a:t>Immunodépression</a:t>
            </a:r>
          </a:p>
          <a:p>
            <a:r>
              <a:rPr lang="fr-FR" sz="1200" dirty="0" smtClean="0"/>
              <a:t>Infection active sur autre site</a:t>
            </a:r>
          </a:p>
          <a:p>
            <a:r>
              <a:rPr lang="fr-FR" sz="1200" dirty="0" smtClean="0"/>
              <a:t>PR</a:t>
            </a:r>
          </a:p>
          <a:p>
            <a:r>
              <a:rPr lang="fr-FR" sz="1200" dirty="0" smtClean="0"/>
              <a:t>Chirurgie longue &gt; 2,5 heures</a:t>
            </a:r>
          </a:p>
          <a:p>
            <a:r>
              <a:rPr lang="fr-FR" sz="1200" dirty="0" smtClean="0"/>
              <a:t>Hématome post-op</a:t>
            </a:r>
          </a:p>
          <a:p>
            <a:r>
              <a:rPr lang="fr-FR" sz="1200" dirty="0" smtClean="0"/>
              <a:t>Reprise de PTH</a:t>
            </a:r>
            <a:endParaRPr lang="fr-FR" sz="1200" dirty="0"/>
          </a:p>
        </p:txBody>
      </p:sp>
      <p:sp>
        <p:nvSpPr>
          <p:cNvPr id="5" name="Accolade ouvrante 4"/>
          <p:cNvSpPr/>
          <p:nvPr/>
        </p:nvSpPr>
        <p:spPr>
          <a:xfrm>
            <a:off x="1759565" y="2111318"/>
            <a:ext cx="780329" cy="1193543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939483" y="2386709"/>
            <a:ext cx="8693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err="1" smtClean="0"/>
              <a:t>Staph</a:t>
            </a:r>
            <a:r>
              <a:rPr lang="fr-FR" sz="1200" dirty="0" smtClean="0"/>
              <a:t> doré</a:t>
            </a:r>
          </a:p>
          <a:p>
            <a:pPr algn="ctr"/>
            <a:r>
              <a:rPr lang="fr-FR" sz="1200" dirty="0" smtClean="0"/>
              <a:t>BGN</a:t>
            </a:r>
          </a:p>
          <a:p>
            <a:pPr algn="ctr"/>
            <a:r>
              <a:rPr lang="fr-FR" sz="1200" dirty="0" err="1" smtClean="0"/>
              <a:t>Strepto</a:t>
            </a:r>
            <a:endParaRPr lang="fr-FR" sz="1200" dirty="0"/>
          </a:p>
        </p:txBody>
      </p:sp>
      <p:sp>
        <p:nvSpPr>
          <p:cNvPr id="7" name="Accolade fermante 6"/>
          <p:cNvSpPr/>
          <p:nvPr/>
        </p:nvSpPr>
        <p:spPr>
          <a:xfrm>
            <a:off x="5064486" y="2111317"/>
            <a:ext cx="627323" cy="119354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7344271" y="2203112"/>
            <a:ext cx="17126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u="sng" dirty="0" smtClean="0"/>
              <a:t>Précautions</a:t>
            </a:r>
          </a:p>
          <a:p>
            <a:pPr algn="ctr"/>
            <a:r>
              <a:rPr lang="fr-FR" dirty="0" smtClean="0"/>
              <a:t>Asepsie cutanée</a:t>
            </a:r>
          </a:p>
          <a:p>
            <a:pPr algn="ctr"/>
            <a:r>
              <a:rPr lang="fr-FR" dirty="0" smtClean="0"/>
              <a:t>ATB prophylaxie</a:t>
            </a:r>
            <a:endParaRPr lang="fr-FR" dirty="0"/>
          </a:p>
        </p:txBody>
      </p:sp>
      <p:sp>
        <p:nvSpPr>
          <p:cNvPr id="9" name="Flèche droite rayée 8"/>
          <p:cNvSpPr/>
          <p:nvPr/>
        </p:nvSpPr>
        <p:spPr>
          <a:xfrm>
            <a:off x="6778142" y="2600915"/>
            <a:ext cx="413115" cy="263830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1344856" y="4008468"/>
            <a:ext cx="1821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Infections Aigues</a:t>
            </a:r>
          </a:p>
          <a:p>
            <a:pPr algn="ctr"/>
            <a:r>
              <a:rPr lang="fr-FR" b="1" dirty="0" smtClean="0"/>
              <a:t>&lt; 6 semaines</a:t>
            </a:r>
            <a:endParaRPr lang="fr-FR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5653475" y="4008468"/>
            <a:ext cx="224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Infections chroniques</a:t>
            </a:r>
          </a:p>
          <a:p>
            <a:pPr algn="ctr"/>
            <a:r>
              <a:rPr lang="fr-FR" b="1" dirty="0" smtClean="0"/>
              <a:t>&gt; 3 mois</a:t>
            </a:r>
            <a:endParaRPr lang="fr-FR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3778475" y="3499011"/>
            <a:ext cx="1495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/>
              <a:t>HAS mars 2014</a:t>
            </a:r>
            <a:endParaRPr lang="fr-FR" sz="1400" i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649566" y="4987636"/>
            <a:ext cx="31357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Prélèvements </a:t>
            </a:r>
            <a:r>
              <a:rPr lang="fr-FR" sz="1400" dirty="0" err="1" smtClean="0"/>
              <a:t>bactério</a:t>
            </a:r>
            <a:endParaRPr lang="fr-FR" sz="1400" dirty="0" smtClean="0"/>
          </a:p>
          <a:p>
            <a:pPr algn="ctr"/>
            <a:r>
              <a:rPr lang="fr-FR" sz="1400" dirty="0" smtClean="0"/>
              <a:t>Lavage, synovectomie</a:t>
            </a:r>
          </a:p>
          <a:p>
            <a:pPr algn="ctr"/>
            <a:r>
              <a:rPr lang="fr-FR" sz="1400" dirty="0" smtClean="0"/>
              <a:t>Changement des pièces modulaires</a:t>
            </a:r>
          </a:p>
          <a:p>
            <a:pPr algn="ctr"/>
            <a:r>
              <a:rPr lang="fr-FR" sz="1400" dirty="0" smtClean="0"/>
              <a:t>ATB double secondairement adaptée</a:t>
            </a:r>
            <a:endParaRPr lang="fr-FR" sz="1400" dirty="0"/>
          </a:p>
        </p:txBody>
      </p:sp>
      <p:sp>
        <p:nvSpPr>
          <p:cNvPr id="14" name="ZoneTexte 13"/>
          <p:cNvSpPr txBox="1"/>
          <p:nvPr/>
        </p:nvSpPr>
        <p:spPr>
          <a:xfrm>
            <a:off x="5034704" y="5024725"/>
            <a:ext cx="35482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Prélèvements </a:t>
            </a:r>
            <a:r>
              <a:rPr lang="fr-FR" sz="1400" dirty="0" err="1" smtClean="0"/>
              <a:t>bactério</a:t>
            </a:r>
            <a:endParaRPr lang="fr-FR" sz="1400" dirty="0" smtClean="0"/>
          </a:p>
          <a:p>
            <a:pPr algn="ctr"/>
            <a:r>
              <a:rPr lang="fr-FR" sz="1400" dirty="0" smtClean="0"/>
              <a:t>Changement de prothèse en </a:t>
            </a:r>
            <a:r>
              <a:rPr lang="fr-FR" sz="1400" dirty="0"/>
              <a:t>1</a:t>
            </a:r>
            <a:r>
              <a:rPr lang="fr-FR" sz="1400" dirty="0" smtClean="0"/>
              <a:t> ou </a:t>
            </a:r>
            <a:r>
              <a:rPr lang="fr-FR" sz="1400" dirty="0"/>
              <a:t>2</a:t>
            </a:r>
            <a:r>
              <a:rPr lang="fr-FR" sz="1400" dirty="0" smtClean="0"/>
              <a:t> temps</a:t>
            </a:r>
          </a:p>
          <a:p>
            <a:pPr algn="ctr"/>
            <a:r>
              <a:rPr lang="fr-FR" sz="1400" dirty="0" smtClean="0"/>
              <a:t>Lavage, synovectomie</a:t>
            </a:r>
          </a:p>
          <a:p>
            <a:pPr algn="ctr"/>
            <a:r>
              <a:rPr lang="fr-FR" sz="1400" dirty="0" smtClean="0"/>
              <a:t>ATB double secondairement adaptée</a:t>
            </a:r>
            <a:endParaRPr lang="fr-FR" sz="1400" dirty="0"/>
          </a:p>
        </p:txBody>
      </p:sp>
      <p:sp>
        <p:nvSpPr>
          <p:cNvPr id="15" name="Flèche vers le bas 14"/>
          <p:cNvSpPr/>
          <p:nvPr/>
        </p:nvSpPr>
        <p:spPr>
          <a:xfrm>
            <a:off x="2088857" y="4731297"/>
            <a:ext cx="267430" cy="22574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6" name="Flèche vers le bas 15"/>
          <p:cNvSpPr/>
          <p:nvPr/>
        </p:nvSpPr>
        <p:spPr>
          <a:xfrm>
            <a:off x="6659513" y="4731297"/>
            <a:ext cx="298637" cy="22574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7" name="ZoneTexte 16"/>
          <p:cNvSpPr txBox="1"/>
          <p:nvPr/>
        </p:nvSpPr>
        <p:spPr>
          <a:xfrm>
            <a:off x="2830613" y="6304002"/>
            <a:ext cx="30817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</a:rPr>
              <a:t>Avis staff multidisciplinaire infectieux</a:t>
            </a:r>
            <a:endParaRPr lang="fr-FR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506901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Reprise de PTH</a:t>
            </a:r>
            <a:br>
              <a:rPr lang="fr-FR" dirty="0" smtClean="0"/>
            </a:br>
            <a:r>
              <a:rPr lang="fr-FR" dirty="0" smtClean="0"/>
              <a:t>pour infection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692900" y="1958336"/>
            <a:ext cx="3702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A retenir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75756" y="2335463"/>
            <a:ext cx="404469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Signes d’infection</a:t>
            </a:r>
            <a:r>
              <a:rPr lang="fr-FR" dirty="0" smtClean="0"/>
              <a:t>:</a:t>
            </a:r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 Apparition d’une douleur inhabituelle</a:t>
            </a:r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Fièvre</a:t>
            </a:r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Inflammation locale</a:t>
            </a:r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Écoulement purulent 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940967" y="4969870"/>
            <a:ext cx="57488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Avis </a:t>
            </a:r>
            <a:r>
              <a:rPr lang="fr-FR" sz="2000" dirty="0" smtClean="0"/>
              <a:t>spécialisé</a:t>
            </a:r>
            <a:r>
              <a:rPr lang="fr-FR" dirty="0" smtClean="0"/>
              <a:t>, ponction articulaire</a:t>
            </a:r>
          </a:p>
          <a:p>
            <a:r>
              <a:rPr lang="fr-FR" dirty="0" smtClean="0"/>
              <a:t>NFS CRP</a:t>
            </a:r>
          </a:p>
          <a:p>
            <a:r>
              <a:rPr lang="fr-FR" dirty="0" smtClean="0"/>
              <a:t>+/- prélèvements locaux souvent souillés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Pas d’ATB à l’aveugle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7" name="Flèche à angle droit 6"/>
          <p:cNvSpPr/>
          <p:nvPr/>
        </p:nvSpPr>
        <p:spPr>
          <a:xfrm rot="5400000">
            <a:off x="626364" y="5049229"/>
            <a:ext cx="850392" cy="731520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4628060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Reprise pour luxations </a:t>
            </a:r>
            <a:br>
              <a:rPr lang="fr-FR" dirty="0" smtClean="0"/>
            </a:br>
            <a:r>
              <a:rPr lang="fr-FR" dirty="0" smtClean="0"/>
              <a:t>récidivantes</a:t>
            </a:r>
            <a:endParaRPr lang="fr-FR" dirty="0"/>
          </a:p>
        </p:txBody>
      </p:sp>
      <p:pic>
        <p:nvPicPr>
          <p:cNvPr id="3" name="Imag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35" y="2203127"/>
            <a:ext cx="1825444" cy="241068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/>
          <p:cNvSpPr txBox="1"/>
          <p:nvPr/>
        </p:nvSpPr>
        <p:spPr>
          <a:xfrm>
            <a:off x="3304922" y="1833795"/>
            <a:ext cx="4773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Rechercher les causes évidentes de luxation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177054" y="3044600"/>
            <a:ext cx="26836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Raccourcissement </a:t>
            </a:r>
          </a:p>
          <a:p>
            <a:pPr algn="ctr"/>
            <a:r>
              <a:rPr lang="fr-FR" dirty="0" smtClean="0"/>
              <a:t>Perte d’offset fémoral</a:t>
            </a:r>
          </a:p>
          <a:p>
            <a:pPr algn="ctr"/>
            <a:r>
              <a:rPr lang="fr-FR" dirty="0" smtClean="0"/>
              <a:t>Cotyle trop vertical</a:t>
            </a:r>
          </a:p>
          <a:p>
            <a:pPr algn="ctr"/>
            <a:r>
              <a:rPr lang="fr-FR" dirty="0" smtClean="0"/>
              <a:t>Cotyle pas assez antéversé</a:t>
            </a:r>
          </a:p>
          <a:p>
            <a:pPr algn="ctr"/>
            <a:r>
              <a:rPr lang="fr-FR" dirty="0" smtClean="0"/>
              <a:t>Effet </a:t>
            </a:r>
            <a:r>
              <a:rPr lang="fr-FR" dirty="0" err="1" smtClean="0"/>
              <a:t>cam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452465" y="4865240"/>
            <a:ext cx="2139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Bilan radiographique</a:t>
            </a:r>
          </a:p>
          <a:p>
            <a:pPr algn="ctr"/>
            <a:r>
              <a:rPr lang="fr-FR" dirty="0" smtClean="0"/>
              <a:t>TDM </a:t>
            </a:r>
            <a:endParaRPr lang="fr-FR" dirty="0"/>
          </a:p>
        </p:txBody>
      </p:sp>
      <p:sp>
        <p:nvSpPr>
          <p:cNvPr id="7" name="Flèche vers le bas 6"/>
          <p:cNvSpPr/>
          <p:nvPr/>
        </p:nvSpPr>
        <p:spPr>
          <a:xfrm>
            <a:off x="5311789" y="2641310"/>
            <a:ext cx="484632" cy="35188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0" y="6014847"/>
            <a:ext cx="3159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Repositionnement des implants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5796421" y="6014847"/>
            <a:ext cx="2446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Implant double mobilité</a:t>
            </a:r>
            <a:endParaRPr lang="fr-FR" dirty="0"/>
          </a:p>
        </p:txBody>
      </p:sp>
      <p:sp>
        <p:nvSpPr>
          <p:cNvPr id="15" name="Rectangle horizontal à deux flèches 14"/>
          <p:cNvSpPr/>
          <p:nvPr/>
        </p:nvSpPr>
        <p:spPr>
          <a:xfrm>
            <a:off x="4452465" y="5863151"/>
            <a:ext cx="1216152" cy="576072"/>
          </a:xfrm>
          <a:prstGeom prst="leftRightArrow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2533710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Reprise pour rupture d’implants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93" y="2412975"/>
            <a:ext cx="2463800" cy="32893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0766" y="2412975"/>
            <a:ext cx="2486139" cy="331485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6133" y="2387423"/>
            <a:ext cx="2224457" cy="3314852"/>
          </a:xfrm>
          <a:prstGeom prst="rect">
            <a:avLst/>
          </a:prstGeom>
        </p:spPr>
      </p:pic>
      <p:sp>
        <p:nvSpPr>
          <p:cNvPr id="6" name="Flèche vers la droite 5"/>
          <p:cNvSpPr/>
          <p:nvPr/>
        </p:nvSpPr>
        <p:spPr>
          <a:xfrm>
            <a:off x="5509313" y="3605729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275410" y="6043302"/>
            <a:ext cx="1565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Rupture du col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432789" y="6043302"/>
            <a:ext cx="3225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Rupture de la tête en céramique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6311952" y="5905606"/>
            <a:ext cx="2518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Nettoyage des débris+++</a:t>
            </a:r>
          </a:p>
          <a:p>
            <a:r>
              <a:rPr lang="fr-FR" dirty="0" smtClean="0"/>
              <a:t>Changement d’implant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7435068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lès chir ortho 1">
  <a:themeElements>
    <a:clrScheme name="Reflet 3">
      <a:dk1>
        <a:srgbClr val="808080"/>
      </a:dk1>
      <a:lt1>
        <a:srgbClr val="FFFFFF"/>
      </a:lt1>
      <a:dk2>
        <a:srgbClr val="111F41"/>
      </a:dk2>
      <a:lt2>
        <a:srgbClr val="FFFFFF"/>
      </a:lt2>
      <a:accent1>
        <a:srgbClr val="77A3CD"/>
      </a:accent1>
      <a:accent2>
        <a:srgbClr val="CCCCFF"/>
      </a:accent2>
      <a:accent3>
        <a:srgbClr val="AAABB0"/>
      </a:accent3>
      <a:accent4>
        <a:srgbClr val="DADADA"/>
      </a:accent4>
      <a:accent5>
        <a:srgbClr val="BDCEE3"/>
      </a:accent5>
      <a:accent6>
        <a:srgbClr val="B9B9E7"/>
      </a:accent6>
      <a:hlink>
        <a:srgbClr val="3333CC"/>
      </a:hlink>
      <a:folHlink>
        <a:srgbClr val="AF67FF"/>
      </a:folHlink>
    </a:clrScheme>
    <a:fontScheme name="Reflet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Reflet 1">
        <a:dk1>
          <a:srgbClr val="003366"/>
        </a:dk1>
        <a:lt1>
          <a:srgbClr val="FFFFFF"/>
        </a:lt1>
        <a:dk2>
          <a:srgbClr val="111F41"/>
        </a:dk2>
        <a:lt2>
          <a:srgbClr val="FFFFFF"/>
        </a:lt2>
        <a:accent1>
          <a:srgbClr val="3366CC"/>
        </a:accent1>
        <a:accent2>
          <a:srgbClr val="00B000"/>
        </a:accent2>
        <a:accent3>
          <a:srgbClr val="AAABB0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let 2">
        <a:dk1>
          <a:srgbClr val="3E3E5C"/>
        </a:dk1>
        <a:lt1>
          <a:srgbClr val="FFFFFF"/>
        </a:lt1>
        <a:dk2>
          <a:srgbClr val="111F41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AAABB0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let 3">
        <a:dk1>
          <a:srgbClr val="808080"/>
        </a:dk1>
        <a:lt1>
          <a:srgbClr val="FFFFFF"/>
        </a:lt1>
        <a:dk2>
          <a:srgbClr val="111F41"/>
        </a:dk2>
        <a:lt2>
          <a:srgbClr val="FFFFFF"/>
        </a:lt2>
        <a:accent1>
          <a:srgbClr val="77A3CD"/>
        </a:accent1>
        <a:accent2>
          <a:srgbClr val="CCCCFF"/>
        </a:accent2>
        <a:accent3>
          <a:srgbClr val="AAABB0"/>
        </a:accent3>
        <a:accent4>
          <a:srgbClr val="DADADA"/>
        </a:accent4>
        <a:accent5>
          <a:srgbClr val="BDCEE3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alès chir ortho 1.thmx</Template>
  <TotalTime>3</TotalTime>
  <Words>612</Words>
  <Application>Microsoft Macintosh PowerPoint</Application>
  <PresentationFormat>Présentation à l'écran (4:3)</PresentationFormat>
  <Paragraphs>104</Paragraphs>
  <Slides>6</Slides>
  <Notes>5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7" baseType="lpstr">
      <vt:lpstr>alès chir ortho 1</vt:lpstr>
      <vt:lpstr>Présentation PowerPoint</vt:lpstr>
      <vt:lpstr>Présentation PowerPoint</vt:lpstr>
      <vt:lpstr>Reprise de PTH pour infection</vt:lpstr>
      <vt:lpstr>Reprise de PTH pour infection</vt:lpstr>
      <vt:lpstr>Reprise pour luxations  récidivantes</vt:lpstr>
      <vt:lpstr>Reprise pour rupture d’implants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Richard BERACASSAT</dc:creator>
  <cp:lastModifiedBy>Richard BERACASSAT</cp:lastModifiedBy>
  <cp:revision>2</cp:revision>
  <dcterms:created xsi:type="dcterms:W3CDTF">2015-02-15T15:04:37Z</dcterms:created>
  <dcterms:modified xsi:type="dcterms:W3CDTF">2015-02-15T15:09:38Z</dcterms:modified>
</cp:coreProperties>
</file>