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xls" ContentType="application/vnd.ms-exce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93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5" r:id="rId12"/>
    <p:sldId id="306" r:id="rId13"/>
    <p:sldId id="303" r:id="rId14"/>
    <p:sldId id="334" r:id="rId15"/>
    <p:sldId id="338" r:id="rId16"/>
    <p:sldId id="259" r:id="rId17"/>
    <p:sldId id="260" r:id="rId18"/>
    <p:sldId id="261" r:id="rId19"/>
    <p:sldId id="262" r:id="rId20"/>
    <p:sldId id="316" r:id="rId21"/>
    <p:sldId id="336" r:id="rId22"/>
    <p:sldId id="320" r:id="rId23"/>
    <p:sldId id="321" r:id="rId24"/>
    <p:sldId id="257" r:id="rId25"/>
    <p:sldId id="335" r:id="rId26"/>
    <p:sldId id="323" r:id="rId27"/>
    <p:sldId id="324" r:id="rId28"/>
    <p:sldId id="327" r:id="rId29"/>
    <p:sldId id="322" r:id="rId30"/>
    <p:sldId id="339" r:id="rId31"/>
    <p:sldId id="331" r:id="rId32"/>
    <p:sldId id="330" r:id="rId33"/>
    <p:sldId id="307" r:id="rId34"/>
    <p:sldId id="308" r:id="rId35"/>
    <p:sldId id="309" r:id="rId36"/>
    <p:sldId id="267" r:id="rId37"/>
    <p:sldId id="311" r:id="rId38"/>
    <p:sldId id="272" r:id="rId39"/>
    <p:sldId id="273" r:id="rId40"/>
    <p:sldId id="269" r:id="rId41"/>
    <p:sldId id="270" r:id="rId42"/>
    <p:sldId id="271" r:id="rId43"/>
    <p:sldId id="276" r:id="rId44"/>
    <p:sldId id="277" r:id="rId45"/>
    <p:sldId id="283" r:id="rId46"/>
    <p:sldId id="284" r:id="rId47"/>
    <p:sldId id="286" r:id="rId48"/>
    <p:sldId id="287" r:id="rId49"/>
    <p:sldId id="312" r:id="rId50"/>
    <p:sldId id="315" r:id="rId51"/>
    <p:sldId id="278" r:id="rId52"/>
    <p:sldId id="280" r:id="rId53"/>
    <p:sldId id="281" r:id="rId54"/>
    <p:sldId id="279" r:id="rId55"/>
    <p:sldId id="290" r:id="rId56"/>
    <p:sldId id="291" r:id="rId57"/>
    <p:sldId id="314" r:id="rId58"/>
    <p:sldId id="304" r:id="rId59"/>
    <p:sldId id="33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69"/>
    <p:restoredTop sz="94471"/>
  </p:normalViewPr>
  <p:slideViewPr>
    <p:cSldViewPr snapToGrid="0" snapToObjects="1">
      <p:cViewPr>
        <p:scale>
          <a:sx n="88" d="100"/>
          <a:sy n="88" d="100"/>
        </p:scale>
        <p:origin x="232" y="464"/>
      </p:cViewPr>
      <p:guideLst/>
    </p:cSldViewPr>
  </p:slideViewPr>
  <p:outlineViewPr>
    <p:cViewPr>
      <p:scale>
        <a:sx n="33" d="100"/>
        <a:sy n="33" d="100"/>
      </p:scale>
      <p:origin x="0" y="-27720"/>
    </p:cViewPr>
  </p:outlineViewPr>
  <p:notesTextViewPr>
    <p:cViewPr>
      <p:scale>
        <a:sx n="1" d="1"/>
        <a:sy n="1" d="1"/>
      </p:scale>
      <p:origin x="0" y="-16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hardb:Desktop:Stat%20PTG%20B&#233;r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ichardb:Desktop:Stat%20PTG%20PUC%20B&#233;ra%20-%20copi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rgbClr val="FFFF00"/>
          </a:solidFill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0.140392470472441"/>
          <c:y val="0.0444444444444444"/>
          <c:w val="0.601758530183727"/>
          <c:h val="0.672245048914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Ostéotomies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Feuil1!$A$2:$A$6</c:f>
              <c:strCache>
                <c:ptCount val="5"/>
                <c:pt idx="0">
                  <c:v>1987-1990</c:v>
                </c:pt>
                <c:pt idx="1">
                  <c:v>1991-1995</c:v>
                </c:pt>
                <c:pt idx="2">
                  <c:v>1996-2000</c:v>
                </c:pt>
                <c:pt idx="3">
                  <c:v>2000-2005</c:v>
                </c:pt>
                <c:pt idx="4">
                  <c:v>2005-2010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56.0</c:v>
                </c:pt>
                <c:pt idx="1">
                  <c:v>39.0</c:v>
                </c:pt>
                <c:pt idx="2">
                  <c:v>23.0</c:v>
                </c:pt>
                <c:pt idx="3">
                  <c:v>10.0</c:v>
                </c:pt>
                <c:pt idx="4">
                  <c:v>11.0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PTG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1987-1990</c:v>
                </c:pt>
                <c:pt idx="1">
                  <c:v>1991-1995</c:v>
                </c:pt>
                <c:pt idx="2">
                  <c:v>1996-2000</c:v>
                </c:pt>
                <c:pt idx="3">
                  <c:v>2000-2005</c:v>
                </c:pt>
                <c:pt idx="4">
                  <c:v>2005-2010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130.0</c:v>
                </c:pt>
                <c:pt idx="1">
                  <c:v>306.0</c:v>
                </c:pt>
                <c:pt idx="2">
                  <c:v>325.0</c:v>
                </c:pt>
                <c:pt idx="3">
                  <c:v>265.0</c:v>
                </c:pt>
                <c:pt idx="4">
                  <c:v>229.0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PUC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Feuil1!$A$2:$A$6</c:f>
              <c:strCache>
                <c:ptCount val="5"/>
                <c:pt idx="0">
                  <c:v>1987-1990</c:v>
                </c:pt>
                <c:pt idx="1">
                  <c:v>1991-1995</c:v>
                </c:pt>
                <c:pt idx="2">
                  <c:v>1996-2000</c:v>
                </c:pt>
                <c:pt idx="3">
                  <c:v>2000-2005</c:v>
                </c:pt>
                <c:pt idx="4">
                  <c:v>2005-2010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9.0</c:v>
                </c:pt>
                <c:pt idx="1">
                  <c:v>4.0</c:v>
                </c:pt>
                <c:pt idx="2">
                  <c:v>6.0</c:v>
                </c:pt>
                <c:pt idx="3">
                  <c:v>32.0</c:v>
                </c:pt>
                <c:pt idx="4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10120288"/>
        <c:axId val="-710745376"/>
        <c:axId val="-591546992"/>
      </c:bar3DChart>
      <c:catAx>
        <c:axId val="-71012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00"/>
            </a:solidFill>
          </a:ln>
        </c:spPr>
        <c:txPr>
          <a:bodyPr/>
          <a:lstStyle/>
          <a:p>
            <a:pPr>
              <a:defRPr>
                <a:solidFill>
                  <a:srgbClr val="FFFF00"/>
                </a:solidFill>
              </a:defRPr>
            </a:pPr>
            <a:endParaRPr lang="fr-FR"/>
          </a:p>
        </c:txPr>
        <c:crossAx val="-710745376"/>
        <c:crosses val="autoZero"/>
        <c:auto val="1"/>
        <c:lblAlgn val="ctr"/>
        <c:lblOffset val="100"/>
        <c:noMultiLvlLbl val="0"/>
      </c:catAx>
      <c:valAx>
        <c:axId val="-710745376"/>
        <c:scaling>
          <c:orientation val="minMax"/>
        </c:scaling>
        <c:delete val="0"/>
        <c:axPos val="l"/>
        <c:majorGridlines>
          <c:spPr>
            <a:ln>
              <a:solidFill>
                <a:srgbClr val="FFFF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FFFF00"/>
            </a:solidFill>
          </a:ln>
        </c:spPr>
        <c:txPr>
          <a:bodyPr/>
          <a:lstStyle/>
          <a:p>
            <a:pPr>
              <a:defRPr>
                <a:solidFill>
                  <a:srgbClr val="FFFF00"/>
                </a:solidFill>
              </a:defRPr>
            </a:pPr>
            <a:endParaRPr lang="fr-FR"/>
          </a:p>
        </c:txPr>
        <c:crossAx val="-710120288"/>
        <c:crosses val="autoZero"/>
        <c:crossBetween val="between"/>
      </c:valAx>
      <c:serAx>
        <c:axId val="-591546992"/>
        <c:scaling>
          <c:orientation val="minMax"/>
        </c:scaling>
        <c:delete val="1"/>
        <c:axPos val="b"/>
        <c:majorTickMark val="out"/>
        <c:minorTickMark val="none"/>
        <c:tickLblPos val="nextTo"/>
        <c:crossAx val="-710745376"/>
        <c:crosses val="autoZero"/>
      </c:serAx>
      <c:spPr>
        <a:ln>
          <a:solidFill>
            <a:srgbClr val="FFFF00">
              <a:alpha val="50000"/>
            </a:srgbClr>
          </a:solidFill>
        </a:ln>
      </c:spPr>
    </c:plotArea>
    <c:legend>
      <c:legendPos val="r"/>
      <c:layout>
        <c:manualLayout>
          <c:xMode val="edge"/>
          <c:yMode val="edge"/>
          <c:x val="0.657755519530647"/>
          <c:y val="0.0164242424242424"/>
          <c:w val="0.212832677165354"/>
          <c:h val="0.285333094726795"/>
        </c:manualLayout>
      </c:layout>
      <c:overlay val="0"/>
      <c:txPr>
        <a:bodyPr/>
        <a:lstStyle/>
        <a:p>
          <a:pPr>
            <a:defRPr sz="1200" b="1" i="0">
              <a:solidFill>
                <a:srgbClr val="FFFF00"/>
              </a:solidFill>
            </a:defRPr>
          </a:pPr>
          <a:endParaRPr lang="fr-FR"/>
        </a:p>
      </c:txPr>
    </c:legend>
    <c:plotVisOnly val="1"/>
    <c:dispBlanksAs val="gap"/>
    <c:showDLblsOverMax val="0"/>
  </c:chart>
  <c:spPr>
    <a:noFill/>
  </c:spPr>
  <c:txPr>
    <a:bodyPr>
      <a:noAutofit/>
    </a:bodyPr>
    <a:lstStyle/>
    <a:p>
      <a:pPr>
        <a:defRPr sz="10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944531933508"/>
          <c:y val="0.0336134453781513"/>
          <c:w val="0.776673957421989"/>
          <c:h val="0.834567169929447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Ostéotomies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xVal>
            <c:numRef>
              <c:f>Feuil1!$A$2:$A$25</c:f>
              <c:numCache>
                <c:formatCode>General</c:formatCode>
                <c:ptCount val="24"/>
                <c:pt idx="0">
                  <c:v>1987.0</c:v>
                </c:pt>
                <c:pt idx="1">
                  <c:v>1988.0</c:v>
                </c:pt>
                <c:pt idx="2">
                  <c:v>1989.0</c:v>
                </c:pt>
                <c:pt idx="3">
                  <c:v>1990.0</c:v>
                </c:pt>
                <c:pt idx="4">
                  <c:v>1991.0</c:v>
                </c:pt>
                <c:pt idx="5">
                  <c:v>1992.0</c:v>
                </c:pt>
                <c:pt idx="6">
                  <c:v>1993.0</c:v>
                </c:pt>
                <c:pt idx="7">
                  <c:v>1994.0</c:v>
                </c:pt>
                <c:pt idx="8">
                  <c:v>1995.0</c:v>
                </c:pt>
                <c:pt idx="9">
                  <c:v>1996.0</c:v>
                </c:pt>
                <c:pt idx="10">
                  <c:v>1997.0</c:v>
                </c:pt>
                <c:pt idx="11">
                  <c:v>1998.0</c:v>
                </c:pt>
                <c:pt idx="12">
                  <c:v>1999.0</c:v>
                </c:pt>
                <c:pt idx="13">
                  <c:v>2000.0</c:v>
                </c:pt>
                <c:pt idx="14">
                  <c:v>2001.0</c:v>
                </c:pt>
                <c:pt idx="15">
                  <c:v>2002.0</c:v>
                </c:pt>
                <c:pt idx="16">
                  <c:v>2003.0</c:v>
                </c:pt>
                <c:pt idx="17">
                  <c:v>2004.0</c:v>
                </c:pt>
                <c:pt idx="18">
                  <c:v>2005.0</c:v>
                </c:pt>
                <c:pt idx="19">
                  <c:v>2006.0</c:v>
                </c:pt>
                <c:pt idx="20">
                  <c:v>2007.0</c:v>
                </c:pt>
                <c:pt idx="21">
                  <c:v>2008.0</c:v>
                </c:pt>
                <c:pt idx="22">
                  <c:v>2009.0</c:v>
                </c:pt>
                <c:pt idx="23">
                  <c:v>2010.0</c:v>
                </c:pt>
              </c:numCache>
            </c:numRef>
          </c:xVal>
          <c:yVal>
            <c:numRef>
              <c:f>Feuil1!$B$2:$B$25</c:f>
              <c:numCache>
                <c:formatCode>General</c:formatCode>
                <c:ptCount val="24"/>
                <c:pt idx="0">
                  <c:v>15.0</c:v>
                </c:pt>
                <c:pt idx="1">
                  <c:v>17.0</c:v>
                </c:pt>
                <c:pt idx="2">
                  <c:v>13.0</c:v>
                </c:pt>
                <c:pt idx="3">
                  <c:v>11.0</c:v>
                </c:pt>
                <c:pt idx="4">
                  <c:v>11.0</c:v>
                </c:pt>
                <c:pt idx="5">
                  <c:v>8.0</c:v>
                </c:pt>
                <c:pt idx="6">
                  <c:v>7.0</c:v>
                </c:pt>
                <c:pt idx="7">
                  <c:v>9.0</c:v>
                </c:pt>
                <c:pt idx="8">
                  <c:v>4.0</c:v>
                </c:pt>
                <c:pt idx="9">
                  <c:v>8.0</c:v>
                </c:pt>
                <c:pt idx="10">
                  <c:v>5.0</c:v>
                </c:pt>
                <c:pt idx="11">
                  <c:v>3.0</c:v>
                </c:pt>
                <c:pt idx="12">
                  <c:v>3.0</c:v>
                </c:pt>
                <c:pt idx="13">
                  <c:v>4.0</c:v>
                </c:pt>
                <c:pt idx="14">
                  <c:v>4.0</c:v>
                </c:pt>
                <c:pt idx="15">
                  <c:v>2.0</c:v>
                </c:pt>
                <c:pt idx="16">
                  <c:v>0.0</c:v>
                </c:pt>
                <c:pt idx="17">
                  <c:v>2.0</c:v>
                </c:pt>
                <c:pt idx="18">
                  <c:v>2.0</c:v>
                </c:pt>
                <c:pt idx="19">
                  <c:v>3.0</c:v>
                </c:pt>
                <c:pt idx="20">
                  <c:v>3.0</c:v>
                </c:pt>
                <c:pt idx="21">
                  <c:v>3.0</c:v>
                </c:pt>
                <c:pt idx="22">
                  <c:v>2.0</c:v>
                </c:pt>
                <c:pt idx="23">
                  <c:v>0.0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PTG</c:v>
                </c:pt>
              </c:strCache>
            </c:strRef>
          </c:tx>
          <c:spPr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</c:spPr>
          <c:marker>
            <c:symbol val="none"/>
          </c:marker>
          <c:xVal>
            <c:numRef>
              <c:f>Feuil1!$A$2:$A$25</c:f>
              <c:numCache>
                <c:formatCode>General</c:formatCode>
                <c:ptCount val="24"/>
                <c:pt idx="0">
                  <c:v>1987.0</c:v>
                </c:pt>
                <c:pt idx="1">
                  <c:v>1988.0</c:v>
                </c:pt>
                <c:pt idx="2">
                  <c:v>1989.0</c:v>
                </c:pt>
                <c:pt idx="3">
                  <c:v>1990.0</c:v>
                </c:pt>
                <c:pt idx="4">
                  <c:v>1991.0</c:v>
                </c:pt>
                <c:pt idx="5">
                  <c:v>1992.0</c:v>
                </c:pt>
                <c:pt idx="6">
                  <c:v>1993.0</c:v>
                </c:pt>
                <c:pt idx="7">
                  <c:v>1994.0</c:v>
                </c:pt>
                <c:pt idx="8">
                  <c:v>1995.0</c:v>
                </c:pt>
                <c:pt idx="9">
                  <c:v>1996.0</c:v>
                </c:pt>
                <c:pt idx="10">
                  <c:v>1997.0</c:v>
                </c:pt>
                <c:pt idx="11">
                  <c:v>1998.0</c:v>
                </c:pt>
                <c:pt idx="12">
                  <c:v>1999.0</c:v>
                </c:pt>
                <c:pt idx="13">
                  <c:v>2000.0</c:v>
                </c:pt>
                <c:pt idx="14">
                  <c:v>2001.0</c:v>
                </c:pt>
                <c:pt idx="15">
                  <c:v>2002.0</c:v>
                </c:pt>
                <c:pt idx="16">
                  <c:v>2003.0</c:v>
                </c:pt>
                <c:pt idx="17">
                  <c:v>2004.0</c:v>
                </c:pt>
                <c:pt idx="18">
                  <c:v>2005.0</c:v>
                </c:pt>
                <c:pt idx="19">
                  <c:v>2006.0</c:v>
                </c:pt>
                <c:pt idx="20">
                  <c:v>2007.0</c:v>
                </c:pt>
                <c:pt idx="21">
                  <c:v>2008.0</c:v>
                </c:pt>
                <c:pt idx="22">
                  <c:v>2009.0</c:v>
                </c:pt>
                <c:pt idx="23">
                  <c:v>2010.0</c:v>
                </c:pt>
              </c:numCache>
            </c:numRef>
          </c:xVal>
          <c:yVal>
            <c:numRef>
              <c:f>Feuil1!$C$2:$C$25</c:f>
              <c:numCache>
                <c:formatCode>General</c:formatCode>
                <c:ptCount val="24"/>
                <c:pt idx="0">
                  <c:v>11.0</c:v>
                </c:pt>
                <c:pt idx="1">
                  <c:v>28.0</c:v>
                </c:pt>
                <c:pt idx="2">
                  <c:v>34.0</c:v>
                </c:pt>
                <c:pt idx="3">
                  <c:v>57.0</c:v>
                </c:pt>
                <c:pt idx="4">
                  <c:v>55.0</c:v>
                </c:pt>
                <c:pt idx="5">
                  <c:v>62.0</c:v>
                </c:pt>
                <c:pt idx="6">
                  <c:v>61.0</c:v>
                </c:pt>
                <c:pt idx="7">
                  <c:v>70.0</c:v>
                </c:pt>
                <c:pt idx="8">
                  <c:v>58.0</c:v>
                </c:pt>
                <c:pt idx="9">
                  <c:v>63.0</c:v>
                </c:pt>
                <c:pt idx="10">
                  <c:v>66.0</c:v>
                </c:pt>
                <c:pt idx="11">
                  <c:v>71.0</c:v>
                </c:pt>
                <c:pt idx="12">
                  <c:v>69.0</c:v>
                </c:pt>
                <c:pt idx="13">
                  <c:v>56.0</c:v>
                </c:pt>
                <c:pt idx="14">
                  <c:v>54.0</c:v>
                </c:pt>
                <c:pt idx="15">
                  <c:v>51.0</c:v>
                </c:pt>
                <c:pt idx="16">
                  <c:v>56.0</c:v>
                </c:pt>
                <c:pt idx="17">
                  <c:v>54.0</c:v>
                </c:pt>
                <c:pt idx="18">
                  <c:v>50.0</c:v>
                </c:pt>
                <c:pt idx="19">
                  <c:v>51.0</c:v>
                </c:pt>
                <c:pt idx="20">
                  <c:v>47.0</c:v>
                </c:pt>
                <c:pt idx="21">
                  <c:v>55.0</c:v>
                </c:pt>
                <c:pt idx="22">
                  <c:v>51.0</c:v>
                </c:pt>
                <c:pt idx="23">
                  <c:v>28.0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PUC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Feuil1!$A$2:$A$25</c:f>
              <c:numCache>
                <c:formatCode>General</c:formatCode>
                <c:ptCount val="24"/>
                <c:pt idx="0">
                  <c:v>1987.0</c:v>
                </c:pt>
                <c:pt idx="1">
                  <c:v>1988.0</c:v>
                </c:pt>
                <c:pt idx="2">
                  <c:v>1989.0</c:v>
                </c:pt>
                <c:pt idx="3">
                  <c:v>1990.0</c:v>
                </c:pt>
                <c:pt idx="4">
                  <c:v>1991.0</c:v>
                </c:pt>
                <c:pt idx="5">
                  <c:v>1992.0</c:v>
                </c:pt>
                <c:pt idx="6">
                  <c:v>1993.0</c:v>
                </c:pt>
                <c:pt idx="7">
                  <c:v>1994.0</c:v>
                </c:pt>
                <c:pt idx="8">
                  <c:v>1995.0</c:v>
                </c:pt>
                <c:pt idx="9">
                  <c:v>1996.0</c:v>
                </c:pt>
                <c:pt idx="10">
                  <c:v>1997.0</c:v>
                </c:pt>
                <c:pt idx="11">
                  <c:v>1998.0</c:v>
                </c:pt>
                <c:pt idx="12">
                  <c:v>1999.0</c:v>
                </c:pt>
                <c:pt idx="13">
                  <c:v>2000.0</c:v>
                </c:pt>
                <c:pt idx="14">
                  <c:v>2001.0</c:v>
                </c:pt>
                <c:pt idx="15">
                  <c:v>2002.0</c:v>
                </c:pt>
                <c:pt idx="16">
                  <c:v>2003.0</c:v>
                </c:pt>
                <c:pt idx="17">
                  <c:v>2004.0</c:v>
                </c:pt>
                <c:pt idx="18">
                  <c:v>2005.0</c:v>
                </c:pt>
                <c:pt idx="19">
                  <c:v>2006.0</c:v>
                </c:pt>
                <c:pt idx="20">
                  <c:v>2007.0</c:v>
                </c:pt>
                <c:pt idx="21">
                  <c:v>2008.0</c:v>
                </c:pt>
                <c:pt idx="22">
                  <c:v>2009.0</c:v>
                </c:pt>
                <c:pt idx="23">
                  <c:v>2010.0</c:v>
                </c:pt>
              </c:numCache>
            </c:numRef>
          </c:xVal>
          <c:yVal>
            <c:numRef>
              <c:f>Feuil1!$D$2:$D$25</c:f>
              <c:numCache>
                <c:formatCode>General</c:formatCode>
                <c:ptCount val="24"/>
                <c:pt idx="0">
                  <c:v>4.0</c:v>
                </c:pt>
                <c:pt idx="1">
                  <c:v>2.0</c:v>
                </c:pt>
                <c:pt idx="2">
                  <c:v>2.0</c:v>
                </c:pt>
                <c:pt idx="3">
                  <c:v>1.0</c:v>
                </c:pt>
                <c:pt idx="4">
                  <c:v>0.0</c:v>
                </c:pt>
                <c:pt idx="5">
                  <c:v>2.0</c:v>
                </c:pt>
                <c:pt idx="6">
                  <c:v>1.0</c:v>
                </c:pt>
                <c:pt idx="7">
                  <c:v>0.0</c:v>
                </c:pt>
                <c:pt idx="8">
                  <c:v>1.0</c:v>
                </c:pt>
                <c:pt idx="9">
                  <c:v>3.0</c:v>
                </c:pt>
                <c:pt idx="10">
                  <c:v>0.0</c:v>
                </c:pt>
                <c:pt idx="11">
                  <c:v>0.0</c:v>
                </c:pt>
                <c:pt idx="12">
                  <c:v>1.0</c:v>
                </c:pt>
                <c:pt idx="13">
                  <c:v>2.0</c:v>
                </c:pt>
                <c:pt idx="14">
                  <c:v>2.0</c:v>
                </c:pt>
                <c:pt idx="15">
                  <c:v>4.0</c:v>
                </c:pt>
                <c:pt idx="16">
                  <c:v>7.0</c:v>
                </c:pt>
                <c:pt idx="17">
                  <c:v>8.0</c:v>
                </c:pt>
                <c:pt idx="18">
                  <c:v>11.0</c:v>
                </c:pt>
                <c:pt idx="19">
                  <c:v>9.0</c:v>
                </c:pt>
                <c:pt idx="20">
                  <c:v>10.0</c:v>
                </c:pt>
                <c:pt idx="21">
                  <c:v>12.0</c:v>
                </c:pt>
                <c:pt idx="22">
                  <c:v>14.0</c:v>
                </c:pt>
                <c:pt idx="23">
                  <c:v>9.0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69169024"/>
        <c:axId val="-670650864"/>
      </c:scatterChart>
      <c:valAx>
        <c:axId val="-669169024"/>
        <c:scaling>
          <c:orientation val="minMax"/>
        </c:scaling>
        <c:delete val="0"/>
        <c:axPos val="b"/>
        <c:majorGridlines/>
        <c:numFmt formatCode="General" sourceLinked="1"/>
        <c:majorTickMark val="cross"/>
        <c:minorTickMark val="none"/>
        <c:tickLblPos val="nextTo"/>
        <c:txPr>
          <a:bodyPr rot="-5400000" vert="horz"/>
          <a:lstStyle/>
          <a:p>
            <a:pPr>
              <a:defRPr>
                <a:solidFill>
                  <a:srgbClr val="FFFF00"/>
                </a:solidFill>
              </a:defRPr>
            </a:pPr>
            <a:endParaRPr lang="fr-FR"/>
          </a:p>
        </c:txPr>
        <c:crossAx val="-670650864"/>
        <c:crosses val="autoZero"/>
        <c:crossBetween val="midCat"/>
        <c:majorUnit val="3.0"/>
        <c:minorUnit val="1.0"/>
      </c:valAx>
      <c:valAx>
        <c:axId val="-67065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rgbClr val="FFFF00"/>
            </a:solidFill>
          </a:ln>
        </c:spPr>
        <c:txPr>
          <a:bodyPr/>
          <a:lstStyle/>
          <a:p>
            <a:pPr>
              <a:defRPr>
                <a:solidFill>
                  <a:srgbClr val="FFFF00"/>
                </a:solidFill>
              </a:defRPr>
            </a:pPr>
            <a:endParaRPr lang="fr-FR"/>
          </a:p>
        </c:txPr>
        <c:crossAx val="-669169024"/>
        <c:crosses val="autoZero"/>
        <c:crossBetween val="midCat"/>
      </c:valAx>
      <c:spPr>
        <a:ln>
          <a:solidFill>
            <a:srgbClr val="FFFFFF">
              <a:alpha val="50000"/>
            </a:srgbClr>
          </a:solidFill>
        </a:ln>
      </c:spPr>
    </c:plotArea>
    <c:legend>
      <c:legendPos val="r"/>
      <c:layout>
        <c:manualLayout>
          <c:xMode val="edge"/>
          <c:yMode val="edge"/>
          <c:x val="0.598933474661821"/>
          <c:y val="0.0639583333333333"/>
          <c:w val="0.276066525338179"/>
          <c:h val="0.177638615485564"/>
        </c:manualLayout>
      </c:layout>
      <c:overlay val="0"/>
      <c:txPr>
        <a:bodyPr/>
        <a:lstStyle/>
        <a:p>
          <a:pPr rtl="0">
            <a:defRPr>
              <a:solidFill>
                <a:srgbClr val="FFFF00"/>
              </a:solidFill>
            </a:defRPr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A352F-FE8F-9245-B523-AF3B0863C970}" type="datetimeFigureOut">
              <a:rPr lang="fr-FR" smtClean="0"/>
              <a:t>01/10/2016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725F8-DD8E-E648-B29C-BDF9DBD910E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62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Ecole Française: + d’habilité , + orienté vers la biomécanique , très audacieux dans les techniques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61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111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A46273-C84B-0B4A-BD56-FA4DF84C5615}" type="slidenum">
              <a:rPr lang="fr-FR" sz="1200">
                <a:cs typeface="Arial" charset="0"/>
              </a:rPr>
              <a:pPr/>
              <a:t>27</a:t>
            </a:fld>
            <a:endParaRPr lang="fr-FR" sz="1200"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0" y="441325"/>
            <a:ext cx="5624513" cy="3165475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3798888"/>
            <a:ext cx="5202237" cy="51339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03263" eaLnBrk="1" hangingPunct="1"/>
            <a:r>
              <a:rPr lang="fr-FR" dirty="0"/>
              <a:t>Les résultats ont montré que la projection polaire du rebord acétabulaire ressemble à une sinusoïde asymétrique constituée de successions de 3 sommets et de 3 dépressions. La courbe part à gauche de la corne postérieure pour aller à droite vers la corne antérieure</a:t>
            </a:r>
            <a:r>
              <a:rPr lang="fr-FR" dirty="0" smtClean="0"/>
              <a:t>.</a:t>
            </a:r>
          </a:p>
          <a:p>
            <a:pPr defTabSz="703263" eaLnBrk="1" hangingPunct="1"/>
            <a:r>
              <a:rPr lang="fr-FR" dirty="0" smtClean="0"/>
              <a:t>452 hanches</a:t>
            </a:r>
            <a:endParaRPr lang="fr-FR" dirty="0"/>
          </a:p>
          <a:p>
            <a:pPr defTabSz="703263"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287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F1F00F-0DD5-4F4E-9D11-E2A3AF1E3D44}" type="slidenum">
              <a:rPr lang="en-GB" sz="1200">
                <a:cs typeface="Arial" charset="0"/>
              </a:rPr>
              <a:pPr/>
              <a:t>28</a:t>
            </a:fld>
            <a:endParaRPr lang="en-GB" sz="1200">
              <a:cs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7587" cy="343058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797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smtClean="0"/>
              <a:t>Résistance</a:t>
            </a:r>
          </a:p>
          <a:p>
            <a:r>
              <a:rPr lang="fr-FR" dirty="0" smtClean="0"/>
              <a:t>Usure</a:t>
            </a:r>
          </a:p>
          <a:p>
            <a:r>
              <a:rPr lang="fr-FR" dirty="0" smtClean="0"/>
              <a:t>Stabilité</a:t>
            </a:r>
          </a:p>
          <a:p>
            <a:r>
              <a:rPr lang="fr-FR" dirty="0" smtClean="0"/>
              <a:t>oxydation</a:t>
            </a:r>
          </a:p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909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"This study set out to evaluate the wear performance of the dual mobility design under several aggressive testing conditions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and revealed that the dual mobility hip with sequentially </a:t>
            </a:r>
            <a:r>
              <a:rPr lang="en-US" sz="1200" dirty="0" err="1" smtClean="0"/>
              <a:t>crosslinked</a:t>
            </a:r>
            <a:r>
              <a:rPr lang="en-US" sz="1200" dirty="0" smtClean="0"/>
              <a:t> polyethylene was highly wear resistant under all test conditions.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All wear rates from each test were low when compared to the wear rate of a clinically successful single articulation hip with conventional polyethylene"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606A3-6732-4BFE-96B1-1BAF52853C7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9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Ambulatoire ? </a:t>
            </a:r>
            <a:r>
              <a:rPr lang="fr-FR" dirty="0" err="1" smtClean="0"/>
              <a:t>Intêrêt</a:t>
            </a:r>
            <a:r>
              <a:rPr lang="fr-FR" dirty="0" smtClean="0"/>
              <a:t> et pour qui 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033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7250"/>
            <a:ext cx="6070600" cy="3416300"/>
          </a:xfrm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dirty="0" smtClean="0"/>
              <a:t>Lésions évoluées+++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4171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7250"/>
            <a:ext cx="6070600" cy="3416300"/>
          </a:xfrm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530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7250"/>
            <a:ext cx="6070600" cy="3416300"/>
          </a:xfrm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8746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7250"/>
            <a:ext cx="6070600" cy="3416300"/>
          </a:xfrm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2990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2765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8C6195-B694-E441-8B70-AC462277FB9E}" type="slidenum">
              <a:rPr lang="fr-FR" altLang="fr-FR" sz="1200"/>
              <a:pPr eaLnBrk="1" hangingPunct="1"/>
              <a:t>42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563107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15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059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7250"/>
            <a:ext cx="6070600" cy="3416300"/>
          </a:xfrm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77634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C4B49FF-EBF4-C148-BF48-EA856587A3A0}" type="slidenum">
              <a:rPr lang="fr-FR" altLang="fr-FR" sz="1200"/>
              <a:pPr eaLnBrk="1" hangingPunct="1"/>
              <a:t>55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112133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F898AC-F44C-344C-B92D-1CBB2C470D39}" type="slidenum">
              <a:rPr lang="fr-FR" altLang="fr-FR" sz="1200"/>
              <a:pPr eaLnBrk="1" hangingPunct="1"/>
              <a:t>56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635020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62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“Timeo Danaos et dona ferentes”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40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FAE929-2A0B-5249-926B-881593683BB5}" type="slidenum">
              <a:rPr lang="en-US" sz="1200">
                <a:cs typeface="Arial" charset="0"/>
              </a:rPr>
              <a:pPr/>
              <a:t>18</a:t>
            </a:fld>
            <a:endParaRPr lang="en-US" sz="1200">
              <a:cs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/>
              <a:t>Before we get to that, let’s remind ourselves of why this is important</a:t>
            </a:r>
          </a:p>
          <a:p>
            <a:pPr eaLnBrk="1" hangingPunct="1"/>
            <a:r>
              <a:rPr lang="en-GB"/>
              <a:t>The Swedish Hip register tells us interesting things</a:t>
            </a:r>
          </a:p>
          <a:p>
            <a:pPr eaLnBrk="1" hangingPunct="1"/>
            <a:r>
              <a:rPr lang="en-GB"/>
              <a:t>Aseptic loosening I still a problem</a:t>
            </a:r>
          </a:p>
          <a:p>
            <a:pPr eaLnBrk="1" hangingPunct="1"/>
            <a:r>
              <a:rPr lang="en-GB"/>
              <a:t>Dislocation is actually increasing</a:t>
            </a:r>
          </a:p>
          <a:p>
            <a:pPr eaLnBrk="1" hangingPunct="1"/>
            <a:r>
              <a:rPr lang="en-GB"/>
              <a:t>Younger patients have more failures for aseptic loosening</a:t>
            </a:r>
          </a:p>
          <a:p>
            <a:pPr eaLnBrk="1" hangingPunct="1"/>
            <a:r>
              <a:rPr lang="en-GB"/>
              <a:t>But its not only the young patients who want to be active</a:t>
            </a:r>
          </a:p>
        </p:txBody>
      </p:sp>
    </p:spTree>
    <p:extLst>
      <p:ext uri="{BB962C8B-B14F-4D97-AF65-F5344CB8AC3E}">
        <p14:creationId xmlns:p14="http://schemas.microsoft.com/office/powerpoint/2010/main" val="157576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FCD89-7FFE-417F-8A6A-EF856E0411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5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6F6D-457B-46F4-826C-75585E42AAC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2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Sutor</a:t>
            </a:r>
            <a:r>
              <a:rPr lang="fr-FR" dirty="0" smtClean="0"/>
              <a:t> ne ultra </a:t>
            </a:r>
            <a:r>
              <a:rPr lang="fr-FR" dirty="0" err="1" smtClean="0"/>
              <a:t>crepidam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725F8-DD8E-E648-B29C-BDF9DBD910E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56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Stirling</a:t>
            </a:r>
            <a:r>
              <a:rPr lang="en-US" dirty="0" smtClean="0"/>
              <a:t> moss - </a:t>
            </a:r>
            <a:r>
              <a:rPr lang="en-US" dirty="0" err="1" smtClean="0"/>
              <a:t>grosjean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606A3-6732-4BFE-96B1-1BAF52853C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28015-AC2A-4455-B5CC-298C6B373D1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6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/>
              <a:t>10/1/16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/>
              <a:t>10/1/16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/>
              <a:t>10/1/16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EBC6B-EA95-3348-9E3E-B43DB01D921B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66797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B6FBF-1D6A-2D48-ABB3-D286F408D743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9960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4AADC-CDDE-984C-A109-D22C6E45DF9F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54447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8056A-008A-CF4D-9638-C9982BA3D61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404908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/>
              <a:t>10/1/16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/>
              <a:t>10/1/16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/>
              <a:t>10/1/16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/>
              <a:t>10/1/16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/>
              <a:t>10/1/16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  <p:sldLayoutId id="2147483671" r:id="rId20"/>
    <p:sldLayoutId id="2147483672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.jp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Feuille_de_calcul_Microsoft_Excel_97_-_20041.xls"/><Relationship Id="rId6" Type="http://schemas.openxmlformats.org/officeDocument/2006/relationships/image" Target="../media/image42.emf"/><Relationship Id="rId7" Type="http://schemas.openxmlformats.org/officeDocument/2006/relationships/image" Target="../media/image4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.jp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tiff"/><Relationship Id="rId5" Type="http://schemas.openxmlformats.org/officeDocument/2006/relationships/image" Target="../media/image56.jpe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8.png"/><Relationship Id="rId6" Type="http://schemas.openxmlformats.org/officeDocument/2006/relationships/image" Target="../media/image4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jpeg"/><Relationship Id="rId3" Type="http://schemas.openxmlformats.org/officeDocument/2006/relationships/image" Target="../media/image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7.jpeg"/><Relationship Id="rId3" Type="http://schemas.openxmlformats.org/officeDocument/2006/relationships/image" Target="../media/image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91.jpeg"/><Relationship Id="rId5" Type="http://schemas.openxmlformats.org/officeDocument/2006/relationships/image" Target="../media/image71.jpeg"/><Relationship Id="rId6" Type="http://schemas.openxmlformats.org/officeDocument/2006/relationships/image" Target="../media/image92.jpe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91.jpeg"/><Relationship Id="rId5" Type="http://schemas.openxmlformats.org/officeDocument/2006/relationships/image" Target="../media/image71.jpeg"/><Relationship Id="rId6" Type="http://schemas.openxmlformats.org/officeDocument/2006/relationships/image" Target="../media/image92.jpe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image" Target="../media/image95.jpg"/><Relationship Id="rId5" Type="http://schemas.openxmlformats.org/officeDocument/2006/relationships/image" Target="../media/image96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97.jpg"/><Relationship Id="rId5" Type="http://schemas.openxmlformats.org/officeDocument/2006/relationships/image" Target="../media/image98.jpg"/><Relationship Id="rId6" Type="http://schemas.openxmlformats.org/officeDocument/2006/relationships/image" Target="../media/image99.jpg"/><Relationship Id="rId7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3537" y="367990"/>
            <a:ext cx="11174681" cy="1694986"/>
          </a:xfrm>
        </p:spPr>
        <p:txBody>
          <a:bodyPr>
            <a:normAutofit/>
          </a:bodyPr>
          <a:lstStyle/>
          <a:p>
            <a:pPr algn="l"/>
            <a:r>
              <a:rPr lang="fr-FR" sz="4800" dirty="0" smtClean="0">
                <a:latin typeface="Arial" charset="0"/>
                <a:ea typeface="Arial" charset="0"/>
                <a:cs typeface="Arial" charset="0"/>
              </a:rPr>
              <a:t>Les prothèses de la hanche et du genou </a:t>
            </a:r>
            <a:br>
              <a:rPr lang="fr-FR" sz="4800" dirty="0" smtClean="0">
                <a:latin typeface="Arial" charset="0"/>
                <a:ea typeface="Arial" charset="0"/>
                <a:cs typeface="Arial" charset="0"/>
              </a:rPr>
            </a:br>
            <a:r>
              <a:rPr lang="fr-FR" sz="4800" dirty="0" smtClean="0">
                <a:latin typeface="Arial" charset="0"/>
                <a:ea typeface="Arial" charset="0"/>
                <a:cs typeface="Arial" charset="0"/>
              </a:rPr>
              <a:t>chez le sujet jeune</a:t>
            </a:r>
            <a:endParaRPr lang="fr-FR" sz="4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225990" y="3981921"/>
            <a:ext cx="4852228" cy="1114186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Docteur Richard </a:t>
            </a:r>
            <a:r>
              <a:rPr lang="fr-FR" sz="24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Béracassat</a:t>
            </a:r>
            <a:r>
              <a:rPr lang="fr-FR" sz="2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fr-FR" sz="24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Alès 9</a:t>
            </a:r>
            <a:r>
              <a:rPr lang="fr-FR" sz="240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JAO , </a:t>
            </a:r>
            <a:r>
              <a:rPr lang="fr-FR" sz="2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er Octobre 2016</a:t>
            </a:r>
            <a:endParaRPr lang="fr-FR" sz="2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41" y="2743200"/>
            <a:ext cx="3345364" cy="23529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6" y="2743201"/>
            <a:ext cx="3310014" cy="2352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244" y="255111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Recherche et développement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244" y="1580674"/>
            <a:ext cx="10233800" cy="4351338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Pas de recherche « publique »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Sans l’industrie RIEN n’est possible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Le prix des implants baisse tous les ans depuis 1989 (pas le pouvoir d’achat des politiques )!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Exemple: développement de l’ADM: 6,5 millions d’€ avant la première pose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Conséquences: dépendance des industriels, frein à l’innovation, Labos ne pouvant plus offrir les mêmes prestations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Les industriels délaissent le marché français: désastreux pour les choix stratégiques en matière d’arthroplastie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80" y="1293542"/>
            <a:ext cx="3116389" cy="13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927" y="2090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Le Chirurgien: </a:t>
            </a:r>
            <a:b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« sapiens suas </a:t>
            </a:r>
            <a:r>
              <a:rPr lang="fr-FR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limines</a:t>
            </a:r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cognoscet</a:t>
            </a:r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 »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0927" y="1698664"/>
            <a:ext cx="5503824" cy="4351338"/>
          </a:xfrm>
        </p:spPr>
        <p:txBody>
          <a:bodyPr>
            <a:normAutofit fontScale="92500" lnSpcReduction="10000"/>
          </a:bodyPr>
          <a:lstStyle/>
          <a:p>
            <a:r>
              <a:rPr lang="is-IS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Il n’y  pas de technique – miracle ni de chirurgiens – magiciens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ttention aux “effet de mode”</a:t>
            </a:r>
          </a:p>
          <a:p>
            <a:r>
              <a:rPr lang="fr-FR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Toute technique s’apprend: compagnonnage+++, </a:t>
            </a:r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lire, regarder </a:t>
            </a:r>
            <a:r>
              <a:rPr lang="fr-FR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discuter, visiter des confrères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pprendre à douter</a:t>
            </a:r>
          </a:p>
          <a:p>
            <a:r>
              <a:rPr lang="fr-FR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É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valuation des résultats (score internationaux, publications)</a:t>
            </a:r>
          </a:p>
          <a:p>
            <a:r>
              <a:rPr lang="is-IS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La chirurgie doit rester simple</a:t>
            </a:r>
            <a:endParaRPr lang="is-IS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Savoir ce que l’on peut offrir au patient sans surestimer ses capacités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Mini invasif: oui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…mais</a:t>
            </a:r>
          </a:p>
          <a:p>
            <a:endParaRPr lang="is-I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 c’est vrai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 ça ne complique pas le geste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 les risques ne sont pas augmentés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rrêter la SF</a:t>
            </a:r>
            <a:endParaRPr lang="fr-FR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03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38301"/>
            <a:ext cx="10515600" cy="928416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</a:rPr>
              <a:t>Le </a:t>
            </a:r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patient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434636"/>
            <a:ext cx="5025216" cy="5423364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Qu’attend – il ?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Que lui proposons nous ?</a:t>
            </a:r>
          </a:p>
          <a:p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Comprend – il ?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Idées reçues ( entourage, internet, médecin Traitant)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Échanges médecins –chirurgiens: connaissance des pathologies, et des évolutions techniques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Beaucoup de patients rhumatologiques envoyés au chirurgiens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Beaucoup de patients chirurgicaux suivis  par des rhumatologues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38040" y="1434636"/>
            <a:ext cx="5033960" cy="4596770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Ne pas promettre la lune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Expliquer++++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Délais de réflexion et d’exploration </a:t>
            </a:r>
          </a:p>
          <a:p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Refuser les demandes inconsidérées, les planning délirants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Gêne réelle dans la vie courante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Pas de prothèse pour reprendre le foot, le ski ou le Judo !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Problème éthique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/>
              <a:t>Doit-on laisser attendre un patient qui souffre?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 smtClean="0"/>
              <a:t>Avec un handicap qui perturbe la vie quotidienne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 smtClean="0"/>
              <a:t>Qui risque de perdre son emploi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 smtClean="0"/>
              <a:t>Dont la vie sociale et la vie privée sont altérées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 smtClean="0"/>
              <a:t>Dans l’attente d’une date fatidique</a:t>
            </a:r>
            <a:r>
              <a:rPr lang="is-IS" sz="3200" dirty="0" smtClean="0"/>
              <a:t>….et laquelle?</a:t>
            </a:r>
            <a:endParaRPr lang="fr-FR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3200" dirty="0" smtClean="0">
              <a:solidFill>
                <a:schemeClr val="accent5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5400" dirty="0" smtClean="0">
                <a:solidFill>
                  <a:schemeClr val="accent5"/>
                </a:solidFill>
              </a:rPr>
              <a:t>NON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32"/>
          <p:cNvCxnSpPr/>
          <p:nvPr/>
        </p:nvCxnSpPr>
        <p:spPr>
          <a:xfrm>
            <a:off x="5687397" y="724318"/>
            <a:ext cx="11151" cy="56759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4735178" y="1977379"/>
            <a:ext cx="1773043" cy="79762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</a:ln>
          <a:effectLst>
            <a:outerShdw blurRad="50800" dist="762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 idx="4294967295"/>
          </p:nvPr>
        </p:nvSpPr>
        <p:spPr>
          <a:xfrm>
            <a:off x="0" y="-11679"/>
            <a:ext cx="10515600" cy="1006475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Pathologies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4294967295"/>
          </p:nvPr>
        </p:nvSpPr>
        <p:spPr>
          <a:xfrm>
            <a:off x="1767970" y="1148932"/>
            <a:ext cx="1996068" cy="4757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Hanche</a:t>
            </a:r>
            <a:endParaRPr lang="fr-FR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4294967295"/>
          </p:nvPr>
        </p:nvSpPr>
        <p:spPr>
          <a:xfrm>
            <a:off x="0" y="1962150"/>
            <a:ext cx="5026025" cy="3684588"/>
          </a:xfrm>
        </p:spPr>
        <p:txBody>
          <a:bodyPr/>
          <a:lstStyle/>
          <a:p>
            <a:r>
              <a:rPr lang="fr-FR" dirty="0" smtClean="0"/>
              <a:t>Coxarthrose</a:t>
            </a:r>
          </a:p>
          <a:p>
            <a:endParaRPr lang="fr-FR" dirty="0"/>
          </a:p>
          <a:p>
            <a:r>
              <a:rPr lang="fr-FR" dirty="0" smtClean="0"/>
              <a:t>Nécrose</a:t>
            </a:r>
          </a:p>
          <a:p>
            <a:endParaRPr lang="fr-FR" dirty="0"/>
          </a:p>
          <a:p>
            <a:r>
              <a:rPr lang="fr-FR" dirty="0" smtClean="0"/>
              <a:t>Séquelles de pathologie de l’enfance</a:t>
            </a:r>
          </a:p>
          <a:p>
            <a:r>
              <a:rPr lang="fr-FR" dirty="0" smtClean="0"/>
              <a:t>Causes rares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4294967295"/>
          </p:nvPr>
        </p:nvSpPr>
        <p:spPr>
          <a:xfrm>
            <a:off x="7477393" y="1114612"/>
            <a:ext cx="1632506" cy="4757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Genou</a:t>
            </a:r>
            <a:endParaRPr lang="fr-FR" dirty="0">
              <a:solidFill>
                <a:schemeClr val="accent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4294967295"/>
          </p:nvPr>
        </p:nvSpPr>
        <p:spPr>
          <a:xfrm>
            <a:off x="7156450" y="1962150"/>
            <a:ext cx="5035550" cy="3684588"/>
          </a:xfrm>
        </p:spPr>
        <p:txBody>
          <a:bodyPr/>
          <a:lstStyle/>
          <a:p>
            <a:r>
              <a:rPr lang="fr-FR" dirty="0" smtClean="0"/>
              <a:t>Gonarthrose        </a:t>
            </a:r>
          </a:p>
          <a:p>
            <a:endParaRPr lang="fr-FR" dirty="0"/>
          </a:p>
          <a:p>
            <a:r>
              <a:rPr lang="fr-FR" dirty="0" smtClean="0"/>
              <a:t>Nécrose</a:t>
            </a:r>
          </a:p>
          <a:p>
            <a:endParaRPr lang="fr-FR" dirty="0"/>
          </a:p>
          <a:p>
            <a:r>
              <a:rPr lang="fr-FR" dirty="0" smtClean="0"/>
              <a:t>Causes rares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86728" y="1729863"/>
            <a:ext cx="226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Dégénérative +++</a:t>
            </a:r>
          </a:p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Traumatique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549800" y="1692430"/>
            <a:ext cx="209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/>
              <a:t>Dégénérative</a:t>
            </a:r>
            <a:endParaRPr lang="fr-FR" dirty="0" smtClean="0"/>
          </a:p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Traumatique +++</a:t>
            </a:r>
            <a:endParaRPr lang="fr-FR" dirty="0"/>
          </a:p>
          <a:p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0059" y="2145361"/>
            <a:ext cx="204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Obésité</a:t>
            </a:r>
            <a:endParaRPr lang="fr-FR" sz="2400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735178" y="3017243"/>
            <a:ext cx="1773043" cy="79762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107259" y="3000787"/>
            <a:ext cx="121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Alcool</a:t>
            </a:r>
          </a:p>
          <a:p>
            <a:r>
              <a:rPr lang="fr-FR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Arial" charset="0"/>
                <a:cs typeface="Arial" charset="0"/>
              </a:rPr>
              <a:t>Tabac</a:t>
            </a:r>
          </a:p>
        </p:txBody>
      </p:sp>
      <p:sp>
        <p:nvSpPr>
          <p:cNvPr id="25" name="Flèche vers la droite 24"/>
          <p:cNvSpPr/>
          <p:nvPr/>
        </p:nvSpPr>
        <p:spPr>
          <a:xfrm>
            <a:off x="6678087" y="2196156"/>
            <a:ext cx="591014" cy="48463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a gauche 26"/>
          <p:cNvSpPr/>
          <p:nvPr/>
        </p:nvSpPr>
        <p:spPr>
          <a:xfrm>
            <a:off x="3901468" y="3173741"/>
            <a:ext cx="532191" cy="484632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a gauche 29"/>
          <p:cNvSpPr/>
          <p:nvPr/>
        </p:nvSpPr>
        <p:spPr>
          <a:xfrm>
            <a:off x="3957448" y="2301321"/>
            <a:ext cx="418278" cy="116790"/>
          </a:xfrm>
          <a:prstGeom prst="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a droite 30"/>
          <p:cNvSpPr/>
          <p:nvPr/>
        </p:nvSpPr>
        <p:spPr>
          <a:xfrm>
            <a:off x="6641235" y="3356678"/>
            <a:ext cx="458000" cy="11875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34"/>
          <p:cNvCxnSpPr/>
          <p:nvPr/>
        </p:nvCxnSpPr>
        <p:spPr>
          <a:xfrm>
            <a:off x="100361" y="1671016"/>
            <a:ext cx="11942956" cy="1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7" grpId="0"/>
      <p:bldP spid="18" grpId="0"/>
      <p:bldP spid="19" grpId="0"/>
      <p:bldP spid="24" grpId="0" animBg="1"/>
      <p:bldP spid="20" grpId="0"/>
      <p:bldP spid="25" grpId="0" animBg="1"/>
      <p:bldP spid="27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3318" y="523436"/>
            <a:ext cx="437127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Principales préoccupations des chirurgiens de  la </a:t>
            </a:r>
            <a:r>
              <a:rPr lang="fr-FR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hanche</a:t>
            </a:r>
          </a:p>
          <a:p>
            <a:endParaRPr lang="fr-FR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L’instabilité</a:t>
            </a:r>
          </a:p>
          <a:p>
            <a:pPr marL="342900" indent="-342900">
              <a:buFont typeface="Arial"/>
              <a:buChar char="•"/>
            </a:pPr>
            <a:endParaRPr lang="fr-FR" sz="28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La douleur</a:t>
            </a:r>
          </a:p>
          <a:p>
            <a:pPr marL="342900" indent="-342900">
              <a:buFont typeface="Arial"/>
              <a:buChar char="•"/>
            </a:pPr>
            <a:endParaRPr lang="fr-FR" sz="28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L’usure</a:t>
            </a:r>
          </a:p>
          <a:p>
            <a:endParaRPr lang="fr-FR" sz="2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altLang="ja-JP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altLang="ja-JP" sz="2800" dirty="0" smtClean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fr-FR" altLang="ja-JP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20936" y="713007"/>
            <a:ext cx="57726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Axes de travail</a:t>
            </a:r>
          </a:p>
          <a:p>
            <a:pPr algn="ctr"/>
            <a:endParaRPr lang="fr-FR" sz="28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fr-FR" sz="28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Eviter les complications précoces (luxation)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Reproduire une fonction articulaire optimale (anatomie)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Réduire l’usure (Tribologie)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800" dirty="0" smtClean="0">
                <a:latin typeface="Arial" charset="0"/>
                <a:ea typeface="ＭＳ Ｐゴシック" charset="0"/>
                <a:cs typeface="ＭＳ Ｐゴシック" charset="0"/>
              </a:rPr>
              <a:t>Optimiser la qualité de la pose des implants</a:t>
            </a:r>
          </a:p>
          <a:p>
            <a:endParaRPr lang="fr-FR" sz="280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5218771" y="523436"/>
            <a:ext cx="11151" cy="483963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43673" y="210666"/>
            <a:ext cx="8795809" cy="1143000"/>
          </a:xfrm>
        </p:spPr>
        <p:txBody>
          <a:bodyPr>
            <a:normAutofit/>
          </a:bodyPr>
          <a:lstStyle/>
          <a:p>
            <a:pPr algn="l"/>
            <a:r>
              <a:rPr lang="fr-FR" sz="4400" i="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21</a:t>
            </a:r>
            <a:r>
              <a:rPr lang="fr-FR" sz="4400" i="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sz="4400" i="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siècle: Exigences différentes</a:t>
            </a:r>
            <a:endParaRPr lang="fr-FR" sz="4400" i="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 descr="sk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8" y="3965934"/>
            <a:ext cx="3660690" cy="2200838"/>
          </a:xfrm>
          <a:prstGeom prst="rect">
            <a:avLst/>
          </a:prstGeom>
        </p:spPr>
      </p:pic>
      <p:pic>
        <p:nvPicPr>
          <p:cNvPr id="7" name="Image 6" descr="couvre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53" y="1353666"/>
            <a:ext cx="3950725" cy="2966121"/>
          </a:xfrm>
          <a:prstGeom prst="rect">
            <a:avLst/>
          </a:prstGeom>
        </p:spPr>
      </p:pic>
      <p:pic>
        <p:nvPicPr>
          <p:cNvPr id="8" name="Image 7" descr="pôle emplo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555" y="3531781"/>
            <a:ext cx="3379719" cy="27130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3" y="1430888"/>
            <a:ext cx="4129961" cy="21008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86827" y="126987"/>
            <a:ext cx="9648619" cy="11430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fr-FR" sz="4000" i="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Exigences différentes = coûts différents</a:t>
            </a:r>
            <a:endParaRPr lang="fr-FR" sz="4000" i="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age 8" descr="du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97" y="1227201"/>
            <a:ext cx="4469117" cy="257692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50377" y="1227201"/>
            <a:ext cx="1721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>
                <a:solidFill>
                  <a:srgbClr val="000090"/>
                </a:solidFill>
              </a:rPr>
              <a:t>€€€</a:t>
            </a:r>
          </a:p>
        </p:txBody>
      </p:sp>
      <p:pic>
        <p:nvPicPr>
          <p:cNvPr id="2" name="Image 1" descr="T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2" y="1223078"/>
            <a:ext cx="1826918" cy="5664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757468" y="1227201"/>
            <a:ext cx="1357641" cy="7527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1" name="Image 10" descr="Moo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96" y="2979459"/>
            <a:ext cx="1917700" cy="3530600"/>
          </a:xfrm>
          <a:prstGeom prst="rect">
            <a:avLst/>
          </a:prstGeom>
          <a:ln w="12700" cmpd="sng">
            <a:solidFill>
              <a:srgbClr val="CCCCFF"/>
            </a:solidFill>
          </a:ln>
        </p:spPr>
      </p:pic>
      <p:pic>
        <p:nvPicPr>
          <p:cNvPr id="12" name="Image 11" descr="p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20" y="3331581"/>
            <a:ext cx="2168450" cy="3178479"/>
          </a:xfrm>
          <a:prstGeom prst="rect">
            <a:avLst/>
          </a:prstGeom>
          <a:ln w="12700" cmpd="sng">
            <a:solidFill>
              <a:schemeClr val="accent2"/>
            </a:solidFill>
          </a:ln>
        </p:spPr>
      </p:pic>
      <p:pic>
        <p:nvPicPr>
          <p:cNvPr id="13" name="Image 12" descr="na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48" y="4794660"/>
            <a:ext cx="1849306" cy="1488295"/>
          </a:xfrm>
          <a:prstGeom prst="rect">
            <a:avLst/>
          </a:prstGeom>
          <a:ln>
            <a:solidFill>
              <a:srgbClr val="CCCCFF"/>
            </a:solidFill>
          </a:ln>
        </p:spPr>
      </p:pic>
      <p:cxnSp>
        <p:nvCxnSpPr>
          <p:cNvPr id="15" name="Connecteur droit 14"/>
          <p:cNvCxnSpPr/>
          <p:nvPr/>
        </p:nvCxnSpPr>
        <p:spPr bwMode="auto">
          <a:xfrm>
            <a:off x="6779382" y="1478647"/>
            <a:ext cx="14598" cy="50314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Image 15" descr="cann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42" y="3701926"/>
            <a:ext cx="1854200" cy="2692400"/>
          </a:xfrm>
          <a:prstGeom prst="rect">
            <a:avLst/>
          </a:prstGeom>
          <a:ln>
            <a:solidFill>
              <a:srgbClr val="CCCCFF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89" y="6394326"/>
            <a:ext cx="1431114" cy="2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7244" y="130583"/>
            <a:ext cx="5095069" cy="1143000"/>
          </a:xfrm>
        </p:spPr>
        <p:txBody>
          <a:bodyPr/>
          <a:lstStyle/>
          <a:p>
            <a:r>
              <a:rPr lang="en-GB" sz="4800" dirty="0" err="1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Echecs</a:t>
            </a:r>
            <a:r>
              <a:rPr lang="en-GB" sz="48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en-GB" sz="4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age</a:t>
            </a:r>
          </a:p>
        </p:txBody>
      </p:sp>
      <p:pic>
        <p:nvPicPr>
          <p:cNvPr id="212997" name="Picture 5" descr="over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502" y="1460627"/>
            <a:ext cx="3765598" cy="48474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8" name="Picture 6" descr="60 to 75 all impl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98" y="1458549"/>
            <a:ext cx="3767212" cy="484949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9" name="Picture 7" descr="50 to 59 all impla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98" y="1455423"/>
            <a:ext cx="3743918" cy="48462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0" name="Picture 8" descr="under 50 all impla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98" y="1458549"/>
            <a:ext cx="3741502" cy="484308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30" y="409458"/>
            <a:ext cx="102051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L’instabilité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luxations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= 2e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principale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cause de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l’échec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 PTH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flipH="1">
            <a:off x="2207569" y="476673"/>
            <a:ext cx="818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9233" y="1731815"/>
            <a:ext cx="6048672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>
                <a:solidFill>
                  <a:srgbClr val="303030"/>
                </a:solidFill>
                <a:latin typeface="Arial" pitchFamily="34" charset="0"/>
                <a:cs typeface="Arial" pitchFamily="34" charset="0"/>
              </a:rPr>
              <a:t>The Epidemiology of Revision Total Hip Arthroplasty in the United States</a:t>
            </a:r>
            <a:endParaRPr lang="fr-FR" sz="1400">
              <a:solidFill>
                <a:srgbClr val="30303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20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Bozic</a:t>
            </a:r>
            <a:r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K.., </a:t>
            </a:r>
            <a:r>
              <a:rPr lang="fr-FR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JBJS Am 2009</a:t>
            </a:r>
            <a:endParaRPr lang="fr-FR" sz="1100" i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 … The most common causes of revision were </a:t>
            </a:r>
            <a:r>
              <a:rPr lang="en-US" sz="1600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instability/dislocation</a:t>
            </a:r>
            <a:r>
              <a:rPr lang="en-US" sz="1600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(22.5%), mechanical loosening (19.7%), and infection (14.8%)."</a:t>
            </a:r>
            <a:endParaRPr lang="fr-FR" sz="16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11" y="3212976"/>
            <a:ext cx="11620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820197" y="3284985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report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aseline="300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cause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¼ of revisions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34" y="3212976"/>
            <a:ext cx="13430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441667" y="3254911"/>
            <a:ext cx="3388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report 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aseline="300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cause/ 3yrs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1/5 of revisions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425" y="1779889"/>
            <a:ext cx="883543" cy="113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651600" y="5054280"/>
            <a:ext cx="2855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report :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aseline="300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2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cause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08" y="5243503"/>
            <a:ext cx="3381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à coins arrondis 12"/>
          <p:cNvSpPr/>
          <p:nvPr/>
        </p:nvSpPr>
        <p:spPr>
          <a:xfrm>
            <a:off x="1119233" y="3212976"/>
            <a:ext cx="3816424" cy="16561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à coins arrondis 13"/>
          <p:cNvSpPr/>
          <p:nvPr/>
        </p:nvSpPr>
        <p:spPr>
          <a:xfrm>
            <a:off x="1119233" y="5171495"/>
            <a:ext cx="3711973" cy="10270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à coins arrondis 14"/>
          <p:cNvSpPr/>
          <p:nvPr/>
        </p:nvSpPr>
        <p:spPr>
          <a:xfrm>
            <a:off x="6452045" y="3212976"/>
            <a:ext cx="3816424" cy="17281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Problème posé:  </a:t>
            </a:r>
            <a:r>
              <a:rPr 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Destruction articulaire du sujet </a:t>
            </a:r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jeune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Patients &lt; ou = à 60 ans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Réparer une fonction articulaire déficiente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Fiabilité du geste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Durée de vie des implants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Qualité de la récupération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Risques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Rare mais pas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exceptionnel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Souvent handicap très important  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Loisirs avec activité physique impossibles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Risque socio professionnel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Problèmes intimes</a:t>
            </a:r>
          </a:p>
          <a:p>
            <a:endParaRPr lang="fr-FR" dirty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638300" y="3571875"/>
            <a:ext cx="5124450" cy="3219450"/>
            <a:chOff x="114300" y="3571875"/>
            <a:chExt cx="5124450" cy="321945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3571875"/>
              <a:ext cx="5124450" cy="321945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06470" y="3825359"/>
              <a:ext cx="2825389" cy="5232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Taux</a:t>
              </a:r>
              <a:r>
                <a:rPr lang="en-US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de reprises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104900" y="5276850"/>
              <a:ext cx="95410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0.86%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086100" y="4276725"/>
              <a:ext cx="95410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1.75%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7" r="20566" b="37811"/>
            <a:stretch/>
          </p:blipFill>
          <p:spPr bwMode="auto">
            <a:xfrm>
              <a:off x="1190625" y="5651238"/>
              <a:ext cx="495299" cy="67663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2775" y="5640103"/>
              <a:ext cx="471058" cy="65780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6" name="Groupe 15"/>
          <p:cNvGrpSpPr/>
          <p:nvPr/>
        </p:nvGrpSpPr>
        <p:grpSpPr>
          <a:xfrm>
            <a:off x="1635581" y="320765"/>
            <a:ext cx="5127169" cy="3047999"/>
            <a:chOff x="107260" y="219076"/>
            <a:chExt cx="5127169" cy="304799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60" y="219076"/>
              <a:ext cx="5127169" cy="3047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935245" y="463034"/>
              <a:ext cx="2964851" cy="5232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Taux</a:t>
              </a:r>
              <a:r>
                <a:rPr lang="en-US" sz="2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2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luxations</a:t>
              </a: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33475" y="990600"/>
              <a:ext cx="95410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4.16%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124200" y="1666875"/>
              <a:ext cx="95410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2,52%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7" r="20566" b="37811"/>
            <a:stretch/>
          </p:blipFill>
          <p:spPr bwMode="auto">
            <a:xfrm>
              <a:off x="1190625" y="1979689"/>
              <a:ext cx="533399" cy="72868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2775" y="2087278"/>
              <a:ext cx="471058" cy="65780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7839075" y="3571875"/>
            <a:ext cx="3152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Plus de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luxations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chez les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personnes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âgées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&gt; 65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ans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39075" y="4910539"/>
            <a:ext cx="3152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Plus de reprises pour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luxations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récidivantes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chez le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sujet</a:t>
            </a:r>
            <a:r>
              <a:rPr lang="en-US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jeune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771" y="353786"/>
            <a:ext cx="49280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Etude prospective sur 24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study (1987-2011)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sur le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logiciel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OrthoWave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   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J.A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Epinette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Béracassat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Primo implantation de PTH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simple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mobilité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(2664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u="sng" dirty="0"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 typeface="Courier New" pitchFamily="49" charset="0"/>
              <a:buChar char="o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24" y="6283751"/>
            <a:ext cx="2019109" cy="3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Prévention des luxations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Techniques rigoureuses: 2 à 6 %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Voies antérieures – grosses têtes  1%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Cotyle à double mobilité +++ (symposium SOFCOT : 0,4 %)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9" y="3856223"/>
            <a:ext cx="2511038" cy="2442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470" y="186939"/>
            <a:ext cx="2799604" cy="533150"/>
          </a:xfrm>
          <a:prstGeom prst="rect">
            <a:avLst/>
          </a:prstGeom>
        </p:spPr>
      </p:pic>
      <p:pic>
        <p:nvPicPr>
          <p:cNvPr id="6" name="Image 5" descr="jud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438" y="3856224"/>
            <a:ext cx="3996114" cy="2455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03" y="3856222"/>
            <a:ext cx="2954997" cy="2442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935149" y="6473371"/>
            <a:ext cx="2403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Double mobilité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25257" y="647337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mtClean="0">
                <a:solidFill>
                  <a:schemeClr val="accent5"/>
                </a:solidFill>
              </a:rPr>
              <a:t>Voie antérieure</a:t>
            </a:r>
            <a:endParaRPr lang="fr-FR">
              <a:solidFill>
                <a:schemeClr val="accent5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51034" y="6444342"/>
            <a:ext cx="38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5"/>
                </a:solidFill>
              </a:rPr>
              <a:t>Grosse tête céramique </a:t>
            </a:r>
            <a:r>
              <a:rPr lang="fr-FR" smtClean="0">
                <a:solidFill>
                  <a:schemeClr val="accent5"/>
                </a:solidFill>
              </a:rPr>
              <a:t>/céramique</a:t>
            </a:r>
            <a:endParaRPr lang="fr-F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697" y="405079"/>
            <a:ext cx="11618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Malheureusement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les PTH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double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mobilité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souvent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considérées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tort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procédure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sauvetage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53940" y="2829345"/>
            <a:ext cx="5534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Recommandations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officielles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39" y="2957150"/>
            <a:ext cx="2295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3940" y="3291307"/>
            <a:ext cx="63289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Patients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très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âgés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Pathologies neuro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musculaire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Très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grand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risque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d’instabilité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53940" y="5118051"/>
            <a:ext cx="39068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Pourquoi</a:t>
            </a:r>
            <a:r>
              <a:rPr lang="en-US" sz="6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?</a:t>
            </a:r>
            <a:endParaRPr lang="en-US" sz="60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8" y="4377062"/>
            <a:ext cx="2654363" cy="16734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 bwMode="auto">
          <a:xfrm>
            <a:off x="1991545" y="1622245"/>
            <a:ext cx="4204668" cy="291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3376883" y="3447277"/>
            <a:ext cx="7041111" cy="4184677"/>
            <a:chOff x="1852883" y="3447276"/>
            <a:chExt cx="7041111" cy="418467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4670553"/>
              <a:ext cx="5258098" cy="174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Virage 1"/>
            <p:cNvSpPr/>
            <p:nvPr/>
          </p:nvSpPr>
          <p:spPr>
            <a:xfrm rot="5400000">
              <a:off x="4405181" y="3480744"/>
              <a:ext cx="937109" cy="870173"/>
            </a:xfrm>
            <a:prstGeom prst="ben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 flipH="1">
              <a:off x="1852883" y="4384385"/>
              <a:ext cx="1200428" cy="3247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!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92051" y="519507"/>
            <a:ext cx="11628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limitations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obsolètes</a:t>
            </a:r>
            <a:r>
              <a:rPr lang="en-US" sz="3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avec les nouveaux implants</a:t>
            </a:r>
            <a:endParaRPr 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2822" y="1695637"/>
            <a:ext cx="4541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Meilleure ostéo intégration (HA)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Meilleur design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Polyéthylène de nouvelle génération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46" y="6414874"/>
            <a:ext cx="1491509" cy="2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JA\Documents\__________StrykerConsult\_____JoinTheLoop_ADM\Images\ADMFig1_TheADMcup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3" y="133051"/>
            <a:ext cx="2017486" cy="1321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JO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86" y="1568922"/>
            <a:ext cx="10319632" cy="51366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61" y="261257"/>
            <a:ext cx="2454630" cy="4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61" y="228832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Autres options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5961" y="1690688"/>
            <a:ext cx="10233800" cy="435133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Grosses têtes céramique</a:t>
            </a:r>
          </a:p>
          <a:p>
            <a:pPr lvl="1">
              <a:buFont typeface="Wingdings" charset="2"/>
              <a:buChar char="Ø"/>
            </a:pPr>
            <a:r>
              <a:rPr lang="fr-FR" dirty="0"/>
              <a:t>Intérêt de la voie </a:t>
            </a:r>
            <a:r>
              <a:rPr lang="fr-FR" dirty="0" smtClean="0"/>
              <a:t>antérieure</a:t>
            </a:r>
            <a:endParaRPr lang="fr-FR" dirty="0"/>
          </a:p>
          <a:p>
            <a:pPr>
              <a:buFont typeface="Arial" charset="0"/>
              <a:buChar char="•"/>
            </a:pPr>
            <a:r>
              <a:rPr lang="fr-FR" dirty="0" err="1" smtClean="0">
                <a:solidFill>
                  <a:schemeClr val="accent5"/>
                </a:solidFill>
              </a:rPr>
              <a:t>Resurfaçage</a:t>
            </a:r>
            <a:endParaRPr lang="fr-FR" dirty="0" smtClean="0">
              <a:solidFill>
                <a:schemeClr val="accent5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fr-FR" dirty="0" smtClean="0"/>
              <a:t>Technique ancienne : </a:t>
            </a:r>
            <a:r>
              <a:rPr lang="fr-FR" dirty="0" err="1" smtClean="0"/>
              <a:t>cup</a:t>
            </a:r>
            <a:r>
              <a:rPr lang="fr-FR" dirty="0" smtClean="0"/>
              <a:t> de Luck, cupules couplées de Freeman ou Wagner =&gt; Échecs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Remise au </a:t>
            </a:r>
            <a:r>
              <a:rPr lang="fr-FR" dirty="0" err="1" smtClean="0"/>
              <a:t>gôut</a:t>
            </a:r>
            <a:r>
              <a:rPr lang="fr-FR" dirty="0" smtClean="0"/>
              <a:t> du jour: couple métal –métal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Relargages métalliques+++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Mauvais résultats chez les femmes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Taux de reprises élevés selon certains registres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Chirurgiens « agréés » peux nombreux</a:t>
            </a:r>
          </a:p>
          <a:p>
            <a:pPr lvl="1">
              <a:buFont typeface="Wingdings" charset="2"/>
              <a:buChar char="Ø"/>
            </a:pPr>
            <a:endParaRPr lang="fr-FR" dirty="0"/>
          </a:p>
          <a:p>
            <a:pPr lvl="1">
              <a:buFont typeface="Wingdings" charset="2"/>
              <a:buChar char="Ø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65" y="4088579"/>
            <a:ext cx="2918728" cy="235631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0" y="6178319"/>
            <a:ext cx="2799604" cy="5331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64" y="452038"/>
            <a:ext cx="2085123" cy="278464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532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7007" y="267502"/>
            <a:ext cx="11272821" cy="1143000"/>
          </a:xfrm>
        </p:spPr>
        <p:txBody>
          <a:bodyPr>
            <a:no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Douleurs : syndrome du psoas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 1" descr="Capture d’écran 2014-09-11 à 08.36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00" y="2057266"/>
            <a:ext cx="3043766" cy="3627501"/>
          </a:xfrm>
          <a:prstGeom prst="rect">
            <a:avLst/>
          </a:prstGeom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729278"/>
              </p:ext>
            </p:extLst>
          </p:nvPr>
        </p:nvGraphicFramePr>
        <p:xfrm>
          <a:off x="6089689" y="1758848"/>
          <a:ext cx="7469187" cy="422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" name="Feuille de calcul" r:id="rId5" imgW="12128500" imgH="7454900" progId="Excel.Sheet.8">
                  <p:embed/>
                </p:oleObj>
              </mc:Choice>
              <mc:Fallback>
                <p:oleObj name="Feuille de calcul" r:id="rId5" imgW="12128500" imgH="74549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689" y="1758848"/>
                        <a:ext cx="7469187" cy="422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ChangeArrowheads="1"/>
          </p:cNvSpPr>
          <p:nvPr/>
        </p:nvSpPr>
        <p:spPr bwMode="auto">
          <a:xfrm>
            <a:off x="2859088" y="30163"/>
            <a:ext cx="80581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85000"/>
              </a:lnSpc>
              <a:buClr>
                <a:srgbClr val="DADDFE"/>
              </a:buClr>
            </a:pPr>
            <a:endParaRPr lang="fr-FR" sz="2200">
              <a:solidFill>
                <a:schemeClr val="bg1"/>
              </a:solidFill>
            </a:endParaRPr>
          </a:p>
        </p:txBody>
      </p:sp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542925" y="259557"/>
            <a:ext cx="77438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800" b="1" dirty="0">
                <a:solidFill>
                  <a:schemeClr val="accent2"/>
                </a:solidFill>
              </a:rPr>
              <a:t>ETUDE SCANOGRAPHIQUE (226 Sc.) 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fr-FR" sz="1800" i="1" dirty="0" err="1">
                <a:solidFill>
                  <a:schemeClr val="accent2"/>
                </a:solidFill>
              </a:rPr>
              <a:t>E.Vandenbusche</a:t>
            </a:r>
            <a:r>
              <a:rPr lang="fr-FR" sz="1800" i="1" dirty="0">
                <a:solidFill>
                  <a:schemeClr val="accent2"/>
                </a:solidFill>
              </a:rPr>
              <a:t>  (Paris) – R. Béracassat  (Alès ) - Logiciel </a:t>
            </a:r>
            <a:r>
              <a:rPr lang="fr-FR" sz="1800" i="1" dirty="0" err="1">
                <a:solidFill>
                  <a:schemeClr val="accent2"/>
                </a:solidFill>
              </a:rPr>
              <a:t>Osirix</a:t>
            </a:r>
            <a:endParaRPr lang="fr-FR" sz="1800" i="1" dirty="0">
              <a:solidFill>
                <a:schemeClr val="accent2"/>
              </a:solidFill>
            </a:endParaRPr>
          </a:p>
        </p:txBody>
      </p:sp>
      <p:pic>
        <p:nvPicPr>
          <p:cNvPr id="6246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72" y="1646245"/>
            <a:ext cx="26670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57" y="4493420"/>
            <a:ext cx="2971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7272"/>
            <a:ext cx="28194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7"/>
          <p:cNvSpPr txBox="1">
            <a:spLocks noChangeArrowheads="1"/>
          </p:cNvSpPr>
          <p:nvPr/>
        </p:nvSpPr>
        <p:spPr bwMode="auto">
          <a:xfrm>
            <a:off x="3117170" y="1043782"/>
            <a:ext cx="267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>
                <a:latin typeface="Helvetica" charset="0"/>
              </a:rPr>
              <a:t>Incurvée (&gt;2mm) (79%)</a:t>
            </a:r>
            <a:endParaRPr lang="fr-FR" sz="1800">
              <a:latin typeface="Helvetica" charset="0"/>
            </a:endParaRPr>
          </a:p>
        </p:txBody>
      </p:sp>
      <p:sp>
        <p:nvSpPr>
          <p:cNvPr id="62471" name="Text Box 18"/>
          <p:cNvSpPr txBox="1">
            <a:spLocks noChangeArrowheads="1"/>
          </p:cNvSpPr>
          <p:nvPr/>
        </p:nvSpPr>
        <p:spPr bwMode="auto">
          <a:xfrm>
            <a:off x="597807" y="4053683"/>
            <a:ext cx="28194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GB" sz="1800">
                <a:latin typeface="Helvetica" charset="0"/>
              </a:rPr>
              <a:t>Angulaire en V (11%)</a:t>
            </a:r>
          </a:p>
          <a:p>
            <a:pPr>
              <a:buFont typeface="Times" charset="0"/>
              <a:buNone/>
            </a:pPr>
            <a:r>
              <a:rPr lang="en-GB" sz="1800">
                <a:latin typeface="Helvetica" charset="0"/>
              </a:rPr>
              <a:t>	</a:t>
            </a:r>
          </a:p>
          <a:p>
            <a:pPr>
              <a:buFont typeface="Times" charset="0"/>
              <a:buNone/>
            </a:pPr>
            <a:endParaRPr lang="en-GB" sz="1800">
              <a:latin typeface="Helvetica" charset="0"/>
            </a:endParaRPr>
          </a:p>
          <a:p>
            <a:pPr>
              <a:buFont typeface="Times" charset="0"/>
              <a:buNone/>
            </a:pPr>
            <a:endParaRPr lang="en-GB" sz="1800">
              <a:latin typeface="Helvetica" charset="0"/>
            </a:endParaRPr>
          </a:p>
          <a:p>
            <a:pPr>
              <a:buFont typeface="Times" charset="0"/>
              <a:buNone/>
            </a:pPr>
            <a:endParaRPr lang="en-GB" sz="1800">
              <a:latin typeface="Helvetica" charset="0"/>
            </a:endParaRPr>
          </a:p>
          <a:p>
            <a:pPr>
              <a:buFont typeface="Times" charset="0"/>
              <a:buNone/>
            </a:pPr>
            <a:r>
              <a:rPr lang="en-GB" sz="1800">
                <a:latin typeface="Helvetica" charset="0"/>
              </a:rPr>
              <a:t>			</a:t>
            </a:r>
            <a:endParaRPr lang="fr-FR" sz="1800">
              <a:latin typeface="Helvetica" charset="0"/>
            </a:endParaRPr>
          </a:p>
        </p:txBody>
      </p:sp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5422220" y="3994944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GB" sz="1800">
                <a:latin typeface="Helvetica" charset="0"/>
              </a:rPr>
              <a:t>Irrégulière (11%)</a:t>
            </a:r>
          </a:p>
          <a:p>
            <a:pPr>
              <a:buFont typeface="Times" charset="0"/>
              <a:buNone/>
            </a:pPr>
            <a:r>
              <a:rPr lang="en-GB" sz="1800">
                <a:latin typeface="Helvetica" charset="0"/>
              </a:rPr>
              <a:t>			</a:t>
            </a:r>
            <a:endParaRPr lang="fr-FR">
              <a:latin typeface="Helvetica" charset="0"/>
            </a:endParaRPr>
          </a:p>
        </p:txBody>
      </p:sp>
      <p:sp>
        <p:nvSpPr>
          <p:cNvPr id="62473" name="Text Box 21"/>
          <p:cNvSpPr txBox="1">
            <a:spLocks noChangeArrowheads="1"/>
          </p:cNvSpPr>
          <p:nvPr/>
        </p:nvSpPr>
        <p:spPr bwMode="auto">
          <a:xfrm>
            <a:off x="237445" y="2162969"/>
            <a:ext cx="2711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dirty="0"/>
              <a:t>TROIS FORMES DE</a:t>
            </a:r>
          </a:p>
          <a:p>
            <a:r>
              <a:rPr lang="fr-FR" sz="1800" dirty="0"/>
              <a:t>LA VALLEE DU PSOAS</a:t>
            </a:r>
          </a:p>
        </p:txBody>
      </p:sp>
      <p:sp>
        <p:nvSpPr>
          <p:cNvPr id="306199" name="Line 23"/>
          <p:cNvSpPr>
            <a:spLocks noChangeShapeType="1"/>
          </p:cNvSpPr>
          <p:nvPr/>
        </p:nvSpPr>
        <p:spPr bwMode="auto">
          <a:xfrm flipV="1">
            <a:off x="3982357" y="2339183"/>
            <a:ext cx="2952750" cy="2592387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6200" name="Line 24"/>
          <p:cNvSpPr>
            <a:spLocks noChangeShapeType="1"/>
          </p:cNvSpPr>
          <p:nvPr/>
        </p:nvSpPr>
        <p:spPr bwMode="auto">
          <a:xfrm flipV="1">
            <a:off x="6717621" y="2483644"/>
            <a:ext cx="433387" cy="15113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6201" name="Text Box 25"/>
          <p:cNvSpPr txBox="1">
            <a:spLocks noChangeArrowheads="1"/>
          </p:cNvSpPr>
          <p:nvPr/>
        </p:nvSpPr>
        <p:spPr bwMode="auto">
          <a:xfrm>
            <a:off x="5982607" y="1978820"/>
            <a:ext cx="323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u="sng" dirty="0">
                <a:solidFill>
                  <a:srgbClr val="FFFF00"/>
                </a:solidFill>
              </a:rPr>
              <a:t>22% DE FORMES A RISQUE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19" y="6348322"/>
            <a:ext cx="1672683" cy="318542"/>
          </a:xfrm>
          <a:prstGeom prst="rect">
            <a:avLst/>
          </a:prstGeom>
        </p:spPr>
      </p:pic>
      <p:pic>
        <p:nvPicPr>
          <p:cNvPr id="15" name="Picture 5" descr="Rebord anatomique CD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647" y="259558"/>
            <a:ext cx="188484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82032" y="4853619"/>
            <a:ext cx="2650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</a:rPr>
              <a:t>Adapter le design de la cupule à l’anatomie </a:t>
            </a:r>
            <a:r>
              <a:rPr lang="fr-FR" sz="2000" dirty="0" smtClean="0">
                <a:solidFill>
                  <a:srgbClr val="FFFF00"/>
                </a:solidFill>
              </a:rPr>
              <a:t> = respect de la vallée du psoas</a:t>
            </a:r>
            <a:endParaRPr lang="fr-FR" sz="2000" dirty="0"/>
          </a:p>
        </p:txBody>
      </p:sp>
      <p:pic>
        <p:nvPicPr>
          <p:cNvPr id="18" name="Picture 4" descr="Rebord anatomique CD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647" y="2392295"/>
            <a:ext cx="1840625" cy="217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8286750" y="2551509"/>
            <a:ext cx="1440573" cy="2058196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6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99" grpId="0" animBg="1"/>
      <p:bldP spid="306200" grpId="0" animBg="1"/>
      <p:bldP spid="306201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F4B4EEC-B21C-344D-A664-324C4A6AB823}" type="slidenum">
              <a:rPr lang="en-US" sz="1400"/>
              <a:pPr/>
              <a:t>28</a:t>
            </a:fld>
            <a:endParaRPr lang="en-US" sz="1400"/>
          </a:p>
        </p:txBody>
      </p:sp>
      <p:sp>
        <p:nvSpPr>
          <p:cNvPr id="97283" name="Line 2"/>
          <p:cNvSpPr>
            <a:spLocks noChangeShapeType="1"/>
          </p:cNvSpPr>
          <p:nvPr/>
        </p:nvSpPr>
        <p:spPr bwMode="auto">
          <a:xfrm>
            <a:off x="2208214" y="5942013"/>
            <a:ext cx="7775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7284" name="Line 3"/>
          <p:cNvSpPr>
            <a:spLocks noChangeShapeType="1"/>
          </p:cNvSpPr>
          <p:nvPr/>
        </p:nvSpPr>
        <p:spPr bwMode="auto">
          <a:xfrm flipH="1" flipV="1">
            <a:off x="2207914" y="1470651"/>
            <a:ext cx="299" cy="4471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7285" name="Text Box 4"/>
          <p:cNvSpPr txBox="1">
            <a:spLocks noChangeArrowheads="1"/>
          </p:cNvSpPr>
          <p:nvPr/>
        </p:nvSpPr>
        <p:spPr bwMode="auto">
          <a:xfrm>
            <a:off x="2029400" y="884808"/>
            <a:ext cx="2160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dirty="0"/>
              <a:t>Résistance </a:t>
            </a:r>
            <a:r>
              <a:rPr lang="en-GB" sz="1600" dirty="0" err="1"/>
              <a:t>à</a:t>
            </a:r>
            <a:r>
              <a:rPr lang="en-GB" sz="1600" dirty="0"/>
              <a:t> </a:t>
            </a:r>
            <a:r>
              <a:rPr lang="en-GB" sz="1600" dirty="0" err="1"/>
              <a:t>l’usure</a:t>
            </a:r>
            <a:endParaRPr lang="en-GB" sz="1600" dirty="0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9047164" y="5942013"/>
            <a:ext cx="865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/>
              <a:t>coût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184233" y="2438401"/>
            <a:ext cx="2182143" cy="1624303"/>
            <a:chOff x="4286" y="845"/>
            <a:chExt cx="1089" cy="771"/>
          </a:xfrm>
        </p:grpSpPr>
        <p:sp>
          <p:nvSpPr>
            <p:cNvPr id="97305" name="Text Box 9"/>
            <p:cNvSpPr txBox="1">
              <a:spLocks noChangeArrowheads="1"/>
            </p:cNvSpPr>
            <p:nvPr/>
          </p:nvSpPr>
          <p:spPr bwMode="auto">
            <a:xfrm>
              <a:off x="4340" y="981"/>
              <a:ext cx="60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800"/>
                <a:t>Métal Métal</a:t>
              </a:r>
            </a:p>
          </p:txBody>
        </p:sp>
        <p:sp>
          <p:nvSpPr>
            <p:cNvPr id="97306" name="Oval 10"/>
            <p:cNvSpPr>
              <a:spLocks noChangeArrowheads="1"/>
            </p:cNvSpPr>
            <p:nvPr/>
          </p:nvSpPr>
          <p:spPr bwMode="auto">
            <a:xfrm>
              <a:off x="4286" y="845"/>
              <a:ext cx="1089" cy="77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7307" name="Picture 11" descr="mitch TRH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1026"/>
              <a:ext cx="545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08" name="Text Box 12"/>
            <p:cNvSpPr txBox="1">
              <a:spLocks noChangeArrowheads="1"/>
            </p:cNvSpPr>
            <p:nvPr/>
          </p:nvSpPr>
          <p:spPr bwMode="auto">
            <a:xfrm>
              <a:off x="4466" y="1315"/>
              <a:ext cx="826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fr-FR" sz="1400" b="1" dirty="0">
                  <a:solidFill>
                    <a:srgbClr val="FF0000"/>
                  </a:solidFill>
                </a:rPr>
                <a:t>IONS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fr-FR" sz="1400" b="1" dirty="0">
                  <a:solidFill>
                    <a:srgbClr val="FF0000"/>
                  </a:solidFill>
                </a:rPr>
                <a:t>GRINCEMENT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163087" y="4463378"/>
            <a:ext cx="2852529" cy="1437180"/>
            <a:chOff x="397" y="2976"/>
            <a:chExt cx="1439" cy="776"/>
          </a:xfrm>
        </p:grpSpPr>
        <p:sp>
          <p:nvSpPr>
            <p:cNvPr id="97301" name="Text Box 14"/>
            <p:cNvSpPr txBox="1">
              <a:spLocks noChangeArrowheads="1"/>
            </p:cNvSpPr>
            <p:nvPr/>
          </p:nvSpPr>
          <p:spPr bwMode="auto">
            <a:xfrm>
              <a:off x="590" y="3457"/>
              <a:ext cx="1132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800" dirty="0"/>
                <a:t>P.E </a:t>
              </a:r>
              <a:r>
                <a:rPr lang="en-GB" sz="1800" dirty="0" err="1"/>
                <a:t>conventionnel</a:t>
              </a:r>
              <a:endParaRPr lang="en-GB" sz="1800" dirty="0"/>
            </a:p>
          </p:txBody>
        </p:sp>
        <p:sp>
          <p:nvSpPr>
            <p:cNvPr id="97302" name="Oval 15"/>
            <p:cNvSpPr>
              <a:spLocks noChangeArrowheads="1"/>
            </p:cNvSpPr>
            <p:nvPr/>
          </p:nvSpPr>
          <p:spPr bwMode="auto">
            <a:xfrm>
              <a:off x="476" y="2976"/>
              <a:ext cx="1360" cy="7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7303" name="Picture 16" descr="contempary cup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" y="3011"/>
              <a:ext cx="60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04" name="Text Box 17"/>
            <p:cNvSpPr txBox="1">
              <a:spLocks noChangeArrowheads="1"/>
            </p:cNvSpPr>
            <p:nvPr/>
          </p:nvSpPr>
          <p:spPr bwMode="auto">
            <a:xfrm>
              <a:off x="397" y="3164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800" b="1" dirty="0">
                  <a:solidFill>
                    <a:srgbClr val="FF0000"/>
                  </a:solidFill>
                </a:rPr>
                <a:t>USURE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8112693" y="548680"/>
            <a:ext cx="2304483" cy="1648420"/>
            <a:chOff x="4450" y="2478"/>
            <a:chExt cx="1310" cy="952"/>
          </a:xfrm>
        </p:grpSpPr>
        <p:pic>
          <p:nvPicPr>
            <p:cNvPr id="97297" name="Picture 19" descr="trident-cu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2704"/>
              <a:ext cx="37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98" name="Text Box 20"/>
            <p:cNvSpPr txBox="1">
              <a:spLocks noChangeArrowheads="1"/>
            </p:cNvSpPr>
            <p:nvPr/>
          </p:nvSpPr>
          <p:spPr bwMode="auto">
            <a:xfrm>
              <a:off x="4613" y="3102"/>
              <a:ext cx="907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fr-FR" sz="1400" b="1" dirty="0">
                  <a:solidFill>
                    <a:srgbClr val="FF0000"/>
                  </a:solidFill>
                </a:rPr>
                <a:t>FRACTURE</a:t>
              </a: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</a:pPr>
              <a:r>
                <a:rPr lang="fr-FR" sz="1400" b="1" dirty="0">
                  <a:solidFill>
                    <a:srgbClr val="FF0000"/>
                  </a:solidFill>
                </a:rPr>
                <a:t>GRINCEMENT</a:t>
              </a:r>
            </a:p>
          </p:txBody>
        </p:sp>
        <p:sp>
          <p:nvSpPr>
            <p:cNvPr id="97299" name="Oval 21"/>
            <p:cNvSpPr>
              <a:spLocks noChangeArrowheads="1"/>
            </p:cNvSpPr>
            <p:nvPr/>
          </p:nvSpPr>
          <p:spPr bwMode="auto">
            <a:xfrm>
              <a:off x="4468" y="2478"/>
              <a:ext cx="1292" cy="95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300" name="Text Box 22"/>
            <p:cNvSpPr txBox="1">
              <a:spLocks noChangeArrowheads="1"/>
            </p:cNvSpPr>
            <p:nvPr/>
          </p:nvSpPr>
          <p:spPr bwMode="auto">
            <a:xfrm>
              <a:off x="4450" y="2561"/>
              <a:ext cx="777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800" dirty="0" err="1"/>
                <a:t>Alumine</a:t>
              </a:r>
              <a:r>
                <a:rPr lang="en-GB" sz="1800" dirty="0"/>
                <a:t> </a:t>
              </a:r>
              <a:r>
                <a:rPr lang="en-GB" sz="1800" dirty="0" err="1"/>
                <a:t>Alumine</a:t>
              </a:r>
              <a:endParaRPr lang="en-GB" sz="1800" dirty="0"/>
            </a:p>
          </p:txBody>
        </p:sp>
      </p:grpSp>
      <p:sp>
        <p:nvSpPr>
          <p:cNvPr id="97290" name="Text Box 23"/>
          <p:cNvSpPr txBox="1">
            <a:spLocks noChangeArrowheads="1"/>
          </p:cNvSpPr>
          <p:nvPr/>
        </p:nvSpPr>
        <p:spPr bwMode="auto">
          <a:xfrm>
            <a:off x="5159375" y="6021388"/>
            <a:ext cx="865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sz="1800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4151784" y="764705"/>
            <a:ext cx="3672408" cy="2737371"/>
            <a:chOff x="1338" y="663"/>
            <a:chExt cx="3265" cy="3085"/>
          </a:xfrm>
          <a:effectLst>
            <a:glow rad="101600">
              <a:srgbClr val="FFFF00">
                <a:alpha val="75000"/>
              </a:srgbClr>
            </a:glow>
          </a:effectLst>
        </p:grpSpPr>
        <p:sp>
          <p:nvSpPr>
            <p:cNvPr id="97295" name="Oval 26"/>
            <p:cNvSpPr>
              <a:spLocks noChangeArrowheads="1"/>
            </p:cNvSpPr>
            <p:nvPr/>
          </p:nvSpPr>
          <p:spPr bwMode="auto">
            <a:xfrm>
              <a:off x="1338" y="663"/>
              <a:ext cx="3265" cy="3085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7294" name="Text Box 28"/>
            <p:cNvSpPr txBox="1">
              <a:spLocks noChangeArrowheads="1"/>
            </p:cNvSpPr>
            <p:nvPr/>
          </p:nvSpPr>
          <p:spPr bwMode="auto">
            <a:xfrm>
              <a:off x="2106" y="988"/>
              <a:ext cx="1608" cy="9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70000"/>
                </a:lnSpc>
                <a:spcBef>
                  <a:spcPct val="50000"/>
                </a:spcBef>
              </a:pPr>
              <a:r>
                <a:rPr lang="fr-FR" sz="2800" b="1" dirty="0">
                  <a:solidFill>
                    <a:schemeClr val="bg1"/>
                  </a:solidFill>
                </a:rPr>
                <a:t>X3</a:t>
              </a:r>
              <a:r>
                <a:rPr lang="en-US" sz="2800" b="1" baseline="30000" dirty="0">
                  <a:solidFill>
                    <a:schemeClr val="bg1"/>
                  </a:solidFill>
                  <a:cs typeface="Arial" charset="0"/>
                </a:rPr>
                <a:t>®</a:t>
              </a:r>
              <a:endParaRPr lang="fr-FR" sz="28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97292" name="ZoneTexte 27"/>
          <p:cNvSpPr txBox="1">
            <a:spLocks noChangeArrowheads="1"/>
          </p:cNvSpPr>
          <p:nvPr/>
        </p:nvSpPr>
        <p:spPr bwMode="auto">
          <a:xfrm>
            <a:off x="4871863" y="220486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dirty="0" err="1"/>
              <a:t>Poly-éthylène</a:t>
            </a:r>
            <a:r>
              <a:rPr lang="fr-FR" sz="1800" dirty="0"/>
              <a:t> hautement réticulé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2556" y="112295"/>
            <a:ext cx="6913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Matériaux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, couples de </a:t>
            </a:r>
            <a:r>
              <a:rPr lang="en-US" sz="28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frottement</a:t>
            </a:r>
            <a:endParaRPr lang="en-US" sz="28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011" y="6177776"/>
            <a:ext cx="1855799" cy="35341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499855" y="4124235"/>
            <a:ext cx="1692145" cy="1200329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Résistance</a:t>
            </a:r>
          </a:p>
          <a:p>
            <a:r>
              <a:rPr lang="fr-FR" dirty="0" smtClean="0"/>
              <a:t>Usure</a:t>
            </a:r>
          </a:p>
          <a:p>
            <a:r>
              <a:rPr lang="fr-FR" dirty="0" smtClean="0"/>
              <a:t>Stabilité</a:t>
            </a:r>
          </a:p>
          <a:p>
            <a:r>
              <a:rPr lang="fr-FR" dirty="0" smtClean="0"/>
              <a:t>oxydation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29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8405" y="198181"/>
            <a:ext cx="7239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generations of stabilized HXLPE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6210992"/>
            <a:ext cx="1934316" cy="3683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4" y="939116"/>
            <a:ext cx="9532152" cy="53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322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Pendant longtemps sujet jeune exclu des indications d’arthroplasties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9100" y="2260523"/>
            <a:ext cx="10233800" cy="3906102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Arial" charset="0"/>
                <a:ea typeface="Arial" charset="0"/>
                <a:cs typeface="Arial" charset="0"/>
              </a:rPr>
              <a:t>Durée de vie limitée des implants : fixation, </a:t>
            </a:r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usure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Risques infectieux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Bio matériaux mal maitrisés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Choix plutôt d’interventions palliatives: séquelles  (ostéotomies, arthrodèses</a:t>
            </a:r>
            <a:r>
              <a:rPr lang="is-IS" sz="3600" dirty="0" smtClean="0">
                <a:latin typeface="Arial" charset="0"/>
                <a:ea typeface="Arial" charset="0"/>
                <a:cs typeface="Arial" charset="0"/>
              </a:rPr>
              <a:t>…)</a:t>
            </a:r>
            <a:endParaRPr lang="fr-FR" sz="36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416" y="364697"/>
            <a:ext cx="10515600" cy="1070866"/>
          </a:xfrm>
        </p:spPr>
        <p:txBody>
          <a:bodyPr>
            <a:normAutofit/>
          </a:bodyPr>
          <a:lstStyle/>
          <a:p>
            <a:r>
              <a:rPr lang="fr-FR" sz="660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Résultats D.M. série de 78 cas </a:t>
            </a:r>
            <a:endParaRPr lang="fr-FR" sz="6600" baseline="30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6615" y="1357274"/>
            <a:ext cx="5025216" cy="4351338"/>
          </a:xfrm>
        </p:spPr>
        <p:txBody>
          <a:bodyPr/>
          <a:lstStyle/>
          <a:p>
            <a:r>
              <a:rPr lang="fr-FR" smtClean="0"/>
              <a:t>Score de Harris(sur </a:t>
            </a:r>
            <a:r>
              <a:rPr lang="fr-FR" dirty="0" smtClean="0"/>
              <a:t>100):</a:t>
            </a:r>
          </a:p>
          <a:p>
            <a:r>
              <a:rPr lang="fr-FR" dirty="0" smtClean="0"/>
              <a:t>Pré – op: 41 </a:t>
            </a:r>
          </a:p>
          <a:p>
            <a:r>
              <a:rPr lang="fr-FR" dirty="0" smtClean="0"/>
              <a:t>Post – op: 98</a:t>
            </a:r>
          </a:p>
          <a:p>
            <a:r>
              <a:rPr lang="fr-FR" dirty="0" smtClean="0"/>
              <a:t>Gain= 57</a:t>
            </a:r>
            <a:endParaRPr lang="fr-FR" dirty="0"/>
          </a:p>
        </p:txBody>
      </p:sp>
      <p:pic>
        <p:nvPicPr>
          <p:cNvPr id="5" name="Picture 1" descr="C:\Users\jae\Documents\_____JoinTheLoop_ADM\x_JTL_2_Archives\ADMimages\7b_ADMFig2a_APpost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6817" y="2005180"/>
            <a:ext cx="2069950" cy="2008466"/>
          </a:xfrm>
          <a:prstGeom prst="rect">
            <a:avLst/>
          </a:prstGeom>
          <a:noFill/>
          <a:ln w="12700" cmpd="sng">
            <a:solidFill>
              <a:schemeClr val="accent1"/>
            </a:solidFill>
          </a:ln>
        </p:spPr>
      </p:pic>
      <p:pic>
        <p:nvPicPr>
          <p:cNvPr id="6" name="Picture 2" descr="C:\Users\jae\Documents\_____JoinTheLoop_ADM\x_JTL_2_Archives\ADMimages\7c_ADMfig2b_AP4yr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551" y="1965401"/>
            <a:ext cx="2004065" cy="2048245"/>
          </a:xfrm>
          <a:prstGeom prst="rect">
            <a:avLst/>
          </a:prstGeom>
          <a:noFill/>
          <a:ln w="12700" cmpd="sng">
            <a:solidFill>
              <a:schemeClr val="accent1"/>
            </a:solidFill>
          </a:ln>
        </p:spPr>
      </p:pic>
      <p:pic>
        <p:nvPicPr>
          <p:cNvPr id="7" name="Picture 3" descr="C:\Users\jae\Documents\_____JoinTheLoop_ADM\x_JTL_2_Archives\ADMimages\7d_ADMfig2c_Lat4yr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1344" y="1965401"/>
            <a:ext cx="1948583" cy="2048246"/>
          </a:xfrm>
          <a:prstGeom prst="rect">
            <a:avLst/>
          </a:prstGeom>
          <a:noFill/>
          <a:ln w="12700" cmpd="sng">
            <a:solidFill>
              <a:schemeClr val="accent1"/>
            </a:solidFill>
          </a:ln>
        </p:spPr>
      </p:pic>
      <p:pic>
        <p:nvPicPr>
          <p:cNvPr id="8" name="Picture 6" descr="C:\Users\jae\Documents\_____JoinTheLoop_ADM\x_JTL_2_Archives\Images\ADMvsPSL_Images\Im_Article\Herm.M_ADMGlob copi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1655" y="4132805"/>
            <a:ext cx="3047855" cy="1941466"/>
          </a:xfrm>
          <a:prstGeom prst="rect">
            <a:avLst/>
          </a:prstGeom>
          <a:noFill/>
          <a:ln w="12700" cmpd="sng">
            <a:solidFill>
              <a:schemeClr val="accent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4642178" y="4328138"/>
            <a:ext cx="2879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de liseré</a:t>
            </a:r>
          </a:p>
          <a:p>
            <a:r>
              <a:rPr lang="fr-FR" dirty="0" smtClean="0"/>
              <a:t>Pas d’ostéolyse</a:t>
            </a:r>
          </a:p>
          <a:p>
            <a:r>
              <a:rPr lang="fr-FR" dirty="0" smtClean="0"/>
              <a:t>Parfaite ostéo-intégration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6" y="6082279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 bwMode="auto">
          <a:xfrm>
            <a:off x="1888958" y="1105783"/>
            <a:ext cx="2394119" cy="2335881"/>
          </a:xfrm>
          <a:prstGeom prst="ellipse">
            <a:avLst/>
          </a:prstGeom>
          <a:noFill/>
          <a:ln w="38100" cap="flat" cmpd="sng" algn="ctr">
            <a:solidFill>
              <a:srgbClr val="B9B9E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7909868" y="1105783"/>
            <a:ext cx="2394119" cy="2335881"/>
          </a:xfrm>
          <a:prstGeom prst="ellipse">
            <a:avLst/>
          </a:prstGeom>
          <a:noFill/>
          <a:ln w="38100" cap="flat" cmpd="sng" algn="ctr">
            <a:solidFill>
              <a:srgbClr val="B9B9E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7909868" y="4348018"/>
            <a:ext cx="2394119" cy="2335881"/>
          </a:xfrm>
          <a:prstGeom prst="ellipse">
            <a:avLst/>
          </a:prstGeom>
          <a:noFill/>
          <a:ln w="38100" cap="flat" cmpd="sng" algn="ctr">
            <a:solidFill>
              <a:srgbClr val="B9B9E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1888958" y="4348018"/>
            <a:ext cx="2394119" cy="2335881"/>
          </a:xfrm>
          <a:prstGeom prst="ellipse">
            <a:avLst/>
          </a:prstGeom>
          <a:noFill/>
          <a:ln w="38100" cap="flat" cmpd="sng" algn="ctr">
            <a:solidFill>
              <a:srgbClr val="B9B9E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58307" y="1718234"/>
            <a:ext cx="1643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Double mobilité</a:t>
            </a:r>
            <a:endParaRPr lang="fr-FR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8058839" y="1747738"/>
            <a:ext cx="2096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/>
              <a:t>Poro-coat</a:t>
            </a:r>
            <a:endParaRPr lang="fr-FR" sz="3200" dirty="0" smtClean="0"/>
          </a:p>
          <a:p>
            <a:pPr algn="ctr"/>
            <a:r>
              <a:rPr lang="fr-FR" sz="3200" dirty="0" smtClean="0"/>
              <a:t>HA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2358306" y="5270332"/>
            <a:ext cx="16080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HXLPE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3483" y="5009109"/>
            <a:ext cx="2230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smtClean="0"/>
              <a:t>Dessin anatomique</a:t>
            </a:r>
            <a:endParaRPr lang="fr-FR" sz="3200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4414461" y="2394278"/>
            <a:ext cx="875897" cy="86135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6881571" y="2394278"/>
            <a:ext cx="1028297" cy="86135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onnecteur droit avec flèche 16"/>
          <p:cNvCxnSpPr/>
          <p:nvPr/>
        </p:nvCxnSpPr>
        <p:spPr bwMode="auto">
          <a:xfrm flipV="1">
            <a:off x="4414461" y="4788557"/>
            <a:ext cx="744513" cy="7591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6881571" y="4788557"/>
            <a:ext cx="890495" cy="7591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4283076" y="3441664"/>
            <a:ext cx="3499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 D M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062" y="892922"/>
            <a:ext cx="2130689" cy="146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15" y="6367346"/>
            <a:ext cx="1572788" cy="2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86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503" y="0"/>
            <a:ext cx="3863975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9571" y="825190"/>
            <a:ext cx="4081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45 ans, PTH double mobilité, J +1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Genou: </a:t>
            </a:r>
            <a:r>
              <a:rPr 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q</a:t>
            </a:r>
            <a:r>
              <a:rPr lang="fr-FR" alt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ue </a:t>
            </a:r>
            <a:r>
              <a:rPr lang="fr-FR" alt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faire ?</a:t>
            </a: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FR" altLang="fr-FR" dirty="0">
                <a:latin typeface="Arial" charset="0"/>
                <a:ea typeface="Arial" charset="0"/>
                <a:cs typeface="Arial" charset="0"/>
              </a:rPr>
              <a:t>Traitement médical </a:t>
            </a:r>
          </a:p>
          <a:p>
            <a:r>
              <a:rPr lang="fr-FR" altLang="fr-FR" dirty="0">
                <a:latin typeface="Arial" charset="0"/>
                <a:ea typeface="Arial" charset="0"/>
                <a:cs typeface="Arial" charset="0"/>
              </a:rPr>
              <a:t>Rééducation &amp; physiothérapie</a:t>
            </a:r>
          </a:p>
          <a:p>
            <a:r>
              <a:rPr lang="fr-FR" altLang="fr-FR" dirty="0">
                <a:latin typeface="Arial" charset="0"/>
                <a:ea typeface="Arial" charset="0"/>
                <a:cs typeface="Arial" charset="0"/>
              </a:rPr>
              <a:t>Infiltrations de cortico</a:t>
            </a:r>
            <a:r>
              <a:rPr lang="fr-FR" altLang="ja-JP" dirty="0">
                <a:latin typeface="Arial" charset="0"/>
                <a:ea typeface="Arial" charset="0"/>
                <a:cs typeface="Arial" charset="0"/>
              </a:rPr>
              <a:t>ïdes</a:t>
            </a:r>
          </a:p>
          <a:p>
            <a:r>
              <a:rPr lang="fr-FR" altLang="ja-JP" dirty="0" err="1">
                <a:latin typeface="Arial" charset="0"/>
                <a:ea typeface="Arial" charset="0"/>
                <a:cs typeface="Arial" charset="0"/>
              </a:rPr>
              <a:t>Visco</a:t>
            </a:r>
            <a:r>
              <a:rPr lang="fr-FR" altLang="ja-JP" dirty="0">
                <a:latin typeface="Arial" charset="0"/>
                <a:ea typeface="Arial" charset="0"/>
                <a:cs typeface="Arial" charset="0"/>
              </a:rPr>
              <a:t> supplémentation</a:t>
            </a:r>
          </a:p>
          <a:p>
            <a:r>
              <a:rPr lang="fr-FR" altLang="ja-JP" dirty="0">
                <a:latin typeface="Arial" charset="0"/>
                <a:ea typeface="Arial" charset="0"/>
                <a:cs typeface="Arial" charset="0"/>
              </a:rPr>
              <a:t>Hygiène de vie</a:t>
            </a:r>
          </a:p>
          <a:p>
            <a:r>
              <a:rPr lang="fr-FR" altLang="ja-JP" dirty="0">
                <a:latin typeface="Arial" charset="0"/>
                <a:ea typeface="Arial" charset="0"/>
                <a:cs typeface="Arial" charset="0"/>
              </a:rPr>
              <a:t>Chirurgie</a:t>
            </a:r>
          </a:p>
          <a:p>
            <a:pPr>
              <a:buSzPct val="60000"/>
              <a:buFont typeface="Wingdings" charset="2"/>
              <a:buNone/>
            </a:pPr>
            <a:endParaRPr lang="fr-FR" altLang="ja-JP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Espace réservé pour une image  3"/>
          <p:cNvPicPr>
            <a:picLocks noGrp="1" noChangeAspect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5" y="1260088"/>
            <a:ext cx="5186707" cy="4866075"/>
          </a:xfrm>
          <a:ln w="3175">
            <a:solidFill>
              <a:schemeClr val="accent2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6126163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05161" y="220159"/>
            <a:ext cx="10515600" cy="1325563"/>
          </a:xfrm>
        </p:spPr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</a:rPr>
              <a:t>Traitement médical: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161" y="1847385"/>
            <a:ext cx="8839199" cy="4330390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buFont typeface="Wingdings" charset="2"/>
              <a:buNone/>
            </a:pPr>
            <a:r>
              <a:rPr lang="fr-FR" altLang="fr-FR" sz="3600" dirty="0" smtClean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Le traitement médical ne peut supprimer la </a:t>
            </a:r>
            <a:r>
              <a:rPr lang="fr-FR" altLang="fr-FR" sz="3600" dirty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douleur</a:t>
            </a:r>
            <a:r>
              <a:rPr lang="fr-FR" altLang="fr-FR" sz="3600" dirty="0" smtClean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 que de façon temporaire</a:t>
            </a:r>
            <a:endParaRPr lang="fr-FR" altLang="fr-FR" sz="3600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fr-FR" altLang="fr-FR" sz="3200" dirty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fr-FR" altLang="fr-FR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médicaments</a:t>
            </a:r>
          </a:p>
          <a:p>
            <a:pPr lvl="1">
              <a:lnSpc>
                <a:spcPct val="80000"/>
              </a:lnSpc>
            </a:pPr>
            <a:r>
              <a:rPr lang="fr-FR" altLang="fr-FR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infiltrations </a:t>
            </a:r>
          </a:p>
          <a:p>
            <a:pPr lvl="1">
              <a:lnSpc>
                <a:spcPct val="80000"/>
              </a:lnSpc>
            </a:pPr>
            <a:r>
              <a:rPr lang="fr-FR" altLang="fr-FR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physiothérapie</a:t>
            </a:r>
          </a:p>
          <a:p>
            <a:pPr lvl="1">
              <a:lnSpc>
                <a:spcPct val="80000"/>
              </a:lnSpc>
            </a:pPr>
            <a:r>
              <a:rPr lang="fr-FR" altLang="fr-FR" sz="32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diminution du poids et de l’activité </a:t>
            </a:r>
            <a:endParaRPr lang="fr-FR" altLang="fr-FR" sz="3200" dirty="0" smtClean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fr-FR" altLang="fr-FR" sz="3200" dirty="0" smtClean="0">
              <a:solidFill>
                <a:srgbClr val="FAFD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altLang="fr-FR" sz="3600" dirty="0" smtClean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n’ont </a:t>
            </a:r>
            <a:r>
              <a:rPr lang="fr-FR" altLang="fr-FR" sz="3600" dirty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qu’une action symptomatique</a:t>
            </a:r>
          </a:p>
        </p:txBody>
      </p:sp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2568498" y="5421352"/>
            <a:ext cx="5943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Arial Unicode MS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Arial Unicode MS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Arial Unicode MS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Arial Unicode MS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Arial Unicode MS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fr-FR" altLang="fr-FR" sz="2000">
              <a:solidFill>
                <a:srgbClr val="FAFD00"/>
              </a:solidFill>
              <a:latin typeface="Times New Roman" charset="0"/>
            </a:endParaRPr>
          </a:p>
          <a:p>
            <a:pPr algn="ctr">
              <a:spcBef>
                <a:spcPct val="50000"/>
              </a:spcBef>
            </a:pPr>
            <a:endParaRPr lang="fr-FR" altLang="fr-FR" sz="2000">
              <a:solidFill>
                <a:srgbClr val="FAFD00"/>
              </a:solidFill>
              <a:latin typeface="Times New Roman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</a:rPr>
              <a:t>Chirurgie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556" y="1881380"/>
            <a:ext cx="5916419" cy="4351338"/>
          </a:xfrm>
        </p:spPr>
        <p:txBody>
          <a:bodyPr>
            <a:noAutofit/>
          </a:bodyPr>
          <a:lstStyle/>
          <a:p>
            <a:r>
              <a:rPr lang="fr-FR" altLang="fr-FR" sz="3200" dirty="0"/>
              <a:t>« Nettoyage arthroscopique </a:t>
            </a:r>
            <a:r>
              <a:rPr lang="fr-FR" altLang="fr-FR" sz="3200" dirty="0" smtClean="0"/>
              <a:t>»</a:t>
            </a:r>
            <a:endParaRPr lang="fr-FR" altLang="fr-FR" sz="3200" dirty="0"/>
          </a:p>
          <a:p>
            <a:r>
              <a:rPr lang="fr-FR" altLang="fr-FR" sz="3200" dirty="0" smtClean="0"/>
              <a:t>Greffes </a:t>
            </a:r>
            <a:r>
              <a:rPr lang="fr-FR" altLang="fr-FR" sz="3200" dirty="0" err="1" smtClean="0"/>
              <a:t>ostéochondrales</a:t>
            </a:r>
            <a:endParaRPr lang="fr-FR" altLang="fr-FR" sz="3200" dirty="0" smtClean="0"/>
          </a:p>
          <a:p>
            <a:r>
              <a:rPr lang="fr-FR" altLang="fr-FR" sz="3200" dirty="0" smtClean="0"/>
              <a:t>Cellules souches</a:t>
            </a:r>
          </a:p>
          <a:p>
            <a:r>
              <a:rPr lang="fr-FR" altLang="fr-FR" sz="3200" dirty="0" smtClean="0"/>
              <a:t>Ostéotomies</a:t>
            </a:r>
            <a:endParaRPr lang="fr-FR" altLang="fr-FR" sz="3200" dirty="0"/>
          </a:p>
          <a:p>
            <a:r>
              <a:rPr lang="fr-FR" altLang="fr-FR" sz="3200" dirty="0"/>
              <a:t>Prothèses uni </a:t>
            </a:r>
            <a:r>
              <a:rPr lang="fr-FR" altLang="fr-FR" sz="3200" dirty="0" err="1" smtClean="0"/>
              <a:t>compartimentales</a:t>
            </a:r>
            <a:endParaRPr lang="fr-FR" altLang="fr-FR" sz="3200" dirty="0"/>
          </a:p>
          <a:p>
            <a:r>
              <a:rPr lang="fr-FR" altLang="fr-FR" sz="3200" dirty="0"/>
              <a:t>Prothèses tri </a:t>
            </a:r>
            <a:r>
              <a:rPr lang="fr-FR" altLang="fr-FR" sz="3200" dirty="0" err="1"/>
              <a:t>compartimentales</a:t>
            </a:r>
            <a:endParaRPr lang="fr-FR" altLang="fr-FR" sz="3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49" y="1038940"/>
            <a:ext cx="2401584" cy="16848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49" y="2858758"/>
            <a:ext cx="2522343" cy="17508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42" y="4744499"/>
            <a:ext cx="2541850" cy="16563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6" y="6134226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Cahier des charges de l’opération idéale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 smtClean="0">
                <a:latin typeface="Arial" charset="0"/>
                <a:ea typeface="Arial" charset="0"/>
                <a:cs typeface="Arial" charset="0"/>
              </a:rPr>
              <a:t>Peu invasive -  Récupération rapide</a:t>
            </a:r>
            <a:endParaRPr lang="fr-FR" altLang="fr-FR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latin typeface="Arial" charset="0"/>
                <a:ea typeface="Arial" charset="0"/>
                <a:cs typeface="Arial" charset="0"/>
              </a:rPr>
              <a:t> Résultat fiable et durable – Evaluation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latin typeface="Arial" charset="0"/>
                <a:ea typeface="Arial" charset="0"/>
                <a:cs typeface="Arial" charset="0"/>
              </a:rPr>
              <a:t> Indications les plus larges possibles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latin typeface="Arial" charset="0"/>
                <a:ea typeface="Arial" charset="0"/>
                <a:cs typeface="Arial" charset="0"/>
              </a:rPr>
              <a:t> Reprise chirurgicale « simple »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71707" y="219308"/>
            <a:ext cx="7772400" cy="990600"/>
          </a:xfrm>
        </p:spPr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</a:rPr>
              <a:t>Chirurgie arthroscopique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7629" y="1555595"/>
            <a:ext cx="977962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fr-FR" altLang="fr-FR" dirty="0"/>
              <a:t>Si </a:t>
            </a:r>
            <a:r>
              <a:rPr lang="fr-FR" altLang="fr-FR" dirty="0" smtClean="0"/>
              <a:t>syndrome</a:t>
            </a:r>
            <a:r>
              <a:rPr lang="fr-FR" altLang="ja-JP" dirty="0" smtClean="0">
                <a:ea typeface="ＭＳ Ｐゴシック" charset="-128"/>
              </a:rPr>
              <a:t> </a:t>
            </a:r>
            <a:r>
              <a:rPr lang="fr-FR" altLang="ja-JP" dirty="0">
                <a:ea typeface="ＭＳ Ｐゴシック" charset="-128"/>
              </a:rPr>
              <a:t>méniscal prédominant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fr-FR" altLang="ja-JP" dirty="0"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fr-FR" altLang="fr-FR" dirty="0" smtClean="0">
                <a:solidFill>
                  <a:srgbClr val="FAFD00"/>
                </a:solidFill>
              </a:rPr>
              <a:t>   </a:t>
            </a:r>
            <a:r>
              <a:rPr lang="fr-FR" altLang="fr-FR" sz="3600" dirty="0" smtClean="0">
                <a:solidFill>
                  <a:srgbClr val="FAFD00"/>
                </a:solidFill>
              </a:rPr>
              <a:t>Les résultats </a:t>
            </a:r>
            <a:r>
              <a:rPr lang="fr-FR" altLang="fr-FR" sz="3600" dirty="0">
                <a:solidFill>
                  <a:srgbClr val="FAFD00"/>
                </a:solidFill>
              </a:rPr>
              <a:t>des nettoyages articulaires </a:t>
            </a:r>
            <a:r>
              <a:rPr lang="fr-FR" altLang="fr-FR" sz="3600" dirty="0" smtClean="0">
                <a:solidFill>
                  <a:srgbClr val="FAFD00"/>
                </a:solidFill>
              </a:rPr>
              <a:t>par arthroscopie </a:t>
            </a:r>
            <a:r>
              <a:rPr lang="fr-FR" altLang="fr-FR" sz="3600" dirty="0">
                <a:solidFill>
                  <a:srgbClr val="FAFD00"/>
                </a:solidFill>
              </a:rPr>
              <a:t>sont variables et ne font que repousser de quelques mois </a:t>
            </a:r>
            <a:r>
              <a:rPr lang="fr-FR" altLang="fr-FR" sz="3600" dirty="0" smtClean="0">
                <a:solidFill>
                  <a:srgbClr val="FAFD00"/>
                </a:solidFill>
              </a:rPr>
              <a:t>l’échéance </a:t>
            </a:r>
            <a:r>
              <a:rPr lang="fr-FR" altLang="fr-FR" sz="3600" dirty="0">
                <a:solidFill>
                  <a:srgbClr val="FAFD00"/>
                </a:solidFill>
              </a:rPr>
              <a:t>de l’arthroplastie</a:t>
            </a:r>
            <a:endParaRPr lang="fr-FR" altLang="fr-FR" sz="3600" b="1" dirty="0">
              <a:solidFill>
                <a:srgbClr val="FAFD00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fr-FR" altLang="fr-FR" sz="1600" b="1" dirty="0">
              <a:solidFill>
                <a:srgbClr val="FAFD00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fr-FR" altLang="fr-FR" sz="1600" b="1" dirty="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</a:pPr>
            <a:endParaRPr lang="fr-FR" altLang="fr-FR" dirty="0"/>
          </a:p>
          <a:p>
            <a:pPr>
              <a:lnSpc>
                <a:spcPct val="80000"/>
              </a:lnSpc>
            </a:pPr>
            <a:endParaRPr lang="fr-FR" altLang="ja-JP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endParaRPr lang="fr-FR" alt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4151454"/>
            <a:ext cx="3367668" cy="22437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9" y="515938"/>
            <a:ext cx="8129587" cy="571500"/>
          </a:xfrm>
          <a:extLs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 fontScale="90000"/>
          </a:bodyPr>
          <a:lstStyle/>
          <a:p>
            <a:pPr defTabSz="762000"/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ostéotomies sont de très bonnes opérations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63" y="1981200"/>
            <a:ext cx="1968500" cy="2819400"/>
          </a:xfrm>
        </p:spPr>
      </p:pic>
      <p:pic>
        <p:nvPicPr>
          <p:cNvPr id="2867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163" y="2133601"/>
            <a:ext cx="3733800" cy="2422525"/>
          </a:xfrm>
        </p:spPr>
      </p:pic>
      <p:pic>
        <p:nvPicPr>
          <p:cNvPr id="28677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6763" y="2133600"/>
            <a:ext cx="1962150" cy="2514600"/>
          </a:xfr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524001" y="4933950"/>
            <a:ext cx="900112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800" dirty="0">
                <a:solidFill>
                  <a:srgbClr val="FFFF00"/>
                </a:solidFill>
              </a:rPr>
              <a:t>  Ouverture interne	</a:t>
            </a:r>
            <a:r>
              <a:rPr lang="fr-FR" altLang="fr-FR" sz="1800" dirty="0"/>
              <a:t>                   </a:t>
            </a:r>
            <a:r>
              <a:rPr lang="fr-FR" altLang="fr-FR" sz="2400" dirty="0"/>
              <a:t>Fermeture externe</a:t>
            </a:r>
            <a:r>
              <a:rPr lang="fr-FR" altLang="fr-FR" sz="1800" dirty="0">
                <a:solidFill>
                  <a:srgbClr val="FFFF00"/>
                </a:solidFill>
              </a:rPr>
              <a:t>	                 </a:t>
            </a:r>
            <a:r>
              <a:rPr lang="fr-FR" altLang="fr-FR" sz="1800" dirty="0" err="1">
                <a:solidFill>
                  <a:srgbClr val="FFFF00"/>
                </a:solidFill>
              </a:rPr>
              <a:t>Curviplane</a:t>
            </a:r>
            <a:endParaRPr lang="fr-FR" altLang="fr-FR" sz="1800" dirty="0">
              <a:solidFill>
                <a:srgbClr val="FFFF00"/>
              </a:solidFill>
            </a:endParaRPr>
          </a:p>
        </p:txBody>
      </p:sp>
      <p:pic>
        <p:nvPicPr>
          <p:cNvPr id="7" name="Picture 2" descr="Saxe MIn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69937"/>
            <a:ext cx="143033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10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</a:rPr>
              <a:t>Une bonne ostéotomie doit:</a:t>
            </a:r>
          </a:p>
        </p:txBody>
      </p:sp>
      <p:sp>
        <p:nvSpPr>
          <p:cNvPr id="30723" name="ZoneTexte 4"/>
          <p:cNvSpPr txBox="1">
            <a:spLocks noChangeArrowheads="1"/>
          </p:cNvSpPr>
          <p:nvPr/>
        </p:nvSpPr>
        <p:spPr bwMode="auto">
          <a:xfrm>
            <a:off x="966439" y="1458951"/>
            <a:ext cx="838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Etre de réalisation simple </a:t>
            </a: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Permettre une correction précise et mesurable en per opératoire</a:t>
            </a: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Limiter les complications (SPE, Douleurs </a:t>
            </a:r>
            <a:r>
              <a:rPr lang="fr-FR" altLang="fr-FR" dirty="0" err="1">
                <a:solidFill>
                  <a:srgbClr val="FFFF00"/>
                </a:solidFill>
              </a:rPr>
              <a:t>PTsup</a:t>
            </a:r>
            <a:r>
              <a:rPr lang="fr-FR" altLang="fr-FR" dirty="0">
                <a:solidFill>
                  <a:srgbClr val="FFFF00"/>
                </a:solidFill>
              </a:rPr>
              <a:t>, Pseudarthrose, etc…)</a:t>
            </a: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Permettre une mobilisation articulaire complète et immédiate</a:t>
            </a: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Avoir une période de mise en décharge limitée</a:t>
            </a: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Eviter la perte de correction</a:t>
            </a:r>
          </a:p>
          <a:p>
            <a:pPr eaLnBrk="1" hangingPunct="1">
              <a:buFont typeface="Wingdings" charset="2"/>
              <a:buChar char="Ø"/>
            </a:pPr>
            <a:endParaRPr lang="fr-FR" altLang="fr-FR" dirty="0">
              <a:solidFill>
                <a:srgbClr val="FFFF00"/>
              </a:solidFill>
            </a:endParaRPr>
          </a:p>
          <a:p>
            <a:pPr eaLnBrk="1" hangingPunct="1">
              <a:buFont typeface="Wingdings" charset="2"/>
              <a:buChar char="Ø"/>
            </a:pPr>
            <a:endParaRPr lang="fr-FR" altLang="fr-FR" dirty="0">
              <a:solidFill>
                <a:srgbClr val="FFFF00"/>
              </a:solidFill>
            </a:endParaRPr>
          </a:p>
          <a:p>
            <a:pPr eaLnBrk="1" hangingPunct="1">
              <a:buFont typeface="Wingdings" charset="2"/>
              <a:buChar char="Ø"/>
            </a:pPr>
            <a:endParaRPr lang="fr-FR" altLang="fr-FR" dirty="0">
              <a:solidFill>
                <a:srgbClr val="FFFF00"/>
              </a:solidFill>
            </a:endParaRP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Intervention la plus réalisée : Fermeture externe:  </a:t>
            </a:r>
            <a:r>
              <a:rPr lang="fr-FR" altLang="fr-FR" dirty="0" smtClean="0">
                <a:solidFill>
                  <a:srgbClr val="FFFF00"/>
                </a:solidFill>
              </a:rPr>
              <a:t>160 /162</a:t>
            </a:r>
            <a:endParaRPr lang="fr-FR" altLang="fr-FR" dirty="0">
              <a:solidFill>
                <a:srgbClr val="FFFF00"/>
              </a:solidFill>
            </a:endParaRPr>
          </a:p>
          <a:p>
            <a:pPr eaLnBrk="1" hangingPunct="1">
              <a:buFont typeface="Wingdings" charset="2"/>
              <a:buChar char="Ø"/>
            </a:pPr>
            <a:r>
              <a:rPr lang="fr-FR" altLang="fr-FR" dirty="0">
                <a:solidFill>
                  <a:srgbClr val="FFFF00"/>
                </a:solidFill>
              </a:rPr>
              <a:t> Matériel utilisé : système HTO ®</a:t>
            </a:r>
          </a:p>
        </p:txBody>
      </p:sp>
      <p:pic>
        <p:nvPicPr>
          <p:cNvPr id="30724" name="Image 5" descr="HTO Zim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103" y="1293542"/>
            <a:ext cx="1968190" cy="19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ZoneTexte 6"/>
          <p:cNvSpPr txBox="1">
            <a:spLocks noChangeArrowheads="1"/>
          </p:cNvSpPr>
          <p:nvPr/>
        </p:nvSpPr>
        <p:spPr bwMode="auto">
          <a:xfrm>
            <a:off x="1038922" y="4568297"/>
            <a:ext cx="38862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dirty="0"/>
              <a:t>Coupe précise et guidée</a:t>
            </a:r>
          </a:p>
          <a:p>
            <a:pPr eaLnBrk="1" hangingPunct="1"/>
            <a:r>
              <a:rPr lang="fr-FR" altLang="fr-FR" dirty="0"/>
              <a:t>Conservation de la charnière médiale</a:t>
            </a:r>
          </a:p>
          <a:p>
            <a:pPr eaLnBrk="1" hangingPunct="1"/>
            <a:r>
              <a:rPr lang="fr-FR" altLang="fr-FR" dirty="0"/>
              <a:t>Fixation rigide</a:t>
            </a:r>
          </a:p>
          <a:p>
            <a:pPr eaLnBrk="1" hangingPunct="1"/>
            <a:r>
              <a:rPr lang="fr-FR" altLang="fr-FR" dirty="0"/>
              <a:t>Compression</a:t>
            </a:r>
          </a:p>
          <a:p>
            <a:pPr eaLnBrk="1" hangingPunct="1"/>
            <a:r>
              <a:rPr lang="fr-FR" altLang="fr-FR" dirty="0"/>
              <a:t>Vis supérieures enfouies (têtes plates</a:t>
            </a:r>
            <a:r>
              <a:rPr lang="fr-FR" altLang="fr-FR" dirty="0" smtClean="0"/>
              <a:t>)</a:t>
            </a:r>
          </a:p>
          <a:p>
            <a:pPr eaLnBrk="1" hangingPunct="1"/>
            <a:r>
              <a:rPr lang="fr-FR" altLang="fr-FR" dirty="0" smtClean="0"/>
              <a:t>Éventuellement vis verrouillées</a:t>
            </a:r>
            <a:endParaRPr lang="fr-FR" alt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20" y="3590873"/>
            <a:ext cx="1851998" cy="17622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28" y="3590693"/>
            <a:ext cx="2000065" cy="176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6440"/>
            <a:ext cx="10515600" cy="1100818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Amélioration de la fiabilité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398882"/>
            <a:ext cx="10233800" cy="4734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Industrie</a:t>
            </a:r>
          </a:p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Contrôles des usines  et des implants, certifications, normes</a:t>
            </a:r>
          </a:p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Registres (pays nordiques, GB, Australie</a:t>
            </a:r>
            <a:r>
              <a:rPr lang="is-IS" sz="3200" dirty="0" smtClean="0">
                <a:latin typeface="Arial" charset="0"/>
                <a:ea typeface="Arial" charset="0"/>
                <a:cs typeface="Arial" charset="0"/>
              </a:rPr>
              <a:t>… France à la traîne)</a:t>
            </a:r>
            <a:endParaRPr lang="fr-FR" sz="32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fr-FR" sz="32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Conditions de soins</a:t>
            </a:r>
          </a:p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Hygiène</a:t>
            </a:r>
          </a:p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Antibioprophylaxie</a:t>
            </a:r>
          </a:p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Récupération rapide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Evolution de mes indications</a:t>
            </a:r>
          </a:p>
        </p:txBody>
      </p:sp>
      <p:graphicFrame>
        <p:nvGraphicFramePr>
          <p:cNvPr id="7" name="Graphiqu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592518"/>
              </p:ext>
            </p:extLst>
          </p:nvPr>
        </p:nvGraphicFramePr>
        <p:xfrm>
          <a:off x="1752600" y="1752600"/>
          <a:ext cx="5181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1465818288"/>
              </p:ext>
            </p:extLst>
          </p:nvPr>
        </p:nvGraphicFramePr>
        <p:xfrm>
          <a:off x="6324600" y="1828800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581" name="ZoneTexte 10"/>
          <p:cNvSpPr txBox="1">
            <a:spLocks noChangeArrowheads="1"/>
          </p:cNvSpPr>
          <p:nvPr/>
        </p:nvSpPr>
        <p:spPr bwMode="auto">
          <a:xfrm>
            <a:off x="2895600" y="5791201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800" dirty="0" smtClean="0">
                <a:solidFill>
                  <a:srgbClr val="FFFF00"/>
                </a:solidFill>
              </a:rPr>
              <a:t>Total 1987-2010:</a:t>
            </a:r>
            <a:endParaRPr lang="fr-FR" altLang="fr-FR" sz="1800" dirty="0">
              <a:solidFill>
                <a:srgbClr val="FFFF00"/>
              </a:solidFill>
            </a:endParaRPr>
          </a:p>
          <a:p>
            <a:pPr eaLnBrk="1" hangingPunct="1"/>
            <a:r>
              <a:rPr lang="fr-FR" altLang="fr-FR" sz="1800" dirty="0">
                <a:solidFill>
                  <a:srgbClr val="FFFF00"/>
                </a:solidFill>
              </a:rPr>
              <a:t>Ostéotomies: </a:t>
            </a:r>
            <a:r>
              <a:rPr lang="fr-FR" altLang="fr-FR" sz="1800" dirty="0" smtClean="0">
                <a:solidFill>
                  <a:srgbClr val="FFFF00"/>
                </a:solidFill>
              </a:rPr>
              <a:t>162   </a:t>
            </a:r>
            <a:r>
              <a:rPr lang="fr-FR" altLang="fr-FR" sz="1800" dirty="0">
                <a:solidFill>
                  <a:srgbClr val="FFFF00"/>
                </a:solidFill>
              </a:rPr>
              <a:t>PTG: 1255    PUC: 105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3578" y="355600"/>
            <a:ext cx="7747000" cy="660400"/>
          </a:xfrm>
          <a:ln w="25400" cap="flat">
            <a:noFill/>
            <a:miter lim="800000"/>
            <a:headEnd/>
            <a:tailEnd/>
          </a:ln>
        </p:spPr>
        <p:txBody>
          <a:bodyPr vert="horz" lIns="90487" tIns="44450" rIns="90487" bIns="44450" rtlCol="0" anchor="ctr">
            <a:noAutofit/>
          </a:bodyPr>
          <a:lstStyle/>
          <a:p>
            <a:pPr defTabSz="762000"/>
            <a:r>
              <a:rPr lang="fr-FR" altLang="fr-FR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Indications des ostéotomies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65354" y="2330449"/>
            <a:ext cx="5080000" cy="3624301"/>
          </a:xfrm>
          <a:ln w="25400" cap="flat">
            <a:noFill/>
          </a:ln>
        </p:spPr>
        <p:txBody>
          <a:bodyPr vert="horz" lIns="90487" tIns="44450" rIns="90487" bIns="44450" rtlCol="0">
            <a:noAutofit/>
          </a:bodyPr>
          <a:lstStyle/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sujet </a:t>
            </a: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jeune 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varus tibial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bon interligne externe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LCA et un LLI normaux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Pincement de l’interligne de stade 1 ou 2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(Pas de surcharge pondérale</a:t>
            </a:r>
            <a:r>
              <a:rPr lang="fr-FR" altLang="fr-F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   </a:t>
            </a:r>
            <a:endParaRPr lang="fr-FR" altLang="fr-FR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60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3" b="-993"/>
          <a:stretch>
            <a:fillRect/>
          </a:stretch>
        </p:blipFill>
        <p:spPr>
          <a:xfrm>
            <a:off x="6705601" y="1524000"/>
            <a:ext cx="3808413" cy="4267200"/>
          </a:xfrm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183578" y="1331600"/>
            <a:ext cx="571976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2400" dirty="0">
                <a:solidFill>
                  <a:srgbClr val="FFFF00"/>
                </a:solidFill>
                <a:latin typeface="Verdana" charset="0"/>
              </a:rPr>
              <a:t>Bon candidat à une ostéotomie:</a:t>
            </a:r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2036763" y="5715000"/>
            <a:ext cx="18280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endParaRPr lang="fr-FR" altLang="fr-FR" sz="1200" b="1">
              <a:solidFill>
                <a:srgbClr val="FFFFFF"/>
              </a:solidFill>
              <a:latin typeface="Verdana" charset="0"/>
            </a:endParaRPr>
          </a:p>
          <a:p>
            <a:endParaRPr lang="fr-FR" altLang="fr-FR" sz="1200" b="1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9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2426" y="271037"/>
            <a:ext cx="7747000" cy="660400"/>
          </a:xfrm>
          <a:ln w="25400" cap="flat">
            <a:noFill/>
            <a:miter lim="800000"/>
            <a:headEnd/>
            <a:tailEnd/>
          </a:ln>
        </p:spPr>
        <p:txBody>
          <a:bodyPr vert="horz" lIns="90487" tIns="44450" rIns="90487" bIns="44450" rtlCol="0" anchor="ctr">
            <a:noAutofit/>
          </a:bodyPr>
          <a:lstStyle/>
          <a:p>
            <a:pPr defTabSz="762000">
              <a:defRPr/>
            </a:pPr>
            <a:r>
              <a:rPr lang="fr-FR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Indications des P.U.C</a:t>
            </a:r>
            <a:r>
              <a:rPr lang="fr-FR" sz="4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fr-FR" sz="4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8807" y="1865024"/>
            <a:ext cx="5080000" cy="4521262"/>
          </a:xfrm>
        </p:spPr>
        <p:txBody>
          <a:bodyPr vert="horz" lIns="90487" tIns="44450" rIns="90487" bIns="44450" rtlCol="0">
            <a:noAutofit/>
          </a:bodyPr>
          <a:lstStyle/>
          <a:p>
            <a:pPr defTabSz="762000">
              <a:buClr>
                <a:schemeClr val="tx1"/>
              </a:buClr>
              <a:buFont typeface="Arial" charset="0"/>
              <a:buChar char="•"/>
            </a:pPr>
            <a:endParaRPr lang="fr-FR" altLang="fr-FR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varus tibial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bon interligne externe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LCA et un LLI normaux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Pincement de l’interligne de stade 1 ou 2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Pas de surcharge </a:t>
            </a:r>
            <a:r>
              <a:rPr lang="fr-FR" altLang="fr-FR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pondérale</a:t>
            </a:r>
            <a:endParaRPr lang="fr-FR" altLang="fr-FR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				</a:t>
            </a:r>
            <a:r>
              <a:rPr lang="fr-FR" altLang="fr-FR" sz="2400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fr-FR" altLang="fr-FR" sz="32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Mais</a:t>
            </a:r>
            <a:r>
              <a:rPr lang="fr-FR" altLang="fr-FR" sz="2400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Pas </a:t>
            </a: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d’arthrose </a:t>
            </a:r>
            <a:r>
              <a:rPr lang="fr-FR" altLang="fr-FR" sz="18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fémoro</a:t>
            </a: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– patellaire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1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Pas de </a:t>
            </a:r>
            <a:r>
              <a:rPr lang="fr-FR" altLang="fr-FR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Flexum</a:t>
            </a: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Ostéonécrose</a:t>
            </a:r>
            <a:endParaRPr lang="fr-FR" altLang="fr-FR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762000">
              <a:buClr>
                <a:schemeClr val="tx1"/>
              </a:buClr>
              <a:buFont typeface="Arial" charset="0"/>
              <a:buChar char="•"/>
            </a:pPr>
            <a:endParaRPr lang="fr-FR" altLang="fr-FR" sz="1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628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3" b="-993"/>
          <a:stretch>
            <a:fillRect/>
          </a:stretch>
        </p:blipFill>
        <p:spPr>
          <a:xfrm>
            <a:off x="6705601" y="1524000"/>
            <a:ext cx="3808413" cy="4267200"/>
          </a:xfrm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172426" y="1282813"/>
            <a:ext cx="571976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3200" dirty="0">
                <a:solidFill>
                  <a:srgbClr val="FFFF00"/>
                </a:solidFill>
                <a:ea typeface="Arial" charset="0"/>
                <a:cs typeface="Arial" charset="0"/>
              </a:rPr>
              <a:t>…Les mêmes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2036763" y="5715000"/>
            <a:ext cx="18280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endParaRPr lang="fr-FR" altLang="fr-FR" sz="1200" b="1">
              <a:solidFill>
                <a:srgbClr val="FFFFFF"/>
              </a:solidFill>
              <a:latin typeface="Verdana" charset="0"/>
            </a:endParaRPr>
          </a:p>
          <a:p>
            <a:endParaRPr lang="fr-FR" altLang="fr-FR" sz="1200" b="1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53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399" y="287118"/>
            <a:ext cx="11640457" cy="1325563"/>
          </a:xfrm>
        </p:spPr>
        <p:txBody>
          <a:bodyPr>
            <a:noAutofit/>
          </a:bodyPr>
          <a:lstStyle/>
          <a:p>
            <a:r>
              <a:rPr lang="fr-FR" altLang="fr-FR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162 </a:t>
            </a:r>
            <a:r>
              <a:rPr lang="fr-FR" altLang="fr-FR" sz="3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Dossiers personnels </a:t>
            </a:r>
            <a:r>
              <a:rPr lang="fr-FR" altLang="fr-FR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d’ostéotomies entre 1987 et </a:t>
            </a:r>
            <a:r>
              <a:rPr lang="fr-FR" altLang="fr-FR" sz="3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2010</a:t>
            </a:r>
            <a:r>
              <a:rPr lang="fr-FR" altLang="fr-FR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fr-FR" altLang="fr-FR" sz="3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endParaRPr lang="fr-FR" altLang="fr-FR" sz="32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795" name="Espace réservé du contenu 4"/>
          <p:cNvSpPr>
            <a:spLocks noGrp="1"/>
          </p:cNvSpPr>
          <p:nvPr>
            <p:ph idx="1"/>
          </p:nvPr>
        </p:nvSpPr>
        <p:spPr>
          <a:xfrm>
            <a:off x="1009184" y="1027906"/>
            <a:ext cx="9394903" cy="47244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</a:rPr>
              <a:t>131 revus avec recul minimal de 10 ans 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</a:rPr>
              <a:t>3 Reprises précoces pour échec: PTG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</a:rPr>
              <a:t>1 Reprise pour pseudarthrose (ostéosynthèse)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</a:rPr>
              <a:t>1 paralysie du SPE (récupération 18 </a:t>
            </a:r>
            <a:r>
              <a:rPr lang="fr-FR" altLang="fr-FR" sz="2400" dirty="0" smtClean="0">
                <a:solidFill>
                  <a:schemeClr val="tx1"/>
                </a:solidFill>
                <a:latin typeface="Arial" charset="0"/>
              </a:rPr>
              <a:t>mois, </a:t>
            </a:r>
            <a:r>
              <a:rPr lang="fr-FR" altLang="fr-FR" sz="2400" dirty="0" err="1" smtClean="0">
                <a:solidFill>
                  <a:schemeClr val="tx1"/>
                </a:solidFill>
                <a:latin typeface="Arial" charset="0"/>
              </a:rPr>
              <a:t>valgisation</a:t>
            </a:r>
            <a:r>
              <a:rPr lang="fr-FR" altLang="fr-FR" sz="2400" dirty="0" smtClean="0">
                <a:solidFill>
                  <a:schemeClr val="tx1"/>
                </a:solidFill>
                <a:latin typeface="Arial" charset="0"/>
              </a:rPr>
              <a:t> de 12°)</a:t>
            </a: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solidFill>
                  <a:schemeClr val="tx1"/>
                </a:solidFill>
                <a:latin typeface="Arial" charset="0"/>
              </a:rPr>
              <a:t> 9 PTG à 10 ans ou + ( dont 2 charnières)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6" name="ZoneTexte 5"/>
          <p:cNvSpPr txBox="1">
            <a:spLocks noChangeArrowheads="1"/>
          </p:cNvSpPr>
          <p:nvPr/>
        </p:nvSpPr>
        <p:spPr bwMode="auto">
          <a:xfrm>
            <a:off x="2754352" y="5830312"/>
            <a:ext cx="3624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3200" dirty="0">
                <a:solidFill>
                  <a:schemeClr val="accent5"/>
                </a:solidFill>
              </a:rPr>
              <a:t>90% non repris </a:t>
            </a:r>
          </a:p>
        </p:txBody>
      </p:sp>
    </p:spTree>
    <p:extLst>
      <p:ext uri="{BB962C8B-B14F-4D97-AF65-F5344CB8AC3E}">
        <p14:creationId xmlns:p14="http://schemas.microsoft.com/office/powerpoint/2010/main" val="12937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1717" y="186705"/>
            <a:ext cx="10973940" cy="1325563"/>
          </a:xfrm>
        </p:spPr>
        <p:txBody>
          <a:bodyPr>
            <a:normAutofit/>
          </a:bodyPr>
          <a:lstStyle/>
          <a:p>
            <a:r>
              <a:rPr lang="fr-FR" alt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Pourquoi moins d’ostéotomies ?</a:t>
            </a:r>
          </a:p>
        </p:txBody>
      </p:sp>
      <p:sp>
        <p:nvSpPr>
          <p:cNvPr id="34819" name="Espace réservé du contenu 4"/>
          <p:cNvSpPr>
            <a:spLocks noGrp="1"/>
          </p:cNvSpPr>
          <p:nvPr>
            <p:ph idx="1"/>
          </p:nvPr>
        </p:nvSpPr>
        <p:spPr>
          <a:xfrm>
            <a:off x="361717" y="1825625"/>
            <a:ext cx="11293254" cy="435133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solidFill>
                  <a:schemeClr val="tx1"/>
                </a:solidFill>
                <a:latin typeface="Arial" charset="0"/>
              </a:rPr>
              <a:t> Plus d’ostéotomies « systématiques » associées à la chirurgie ligamentaire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solidFill>
                  <a:schemeClr val="tx1"/>
                </a:solidFill>
                <a:latin typeface="Arial" charset="0"/>
              </a:rPr>
              <a:t> Apparition de la </a:t>
            </a:r>
            <a:r>
              <a:rPr lang="fr-FR" altLang="fr-FR" sz="3200" dirty="0" err="1">
                <a:solidFill>
                  <a:schemeClr val="tx1"/>
                </a:solidFill>
                <a:latin typeface="Arial" charset="0"/>
              </a:rPr>
              <a:t>visco</a:t>
            </a:r>
            <a:r>
              <a:rPr lang="fr-FR" altLang="fr-FR" sz="3200" dirty="0">
                <a:solidFill>
                  <a:schemeClr val="tx1"/>
                </a:solidFill>
                <a:latin typeface="Arial" charset="0"/>
              </a:rPr>
              <a:t> – supplémentation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solidFill>
                  <a:schemeClr val="tx1"/>
                </a:solidFill>
                <a:latin typeface="Arial" charset="0"/>
              </a:rPr>
              <a:t> Demande de récupération plus rapide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3200" dirty="0">
                <a:solidFill>
                  <a:schemeClr val="tx1"/>
                </a:solidFill>
                <a:latin typeface="Arial" charset="0"/>
              </a:rPr>
              <a:t> Résultats améliorés des prothèses 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32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32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02" y="1404898"/>
            <a:ext cx="4895850" cy="36703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DSCN64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9" y="1114386"/>
            <a:ext cx="3289300" cy="3960812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3522" y="5332085"/>
            <a:ext cx="8137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800">
                <a:solidFill>
                  <a:srgbClr val="FFFF00"/>
                </a:solidFill>
              </a:rPr>
              <a:t>Littérature : taux de survie des PUC &lt; aux PTG</a:t>
            </a:r>
          </a:p>
        </p:txBody>
      </p:sp>
      <p:sp>
        <p:nvSpPr>
          <p:cNvPr id="2" name="Rectangle 1"/>
          <p:cNvSpPr/>
          <p:nvPr/>
        </p:nvSpPr>
        <p:spPr>
          <a:xfrm>
            <a:off x="324740" y="219495"/>
            <a:ext cx="11576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40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Premiers modèles: Usure  du polyéthylène</a:t>
            </a:r>
            <a:endParaRPr lang="fr-FR" sz="4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8336" y="213519"/>
            <a:ext cx="10515600" cy="1325563"/>
          </a:xfrm>
        </p:spPr>
        <p:txBody>
          <a:bodyPr/>
          <a:lstStyle/>
          <a:p>
            <a:r>
              <a:rPr lang="fr-FR" altLang="fr-FR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Nouveaux implants 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258336" y="1539082"/>
            <a:ext cx="7077307" cy="45720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Meilleure fiabilité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Ancillaire permettant des gestes précis (coupes planes)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Compatibles avec un abord </a:t>
            </a:r>
            <a:r>
              <a:rPr lang="fr-FR" altLang="fr-FR" dirty="0" smtClean="0">
                <a:latin typeface="Arial" charset="0"/>
              </a:rPr>
              <a:t>raisonnablement mini - invasif </a:t>
            </a:r>
            <a:r>
              <a:rPr lang="fr-FR" altLang="fr-FR" sz="2000" dirty="0" smtClean="0">
                <a:latin typeface="Arial" charset="0"/>
              </a:rPr>
              <a:t>(</a:t>
            </a:r>
            <a:r>
              <a:rPr lang="fr-FR" altLang="fr-FR" sz="2000" dirty="0" err="1" smtClean="0">
                <a:latin typeface="Arial" charset="0"/>
              </a:rPr>
              <a:t>sub-vastus</a:t>
            </a:r>
            <a:r>
              <a:rPr lang="fr-FR" altLang="fr-FR" sz="2000" dirty="0" smtClean="0">
                <a:latin typeface="Arial" charset="0"/>
              </a:rPr>
              <a:t> sans luxation de rotule)</a:t>
            </a:r>
            <a:endParaRPr lang="fr-FR" altLang="fr-FR" sz="2000" dirty="0"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Souvent non cimentés (HA+ surface)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PE de nouvelle génération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Résultats évalués plus satisfaisants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dirty="0">
                <a:latin typeface="Arial" charset="0"/>
              </a:rPr>
              <a:t>Choix personnel: Uni </a:t>
            </a:r>
            <a:r>
              <a:rPr lang="fr-FR" altLang="fr-FR" dirty="0" err="1">
                <a:latin typeface="Arial" charset="0"/>
              </a:rPr>
              <a:t>Alpina</a:t>
            </a:r>
            <a:r>
              <a:rPr lang="fr-FR" altLang="fr-FR" dirty="0">
                <a:latin typeface="Arial" charset="0"/>
              </a:rPr>
              <a:t> </a:t>
            </a:r>
            <a:r>
              <a:rPr lang="fr-FR" altLang="fr-FR" dirty="0" smtClean="0">
                <a:latin typeface="Arial" charset="0"/>
              </a:rPr>
              <a:t>®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dirty="0">
              <a:latin typeface="Arial" charset="0"/>
            </a:endParaRPr>
          </a:p>
        </p:txBody>
      </p:sp>
      <p:pic>
        <p:nvPicPr>
          <p:cNvPr id="43012" name="Image 3" descr="Uni Alp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43" y="2988526"/>
            <a:ext cx="1638892" cy="27041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7" descr="RBFreeSnap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91" y="300832"/>
            <a:ext cx="2019300" cy="24765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RBFreeSnap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65" y="3144429"/>
            <a:ext cx="2565400" cy="23923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61914" cy="1325563"/>
          </a:xfrm>
        </p:spPr>
        <p:txBody>
          <a:bodyPr>
            <a:normAutofit/>
          </a:bodyPr>
          <a:lstStyle/>
          <a:p>
            <a:r>
              <a:rPr lang="fr-FR" altLang="fr-FR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Attention aux pièges!</a:t>
            </a:r>
            <a:br>
              <a:rPr lang="fr-FR" altLang="fr-FR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altLang="fr-FR" sz="44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La P.U.C. n’est pas l’intervention miracle</a:t>
            </a:r>
          </a:p>
        </p:txBody>
      </p:sp>
      <p:sp>
        <p:nvSpPr>
          <p:cNvPr id="45059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altLang="fr-FR" dirty="0">
              <a:latin typeface="Arial" charset="0"/>
            </a:endParaRPr>
          </a:p>
          <a:p>
            <a:r>
              <a:rPr lang="fr-FR" altLang="fr-FR" dirty="0">
                <a:latin typeface="Arial" charset="0"/>
              </a:rPr>
              <a:t>LCA « douteux » (ligamentoplastie)</a:t>
            </a:r>
          </a:p>
          <a:p>
            <a:r>
              <a:rPr lang="fr-FR" altLang="fr-FR" dirty="0">
                <a:latin typeface="Arial" charset="0"/>
              </a:rPr>
              <a:t>Après ostéotomie (hyper correction++)</a:t>
            </a:r>
          </a:p>
          <a:p>
            <a:r>
              <a:rPr lang="fr-FR" altLang="fr-FR" dirty="0">
                <a:latin typeface="Arial" charset="0"/>
              </a:rPr>
              <a:t>Flexum</a:t>
            </a:r>
          </a:p>
          <a:p>
            <a:r>
              <a:rPr lang="fr-FR" altLang="fr-FR" dirty="0" smtClean="0">
                <a:latin typeface="Arial" charset="0"/>
              </a:rPr>
              <a:t>Surcharge pondérale</a:t>
            </a:r>
            <a:endParaRPr lang="fr-FR" altLang="fr-FR" dirty="0">
              <a:latin typeface="Arial" charset="0"/>
            </a:endParaRPr>
          </a:p>
        </p:txBody>
      </p:sp>
      <p:pic>
        <p:nvPicPr>
          <p:cNvPr id="8" name="Picture 2" descr="DSCN67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11" y="1788996"/>
            <a:ext cx="1628117" cy="4351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83547" y="3816628"/>
            <a:ext cx="3461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Il faut savoir panacher !</a:t>
            </a:r>
          </a:p>
        </p:txBody>
      </p:sp>
    </p:spTree>
    <p:extLst>
      <p:ext uri="{BB962C8B-B14F-4D97-AF65-F5344CB8AC3E}">
        <p14:creationId xmlns:p14="http://schemas.microsoft.com/office/powerpoint/2010/main" val="6686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DSCN75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122" y="1700214"/>
            <a:ext cx="2011362" cy="4046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DSCN7587 co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5" y="1136690"/>
            <a:ext cx="2222500" cy="5038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292012" y="235180"/>
            <a:ext cx="11508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4000" dirty="0">
                <a:solidFill>
                  <a:schemeClr val="accent2"/>
                </a:solidFill>
              </a:rPr>
              <a:t>PUC = opération très « technique dépendante »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84757" y="6293712"/>
            <a:ext cx="514253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dirty="0">
                <a:solidFill>
                  <a:srgbClr val="FFFF00"/>
                </a:solidFill>
              </a:rPr>
              <a:t>Cause d’échec fréquente : l’hypercorrection</a:t>
            </a:r>
          </a:p>
        </p:txBody>
      </p:sp>
      <p:sp>
        <p:nvSpPr>
          <p:cNvPr id="46088" name="ZoneTexte 7"/>
          <p:cNvSpPr txBox="1">
            <a:spLocks noChangeArrowheads="1"/>
          </p:cNvSpPr>
          <p:nvPr/>
        </p:nvSpPr>
        <p:spPr bwMode="auto">
          <a:xfrm>
            <a:off x="3447218" y="3815527"/>
            <a:ext cx="3995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latin typeface="Wingdings" charset="2"/>
              </a:rPr>
              <a:t></a:t>
            </a:r>
            <a:endParaRPr lang="fr-FR" altLang="fr-FR" dirty="0">
              <a:solidFill>
                <a:srgbClr val="FF0000"/>
              </a:solidFill>
            </a:endParaRPr>
          </a:p>
        </p:txBody>
      </p:sp>
      <p:pic>
        <p:nvPicPr>
          <p:cNvPr id="9" name="Picture 2" descr="puc fra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95" y="2084359"/>
            <a:ext cx="2036763" cy="3462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Puc fract prof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784" y="2084359"/>
            <a:ext cx="1758950" cy="3462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0098" y="6179955"/>
            <a:ext cx="2234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2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Se méfier de l’os !</a:t>
            </a:r>
          </a:p>
        </p:txBody>
      </p:sp>
    </p:spTree>
    <p:extLst>
      <p:ext uri="{BB962C8B-B14F-4D97-AF65-F5344CB8AC3E}">
        <p14:creationId xmlns:p14="http://schemas.microsoft.com/office/powerpoint/2010/main" val="5214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342" y="244000"/>
            <a:ext cx="11144572" cy="990600"/>
          </a:xfrm>
        </p:spPr>
        <p:txBody>
          <a:bodyPr>
            <a:normAutofit/>
          </a:bodyPr>
          <a:lstStyle/>
          <a:p>
            <a:r>
              <a:rPr lang="fr-FR" altLang="fr-FR" sz="4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Les prothèses tri - </a:t>
            </a:r>
            <a:r>
              <a:rPr lang="fr-FR" altLang="fr-FR" sz="48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compartimentales</a:t>
            </a:r>
            <a:r>
              <a:rPr lang="fr-FR" altLang="fr-FR" sz="4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8488" y="1408771"/>
            <a:ext cx="10233800" cy="435133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Lésions étendues des </a:t>
            </a:r>
            <a:r>
              <a:rPr lang="fr-FR" altLang="fr-FR" sz="2400" dirty="0" smtClean="0">
                <a:latin typeface="Arial" charset="0"/>
                <a:ea typeface="Arial" charset="0"/>
                <a:cs typeface="Arial" charset="0"/>
              </a:rPr>
              <a:t>3 </a:t>
            </a: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compartiments</a:t>
            </a:r>
          </a:p>
          <a:p>
            <a:pPr>
              <a:lnSpc>
                <a:spcPct val="80000"/>
              </a:lnSpc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Permet un </a:t>
            </a:r>
            <a:r>
              <a:rPr lang="fr-FR" altLang="fr-FR" sz="2400" dirty="0" smtClean="0">
                <a:latin typeface="Arial" charset="0"/>
                <a:ea typeface="Arial" charset="0"/>
                <a:cs typeface="Arial" charset="0"/>
              </a:rPr>
              <a:t>rééquilibrage et une restitution de l’axe</a:t>
            </a: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Sacrifient le LCA et </a:t>
            </a:r>
            <a:r>
              <a:rPr lang="fr-FR" altLang="fr-FR" sz="2400" dirty="0" smtClean="0">
                <a:latin typeface="Arial" charset="0"/>
                <a:ea typeface="Arial" charset="0"/>
                <a:cs typeface="Arial" charset="0"/>
              </a:rPr>
              <a:t>souvent le </a:t>
            </a: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LCP</a:t>
            </a:r>
          </a:p>
          <a:p>
            <a:pPr>
              <a:lnSpc>
                <a:spcPct val="80000"/>
              </a:lnSpc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Rééducation délicate : coopération</a:t>
            </a:r>
          </a:p>
          <a:p>
            <a:pPr>
              <a:lnSpc>
                <a:spcPct val="80000"/>
              </a:lnSpc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Mobilité moyenne en flexion 115 °</a:t>
            </a:r>
          </a:p>
          <a:p>
            <a:pPr>
              <a:lnSpc>
                <a:spcPct val="80000"/>
              </a:lnSpc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400" dirty="0">
                <a:latin typeface="Arial" charset="0"/>
                <a:ea typeface="Arial" charset="0"/>
                <a:cs typeface="Arial" charset="0"/>
              </a:rPr>
              <a:t>Prothèse « charnières » si destructions majeures (faillites ligamentaires, reprise)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fr-FR" altLang="fr-FR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09" y="2547406"/>
            <a:ext cx="3559236" cy="265844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482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6304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Contexte sociétal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736532"/>
            <a:ext cx="10233800" cy="4351338"/>
          </a:xfrm>
        </p:spPr>
        <p:txBody>
          <a:bodyPr>
            <a:noAutofit/>
          </a:bodyPr>
          <a:lstStyle/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Variable en fonction des pays et des cultures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Système de santé 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Contexte professionnel: chômage, compétition</a:t>
            </a:r>
            <a:endParaRPr lang="is-IS" sz="3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Contexte psychologique: désir le loisirs, désir de normalité</a:t>
            </a:r>
          </a:p>
          <a:p>
            <a:r>
              <a:rPr lang="fr-FR" sz="3600" dirty="0" smtClean="0">
                <a:latin typeface="Arial" charset="0"/>
                <a:ea typeface="Arial" charset="0"/>
                <a:cs typeface="Arial" charset="0"/>
              </a:rPr>
              <a:t>Information (ou surinformation voire désinformation)</a:t>
            </a:r>
            <a:endParaRPr lang="fr-FR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5035" y="153252"/>
            <a:ext cx="5191590" cy="1148265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Résultats PTG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75034" y="1513390"/>
            <a:ext cx="5793756" cy="4351338"/>
          </a:xfrm>
        </p:spPr>
        <p:txBody>
          <a:bodyPr/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87 patients &lt; 60 ans entre 2001 et </a:t>
            </a:r>
            <a:r>
              <a:rPr lang="fr-FR" smtClean="0">
                <a:latin typeface="Arial" charset="0"/>
                <a:ea typeface="Arial" charset="0"/>
                <a:cs typeface="Arial" charset="0"/>
              </a:rPr>
              <a:t>2015  ( sur 422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PTG)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5 perdus de vue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Aucun sepsis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Score KSS moyen 96/100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Aucune révision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2 fractures sur prothèse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ostéosynthésées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6" y="352052"/>
            <a:ext cx="2605457" cy="1946051"/>
          </a:xfrm>
          <a:ln>
            <a:solidFill>
              <a:schemeClr val="tx2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6" y="2470861"/>
            <a:ext cx="2587956" cy="193297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6" y="4576598"/>
            <a:ext cx="2605457" cy="194605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9" y="6076601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2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N6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1" y="1325563"/>
            <a:ext cx="4464050" cy="4054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4" descr="AFTI +AF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26" y="1363663"/>
            <a:ext cx="3708400" cy="3960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36034" y="0"/>
            <a:ext cx="10515600" cy="1325563"/>
          </a:xfrm>
        </p:spPr>
        <p:txBody>
          <a:bodyPr>
            <a:normAutofit/>
          </a:bodyPr>
          <a:lstStyle/>
          <a:p>
            <a:r>
              <a:rPr lang="fr-FR" altLang="fr-FR" sz="4800" dirty="0">
                <a:solidFill>
                  <a:schemeClr val="accent2"/>
                </a:solidFill>
              </a:rPr>
              <a:t>L’indication est souvent évidente !</a:t>
            </a:r>
          </a:p>
        </p:txBody>
      </p:sp>
      <p:sp>
        <p:nvSpPr>
          <p:cNvPr id="35845" name="ZoneTexte 6"/>
          <p:cNvSpPr txBox="1">
            <a:spLocks noChangeArrowheads="1"/>
          </p:cNvSpPr>
          <p:nvPr/>
        </p:nvSpPr>
        <p:spPr bwMode="auto">
          <a:xfrm>
            <a:off x="443301" y="5586762"/>
            <a:ext cx="7696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00"/>
                </a:solidFill>
              </a:rPr>
              <a:t>Même chez un jeune!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57561" y="1425575"/>
            <a:ext cx="147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" charset="0"/>
                <a:ea typeface="Arial" charset="0"/>
                <a:cs typeface="Arial" charset="0"/>
              </a:rPr>
              <a:t>51 ans</a:t>
            </a:r>
            <a:endParaRPr lang="fr-FR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43376" y="1425575"/>
            <a:ext cx="138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" charset="0"/>
                <a:ea typeface="Arial" charset="0"/>
                <a:cs typeface="Arial" charset="0"/>
              </a:rPr>
              <a:t>47 ans</a:t>
            </a:r>
            <a:endParaRPr lang="fr-FR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>
                <a:solidFill>
                  <a:srgbClr val="FFFF00"/>
                </a:solidFill>
              </a:rPr>
              <a:t>Doit on envisager une PUC ?</a:t>
            </a:r>
          </a:p>
        </p:txBody>
      </p:sp>
      <p:sp>
        <p:nvSpPr>
          <p:cNvPr id="37891" name="Espace réservé du texte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A3A7F5"/>
              </a:buClr>
              <a:buFont typeface="Wingdings" charset="2"/>
              <a:buChar char="Ø"/>
            </a:pPr>
            <a:r>
              <a:rPr lang="fr-FR" altLang="fr-FR">
                <a:latin typeface="Arial" charset="0"/>
              </a:rPr>
              <a:t>60 ans</a:t>
            </a:r>
          </a:p>
          <a:p>
            <a:pPr>
              <a:buClr>
                <a:srgbClr val="A3A7F5"/>
              </a:buClr>
              <a:buFont typeface="Wingdings" charset="2"/>
              <a:buChar char="Ø"/>
            </a:pPr>
            <a:r>
              <a:rPr lang="fr-FR" altLang="fr-FR">
                <a:latin typeface="Arial" charset="0"/>
              </a:rPr>
              <a:t>Douleurs intenses, hydarthroses à répétition </a:t>
            </a:r>
          </a:p>
          <a:p>
            <a:pPr>
              <a:buClr>
                <a:srgbClr val="A3A7F5"/>
              </a:buClr>
              <a:buFont typeface="Wingdings" charset="2"/>
              <a:buChar char="Ø"/>
            </a:pPr>
            <a:r>
              <a:rPr lang="fr-FR" altLang="fr-FR">
                <a:latin typeface="Arial" charset="0"/>
              </a:rPr>
              <a:t>Bonne mobilité (0-125)</a:t>
            </a:r>
          </a:p>
          <a:p>
            <a:pPr>
              <a:buClr>
                <a:srgbClr val="A3A7F5"/>
              </a:buClr>
              <a:buFont typeface="Wingdings" charset="2"/>
              <a:buChar char="Ø"/>
            </a:pPr>
            <a:r>
              <a:rPr lang="fr-FR" altLang="fr-FR">
                <a:latin typeface="Arial" charset="0"/>
              </a:rPr>
              <a:t>Echec traitements conservateurs</a:t>
            </a:r>
          </a:p>
          <a:p>
            <a:pPr>
              <a:buClr>
                <a:srgbClr val="A3A7F5"/>
              </a:buClr>
              <a:buFont typeface="Wingdings" charset="2"/>
              <a:buChar char="Ø"/>
            </a:pPr>
            <a:r>
              <a:rPr lang="fr-FR" altLang="fr-FR">
                <a:latin typeface="Arial" charset="0"/>
              </a:rPr>
              <a:t>Actif, réclamant une solution « rapide »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905000"/>
            <a:ext cx="3757613" cy="41910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altLang="fr-FR">
                <a:solidFill>
                  <a:srgbClr val="FFFF00"/>
                </a:solidFill>
              </a:rPr>
              <a:t>J’ai choisi une P.U.C. !</a:t>
            </a:r>
          </a:p>
        </p:txBody>
      </p:sp>
      <p:pic>
        <p:nvPicPr>
          <p:cNvPr id="38915" name="Espace réservé du contenu 9" descr="Puc-alpina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4" r="-10094"/>
          <a:stretch>
            <a:fillRect/>
          </a:stretch>
        </p:blipFill>
        <p:spPr/>
      </p:pic>
      <p:pic>
        <p:nvPicPr>
          <p:cNvPr id="38916" name="Espace réservé du contenu 10" descr="DSCN1602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66" r="-73166"/>
          <a:stretch>
            <a:fillRect/>
          </a:stretch>
        </p:blipFill>
        <p:spPr>
          <a:xfrm>
            <a:off x="6197600" y="1417638"/>
            <a:ext cx="5384800" cy="2185988"/>
          </a:xfrm>
        </p:spPr>
      </p:pic>
      <p:sp>
        <p:nvSpPr>
          <p:cNvPr id="38917" name="Espace réservé du contenu 7"/>
          <p:cNvSpPr>
            <a:spLocks noGrp="1"/>
          </p:cNvSpPr>
          <p:nvPr>
            <p:ph sz="quarter" idx="3"/>
          </p:nvPr>
        </p:nvSpPr>
        <p:spPr/>
        <p:txBody>
          <a:bodyPr anchor="ctr"/>
          <a:lstStyle/>
          <a:p>
            <a:pPr algn="ctr">
              <a:buClr>
                <a:srgbClr val="CCFFCC"/>
              </a:buClr>
              <a:buFont typeface="Times" charset="0"/>
              <a:buNone/>
            </a:pPr>
            <a:r>
              <a:rPr lang="fr-FR" altLang="fr-FR" sz="2400">
                <a:latin typeface="Arial" charset="0"/>
              </a:rPr>
              <a:t>Excellent résultat à 11 </a:t>
            </a:r>
            <a:r>
              <a:rPr lang="fr-FR" altLang="fr-FR" sz="2400" smtClean="0">
                <a:latin typeface="Arial" charset="0"/>
              </a:rPr>
              <a:t>ans</a:t>
            </a:r>
          </a:p>
          <a:p>
            <a:pPr algn="ctr">
              <a:buClr>
                <a:srgbClr val="CCFFCC"/>
              </a:buClr>
              <a:buFont typeface="Times" charset="0"/>
              <a:buNone/>
            </a:pPr>
            <a:r>
              <a:rPr lang="fr-FR" altLang="fr-FR" sz="2400" smtClean="0">
                <a:latin typeface="Arial" charset="0"/>
              </a:rPr>
              <a:t>Score KSS: 97/100</a:t>
            </a:r>
            <a:endParaRPr lang="fr-FR" altLang="fr-FR" sz="2400">
              <a:latin typeface="Arial" charset="0"/>
            </a:endParaRPr>
          </a:p>
        </p:txBody>
      </p:sp>
      <p:pic>
        <p:nvPicPr>
          <p:cNvPr id="38918" name="Espace réservé du contenu 11" descr="DSCN1603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1" r="-19231"/>
          <a:stretch>
            <a:fillRect/>
          </a:stretch>
        </p:blipFill>
        <p:spPr>
          <a:xfrm>
            <a:off x="6197600" y="3756027"/>
            <a:ext cx="5384800" cy="2187575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2616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contenu 2"/>
          <p:cNvSpPr>
            <a:spLocks noGrp="1"/>
          </p:cNvSpPr>
          <p:nvPr>
            <p:ph idx="1"/>
          </p:nvPr>
        </p:nvSpPr>
        <p:spPr>
          <a:xfrm>
            <a:off x="349405" y="1676400"/>
            <a:ext cx="7772400" cy="419100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Sujet jeune &lt; 60 ans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Fonction très détériorée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Arthrose prédominante sur un compartiment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Résistant au traitement « médical »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Multi –opéré:  …ligamentoplastie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Ayant </a:t>
            </a:r>
            <a:r>
              <a:rPr lang="fr-FR" altLang="fr-FR" sz="2400" dirty="0" smtClean="0">
                <a:latin typeface="Arial" charset="0"/>
              </a:rPr>
              <a:t>bénéficié </a:t>
            </a:r>
            <a:r>
              <a:rPr lang="fr-FR" altLang="fr-FR" sz="2400" dirty="0">
                <a:latin typeface="Arial" charset="0"/>
              </a:rPr>
              <a:t>d’une </a:t>
            </a:r>
            <a:r>
              <a:rPr lang="fr-FR" altLang="fr-FR" sz="2400" dirty="0" smtClean="0">
                <a:latin typeface="Arial" charset="0"/>
              </a:rPr>
              <a:t>ostéotomie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 smtClean="0">
                <a:latin typeface="Arial" charset="0"/>
              </a:rPr>
              <a:t>Multi – infiltré (corticoïdes, V.S.)</a:t>
            </a:r>
            <a:endParaRPr lang="fr-FR" altLang="fr-FR" sz="2400" dirty="0"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Genou couvert de cicatrices 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fr-FR" altLang="fr-FR" sz="2400" dirty="0">
                <a:latin typeface="Arial" charset="0"/>
              </a:rPr>
              <a:t>Réclamant (ainsi que son médecin !) une solution  chirurgicale rapide 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latin typeface="Arial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</a:pPr>
            <a:endParaRPr lang="fr-FR" altLang="fr-FR" sz="2400" dirty="0">
              <a:latin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499" y="200722"/>
            <a:ext cx="9745238" cy="1475678"/>
          </a:xfrm>
        </p:spPr>
        <p:txBody>
          <a:bodyPr>
            <a:normAutofit/>
          </a:bodyPr>
          <a:lstStyle/>
          <a:p>
            <a:r>
              <a:rPr lang="fr-FR" altLang="fr-FR" sz="28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Cependant les </a:t>
            </a:r>
            <a:r>
              <a:rPr lang="fr-FR" altLang="fr-FR" sz="28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séquelles traumatiques …ou chirurgicales sont souvent d’indication difficiles</a:t>
            </a:r>
          </a:p>
        </p:txBody>
      </p:sp>
      <p:sp>
        <p:nvSpPr>
          <p:cNvPr id="2" name="Ellipse 1"/>
          <p:cNvSpPr/>
          <p:nvPr/>
        </p:nvSpPr>
        <p:spPr>
          <a:xfrm>
            <a:off x="7393259" y="2810107"/>
            <a:ext cx="2341755" cy="177304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772399" y="3235373"/>
            <a:ext cx="1583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Arial" charset="0"/>
                <a:ea typeface="Arial" charset="0"/>
                <a:cs typeface="Arial" charset="0"/>
              </a:rPr>
              <a:t>Tabac</a:t>
            </a:r>
          </a:p>
          <a:p>
            <a:pPr algn="ctr"/>
            <a:r>
              <a:rPr lang="fr-FR" sz="2800" dirty="0" smtClean="0">
                <a:latin typeface="Arial" charset="0"/>
                <a:ea typeface="Arial" charset="0"/>
                <a:cs typeface="Arial" charset="0"/>
              </a:rPr>
              <a:t>Obésité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52600" y="228600"/>
            <a:ext cx="8915400" cy="762000"/>
          </a:xfrm>
        </p:spPr>
        <p:txBody>
          <a:bodyPr vert="horz" lIns="90487" tIns="44450" rIns="90487" bIns="44450" rtlCol="0" anchor="ctr">
            <a:noAutofit/>
          </a:bodyPr>
          <a:lstStyle/>
          <a:p>
            <a:pPr defTabSz="762000"/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Arthrose </a:t>
            </a:r>
            <a:r>
              <a:rPr lang="fr-FR" altLang="fr-FR" sz="36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fémoro</a:t>
            </a:r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-tibiale interne</a:t>
            </a:r>
            <a:b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Mes indications de 1987 à 1999</a:t>
            </a:r>
          </a:p>
        </p:txBody>
      </p:sp>
      <p:pic>
        <p:nvPicPr>
          <p:cNvPr id="53251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295400"/>
            <a:ext cx="2063750" cy="2209800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295400"/>
            <a:ext cx="1885950" cy="2209800"/>
          </a:xfrm>
          <a:ln w="12700">
            <a:solidFill>
              <a:schemeClr val="tx1"/>
            </a:solidFill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95401"/>
            <a:ext cx="2043113" cy="2244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295400"/>
            <a:ext cx="2105025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057400" y="2819401"/>
            <a:ext cx="8458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4000" b="1" dirty="0">
                <a:solidFill>
                  <a:srgbClr val="FAFD00"/>
                </a:solidFill>
                <a:latin typeface="Verdana" charset="0"/>
              </a:rPr>
              <a:t>   1	 	  2		       3		 4</a:t>
            </a:r>
          </a:p>
          <a:p>
            <a:pPr algn="ctr"/>
            <a:endParaRPr lang="fr-FR" altLang="fr-FR" sz="4000" b="1" dirty="0">
              <a:solidFill>
                <a:srgbClr val="FAFD00"/>
              </a:solidFill>
              <a:latin typeface="Verdana" charset="0"/>
            </a:endParaRPr>
          </a:p>
        </p:txBody>
      </p:sp>
      <p:sp>
        <p:nvSpPr>
          <p:cNvPr id="53256" name="Text Box 11"/>
          <p:cNvSpPr txBox="1">
            <a:spLocks noChangeArrowheads="1"/>
          </p:cNvSpPr>
          <p:nvPr/>
        </p:nvSpPr>
        <p:spPr bwMode="auto">
          <a:xfrm>
            <a:off x="1992314" y="4437064"/>
            <a:ext cx="86756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800" dirty="0">
                <a:solidFill>
                  <a:srgbClr val="FFFF00"/>
                </a:solidFill>
              </a:rPr>
              <a:t>Indications des ostéotomies </a:t>
            </a:r>
            <a:r>
              <a:rPr lang="fr-FR" altLang="fr-FR" sz="2800" dirty="0" smtClean="0">
                <a:solidFill>
                  <a:srgbClr val="FFFF00"/>
                </a:solidFill>
              </a:rPr>
              <a:t>    </a:t>
            </a:r>
            <a:r>
              <a:rPr lang="fr-FR" altLang="fr-FR" sz="2800" dirty="0">
                <a:solidFill>
                  <a:srgbClr val="FFFF00"/>
                </a:solidFill>
              </a:rPr>
              <a:t>Indications des PTG</a:t>
            </a:r>
          </a:p>
          <a:p>
            <a:pPr eaLnBrk="1" hangingPunct="1">
              <a:spcBef>
                <a:spcPct val="50000"/>
              </a:spcBef>
            </a:pPr>
            <a:endParaRPr lang="fr-FR" altLang="fr-FR" sz="2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2400" dirty="0">
                <a:solidFill>
                  <a:srgbClr val="FFFF00"/>
                </a:solidFill>
              </a:rPr>
              <a:t>               </a:t>
            </a:r>
            <a:r>
              <a:rPr lang="fr-FR" altLang="fr-FR" sz="3200" dirty="0">
                <a:solidFill>
                  <a:srgbClr val="FFFF00"/>
                </a:solidFill>
              </a:rPr>
              <a:t>Indications des PUC</a:t>
            </a:r>
          </a:p>
        </p:txBody>
      </p:sp>
      <p:sp>
        <p:nvSpPr>
          <p:cNvPr id="53257" name="Line 12"/>
          <p:cNvSpPr>
            <a:spLocks noChangeShapeType="1"/>
          </p:cNvSpPr>
          <p:nvPr/>
        </p:nvSpPr>
        <p:spPr bwMode="auto">
          <a:xfrm>
            <a:off x="7319963" y="3717925"/>
            <a:ext cx="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8" name="Line 13"/>
          <p:cNvSpPr>
            <a:spLocks noChangeShapeType="1"/>
          </p:cNvSpPr>
          <p:nvPr/>
        </p:nvSpPr>
        <p:spPr bwMode="auto">
          <a:xfrm>
            <a:off x="9264650" y="3716339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59" name="Line 14"/>
          <p:cNvSpPr>
            <a:spLocks noChangeShapeType="1"/>
          </p:cNvSpPr>
          <p:nvPr/>
        </p:nvSpPr>
        <p:spPr bwMode="auto">
          <a:xfrm>
            <a:off x="5159375" y="3789364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0" name="Line 15"/>
          <p:cNvSpPr>
            <a:spLocks noChangeShapeType="1"/>
          </p:cNvSpPr>
          <p:nvPr/>
        </p:nvSpPr>
        <p:spPr bwMode="auto">
          <a:xfrm>
            <a:off x="2855913" y="3789364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261" name="Line 16"/>
          <p:cNvSpPr>
            <a:spLocks noChangeShapeType="1"/>
          </p:cNvSpPr>
          <p:nvPr/>
        </p:nvSpPr>
        <p:spPr bwMode="auto">
          <a:xfrm>
            <a:off x="5159375" y="4941889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2885342"/>
            <a:ext cx="1854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dirty="0" smtClean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Classification d’</a:t>
            </a:r>
            <a:r>
              <a:rPr lang="fr-FR" altLang="fr-FR" sz="2000" dirty="0" err="1" smtClean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Ahlbäck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06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52600" y="228599"/>
            <a:ext cx="8915400" cy="917575"/>
          </a:xfrm>
        </p:spPr>
        <p:txBody>
          <a:bodyPr vert="horz" lIns="90487" tIns="44450" rIns="90487" bIns="44450" rtlCol="0" anchor="ctr">
            <a:noAutofit/>
          </a:bodyPr>
          <a:lstStyle/>
          <a:p>
            <a:pPr defTabSz="762000"/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Arthrose </a:t>
            </a:r>
            <a:r>
              <a:rPr lang="fr-FR" altLang="fr-FR" sz="36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fémoro</a:t>
            </a:r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-tibiale interne</a:t>
            </a:r>
            <a:b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altLang="fr-FR" sz="36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Mes indications actuelles</a:t>
            </a:r>
          </a:p>
        </p:txBody>
      </p:sp>
      <p:pic>
        <p:nvPicPr>
          <p:cNvPr id="55299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295400"/>
            <a:ext cx="2063750" cy="2209800"/>
          </a:xfrm>
          <a:ln w="1905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295400"/>
            <a:ext cx="1885950" cy="2209800"/>
          </a:xfrm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95401"/>
            <a:ext cx="204311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295400"/>
            <a:ext cx="2105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057400" y="2819401"/>
            <a:ext cx="8458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defTabSz="7620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4000" b="1">
                <a:solidFill>
                  <a:srgbClr val="FAFD00"/>
                </a:solidFill>
                <a:latin typeface="Verdana" charset="0"/>
              </a:rPr>
              <a:t>   1	 	  2		       3		 4</a:t>
            </a:r>
          </a:p>
          <a:p>
            <a:pPr algn="ctr"/>
            <a:endParaRPr lang="fr-FR" altLang="fr-FR" sz="4000" b="1">
              <a:solidFill>
                <a:srgbClr val="FAFD00"/>
              </a:solidFill>
              <a:latin typeface="Verdana" charset="0"/>
            </a:endParaRPr>
          </a:p>
        </p:txBody>
      </p:sp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1992314" y="4437064"/>
            <a:ext cx="86756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400" dirty="0">
                <a:solidFill>
                  <a:srgbClr val="FFFF00"/>
                </a:solidFill>
              </a:rPr>
              <a:t>Indications des ostéotomies         </a:t>
            </a:r>
            <a:r>
              <a:rPr lang="fr-FR" altLang="fr-FR" sz="2400" dirty="0" smtClean="0">
                <a:solidFill>
                  <a:srgbClr val="FFFF00"/>
                </a:solidFill>
              </a:rPr>
              <a:t>     Indications </a:t>
            </a:r>
            <a:r>
              <a:rPr lang="fr-FR" altLang="fr-FR" sz="2400" dirty="0">
                <a:solidFill>
                  <a:srgbClr val="FFFF00"/>
                </a:solidFill>
              </a:rPr>
              <a:t>des PTG</a:t>
            </a:r>
          </a:p>
          <a:p>
            <a:pPr eaLnBrk="1" hangingPunct="1">
              <a:spcBef>
                <a:spcPct val="50000"/>
              </a:spcBef>
            </a:pPr>
            <a:endParaRPr lang="fr-FR" altLang="fr-FR" sz="2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2400" dirty="0">
                <a:solidFill>
                  <a:srgbClr val="FFFF00"/>
                </a:solidFill>
              </a:rPr>
              <a:t>             </a:t>
            </a:r>
            <a:r>
              <a:rPr lang="fr-FR" altLang="fr-FR" sz="2400" dirty="0" smtClean="0">
                <a:solidFill>
                  <a:srgbClr val="FFFF00"/>
                </a:solidFill>
              </a:rPr>
              <a:t>    </a:t>
            </a:r>
            <a:r>
              <a:rPr lang="fr-FR" altLang="fr-FR" sz="3200" dirty="0">
                <a:solidFill>
                  <a:srgbClr val="FFFF00"/>
                </a:solidFill>
              </a:rPr>
              <a:t>Indications des PUC</a:t>
            </a:r>
          </a:p>
        </p:txBody>
      </p:sp>
      <p:sp>
        <p:nvSpPr>
          <p:cNvPr id="55305" name="Line 12"/>
          <p:cNvSpPr>
            <a:spLocks noChangeShapeType="1"/>
          </p:cNvSpPr>
          <p:nvPr/>
        </p:nvSpPr>
        <p:spPr bwMode="auto">
          <a:xfrm>
            <a:off x="7319963" y="3717925"/>
            <a:ext cx="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6" name="Line 13"/>
          <p:cNvSpPr>
            <a:spLocks noChangeShapeType="1"/>
          </p:cNvSpPr>
          <p:nvPr/>
        </p:nvSpPr>
        <p:spPr bwMode="auto">
          <a:xfrm>
            <a:off x="9264650" y="3716339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7" name="Line 14"/>
          <p:cNvSpPr>
            <a:spLocks noChangeShapeType="1"/>
          </p:cNvSpPr>
          <p:nvPr/>
        </p:nvSpPr>
        <p:spPr bwMode="auto">
          <a:xfrm>
            <a:off x="5159375" y="3789364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8" name="Line 15"/>
          <p:cNvSpPr>
            <a:spLocks noChangeShapeType="1"/>
          </p:cNvSpPr>
          <p:nvPr/>
        </p:nvSpPr>
        <p:spPr bwMode="auto">
          <a:xfrm>
            <a:off x="2855913" y="3789364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09" name="Line 16"/>
          <p:cNvSpPr>
            <a:spLocks noChangeShapeType="1"/>
          </p:cNvSpPr>
          <p:nvPr/>
        </p:nvSpPr>
        <p:spPr bwMode="auto">
          <a:xfrm>
            <a:off x="5159375" y="4941889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10" name="Line 17"/>
          <p:cNvSpPr>
            <a:spLocks noChangeShapeType="1"/>
          </p:cNvSpPr>
          <p:nvPr/>
        </p:nvSpPr>
        <p:spPr bwMode="auto">
          <a:xfrm>
            <a:off x="7391400" y="4941889"/>
            <a:ext cx="0" cy="50323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311" name="Line 16"/>
          <p:cNvSpPr>
            <a:spLocks noChangeShapeType="1"/>
          </p:cNvSpPr>
          <p:nvPr/>
        </p:nvSpPr>
        <p:spPr bwMode="auto">
          <a:xfrm>
            <a:off x="2895600" y="4953000"/>
            <a:ext cx="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0" y="2885342"/>
            <a:ext cx="1885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Classification d’</a:t>
            </a:r>
            <a:r>
              <a:rPr lang="fr-FR" altLang="fr-FR" sz="2000" dirty="0" err="1">
                <a:solidFill>
                  <a:srgbClr val="FAFD00"/>
                </a:solidFill>
                <a:latin typeface="Arial" charset="0"/>
                <a:ea typeface="Arial" charset="0"/>
                <a:cs typeface="Arial" charset="0"/>
              </a:rPr>
              <a:t>Ahlbäck</a:t>
            </a:r>
            <a:endParaRPr lang="fr-FR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093" y="3736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Difficultés de la chirurgie prothétique du genou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0836" y="1941740"/>
            <a:ext cx="5025216" cy="4351338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Technique rigoureuse, expérience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Navigation (chirurgie assistée par ordinateur)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Guides de coupe personnalisés avec planification pré opératoire au scanner ou à l’IRM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Résultat obtenu en 6 mois minimum, le plus souvent à 1 an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Reprises toujours très invasives avec risque septique augmenté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96" y="1200794"/>
            <a:ext cx="2400416" cy="1872220"/>
          </a:xfrm>
          <a:ln>
            <a:solidFill>
              <a:schemeClr val="tx2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94" y="1571422"/>
            <a:ext cx="2835624" cy="15015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42" y="3199469"/>
            <a:ext cx="2784398" cy="221051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24" y="3196394"/>
            <a:ext cx="1713747" cy="22135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27" y="47567"/>
            <a:ext cx="11740376" cy="1495520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L’arthroplastie du genou ou de la hanche chez le sujet jeune est fiable et durable</a:t>
            </a:r>
            <a:endParaRPr lang="fr-FR" sz="44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0027" y="2495762"/>
            <a:ext cx="10233800" cy="355642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Conditions: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Formation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Expérience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Réflexion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Evaluation des résultats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Suites opératoires optimisées : Travail d’équipe ++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latin typeface="Arial" charset="0"/>
                <a:ea typeface="Arial" charset="0"/>
                <a:cs typeface="Arial" charset="0"/>
              </a:rPr>
              <a:t>Les établissements doivent savoir à qui ils ont 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affaire !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69" y="1671176"/>
            <a:ext cx="1887583" cy="1373686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3" y="1624613"/>
            <a:ext cx="1271162" cy="1420249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69" y="3212118"/>
            <a:ext cx="2075033" cy="1281638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02" y="3187564"/>
            <a:ext cx="2065344" cy="1306191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1647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5" y="764574"/>
            <a:ext cx="9875763" cy="5089816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5168591" y="947852"/>
            <a:ext cx="2754351" cy="12823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601629" y="1173548"/>
            <a:ext cx="188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Le confort sans risques !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717288" y="6043961"/>
            <a:ext cx="4984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Arial" charset="0"/>
                <a:ea typeface="Arial" charset="0"/>
                <a:cs typeface="Arial" charset="0"/>
              </a:rPr>
              <a:t>Merci pour votre attention</a:t>
            </a:r>
            <a:endParaRPr lang="fr-FR" sz="3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Cahier des charges 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634932"/>
            <a:ext cx="10233800" cy="4351338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Remplacer une fonction déficiente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 rapprocher d’une physiologie normale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Fiabilité dans le temps: 1 vie ? </a:t>
            </a:r>
            <a:r>
              <a:rPr lang="is-IS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 &gt; 20 ans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is-IS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ermettant une vie “normale” </a:t>
            </a:r>
          </a:p>
          <a:p>
            <a:r>
              <a:rPr lang="is-IS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Sports (lesquels!)</a:t>
            </a:r>
          </a:p>
          <a:p>
            <a:r>
              <a:rPr lang="is-IS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Coût raisonnable (patient, établissement, société)</a:t>
            </a:r>
            <a:endParaRPr lang="fr-FR" sz="3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00286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Écueils, difficultés et blocages</a:t>
            </a:r>
            <a:endParaRPr lang="fr-FR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0971" y="1620418"/>
            <a:ext cx="102338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Le risque zéro n’existe pas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Complications très rares mais parfois gravissimes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Morbidité 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Réactions individuelles (allergies, Pb Psychologiques)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Addictions: Problème du TABAC ++++</a:t>
            </a:r>
          </a:p>
          <a:p>
            <a:r>
              <a:rPr lang="fr-FR" sz="36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Risque médico-légal</a:t>
            </a:r>
            <a:endParaRPr lang="fr-FR" sz="3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Problème médico - légal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Pain quotidien (rentable ++) des avocats, experts, associations etc.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Il n’y a plus d’argent pour indemniser les aléas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Primes d’assurances en hausse exponentielle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Frein à l’innovation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79% des plaintes concernent le privé, 84 % des accidents graves ont lieu dans le public 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fr-FR" sz="2000" i="1" dirty="0" smtClean="0">
                <a:latin typeface="Arial" charset="0"/>
                <a:ea typeface="Arial" charset="0"/>
                <a:cs typeface="Arial" charset="0"/>
              </a:rPr>
              <a:t>MACSF 2008</a:t>
            </a:r>
            <a:r>
              <a:rPr lang="fr-FR" sz="20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Inégalité de traitement des dossiers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Perte de liberté des soignants dans la prise en charge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89" y="120085"/>
            <a:ext cx="2278314" cy="16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5244" y="175554"/>
            <a:ext cx="10515600" cy="1325563"/>
          </a:xfrm>
        </p:spPr>
        <p:txBody>
          <a:bodyPr>
            <a:normAutofit/>
          </a:bodyPr>
          <a:lstStyle/>
          <a:p>
            <a:r>
              <a:rPr lang="fr-FR" sz="6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Problème financier</a:t>
            </a:r>
            <a:endParaRPr lang="fr-FR" sz="60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244" y="1496819"/>
            <a:ext cx="10233800" cy="4933010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Les bons implants et la bonne chirurgie coûtent cher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 seule préoccupation des tutelles est financière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 préoccupation des établissements est la rentabilité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Inégalité de traitement public – privé ! 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 prix des actes n’a pas  été réévalué depuis 1987,(et ne sera pas réévalué) 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71% des arthroplasties sont réalisées dans le « privé »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 préoccupation des soignants ne devrait être que l’excellence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r>
              <a:rPr lang="fr-FR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is-I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ommissions d’évaluation pour remboursement: résultats faussés </a:t>
            </a:r>
            <a:endParaRPr lang="is-I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is-IS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Les </a:t>
            </a:r>
            <a:r>
              <a:rPr lang="is-IS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coûts augmenteront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899" y="6133714"/>
            <a:ext cx="2799604" cy="5331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42" y="365125"/>
            <a:ext cx="2594518" cy="16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ondeur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Profondeur</Template>
  <TotalTime>2891</TotalTime>
  <Words>2123</Words>
  <Application>Microsoft Macintosh PowerPoint</Application>
  <PresentationFormat>Grand écran</PresentationFormat>
  <Paragraphs>492</Paragraphs>
  <Slides>59</Slides>
  <Notes>24</Notes>
  <HiddenSlides>0</HiddenSlides>
  <MMClips>1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72" baseType="lpstr">
      <vt:lpstr>Arial Black</vt:lpstr>
      <vt:lpstr>Calibri</vt:lpstr>
      <vt:lpstr>Corbel</vt:lpstr>
      <vt:lpstr>Courier New</vt:lpstr>
      <vt:lpstr>Helvetica</vt:lpstr>
      <vt:lpstr>ＭＳ Ｐゴシック</vt:lpstr>
      <vt:lpstr>Times</vt:lpstr>
      <vt:lpstr>Times New Roman</vt:lpstr>
      <vt:lpstr>Verdana</vt:lpstr>
      <vt:lpstr>Wingdings</vt:lpstr>
      <vt:lpstr>Arial</vt:lpstr>
      <vt:lpstr>Profondeur</vt:lpstr>
      <vt:lpstr>Feuille de calcul</vt:lpstr>
      <vt:lpstr>Les prothèses de la hanche et du genou  chez le sujet jeune</vt:lpstr>
      <vt:lpstr>Problème posé:  Destruction articulaire du sujet jeune</vt:lpstr>
      <vt:lpstr>Pendant longtemps sujet jeune exclu des indications d’arthroplasties</vt:lpstr>
      <vt:lpstr>Amélioration de la fiabilité</vt:lpstr>
      <vt:lpstr>Contexte sociétal</vt:lpstr>
      <vt:lpstr>Cahier des charges </vt:lpstr>
      <vt:lpstr>Écueils, difficultés et blocages</vt:lpstr>
      <vt:lpstr>Problème médico - légal</vt:lpstr>
      <vt:lpstr>Problème financier</vt:lpstr>
      <vt:lpstr>Recherche et développement</vt:lpstr>
      <vt:lpstr>Le Chirurgien:  « sapiens suas limines cognoscet »</vt:lpstr>
      <vt:lpstr>Le patient</vt:lpstr>
      <vt:lpstr>Problème éthique</vt:lpstr>
      <vt:lpstr>Pathologies</vt:lpstr>
      <vt:lpstr>Présentation PowerPoint</vt:lpstr>
      <vt:lpstr> 21e siècle: Exigences différentes</vt:lpstr>
      <vt:lpstr>Exigences différentes = coûts différents</vt:lpstr>
      <vt:lpstr>Echecs / age</vt:lpstr>
      <vt:lpstr>Présentation PowerPoint</vt:lpstr>
      <vt:lpstr>Présentation PowerPoint</vt:lpstr>
      <vt:lpstr>Prévention des luxations</vt:lpstr>
      <vt:lpstr>Présentation PowerPoint</vt:lpstr>
      <vt:lpstr>Présentation PowerPoint</vt:lpstr>
      <vt:lpstr>Présentation PowerPoint</vt:lpstr>
      <vt:lpstr>Autres options </vt:lpstr>
      <vt:lpstr>Douleurs : syndrome du psoas</vt:lpstr>
      <vt:lpstr>Présentation PowerPoint</vt:lpstr>
      <vt:lpstr>Présentation PowerPoint</vt:lpstr>
      <vt:lpstr>Présentation PowerPoint</vt:lpstr>
      <vt:lpstr>Résultats D.M. série de 78 cas </vt:lpstr>
      <vt:lpstr>Présentation PowerPoint</vt:lpstr>
      <vt:lpstr>Présentation PowerPoint</vt:lpstr>
      <vt:lpstr>Genou: que faire ?</vt:lpstr>
      <vt:lpstr>Traitement médical:</vt:lpstr>
      <vt:lpstr>Chirurgie</vt:lpstr>
      <vt:lpstr>Cahier des charges de l’opération idéale</vt:lpstr>
      <vt:lpstr>Chirurgie arthroscopique</vt:lpstr>
      <vt:lpstr>Les ostéotomies sont de très bonnes opérations</vt:lpstr>
      <vt:lpstr>Une bonne ostéotomie doit:</vt:lpstr>
      <vt:lpstr>Evolution de mes indications</vt:lpstr>
      <vt:lpstr>Indications des ostéotomies</vt:lpstr>
      <vt:lpstr>Indications des P.U.C.</vt:lpstr>
      <vt:lpstr>162 Dossiers personnels d’ostéotomies entre 1987 et 2010 </vt:lpstr>
      <vt:lpstr>Pourquoi moins d’ostéotomies ?</vt:lpstr>
      <vt:lpstr>Présentation PowerPoint</vt:lpstr>
      <vt:lpstr>Nouveaux implants </vt:lpstr>
      <vt:lpstr>Attention aux pièges! La P.U.C. n’est pas l’intervention miracle</vt:lpstr>
      <vt:lpstr>Présentation PowerPoint</vt:lpstr>
      <vt:lpstr>Les prothèses tri - compartimentales:</vt:lpstr>
      <vt:lpstr>Résultats PTG</vt:lpstr>
      <vt:lpstr>L’indication est souvent évidente !</vt:lpstr>
      <vt:lpstr>Doit on envisager une PUC ?</vt:lpstr>
      <vt:lpstr>J’ai choisi une P.U.C. !</vt:lpstr>
      <vt:lpstr>Cependant les séquelles traumatiques …ou chirurgicales sont souvent d’indication difficiles</vt:lpstr>
      <vt:lpstr>Arthrose fémoro-tibiale interne Mes indications de 1987 à 1999</vt:lpstr>
      <vt:lpstr>Arthrose fémoro-tibiale interne Mes indications actuelles</vt:lpstr>
      <vt:lpstr>Difficultés de la chirurgie prothétique du genou</vt:lpstr>
      <vt:lpstr>L’arthroplastie du genou ou de la hanche chez le sujet jeune est fiable et durable</vt:lpstr>
      <vt:lpstr>Présentation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prothèses articulaires chez le sujet jeune</dc:title>
  <dc:creator>Utilisateur de Microsoft Office</dc:creator>
  <cp:lastModifiedBy>Utilisateur de Microsoft Office</cp:lastModifiedBy>
  <cp:revision>186</cp:revision>
  <dcterms:created xsi:type="dcterms:W3CDTF">2016-09-04T09:40:29Z</dcterms:created>
  <dcterms:modified xsi:type="dcterms:W3CDTF">2016-10-01T05:10:09Z</dcterms:modified>
</cp:coreProperties>
</file>