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9" r:id="rId4"/>
    <p:sldId id="264" r:id="rId5"/>
    <p:sldId id="261" r:id="rId6"/>
    <p:sldId id="262" r:id="rId7"/>
    <p:sldId id="263" r:id="rId8"/>
    <p:sldId id="278" r:id="rId9"/>
    <p:sldId id="272" r:id="rId10"/>
    <p:sldId id="282" r:id="rId11"/>
    <p:sldId id="283" r:id="rId12"/>
    <p:sldId id="266" r:id="rId13"/>
    <p:sldId id="268" r:id="rId14"/>
    <p:sldId id="267" r:id="rId15"/>
    <p:sldId id="276" r:id="rId16"/>
    <p:sldId id="269" r:id="rId17"/>
    <p:sldId id="271" r:id="rId18"/>
    <p:sldId id="270" r:id="rId19"/>
    <p:sldId id="273" r:id="rId20"/>
    <p:sldId id="275" r:id="rId21"/>
    <p:sldId id="285" r:id="rId22"/>
    <p:sldId id="279" r:id="rId23"/>
    <p:sldId id="277" r:id="rId24"/>
    <p:sldId id="284" r:id="rId25"/>
    <p:sldId id="258" r:id="rId26"/>
    <p:sldId id="265" r:id="rId27"/>
    <p:sldId id="274"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7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48EF2-51C1-8042-9F04-8626481BCE73}" type="datetimeFigureOut">
              <a:rPr lang="fr-FR" smtClean="0"/>
              <a:t>10/10/2015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39513-A20E-3841-8296-C6F46B3332D6}" type="slidenum">
              <a:rPr lang="fr-FR" smtClean="0"/>
              <a:t>‹#›</a:t>
            </a:fld>
            <a:endParaRPr lang="fr-FR"/>
          </a:p>
        </p:txBody>
      </p:sp>
    </p:spTree>
    <p:extLst>
      <p:ext uri="{BB962C8B-B14F-4D97-AF65-F5344CB8AC3E}">
        <p14:creationId xmlns:p14="http://schemas.microsoft.com/office/powerpoint/2010/main" val="14179148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fractures du radius distal sont les fractures les plus fréquentes avec les fractures du</a:t>
            </a:r>
            <a:r>
              <a:rPr lang="fr-FR" baseline="0" dirty="0" smtClean="0"/>
              <a:t> col fémoral chez les personnes âgées. Ceci est du à la </a:t>
            </a:r>
            <a:r>
              <a:rPr lang="fr-FR" baseline="0" dirty="0" err="1" smtClean="0"/>
              <a:t>rarefaction</a:t>
            </a:r>
            <a:r>
              <a:rPr lang="fr-FR" baseline="0" dirty="0" smtClean="0"/>
              <a:t> osseuse et au chutes plus fréquentes.</a:t>
            </a:r>
          </a:p>
          <a:p>
            <a:r>
              <a:rPr lang="fr-FR" baseline="0" dirty="0" smtClean="0"/>
              <a:t>Elles concernent donc essentiellement les femmes âgées ménopausées pour ¾.</a:t>
            </a:r>
          </a:p>
          <a:p>
            <a:r>
              <a:rPr lang="fr-FR" baseline="0" dirty="0" smtClean="0"/>
              <a:t>Cette fracture a une incidence de 2/1000</a:t>
            </a:r>
            <a:endParaRPr lang="fr-FR" dirty="0"/>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2</a:t>
            </a:fld>
            <a:endParaRPr lang="fr-FR"/>
          </a:p>
        </p:txBody>
      </p:sp>
    </p:spTree>
    <p:extLst>
      <p:ext uri="{BB962C8B-B14F-4D97-AF65-F5344CB8AC3E}">
        <p14:creationId xmlns:p14="http://schemas.microsoft.com/office/powerpoint/2010/main" val="4162287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faut également prendre en compte les lésions associées R-U distales:</a:t>
            </a:r>
            <a:endParaRPr lang="fr-FR" dirty="0"/>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11</a:t>
            </a:fld>
            <a:endParaRPr lang="fr-FR"/>
          </a:p>
        </p:txBody>
      </p:sp>
    </p:spTree>
    <p:extLst>
      <p:ext uri="{BB962C8B-B14F-4D97-AF65-F5344CB8AC3E}">
        <p14:creationId xmlns:p14="http://schemas.microsoft.com/office/powerpoint/2010/main" val="194646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traitement orthopédique est plus fréquemment proposé chez les personnes âgées surtout si  il s’agit du membre non dominant.</a:t>
            </a:r>
          </a:p>
          <a:p>
            <a:r>
              <a:rPr lang="fr-FR" dirty="0" smtClean="0"/>
              <a:t>Les indications théoriques</a:t>
            </a:r>
            <a:r>
              <a:rPr lang="fr-FR" baseline="0" dirty="0" smtClean="0"/>
              <a:t> seraient une bascule dorsale de moins de 20 degrés, une perte d’inclinaison radiale de moins de 10 degrés, pas de luxation R-U distale pas de raccourcissement du radius.</a:t>
            </a:r>
            <a:endParaRPr lang="fr-FR" dirty="0" smtClean="0"/>
          </a:p>
          <a:p>
            <a:r>
              <a:rPr lang="fr-FR" dirty="0" smtClean="0"/>
              <a:t>Il consiste en une contention externe type </a:t>
            </a:r>
            <a:r>
              <a:rPr lang="fr-FR" dirty="0" err="1" smtClean="0"/>
              <a:t>platre</a:t>
            </a:r>
            <a:r>
              <a:rPr lang="fr-FR" dirty="0" smtClean="0"/>
              <a:t> ou résine ou bien</a:t>
            </a:r>
            <a:r>
              <a:rPr lang="fr-FR" baseline="0" dirty="0" smtClean="0"/>
              <a:t> orthèse </a:t>
            </a:r>
            <a:r>
              <a:rPr lang="fr-FR" baseline="0" dirty="0" err="1" smtClean="0"/>
              <a:t>thermo-formée</a:t>
            </a:r>
            <a:r>
              <a:rPr lang="fr-FR" baseline="0" dirty="0" smtClean="0"/>
              <a:t> selon les habitudes.</a:t>
            </a:r>
            <a:endParaRPr lang="fr-FR" dirty="0" smtClean="0"/>
          </a:p>
          <a:p>
            <a:r>
              <a:rPr lang="fr-FR" dirty="0" smtClean="0"/>
              <a:t>Il</a:t>
            </a:r>
            <a:r>
              <a:rPr lang="fr-FR" baseline="0" dirty="0" smtClean="0"/>
              <a:t> est possible de poursuivre le </a:t>
            </a:r>
            <a:r>
              <a:rPr lang="fr-FR" baseline="0" dirty="0" err="1" smtClean="0"/>
              <a:t>ttt</a:t>
            </a:r>
            <a:r>
              <a:rPr lang="fr-FR" baseline="0" dirty="0" smtClean="0"/>
              <a:t> </a:t>
            </a:r>
            <a:r>
              <a:rPr lang="fr-FR" baseline="0" dirty="0" err="1" smtClean="0"/>
              <a:t>orthopedique</a:t>
            </a:r>
            <a:r>
              <a:rPr lang="fr-FR" baseline="0" dirty="0" smtClean="0"/>
              <a:t> pour des déplacement raisonnables et si la chirurgie ne </a:t>
            </a:r>
            <a:r>
              <a:rPr lang="fr-FR" baseline="0" dirty="0" err="1" smtClean="0"/>
              <a:t>permeetterai</a:t>
            </a:r>
            <a:r>
              <a:rPr lang="fr-FR" baseline="0" dirty="0" smtClean="0"/>
              <a:t> probablement pas d’apporter un bénéfice</a:t>
            </a:r>
          </a:p>
          <a:p>
            <a:endParaRPr lang="fr-FR" baseline="0" dirty="0" smtClean="0"/>
          </a:p>
          <a:p>
            <a:r>
              <a:rPr lang="fr-FR" baseline="0" dirty="0" smtClean="0"/>
              <a:t>L’utilisation des manchettes plâtrées pour les fractures non articulaires voir du BABP pour les fractures articulaires ou avec atteinte de la RU distale.</a:t>
            </a:r>
          </a:p>
          <a:p>
            <a:r>
              <a:rPr lang="fr-FR" baseline="0" dirty="0" smtClean="0"/>
              <a:t>Bien sur, il est </a:t>
            </a:r>
            <a:r>
              <a:rPr lang="fr-FR" baseline="0" dirty="0" err="1" smtClean="0"/>
              <a:t>necessaire</a:t>
            </a:r>
            <a:r>
              <a:rPr lang="fr-FR" baseline="0" dirty="0" smtClean="0"/>
              <a:t> de s’adapter au patient: si le patient est très âgé et risque de ne pas supporter le coude bloquer, il est </a:t>
            </a:r>
            <a:r>
              <a:rPr lang="fr-FR" baseline="0" dirty="0" err="1" smtClean="0"/>
              <a:t>possoble</a:t>
            </a:r>
            <a:r>
              <a:rPr lang="fr-FR" baseline="0" dirty="0" smtClean="0"/>
              <a:t> exceptionnellement de laisser unes manchette simple.</a:t>
            </a:r>
          </a:p>
          <a:p>
            <a:endParaRPr lang="fr-FR" baseline="0" dirty="0" smtClean="0"/>
          </a:p>
          <a:p>
            <a:r>
              <a:rPr lang="fr-FR" baseline="0" dirty="0" smtClean="0"/>
              <a:t> Possibilité de réaliser des orthèses thermoformées chez le kiné-ergothérapeute plus légère.</a:t>
            </a:r>
          </a:p>
          <a:p>
            <a:endParaRPr lang="fr-FR" baseline="0" dirty="0" smtClean="0"/>
          </a:p>
          <a:p>
            <a:r>
              <a:rPr lang="fr-FR" baseline="0" dirty="0" smtClean="0"/>
              <a:t>Il est recommandé à l’heure actuelle d’immobiliser en position de fonction neutre pour éviter les complications sous plâtre.</a:t>
            </a:r>
          </a:p>
          <a:p>
            <a:endParaRPr lang="fr-FR" baseline="0" dirty="0" smtClean="0"/>
          </a:p>
          <a:p>
            <a:r>
              <a:rPr lang="fr-FR" baseline="0" dirty="0" smtClean="0"/>
              <a:t>Complications sous plâtre: </a:t>
            </a:r>
            <a:r>
              <a:rPr lang="fr-FR" baseline="0" dirty="0" err="1" smtClean="0"/>
              <a:t>esentiellement</a:t>
            </a:r>
            <a:r>
              <a:rPr lang="fr-FR" baseline="0" dirty="0" smtClean="0"/>
              <a:t> liés à la compression: complications neuro, syndrome des loges…, dire au patient de consulter au moindre doute, </a:t>
            </a:r>
            <a:r>
              <a:rPr lang="fr-FR" baseline="0" dirty="0" err="1" smtClean="0"/>
              <a:t>surrelever</a:t>
            </a:r>
            <a:r>
              <a:rPr lang="fr-FR" baseline="0" dirty="0" smtClean="0"/>
              <a:t> la main..</a:t>
            </a:r>
          </a:p>
          <a:p>
            <a:endParaRPr lang="fr-FR" baseline="0" dirty="0" smtClean="0"/>
          </a:p>
          <a:p>
            <a:r>
              <a:rPr lang="fr-FR" baseline="0" dirty="0" smtClean="0"/>
              <a:t>Je vous rappelle qu’une immobilisation pour fracture de l’extrémité distale du radius ou des 2 os </a:t>
            </a:r>
            <a:r>
              <a:rPr lang="fr-FR" baseline="0" dirty="0" err="1" smtClean="0"/>
              <a:t>del’avant</a:t>
            </a:r>
            <a:r>
              <a:rPr lang="fr-FR" baseline="0" dirty="0" smtClean="0"/>
              <a:t> bras doit laisser libre le pouce ainsi que les articulations MCP..</a:t>
            </a:r>
            <a:endParaRPr lang="fr-FR" dirty="0"/>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12</a:t>
            </a:fld>
            <a:endParaRPr lang="fr-FR"/>
          </a:p>
        </p:txBody>
      </p:sp>
    </p:spTree>
    <p:extLst>
      <p:ext uri="{BB962C8B-B14F-4D97-AF65-F5344CB8AC3E}">
        <p14:creationId xmlns:p14="http://schemas.microsoft.com/office/powerpoint/2010/main" val="3776047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est important de surveiller radiologiquement</a:t>
            </a:r>
            <a:r>
              <a:rPr lang="fr-FR" baseline="0" dirty="0" smtClean="0"/>
              <a:t> le </a:t>
            </a:r>
            <a:r>
              <a:rPr lang="fr-FR" baseline="0" dirty="0" err="1" smtClean="0"/>
              <a:t>ttt</a:t>
            </a:r>
            <a:r>
              <a:rPr lang="fr-FR" baseline="0" dirty="0" smtClean="0"/>
              <a:t> ortho… il </a:t>
            </a:r>
            <a:r>
              <a:rPr lang="fr-FR" baseline="0" dirty="0" err="1" smtClean="0"/>
              <a:t>éxiste</a:t>
            </a:r>
            <a:r>
              <a:rPr lang="fr-FR" baseline="0" dirty="0" smtClean="0"/>
              <a:t> un risque de </a:t>
            </a:r>
            <a:r>
              <a:rPr lang="fr-FR" baseline="0" dirty="0" err="1" smtClean="0"/>
              <a:t>deplacement</a:t>
            </a:r>
            <a:r>
              <a:rPr lang="fr-FR" baseline="0" dirty="0" smtClean="0"/>
              <a:t> secondaire essentiellement les 3 </a:t>
            </a:r>
            <a:r>
              <a:rPr lang="fr-FR" baseline="0" dirty="0" err="1" smtClean="0"/>
              <a:t>premieres</a:t>
            </a:r>
            <a:r>
              <a:rPr lang="fr-FR" baseline="0" dirty="0" smtClean="0"/>
              <a:t> semaines.</a:t>
            </a:r>
          </a:p>
          <a:p>
            <a:r>
              <a:rPr lang="fr-FR" baseline="0" dirty="0" smtClean="0"/>
              <a:t>En cas de </a:t>
            </a:r>
            <a:r>
              <a:rPr lang="fr-FR" baseline="0" dirty="0" err="1" smtClean="0"/>
              <a:t>deplacement</a:t>
            </a:r>
            <a:r>
              <a:rPr lang="fr-FR" baseline="0" dirty="0" smtClean="0"/>
              <a:t> secondaire, il s’agit d’un </a:t>
            </a:r>
            <a:r>
              <a:rPr lang="fr-FR" baseline="0" dirty="0" err="1" smtClean="0"/>
              <a:t>echec</a:t>
            </a:r>
            <a:r>
              <a:rPr lang="fr-FR" baseline="0" dirty="0" smtClean="0"/>
              <a:t> et donc il est </a:t>
            </a:r>
            <a:r>
              <a:rPr lang="fr-FR" baseline="0" dirty="0" err="1" smtClean="0"/>
              <a:t>necessaire</a:t>
            </a:r>
            <a:r>
              <a:rPr lang="fr-FR" baseline="0" dirty="0" smtClean="0"/>
              <a:t> de </a:t>
            </a:r>
            <a:r>
              <a:rPr lang="fr-FR" baseline="0" dirty="0" err="1" smtClean="0"/>
              <a:t>realiser</a:t>
            </a:r>
            <a:r>
              <a:rPr lang="fr-FR" baseline="0" dirty="0" smtClean="0"/>
              <a:t> une pec chirurgicale.</a:t>
            </a:r>
            <a:endParaRPr lang="fr-FR" dirty="0"/>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13</a:t>
            </a:fld>
            <a:endParaRPr lang="fr-FR"/>
          </a:p>
        </p:txBody>
      </p:sp>
    </p:spTree>
    <p:extLst>
      <p:ext uri="{BB962C8B-B14F-4D97-AF65-F5344CB8AC3E}">
        <p14:creationId xmlns:p14="http://schemas.microsoft.com/office/powerpoint/2010/main" val="3214230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Voici les immobilisations</a:t>
            </a:r>
            <a:r>
              <a:rPr lang="fr-FR" baseline="0" dirty="0" smtClean="0"/>
              <a:t> à éviter en contrainte flexion ou immobilisant les chaines digitales…</a:t>
            </a:r>
            <a:endParaRPr lang="fr-FR" dirty="0"/>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14</a:t>
            </a:fld>
            <a:endParaRPr lang="fr-FR"/>
          </a:p>
        </p:txBody>
      </p:sp>
    </p:spTree>
    <p:extLst>
      <p:ext uri="{BB962C8B-B14F-4D97-AF65-F5344CB8AC3E}">
        <p14:creationId xmlns:p14="http://schemas.microsoft.com/office/powerpoint/2010/main" val="1074551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Cas d’un patient de 83 ans, droitier fracture radius distal</a:t>
            </a:r>
            <a:r>
              <a:rPr lang="fr-FR" baseline="0" dirty="0" smtClean="0"/>
              <a:t> extra-articulaire</a:t>
            </a:r>
          </a:p>
          <a:p>
            <a:r>
              <a:rPr lang="fr-FR" baseline="0" dirty="0" smtClean="0"/>
              <a:t>Compatible avec un </a:t>
            </a:r>
            <a:r>
              <a:rPr lang="fr-FR" baseline="0" dirty="0" err="1" smtClean="0"/>
              <a:t>ttt</a:t>
            </a:r>
            <a:r>
              <a:rPr lang="fr-FR" baseline="0" dirty="0" smtClean="0"/>
              <a:t> orthopédique</a:t>
            </a:r>
          </a:p>
          <a:p>
            <a:r>
              <a:rPr lang="fr-FR" baseline="0" dirty="0" smtClean="0"/>
              <a:t>L’évolution s’est fait vers la consolidation mais au prix d’un raccourcissement important </a:t>
            </a:r>
            <a:r>
              <a:rPr lang="fr-FR" baseline="0" dirty="0" err="1" smtClean="0"/>
              <a:t>raidal</a:t>
            </a:r>
            <a:endParaRPr lang="fr-FR" baseline="0" dirty="0" smtClean="0"/>
          </a:p>
          <a:p>
            <a:r>
              <a:rPr lang="fr-FR" baseline="0" dirty="0" smtClean="0"/>
              <a:t>ceci est du à la </a:t>
            </a:r>
            <a:r>
              <a:rPr lang="fr-FR" baseline="0" dirty="0" err="1" smtClean="0"/>
              <a:t>rarefaction</a:t>
            </a:r>
            <a:r>
              <a:rPr lang="fr-FR" baseline="0" dirty="0" smtClean="0"/>
              <a:t> osseuse et à la perte de substance au niveau du foyer de fracture</a:t>
            </a:r>
          </a:p>
          <a:p>
            <a:r>
              <a:rPr lang="fr-FR" baseline="0" dirty="0" smtClean="0"/>
              <a:t>Dans ce cas risque de </a:t>
            </a:r>
            <a:r>
              <a:rPr lang="fr-FR" baseline="0" dirty="0" err="1" smtClean="0"/>
              <a:t>sequeles</a:t>
            </a:r>
            <a:r>
              <a:rPr lang="fr-FR" baseline="0" dirty="0" smtClean="0"/>
              <a:t> importantes u niveau des mobilités et de conflit radio-ulnaire distal</a:t>
            </a:r>
          </a:p>
          <a:p>
            <a:endParaRPr lang="fr-FR" dirty="0"/>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15</a:t>
            </a:fld>
            <a:endParaRPr lang="fr-FR"/>
          </a:p>
        </p:txBody>
      </p:sp>
    </p:spTree>
    <p:extLst>
      <p:ext uri="{BB962C8B-B14F-4D97-AF65-F5344CB8AC3E}">
        <p14:creationId xmlns:p14="http://schemas.microsoft.com/office/powerpoint/2010/main" val="2681558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a:t>
            </a:r>
            <a:r>
              <a:rPr lang="fr-FR" dirty="0" err="1" smtClean="0"/>
              <a:t>ttt</a:t>
            </a:r>
            <a:r>
              <a:rPr lang="fr-FR" dirty="0" smtClean="0"/>
              <a:t> chirurgical peut faire appel au tt percutané avec l’embrochage,</a:t>
            </a:r>
            <a:r>
              <a:rPr lang="fr-FR" baseline="0" dirty="0" smtClean="0"/>
              <a:t> le </a:t>
            </a:r>
            <a:r>
              <a:rPr lang="fr-FR" baseline="0" dirty="0" err="1" smtClean="0"/>
              <a:t>ttt</a:t>
            </a:r>
            <a:r>
              <a:rPr lang="fr-FR" baseline="0" dirty="0" smtClean="0"/>
              <a:t> à ciel ouvert avec mise en place d’une plaque </a:t>
            </a:r>
            <a:r>
              <a:rPr lang="fr-FR" baseline="0" dirty="0" err="1" smtClean="0"/>
              <a:t>verrouilliée</a:t>
            </a:r>
            <a:r>
              <a:rPr lang="fr-FR" baseline="0" dirty="0" smtClean="0"/>
              <a:t> antérieure.</a:t>
            </a:r>
          </a:p>
          <a:p>
            <a:r>
              <a:rPr lang="fr-FR" baseline="0" dirty="0" smtClean="0"/>
              <a:t>Il peut également dans certains cas complexes nécessiter la mise en place d’un FE.</a:t>
            </a:r>
          </a:p>
          <a:p>
            <a:r>
              <a:rPr lang="fr-FR" baseline="0" dirty="0" smtClean="0"/>
              <a:t>Il faut donc s’adapter au type de fracture et au patient.</a:t>
            </a:r>
          </a:p>
          <a:p>
            <a:endParaRPr lang="fr-FR" dirty="0"/>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16</a:t>
            </a:fld>
            <a:endParaRPr lang="fr-FR"/>
          </a:p>
        </p:txBody>
      </p:sp>
    </p:spTree>
    <p:extLst>
      <p:ext uri="{BB962C8B-B14F-4D97-AF65-F5344CB8AC3E}">
        <p14:creationId xmlns:p14="http://schemas.microsoft.com/office/powerpoint/2010/main" val="3245438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but de la technique est de </a:t>
            </a:r>
            <a:r>
              <a:rPr lang="fr-FR" dirty="0" err="1" smtClean="0"/>
              <a:t>reduire</a:t>
            </a:r>
            <a:r>
              <a:rPr lang="fr-FR" baseline="0" dirty="0" smtClean="0"/>
              <a:t> la fracture par manœuvres externes et avec les broches qui sont </a:t>
            </a:r>
            <a:r>
              <a:rPr lang="fr-FR" baseline="0" dirty="0" err="1" smtClean="0"/>
              <a:t>inserées</a:t>
            </a:r>
            <a:r>
              <a:rPr lang="fr-FR" baseline="0" dirty="0" smtClean="0"/>
              <a:t> dans le foyer de fracture et poussées jusqu’à la corticale </a:t>
            </a:r>
            <a:r>
              <a:rPr lang="fr-FR" baseline="0" dirty="0" err="1" smtClean="0"/>
              <a:t>palmairen</a:t>
            </a:r>
            <a:r>
              <a:rPr lang="fr-FR" baseline="0" dirty="0" smtClean="0"/>
              <a:t> pour la </a:t>
            </a:r>
            <a:r>
              <a:rPr lang="fr-FR" baseline="0" dirty="0" err="1" smtClean="0"/>
              <a:t>premiere</a:t>
            </a:r>
            <a:r>
              <a:rPr lang="fr-FR" baseline="0" dirty="0" smtClean="0"/>
              <a:t> et jusqu’à la corticale ulnaire du radius pour la deuxième.</a:t>
            </a:r>
          </a:p>
          <a:p>
            <a:r>
              <a:rPr lang="fr-FR" baseline="0" dirty="0" smtClean="0"/>
              <a:t>Les broches s’opposent directement aux forces de déplacement.</a:t>
            </a:r>
          </a:p>
          <a:p>
            <a:endParaRPr lang="fr-FR" baseline="0" dirty="0" smtClean="0"/>
          </a:p>
          <a:p>
            <a:r>
              <a:rPr lang="fr-FR" baseline="0" dirty="0" smtClean="0"/>
              <a:t>Il est possible de mixer cette technique avec les techniques de brochage classiques dites extra-focales notamment avec une broche </a:t>
            </a:r>
            <a:r>
              <a:rPr lang="fr-FR" baseline="0" dirty="0" err="1" smtClean="0"/>
              <a:t>transstyloïdienne</a:t>
            </a:r>
            <a:r>
              <a:rPr lang="fr-FR" baseline="0" dirty="0" smtClean="0"/>
              <a:t> qui stabilise un peu plus la fracture.</a:t>
            </a:r>
          </a:p>
          <a:p>
            <a:endParaRPr lang="fr-FR" baseline="0" dirty="0" smtClean="0"/>
          </a:p>
          <a:p>
            <a:r>
              <a:rPr lang="fr-FR" dirty="0" smtClean="0"/>
              <a:t>Cette technique</a:t>
            </a:r>
            <a:r>
              <a:rPr lang="fr-FR" baseline="0" dirty="0" smtClean="0"/>
              <a:t> est encore possible si l’os reste de bonne qualité, que la fracture n’est pas comminutive (surtout en dorsal) pour la tenue des broches.@</a:t>
            </a:r>
            <a:endParaRPr lang="fr-FR" dirty="0"/>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17</a:t>
            </a:fld>
            <a:endParaRPr lang="fr-FR"/>
          </a:p>
        </p:txBody>
      </p:sp>
    </p:spTree>
    <p:extLst>
      <p:ext uri="{BB962C8B-B14F-4D97-AF65-F5344CB8AC3E}">
        <p14:creationId xmlns:p14="http://schemas.microsoft.com/office/powerpoint/2010/main" val="3488789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indications du brochage</a:t>
            </a:r>
            <a:r>
              <a:rPr lang="fr-FR" baseline="0" dirty="0" smtClean="0"/>
              <a:t> percutané sont rares chez le sujet âgé. Nous avons déjà évoqué la </a:t>
            </a:r>
            <a:r>
              <a:rPr lang="fr-FR" baseline="0" dirty="0" err="1" smtClean="0"/>
              <a:t>necessité</a:t>
            </a:r>
            <a:r>
              <a:rPr lang="fr-FR" baseline="0" dirty="0" smtClean="0"/>
              <a:t> d’adapter le </a:t>
            </a:r>
            <a:r>
              <a:rPr lang="fr-FR" baseline="0" dirty="0" err="1" smtClean="0"/>
              <a:t>ttt</a:t>
            </a:r>
            <a:r>
              <a:rPr lang="fr-FR" baseline="0" dirty="0" smtClean="0"/>
              <a:t> donc la chirurgie au type de patient. L’os étant </a:t>
            </a:r>
            <a:r>
              <a:rPr lang="fr-FR" baseline="0" dirty="0" err="1" smtClean="0"/>
              <a:t>frequement</a:t>
            </a:r>
            <a:r>
              <a:rPr lang="fr-FR" baseline="0" dirty="0" smtClean="0"/>
              <a:t> des mauvaise qualité ou la fracture </a:t>
            </a:r>
            <a:r>
              <a:rPr lang="fr-FR" baseline="0" dirty="0" err="1" smtClean="0"/>
              <a:t>etant</a:t>
            </a:r>
            <a:r>
              <a:rPr lang="fr-FR" baseline="0" dirty="0" smtClean="0"/>
              <a:t> </a:t>
            </a:r>
            <a:r>
              <a:rPr lang="fr-FR" baseline="0" dirty="0" err="1" smtClean="0"/>
              <a:t>frequement</a:t>
            </a:r>
            <a:r>
              <a:rPr lang="fr-FR" baseline="0" dirty="0" smtClean="0"/>
              <a:t> comminutive, le brochage expose à des complications telles que le </a:t>
            </a:r>
            <a:r>
              <a:rPr lang="fr-FR" baseline="0" dirty="0" err="1" smtClean="0"/>
              <a:t>debricolage</a:t>
            </a:r>
            <a:r>
              <a:rPr lang="fr-FR" baseline="0" dirty="0" smtClean="0"/>
              <a:t> avec </a:t>
            </a:r>
            <a:r>
              <a:rPr lang="fr-FR" baseline="0" dirty="0" err="1" smtClean="0"/>
              <a:t>deplacement</a:t>
            </a:r>
            <a:r>
              <a:rPr lang="fr-FR" baseline="0" dirty="0" smtClean="0"/>
              <a:t> secondaire et </a:t>
            </a:r>
            <a:r>
              <a:rPr lang="fr-FR" baseline="0" dirty="0" err="1" smtClean="0"/>
              <a:t>gene</a:t>
            </a:r>
            <a:r>
              <a:rPr lang="fr-FR" baseline="0" dirty="0" smtClean="0"/>
              <a:t> sur </a:t>
            </a:r>
            <a:r>
              <a:rPr lang="fr-FR" baseline="0" dirty="0" err="1" smtClean="0"/>
              <a:t>materiel</a:t>
            </a:r>
            <a:r>
              <a:rPr lang="fr-FR" baseline="0" dirty="0" smtClean="0"/>
              <a:t> d’ostéosynthèse.</a:t>
            </a:r>
          </a:p>
          <a:p>
            <a:r>
              <a:rPr lang="fr-FR" baseline="0" dirty="0" smtClean="0"/>
              <a:t>De plus il expose au risque de lésion des tendons extenseurs.. Et il est </a:t>
            </a:r>
            <a:r>
              <a:rPr lang="fr-FR" baseline="0" dirty="0" err="1" smtClean="0"/>
              <a:t>necessaire</a:t>
            </a:r>
            <a:r>
              <a:rPr lang="fr-FR" baseline="0" dirty="0" smtClean="0"/>
              <a:t> de retirer le matériel secondairement.</a:t>
            </a:r>
            <a:endParaRPr lang="fr-FR" dirty="0"/>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18</a:t>
            </a:fld>
            <a:endParaRPr lang="fr-FR"/>
          </a:p>
        </p:txBody>
      </p:sp>
    </p:spTree>
    <p:extLst>
      <p:ext uri="{BB962C8B-B14F-4D97-AF65-F5344CB8AC3E}">
        <p14:creationId xmlns:p14="http://schemas.microsoft.com/office/powerpoint/2010/main" val="3187074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principe est d’aborder la poignet</a:t>
            </a:r>
            <a:r>
              <a:rPr lang="fr-FR" baseline="0" dirty="0" smtClean="0"/>
              <a:t> directement par la voie d’</a:t>
            </a:r>
            <a:r>
              <a:rPr lang="fr-FR" baseline="0" dirty="0" err="1" smtClean="0"/>
              <a:t>abors</a:t>
            </a:r>
            <a:r>
              <a:rPr lang="fr-FR" baseline="0" dirty="0" smtClean="0"/>
              <a:t> antérieure de Henri +/- abord dorsal complémentaire</a:t>
            </a:r>
          </a:p>
          <a:p>
            <a:r>
              <a:rPr lang="fr-FR" baseline="0" dirty="0" smtClean="0"/>
              <a:t>Réduire de </a:t>
            </a:r>
            <a:r>
              <a:rPr lang="fr-FR" baseline="0" dirty="0" err="1" smtClean="0"/>
              <a:t>visue</a:t>
            </a:r>
            <a:r>
              <a:rPr lang="fr-FR" baseline="0" dirty="0" smtClean="0"/>
              <a:t> et avec contrôle </a:t>
            </a:r>
            <a:r>
              <a:rPr lang="fr-FR" baseline="0" dirty="0" err="1" smtClean="0"/>
              <a:t>scopique</a:t>
            </a:r>
            <a:r>
              <a:rPr lang="fr-FR" baseline="0" dirty="0" smtClean="0"/>
              <a:t> les fragments osseux</a:t>
            </a:r>
          </a:p>
          <a:p>
            <a:r>
              <a:rPr lang="fr-FR" baseline="0" dirty="0" smtClean="0"/>
              <a:t>Mettre en place une plaque antérieure avec des vis </a:t>
            </a:r>
            <a:r>
              <a:rPr lang="fr-FR" baseline="0" dirty="0" err="1" smtClean="0"/>
              <a:t>verrouilliées</a:t>
            </a:r>
            <a:r>
              <a:rPr lang="fr-FR" baseline="0" dirty="0" smtClean="0"/>
              <a:t> de part et d’autre du foyer de fracture.</a:t>
            </a:r>
          </a:p>
          <a:p>
            <a:r>
              <a:rPr lang="fr-FR" baseline="0" dirty="0" smtClean="0"/>
              <a:t>Le but dans les fractures articulaires est de mettre en place les vis la plus prêt de l’articulation.</a:t>
            </a:r>
          </a:p>
          <a:p>
            <a:endParaRPr lang="fr-FR" baseline="0" dirty="0" smtClean="0"/>
          </a:p>
          <a:p>
            <a:r>
              <a:rPr lang="fr-FR" baseline="0" dirty="0" smtClean="0"/>
              <a:t>Il est possible également de réaliser un abord dorsal associé en cas de fragment </a:t>
            </a:r>
            <a:r>
              <a:rPr lang="fr-FR" baseline="0" dirty="0" err="1" smtClean="0"/>
              <a:t>postero</a:t>
            </a:r>
            <a:r>
              <a:rPr lang="fr-FR" baseline="0" dirty="0" smtClean="0"/>
              <a:t>-médial no </a:t>
            </a:r>
            <a:r>
              <a:rPr lang="fr-FR" baseline="0" dirty="0" err="1" smtClean="0"/>
              <a:t>reductible</a:t>
            </a:r>
            <a:r>
              <a:rPr lang="fr-FR" baseline="0" dirty="0" smtClean="0"/>
              <a:t> par traction.</a:t>
            </a:r>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20</a:t>
            </a:fld>
            <a:endParaRPr lang="fr-FR"/>
          </a:p>
        </p:txBody>
      </p:sp>
    </p:spTree>
    <p:extLst>
      <p:ext uri="{BB962C8B-B14F-4D97-AF65-F5344CB8AC3E}">
        <p14:creationId xmlns:p14="http://schemas.microsoft.com/office/powerpoint/2010/main" val="2135386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est</a:t>
            </a:r>
            <a:r>
              <a:rPr lang="fr-FR" baseline="0" dirty="0" smtClean="0"/>
              <a:t> très important de réaliser des clichés </a:t>
            </a:r>
            <a:r>
              <a:rPr lang="fr-FR" baseline="0" dirty="0" err="1" smtClean="0"/>
              <a:t>per-opératoires</a:t>
            </a:r>
            <a:r>
              <a:rPr lang="fr-FR" baseline="0" dirty="0" smtClean="0"/>
              <a:t> de face et de profil strict pour vérifier l’absence de vis intra-articulaire</a:t>
            </a:r>
          </a:p>
          <a:p>
            <a:r>
              <a:rPr lang="fr-FR" baseline="0" dirty="0" smtClean="0"/>
              <a:t>Mais les vis doivent être le </a:t>
            </a:r>
            <a:r>
              <a:rPr lang="fr-FR" baseline="0" dirty="0" err="1" smtClean="0"/>
              <a:t>pplus</a:t>
            </a:r>
            <a:r>
              <a:rPr lang="fr-FR" baseline="0" dirty="0" smtClean="0"/>
              <a:t> distales possibles donc en sous </a:t>
            </a:r>
            <a:r>
              <a:rPr lang="fr-FR" baseline="0" dirty="0" err="1" smtClean="0"/>
              <a:t>chondral</a:t>
            </a:r>
            <a:r>
              <a:rPr lang="fr-FR" baseline="0" dirty="0" smtClean="0"/>
              <a:t>. Il a été montré par plusieurs études que les vis </a:t>
            </a:r>
            <a:r>
              <a:rPr lang="fr-FR" baseline="0" dirty="0" err="1" smtClean="0"/>
              <a:t>épiphysaires</a:t>
            </a:r>
            <a:r>
              <a:rPr lang="fr-FR" baseline="0" dirty="0" smtClean="0"/>
              <a:t> ont l meilleur tenue quand elles sont situées en sous </a:t>
            </a:r>
            <a:r>
              <a:rPr lang="fr-FR" baseline="0" dirty="0" err="1" smtClean="0"/>
              <a:t>chondral</a:t>
            </a:r>
            <a:r>
              <a:rPr lang="fr-FR" baseline="0" dirty="0" smtClean="0"/>
              <a:t>. Ceci évite le tassement de l’épiphyse sur la métaphyse en cas de comminution importante.</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21</a:t>
            </a:fld>
            <a:endParaRPr lang="fr-FR"/>
          </a:p>
        </p:txBody>
      </p:sp>
    </p:spTree>
    <p:extLst>
      <p:ext uri="{BB962C8B-B14F-4D97-AF65-F5344CB8AC3E}">
        <p14:creationId xmlns:p14="http://schemas.microsoft.com/office/powerpoint/2010/main" val="1474390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L’épiphyse radiale est constituée d’un tissu spongieux. En cas d’ostéoporose elle est particulièrement</a:t>
            </a:r>
            <a:r>
              <a:rPr lang="fr-FR" baseline="0" dirty="0" smtClean="0"/>
              <a:t> fragilisée.</a:t>
            </a:r>
          </a:p>
          <a:p>
            <a:r>
              <a:rPr lang="fr-FR" baseline="0" dirty="0" smtClean="0"/>
              <a:t>Le radius distal ne peut être dissocié de la parti distale de l’ulna à laquelle elle s’articule par une articulation R_U peu congruente et donc sensible au risque de luxation.</a:t>
            </a:r>
          </a:p>
          <a:p>
            <a:r>
              <a:rPr lang="fr-FR" baseline="0" dirty="0" smtClean="0"/>
              <a:t>Les 2 extrémités sont reliées par un ligament : le complexe du  ligament triangulaire du carpe qui peut arracher la tête de l’ulna en cas de traumatisme. </a:t>
            </a:r>
          </a:p>
          <a:p>
            <a:r>
              <a:rPr lang="fr-FR" baseline="0" dirty="0" smtClean="0"/>
              <a:t>Les contraintes du poignet se repartissent comme suit: 20 % par la partie distale de l’ulna et le complexe du ligament triangulaire du carpe et reparti de manière homogène au niveau des surfaces articulaires </a:t>
            </a:r>
            <a:r>
              <a:rPr lang="fr-FR" baseline="0" dirty="0" err="1" smtClean="0"/>
              <a:t>scaphoidiennes</a:t>
            </a:r>
            <a:r>
              <a:rPr lang="fr-FR" baseline="0" dirty="0" smtClean="0"/>
              <a:t> et ulnaires.</a:t>
            </a:r>
          </a:p>
          <a:p>
            <a:r>
              <a:rPr lang="fr-FR" baseline="0" dirty="0" smtClean="0"/>
              <a:t>Les rapports articulaires normaux comprennent une pente radiale de 20°, une ligne </a:t>
            </a:r>
            <a:r>
              <a:rPr lang="fr-FR" baseline="0" dirty="0" err="1" smtClean="0"/>
              <a:t>bistyloidienne</a:t>
            </a:r>
            <a:r>
              <a:rPr lang="fr-FR" baseline="0" dirty="0" smtClean="0"/>
              <a:t> de ….. Et une antéversion de la glène radiale de 10-15 degrés</a:t>
            </a:r>
          </a:p>
          <a:p>
            <a:endParaRPr lang="fr-FR" baseline="0" dirty="0" smtClean="0"/>
          </a:p>
          <a:p>
            <a:r>
              <a:rPr lang="fr-FR" baseline="0" dirty="0" smtClean="0"/>
              <a:t>A noter le complexe triangulaire du carpe qui relie la radio-ulnaire distale au carpe médial. Cette partie est </a:t>
            </a:r>
            <a:r>
              <a:rPr lang="fr-FR" baseline="0" dirty="0" err="1" smtClean="0"/>
              <a:t>fréquement</a:t>
            </a:r>
            <a:r>
              <a:rPr lang="fr-FR" baseline="0" dirty="0" smtClean="0"/>
              <a:t> lésée en cas de </a:t>
            </a:r>
            <a:r>
              <a:rPr lang="fr-FR" baseline="0" dirty="0" err="1" smtClean="0"/>
              <a:t>tramatisme</a:t>
            </a:r>
            <a:r>
              <a:rPr lang="fr-FR" baseline="0" dirty="0" smtClean="0"/>
              <a:t> du poignet.</a:t>
            </a:r>
          </a:p>
          <a:p>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3</a:t>
            </a:fld>
            <a:endParaRPr lang="fr-FR"/>
          </a:p>
        </p:txBody>
      </p:sp>
    </p:spTree>
    <p:extLst>
      <p:ext uri="{BB962C8B-B14F-4D97-AF65-F5344CB8AC3E}">
        <p14:creationId xmlns:p14="http://schemas.microsoft.com/office/powerpoint/2010/main" val="2940524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ce cas il s’agit d’un patient jeune avec un accident haute vélocité.</a:t>
            </a:r>
          </a:p>
          <a:p>
            <a:r>
              <a:rPr lang="fr-FR" dirty="0" smtClean="0"/>
              <a:t>Fracture articulaire avec comminution métaphysaire</a:t>
            </a:r>
          </a:p>
          <a:p>
            <a:r>
              <a:rPr lang="fr-FR" dirty="0" smtClean="0"/>
              <a:t>Indication de plaque antérieure </a:t>
            </a:r>
          </a:p>
          <a:p>
            <a:r>
              <a:rPr lang="fr-FR" dirty="0" smtClean="0"/>
              <a:t>La réduction articulaire est anatomique et</a:t>
            </a:r>
            <a:r>
              <a:rPr lang="fr-FR" baseline="0" dirty="0" smtClean="0"/>
              <a:t> les rapports normaux ont été restaurés.</a:t>
            </a:r>
          </a:p>
          <a:p>
            <a:r>
              <a:rPr lang="fr-FR" baseline="0" dirty="0" smtClean="0"/>
              <a:t>Il faut savoir que la réduction des fragments articulaires n’est pas si aisée par la voie antérieure.</a:t>
            </a:r>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22</a:t>
            </a:fld>
            <a:endParaRPr lang="fr-FR"/>
          </a:p>
        </p:txBody>
      </p:sp>
    </p:spTree>
    <p:extLst>
      <p:ext uri="{BB962C8B-B14F-4D97-AF65-F5344CB8AC3E}">
        <p14:creationId xmlns:p14="http://schemas.microsoft.com/office/powerpoint/2010/main" val="1521067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de rares cas il</a:t>
            </a:r>
            <a:r>
              <a:rPr lang="fr-FR" baseline="0" dirty="0" smtClean="0"/>
              <a:t> est possible d’utiliser le FE.</a:t>
            </a:r>
          </a:p>
          <a:p>
            <a:r>
              <a:rPr lang="fr-FR" baseline="0" dirty="0" smtClean="0"/>
              <a:t>Il permet un réalignement des fragments osseux.</a:t>
            </a:r>
          </a:p>
          <a:p>
            <a:r>
              <a:rPr lang="fr-FR" baseline="0" dirty="0" smtClean="0"/>
              <a:t>Ce dernier a sa place dans les fractures ouvertes très délabrées, en cas de fracture très </a:t>
            </a:r>
            <a:r>
              <a:rPr lang="fr-FR" baseline="0" dirty="0" err="1" smtClean="0"/>
              <a:t>comminitives</a:t>
            </a:r>
            <a:r>
              <a:rPr lang="fr-FR" baseline="0" dirty="0" smtClean="0"/>
              <a:t> au moins de manière transitoire.</a:t>
            </a:r>
          </a:p>
          <a:p>
            <a:r>
              <a:rPr lang="fr-FR" baseline="0" dirty="0" smtClean="0"/>
              <a:t>Un deuxième temps peut en effet être nécessaire en cas de réduction temporaire non anatomique à 15 jours une fois la fracture engluée.</a:t>
            </a:r>
          </a:p>
          <a:p>
            <a:endParaRPr lang="fr-FR" baseline="0" dirty="0" smtClean="0"/>
          </a:p>
          <a:p>
            <a:r>
              <a:rPr lang="fr-FR" baseline="0" dirty="0" smtClean="0"/>
              <a:t>Il peut être associé à une ostéosynthèse par broche.</a:t>
            </a:r>
          </a:p>
          <a:p>
            <a:endParaRPr lang="fr-FR" dirty="0"/>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25</a:t>
            </a:fld>
            <a:endParaRPr lang="fr-FR"/>
          </a:p>
        </p:txBody>
      </p:sp>
    </p:spTree>
    <p:extLst>
      <p:ext uri="{BB962C8B-B14F-4D97-AF65-F5344CB8AC3E}">
        <p14:creationId xmlns:p14="http://schemas.microsoft.com/office/powerpoint/2010/main" val="1909562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suites</a:t>
            </a:r>
            <a:r>
              <a:rPr lang="fr-FR" baseline="0" dirty="0" smtClean="0"/>
              <a:t> </a:t>
            </a:r>
            <a:r>
              <a:rPr lang="fr-FR" baseline="0" dirty="0" err="1" smtClean="0"/>
              <a:t>sympatiques</a:t>
            </a:r>
            <a:r>
              <a:rPr lang="fr-FR" baseline="0" dirty="0" smtClean="0"/>
              <a:t> sont assez fréquentes: récupération de la mobilité avec parfois une baisse de la PS, une récupération de la force de poigne permettant une récupération de la fonction notamment dans la vie de tous les jours.</a:t>
            </a:r>
            <a:endParaRPr lang="fr-FR" dirty="0"/>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26</a:t>
            </a:fld>
            <a:endParaRPr lang="fr-FR"/>
          </a:p>
        </p:txBody>
      </p:sp>
    </p:spTree>
    <p:extLst>
      <p:ext uri="{BB962C8B-B14F-4D97-AF65-F5344CB8AC3E}">
        <p14:creationId xmlns:p14="http://schemas.microsoft.com/office/powerpoint/2010/main" val="2618607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suites moins</a:t>
            </a:r>
            <a:r>
              <a:rPr lang="fr-FR" baseline="0" dirty="0" smtClean="0"/>
              <a:t> satisfaisantes peuvent comporter:</a:t>
            </a:r>
          </a:p>
          <a:p>
            <a:endParaRPr lang="fr-FR" baseline="0" dirty="0" smtClean="0"/>
          </a:p>
          <a:p>
            <a:r>
              <a:rPr lang="fr-FR" baseline="0" dirty="0" smtClean="0"/>
              <a:t>Les cals vicieux du ou non à un déplacement secondaire. Ceci est </a:t>
            </a:r>
            <a:r>
              <a:rPr lang="fr-FR" baseline="0" dirty="0" err="1" smtClean="0"/>
              <a:t>principalemetn</a:t>
            </a:r>
            <a:r>
              <a:rPr lang="fr-FR" baseline="0" dirty="0" smtClean="0"/>
              <a:t> l’apanage des </a:t>
            </a:r>
            <a:r>
              <a:rPr lang="fr-FR" baseline="0" dirty="0" err="1" smtClean="0"/>
              <a:t>ttt</a:t>
            </a:r>
            <a:r>
              <a:rPr lang="fr-FR" baseline="0" dirty="0" smtClean="0"/>
              <a:t> orthopédiques et du brochage.</a:t>
            </a:r>
          </a:p>
          <a:p>
            <a:endParaRPr lang="fr-FR" baseline="0" dirty="0" smtClean="0"/>
          </a:p>
          <a:p>
            <a:r>
              <a:rPr lang="fr-FR" baseline="0" dirty="0" smtClean="0"/>
              <a:t>L’évolution vers le syndrome douloureux régional ou neuro-algodystrophie péjore le résultat fonctionnel et retarde la récupération. Cette complication est à évoquer de principe après une pec adaptée mais avec des </a:t>
            </a:r>
            <a:r>
              <a:rPr lang="fr-FR" baseline="0" dirty="0" err="1" smtClean="0"/>
              <a:t>usites</a:t>
            </a:r>
            <a:r>
              <a:rPr lang="fr-FR" baseline="0" dirty="0" smtClean="0"/>
              <a:t> difficiles: douleurs inexpliquées pouvant réveiller la nuit, raideur majeur du poignet qui ne </a:t>
            </a:r>
            <a:r>
              <a:rPr lang="fr-FR" baseline="0" dirty="0" err="1" smtClean="0"/>
              <a:t>cede</a:t>
            </a:r>
            <a:r>
              <a:rPr lang="fr-FR" baseline="0" dirty="0" smtClean="0"/>
              <a:t> pas à la rééducation, rééducation très difficile et douloureuse.</a:t>
            </a:r>
          </a:p>
          <a:p>
            <a:r>
              <a:rPr lang="fr-FR" baseline="0" dirty="0" smtClean="0"/>
              <a:t>L’aspect de </a:t>
            </a:r>
            <a:r>
              <a:rPr lang="fr-FR" baseline="0" dirty="0" err="1" smtClean="0"/>
              <a:t>lamain</a:t>
            </a:r>
            <a:r>
              <a:rPr lang="fr-FR" baseline="0" dirty="0" smtClean="0"/>
              <a:t> chaude, </a:t>
            </a:r>
            <a:r>
              <a:rPr lang="fr-FR" baseline="0" dirty="0" err="1" smtClean="0"/>
              <a:t>sointante</a:t>
            </a:r>
            <a:r>
              <a:rPr lang="fr-FR" baseline="0" dirty="0" smtClean="0"/>
              <a:t>, raide fait évoquer ce diagnostic. Il doit conduire à la </a:t>
            </a:r>
            <a:r>
              <a:rPr lang="fr-FR" baseline="0" dirty="0" err="1" smtClean="0"/>
              <a:t>réaisation</a:t>
            </a:r>
            <a:r>
              <a:rPr lang="fr-FR" baseline="0" dirty="0" smtClean="0"/>
              <a:t> d’une scintigraphie osseuse de dépistage et éventuellement à la </a:t>
            </a:r>
            <a:r>
              <a:rPr lang="fr-FR" baseline="0" dirty="0" err="1" smtClean="0"/>
              <a:t>pEC</a:t>
            </a:r>
            <a:r>
              <a:rPr lang="fr-FR" baseline="0" dirty="0" smtClean="0"/>
              <a:t> en </a:t>
            </a:r>
            <a:r>
              <a:rPr lang="fr-FR" baseline="0" dirty="0" err="1" smtClean="0"/>
              <a:t>cntre</a:t>
            </a:r>
            <a:r>
              <a:rPr lang="fr-FR" baseline="0" dirty="0" smtClean="0"/>
              <a:t> spécialisé de la douleur.</a:t>
            </a:r>
          </a:p>
          <a:p>
            <a:endParaRPr lang="fr-FR" baseline="0" dirty="0" smtClean="0"/>
          </a:p>
          <a:p>
            <a:r>
              <a:rPr lang="fr-FR" baseline="0" dirty="0" smtClean="0"/>
              <a:t>Enfin si la chirurgie se passe bien, que la rééducation se passe bien, les traumatismes du </a:t>
            </a:r>
            <a:r>
              <a:rPr lang="fr-FR" baseline="0" dirty="0" err="1" smtClean="0"/>
              <a:t>poiugnet</a:t>
            </a:r>
            <a:r>
              <a:rPr lang="fr-FR" baseline="0" dirty="0" smtClean="0"/>
              <a:t> peuvent laisser des </a:t>
            </a:r>
            <a:r>
              <a:rPr lang="fr-FR" baseline="0" dirty="0" err="1" smtClean="0"/>
              <a:t>sequelles</a:t>
            </a:r>
            <a:r>
              <a:rPr lang="fr-FR" baseline="0" dirty="0" smtClean="0"/>
              <a:t> douloureuses ou des </a:t>
            </a:r>
            <a:r>
              <a:rPr lang="fr-FR" baseline="0" dirty="0" err="1" smtClean="0"/>
              <a:t>sequelles</a:t>
            </a:r>
            <a:r>
              <a:rPr lang="fr-FR" baseline="0" dirty="0" smtClean="0"/>
              <a:t> de mobilité. Ceci d’autant plus si le </a:t>
            </a:r>
            <a:r>
              <a:rPr lang="fr-FR" baseline="0" dirty="0" err="1" smtClean="0"/>
              <a:t>tramatisme</a:t>
            </a:r>
            <a:r>
              <a:rPr lang="fr-FR" baseline="0" dirty="0" smtClean="0"/>
              <a:t> a été articulaire.</a:t>
            </a:r>
          </a:p>
          <a:p>
            <a:endParaRPr lang="fr-FR" baseline="0" dirty="0" smtClean="0"/>
          </a:p>
          <a:p>
            <a:r>
              <a:rPr lang="fr-FR" baseline="0" dirty="0" smtClean="0"/>
              <a:t>Les patients doivent être prévenu de ceci.</a:t>
            </a:r>
            <a:endParaRPr lang="fr-FR" dirty="0"/>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27</a:t>
            </a:fld>
            <a:endParaRPr lang="fr-FR"/>
          </a:p>
        </p:txBody>
      </p:sp>
    </p:spTree>
    <p:extLst>
      <p:ext uri="{BB962C8B-B14F-4D97-AF65-F5344CB8AC3E}">
        <p14:creationId xmlns:p14="http://schemas.microsoft.com/office/powerpoint/2010/main" val="1328342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Enfin, il existe pour les fractures du radius distal</a:t>
            </a:r>
            <a:r>
              <a:rPr lang="fr-FR" baseline="0" dirty="0" smtClean="0"/>
              <a:t> articulaire la possibilité de réaliser des </a:t>
            </a:r>
            <a:r>
              <a:rPr lang="fr-FR" baseline="0" dirty="0" err="1" smtClean="0"/>
              <a:t>athroscopies</a:t>
            </a:r>
            <a:r>
              <a:rPr lang="fr-FR" baseline="0" dirty="0" smtClean="0"/>
              <a:t> du poignet chez les patients jeunes pour contrôler les </a:t>
            </a:r>
            <a:r>
              <a:rPr lang="fr-FR" baseline="0" dirty="0" err="1" smtClean="0"/>
              <a:t>dégats</a:t>
            </a:r>
            <a:r>
              <a:rPr lang="fr-FR" baseline="0" dirty="0" smtClean="0"/>
              <a:t> articulaires. Cette technique n’a pas vraiment sa place chez les personnes </a:t>
            </a:r>
            <a:r>
              <a:rPr lang="fr-FR" baseline="0" dirty="0" err="1" smtClean="0"/>
              <a:t>agées</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28</a:t>
            </a:fld>
            <a:endParaRPr lang="fr-FR"/>
          </a:p>
        </p:txBody>
      </p:sp>
    </p:spTree>
    <p:extLst>
      <p:ext uri="{BB962C8B-B14F-4D97-AF65-F5344CB8AC3E}">
        <p14:creationId xmlns:p14="http://schemas.microsoft.com/office/powerpoint/2010/main" val="14831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mécanisme </a:t>
            </a:r>
            <a:r>
              <a:rPr lang="fr-FR" dirty="0" err="1" smtClean="0"/>
              <a:t>lesionnel</a:t>
            </a:r>
            <a:r>
              <a:rPr lang="fr-FR" dirty="0" smtClean="0"/>
              <a:t> le plus fréquent chez</a:t>
            </a:r>
            <a:r>
              <a:rPr lang="fr-FR" baseline="0" dirty="0" smtClean="0"/>
              <a:t> </a:t>
            </a:r>
            <a:r>
              <a:rPr lang="fr-FR" baseline="0" dirty="0" err="1" smtClean="0"/>
              <a:t>lapersonne</a:t>
            </a:r>
            <a:r>
              <a:rPr lang="fr-FR" baseline="0" dirty="0" smtClean="0"/>
              <a:t> âgée </a:t>
            </a:r>
            <a:r>
              <a:rPr lang="fr-FR" dirty="0" smtClean="0"/>
              <a:t> reste la chute de sa hauteur avec</a:t>
            </a:r>
            <a:r>
              <a:rPr lang="fr-FR" baseline="0" dirty="0" smtClean="0"/>
              <a:t> forces de compression et extension du poignet entrainant des fractures à déplacement postérieur. Plus de 90% des cas.</a:t>
            </a:r>
          </a:p>
          <a:p>
            <a:r>
              <a:rPr lang="fr-FR" baseline="0" dirty="0" smtClean="0"/>
              <a:t>Il existe aussi dans de rares cas des </a:t>
            </a:r>
            <a:r>
              <a:rPr lang="fr-FR" baseline="0" dirty="0" err="1" smtClean="0"/>
              <a:t>deplacement</a:t>
            </a:r>
            <a:r>
              <a:rPr lang="fr-FR" baseline="0" dirty="0" smtClean="0"/>
              <a:t> antérieurs avec un mécanisme </a:t>
            </a:r>
            <a:r>
              <a:rPr lang="fr-FR" baseline="0" dirty="0" err="1" smtClean="0"/>
              <a:t>lesionnel</a:t>
            </a:r>
            <a:r>
              <a:rPr lang="fr-FR" baseline="0" dirty="0" smtClean="0"/>
              <a:t> inverse. </a:t>
            </a:r>
          </a:p>
          <a:p>
            <a:endParaRPr lang="fr-FR" baseline="0" dirty="0" smtClean="0"/>
          </a:p>
          <a:p>
            <a:r>
              <a:rPr lang="fr-FR" baseline="0" dirty="0" smtClean="0"/>
              <a:t>Ces lésions de l’</a:t>
            </a:r>
            <a:r>
              <a:rPr lang="fr-FR" baseline="0" dirty="0" err="1" smtClean="0"/>
              <a:t>éxtrémité</a:t>
            </a:r>
            <a:r>
              <a:rPr lang="fr-FR" baseline="0" dirty="0" smtClean="0"/>
              <a:t> distale du radius sont </a:t>
            </a:r>
            <a:r>
              <a:rPr lang="fr-FR" baseline="0" dirty="0" err="1" smtClean="0"/>
              <a:t>fréquement</a:t>
            </a:r>
            <a:r>
              <a:rPr lang="fr-FR" baseline="0" dirty="0" smtClean="0"/>
              <a:t> associées à une atteinte du complexe triangulaire du carpe avec ou sans avulsion osseuse de la </a:t>
            </a:r>
            <a:r>
              <a:rPr lang="fr-FR" baseline="0" dirty="0" err="1" smtClean="0"/>
              <a:t>styloide</a:t>
            </a:r>
            <a:r>
              <a:rPr lang="fr-FR" baseline="0" dirty="0" smtClean="0"/>
              <a:t> ulnaire</a:t>
            </a:r>
            <a:endParaRPr lang="fr-FR" dirty="0"/>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4</a:t>
            </a:fld>
            <a:endParaRPr lang="fr-FR"/>
          </a:p>
        </p:txBody>
      </p:sp>
    </p:spTree>
    <p:extLst>
      <p:ext uri="{BB962C8B-B14F-4D97-AF65-F5344CB8AC3E}">
        <p14:creationId xmlns:p14="http://schemas.microsoft.com/office/powerpoint/2010/main" val="328529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a:t>
            </a:r>
            <a:r>
              <a:rPr lang="fr-FR" dirty="0" err="1" smtClean="0"/>
              <a:t>éxiste</a:t>
            </a:r>
            <a:r>
              <a:rPr lang="fr-FR" dirty="0" smtClean="0"/>
              <a:t> de</a:t>
            </a:r>
            <a:r>
              <a:rPr lang="fr-FR" baseline="0" dirty="0" smtClean="0"/>
              <a:t> nombreuses classifications au sujet des fractures de l’extrémité distale du radius </a:t>
            </a:r>
          </a:p>
          <a:p>
            <a:r>
              <a:rPr lang="fr-FR" baseline="0" dirty="0" smtClean="0"/>
              <a:t>Ce qu’il faut retenir est de savoir si:</a:t>
            </a:r>
          </a:p>
          <a:p>
            <a:r>
              <a:rPr lang="fr-FR" baseline="0" dirty="0" smtClean="0"/>
              <a:t>La fracture est déplacée ou non? Le Déplacement compte tenu de l’âge est-il tolérable?</a:t>
            </a:r>
          </a:p>
          <a:p>
            <a:r>
              <a:rPr lang="fr-FR" baseline="0" dirty="0" smtClean="0"/>
              <a:t>La fracture est-elle articulaire? Extra-articulaire?</a:t>
            </a:r>
          </a:p>
          <a:p>
            <a:r>
              <a:rPr lang="fr-FR" baseline="0" dirty="0" smtClean="0"/>
              <a:t>Existe-t-il un retentissement sur l’articulation radio-ulnaire distale?</a:t>
            </a:r>
          </a:p>
          <a:p>
            <a:endParaRPr lang="fr-FR" dirty="0"/>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5</a:t>
            </a:fld>
            <a:endParaRPr lang="fr-FR"/>
          </a:p>
        </p:txBody>
      </p:sp>
    </p:spTree>
    <p:extLst>
      <p:ext uri="{BB962C8B-B14F-4D97-AF65-F5344CB8AC3E}">
        <p14:creationId xmlns:p14="http://schemas.microsoft.com/office/powerpoint/2010/main" val="198262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main botte radiale avec déformation en dos de fourchette est la </a:t>
            </a:r>
            <a:r>
              <a:rPr lang="fr-FR" dirty="0" err="1" smtClean="0"/>
              <a:t>deformation</a:t>
            </a:r>
            <a:r>
              <a:rPr lang="fr-FR" baseline="0" dirty="0" smtClean="0"/>
              <a:t> typique. On peut également avoir la déformation inverse en cas de déplacement inverse.</a:t>
            </a:r>
            <a:endParaRPr lang="fr-FR" dirty="0" smtClean="0"/>
          </a:p>
          <a:p>
            <a:endParaRPr lang="fr-FR" dirty="0" smtClean="0"/>
          </a:p>
          <a:p>
            <a:r>
              <a:rPr lang="fr-FR" dirty="0" smtClean="0"/>
              <a:t>Recherche</a:t>
            </a:r>
            <a:r>
              <a:rPr lang="fr-FR" baseline="0" dirty="0" smtClean="0"/>
              <a:t> de lésion vasculaire associée: pouls radial et ulnaire, temps de recoloration cutanée</a:t>
            </a:r>
          </a:p>
          <a:p>
            <a:r>
              <a:rPr lang="fr-FR" baseline="0" dirty="0" smtClean="0"/>
              <a:t>Neurologique: essentiellement tester le nerf médian (rappel: sensibilité des 3-4 premiers doigts de la main)</a:t>
            </a:r>
          </a:p>
          <a:p>
            <a:endParaRPr lang="fr-FR" baseline="0" dirty="0" smtClean="0"/>
          </a:p>
          <a:p>
            <a:r>
              <a:rPr lang="fr-FR" baseline="0" dirty="0" smtClean="0"/>
              <a:t>Ces 2 dernières concernent surtout les accidents à haute </a:t>
            </a:r>
            <a:r>
              <a:rPr lang="fr-FR" baseline="0" dirty="0" err="1" smtClean="0"/>
              <a:t>énergeie</a:t>
            </a:r>
            <a:r>
              <a:rPr lang="fr-FR" baseline="0" dirty="0" smtClean="0"/>
              <a:t> (jeunes, </a:t>
            </a:r>
            <a:r>
              <a:rPr lang="fr-FR" baseline="0" dirty="0" err="1" smtClean="0"/>
              <a:t>déplacments</a:t>
            </a:r>
            <a:r>
              <a:rPr lang="fr-FR" baseline="0" dirty="0" smtClean="0"/>
              <a:t> importants)</a:t>
            </a:r>
          </a:p>
          <a:p>
            <a:endParaRPr lang="fr-FR" baseline="0" dirty="0" smtClean="0"/>
          </a:p>
          <a:p>
            <a:r>
              <a:rPr lang="fr-FR" baseline="0" dirty="0" smtClean="0"/>
              <a:t>Ouverture cutanée?</a:t>
            </a:r>
          </a:p>
          <a:p>
            <a:endParaRPr lang="fr-FR" baseline="0" dirty="0" smtClean="0"/>
          </a:p>
          <a:p>
            <a:r>
              <a:rPr lang="fr-FR" baseline="0" dirty="0" smtClean="0"/>
              <a:t>Il faut aussi penser au syndrome des loges mais survenant plus volontiers en cas de traumatisme à haute énergie ainsi qu’aux </a:t>
            </a:r>
            <a:r>
              <a:rPr lang="fr-FR" baseline="0" dirty="0" err="1" smtClean="0"/>
              <a:t>incarcerations</a:t>
            </a:r>
            <a:r>
              <a:rPr lang="fr-FR" baseline="0" dirty="0" smtClean="0"/>
              <a:t> tendineuses rares (</a:t>
            </a:r>
            <a:r>
              <a:rPr lang="fr-FR" baseline="0" dirty="0" err="1" smtClean="0"/>
              <a:t>irreductibilité</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6</a:t>
            </a:fld>
            <a:endParaRPr lang="fr-FR"/>
          </a:p>
        </p:txBody>
      </p:sp>
    </p:spTree>
    <p:extLst>
      <p:ext uri="{BB962C8B-B14F-4D97-AF65-F5344CB8AC3E}">
        <p14:creationId xmlns:p14="http://schemas.microsoft.com/office/powerpoint/2010/main" val="75827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radiographies standards de face et de profil suffisent la plupart du temps mais un scanner peut </a:t>
            </a:r>
            <a:r>
              <a:rPr lang="fr-FR" dirty="0" err="1" smtClean="0"/>
              <a:t>etre</a:t>
            </a:r>
            <a:r>
              <a:rPr lang="fr-FR" dirty="0" smtClean="0"/>
              <a:t> demandé à la demande pour évaluer l’importance des</a:t>
            </a:r>
            <a:r>
              <a:rPr lang="fr-FR" baseline="0" dirty="0" smtClean="0"/>
              <a:t> lésions notamment articulaires. CE dernier est plutôt demandé en cas de traumatisme à haute énergie chez les sujets plus jeunes; </a:t>
            </a:r>
          </a:p>
          <a:p>
            <a:r>
              <a:rPr lang="fr-FR" baseline="0" dirty="0" smtClean="0"/>
              <a:t>On peut également évaluer des lésions </a:t>
            </a:r>
            <a:r>
              <a:rPr lang="fr-FR" baseline="0" dirty="0" err="1" smtClean="0"/>
              <a:t>intracarpiennes</a:t>
            </a:r>
            <a:r>
              <a:rPr lang="fr-FR" baseline="0" dirty="0" smtClean="0"/>
              <a:t> associées.</a:t>
            </a:r>
            <a:endParaRPr lang="fr-FR" dirty="0"/>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7</a:t>
            </a:fld>
            <a:endParaRPr lang="fr-FR"/>
          </a:p>
        </p:txBody>
      </p:sp>
    </p:spTree>
    <p:extLst>
      <p:ext uri="{BB962C8B-B14F-4D97-AF65-F5344CB8AC3E}">
        <p14:creationId xmlns:p14="http://schemas.microsoft.com/office/powerpoint/2010/main" val="3612511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Voici le cas</a:t>
            </a:r>
            <a:r>
              <a:rPr lang="fr-FR" baseline="0" dirty="0" smtClean="0"/>
              <a:t> d’un fracas articulaire du poignet.</a:t>
            </a:r>
          </a:p>
          <a:p>
            <a:r>
              <a:rPr lang="fr-FR" baseline="0" dirty="0" smtClean="0"/>
              <a:t>Il s’agit dans ce cas d’un patient jeune ayant chuté à moto.</a:t>
            </a:r>
          </a:p>
          <a:p>
            <a:r>
              <a:rPr lang="fr-FR" baseline="0" dirty="0" smtClean="0"/>
              <a:t>Le cas est très difficile et les </a:t>
            </a:r>
            <a:r>
              <a:rPr lang="fr-FR" baseline="0" dirty="0" err="1" smtClean="0"/>
              <a:t>sequelles</a:t>
            </a:r>
            <a:r>
              <a:rPr lang="fr-FR" baseline="0" dirty="0" smtClean="0"/>
              <a:t> pour le patient seront probablement importantes</a:t>
            </a:r>
            <a:endParaRPr lang="fr-FR" dirty="0"/>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8</a:t>
            </a:fld>
            <a:endParaRPr lang="fr-FR"/>
          </a:p>
        </p:txBody>
      </p:sp>
    </p:spTree>
    <p:extLst>
      <p:ext uri="{BB962C8B-B14F-4D97-AF65-F5344CB8AC3E}">
        <p14:creationId xmlns:p14="http://schemas.microsoft.com/office/powerpoint/2010/main" val="2665876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traitement doit</a:t>
            </a:r>
            <a:r>
              <a:rPr lang="fr-FR" baseline="0" dirty="0" smtClean="0"/>
              <a:t> être adapté au patient. Le choix du </a:t>
            </a:r>
            <a:r>
              <a:rPr lang="fr-FR" baseline="0" dirty="0" err="1" smtClean="0"/>
              <a:t>ttt</a:t>
            </a:r>
            <a:r>
              <a:rPr lang="fr-FR" baseline="0" dirty="0" smtClean="0"/>
              <a:t> orthopédique ou du </a:t>
            </a:r>
            <a:r>
              <a:rPr lang="fr-FR" baseline="0" dirty="0" err="1" smtClean="0"/>
              <a:t>ttt</a:t>
            </a:r>
            <a:r>
              <a:rPr lang="fr-FR" baseline="0" dirty="0" smtClean="0"/>
              <a:t> chirurgical sera choisi en fonction de l’</a:t>
            </a:r>
            <a:r>
              <a:rPr lang="fr-FR" baseline="0" dirty="0" err="1" smtClean="0"/>
              <a:t>éta</a:t>
            </a:r>
            <a:r>
              <a:rPr lang="fr-FR" baseline="0" dirty="0" smtClean="0"/>
              <a:t> clinique du patient sa demande fonctionnel du membre concerné (</a:t>
            </a:r>
            <a:r>
              <a:rPr lang="fr-FR" baseline="0" dirty="0" err="1" smtClean="0"/>
              <a:t>dominqnt</a:t>
            </a:r>
            <a:r>
              <a:rPr lang="fr-FR" baseline="0" dirty="0" smtClean="0"/>
              <a:t> ou non).</a:t>
            </a:r>
          </a:p>
          <a:p>
            <a:r>
              <a:rPr lang="fr-FR" baseline="0" dirty="0" smtClean="0"/>
              <a:t>L’indication du </a:t>
            </a:r>
            <a:r>
              <a:rPr lang="fr-FR" baseline="0" dirty="0" err="1" smtClean="0"/>
              <a:t>ttt</a:t>
            </a:r>
            <a:r>
              <a:rPr lang="fr-FR" baseline="0" dirty="0" smtClean="0"/>
              <a:t> orthopédique sera plus poussée en cas de patient grabataire et inversement un patient très actif </a:t>
            </a:r>
            <a:r>
              <a:rPr lang="fr-FR" baseline="0" dirty="0" err="1" smtClean="0"/>
              <a:t>beneficira</a:t>
            </a:r>
            <a:r>
              <a:rPr lang="fr-FR" baseline="0" dirty="0" smtClean="0"/>
              <a:t> plus volontiers d’un </a:t>
            </a:r>
            <a:r>
              <a:rPr lang="fr-FR" baseline="0" dirty="0" err="1" smtClean="0"/>
              <a:t>ttt</a:t>
            </a:r>
            <a:r>
              <a:rPr lang="fr-FR" baseline="0" dirty="0" smtClean="0"/>
              <a:t> chirurgical adapté.</a:t>
            </a:r>
            <a:endParaRPr lang="fr-FR" dirty="0"/>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9</a:t>
            </a:fld>
            <a:endParaRPr lang="fr-FR"/>
          </a:p>
        </p:txBody>
      </p:sp>
    </p:spTree>
    <p:extLst>
      <p:ext uri="{BB962C8B-B14F-4D97-AF65-F5344CB8AC3E}">
        <p14:creationId xmlns:p14="http://schemas.microsoft.com/office/powerpoint/2010/main" val="36427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faut prendre en compte 4 paramètres</a:t>
            </a:r>
            <a:r>
              <a:rPr lang="fr-FR" baseline="0" dirty="0" smtClean="0"/>
              <a:t> objectifs pour la </a:t>
            </a:r>
            <a:r>
              <a:rPr lang="fr-FR" baseline="0" dirty="0" err="1" smtClean="0"/>
              <a:t>décison</a:t>
            </a:r>
            <a:r>
              <a:rPr lang="fr-FR" baseline="0" dirty="0" smtClean="0"/>
              <a:t> thérapeutique</a:t>
            </a:r>
            <a:endParaRPr lang="fr-FR" dirty="0" smtClean="0"/>
          </a:p>
          <a:p>
            <a:endParaRPr lang="fr-FR" dirty="0" smtClean="0"/>
          </a:p>
          <a:p>
            <a:r>
              <a:rPr lang="fr-FR" dirty="0" smtClean="0"/>
              <a:t>De profil, les</a:t>
            </a:r>
            <a:r>
              <a:rPr lang="fr-FR" baseline="0" dirty="0" smtClean="0"/>
              <a:t> études rapportent qu’une orientation dorsale de la glène radiale de plus de 10° est le paramètre qui entraine le plus de douleurs, moins de force de poigne, et perte de P-S. elle entraine </a:t>
            </a:r>
            <a:r>
              <a:rPr lang="fr-FR" baseline="0" dirty="0" err="1" smtClean="0"/>
              <a:t>égalemtent</a:t>
            </a:r>
            <a:r>
              <a:rPr lang="fr-FR" baseline="0" dirty="0" smtClean="0"/>
              <a:t> un risque d’</a:t>
            </a:r>
            <a:r>
              <a:rPr lang="fr-FR" baseline="0" dirty="0" err="1" smtClean="0"/>
              <a:t>inastabilité</a:t>
            </a:r>
            <a:r>
              <a:rPr lang="fr-FR" baseline="0" dirty="0" smtClean="0"/>
              <a:t> médio-carpienne.</a:t>
            </a:r>
          </a:p>
          <a:p>
            <a:endParaRPr lang="fr-FR" baseline="0" dirty="0" smtClean="0"/>
          </a:p>
          <a:p>
            <a:r>
              <a:rPr lang="fr-FR" baseline="0" dirty="0" smtClean="0"/>
              <a:t>De même une perte de l’</a:t>
            </a:r>
            <a:r>
              <a:rPr lang="fr-FR" baseline="0" dirty="0" err="1" smtClean="0"/>
              <a:t>inclinaision</a:t>
            </a:r>
            <a:r>
              <a:rPr lang="fr-FR" baseline="0" dirty="0" smtClean="0"/>
              <a:t> radiale de plus de 10 ° entraîne un retentissement fonctionnel dans 90% des cas mais surtout perte de force de poigne.</a:t>
            </a:r>
          </a:p>
          <a:p>
            <a:endParaRPr lang="fr-FR" baseline="0" dirty="0" smtClean="0"/>
          </a:p>
          <a:p>
            <a:r>
              <a:rPr lang="fr-FR" baseline="0" dirty="0" smtClean="0"/>
              <a:t>L’</a:t>
            </a:r>
            <a:r>
              <a:rPr lang="fr-FR" baseline="0" dirty="0" err="1" smtClean="0"/>
              <a:t>incongruence</a:t>
            </a:r>
            <a:r>
              <a:rPr lang="fr-FR" baseline="0" dirty="0" smtClean="0"/>
              <a:t> articulaire est un  facteur majeur sur le résultat. Notamment sur les douleurs et l’évolution arthrosique. En cas de marche d’escalier de plus e 2 mm, on obtient plus de 90% d’arthrose Radio-carpienne à 6 ans de recul.</a:t>
            </a:r>
          </a:p>
          <a:p>
            <a:endParaRPr lang="fr-FR" baseline="0" dirty="0" smtClean="0"/>
          </a:p>
          <a:p>
            <a:r>
              <a:rPr lang="fr-FR" baseline="0" dirty="0" smtClean="0"/>
              <a:t>Le raccourcissement est le 2</a:t>
            </a:r>
            <a:r>
              <a:rPr lang="fr-FR" baseline="30000" dirty="0" smtClean="0"/>
              <a:t>e</a:t>
            </a:r>
            <a:r>
              <a:rPr lang="fr-FR" baseline="0" dirty="0" smtClean="0"/>
              <a:t> facteur le plus important pour le pronostic. EN cas de raccourcissement de plus de 2 mm du radius on a une modification de la répartition des </a:t>
            </a:r>
            <a:r>
              <a:rPr lang="fr-FR" baseline="0" dirty="0" err="1" smtClean="0"/>
              <a:t>préssions</a:t>
            </a:r>
            <a:r>
              <a:rPr lang="fr-FR" baseline="0" dirty="0" smtClean="0"/>
              <a:t> radio-carpienne et une modification des rapports R-U distaux: avec diminution des mobilités et de la force de préhension.</a:t>
            </a:r>
          </a:p>
        </p:txBody>
      </p:sp>
      <p:sp>
        <p:nvSpPr>
          <p:cNvPr id="4" name="Espace réservé du numéro de diapositive 3"/>
          <p:cNvSpPr>
            <a:spLocks noGrp="1"/>
          </p:cNvSpPr>
          <p:nvPr>
            <p:ph type="sldNum" sz="quarter" idx="10"/>
          </p:nvPr>
        </p:nvSpPr>
        <p:spPr/>
        <p:txBody>
          <a:bodyPr/>
          <a:lstStyle/>
          <a:p>
            <a:fld id="{C4239513-A20E-3841-8296-C6F46B3332D6}" type="slidenum">
              <a:rPr lang="fr-FR" smtClean="0"/>
              <a:t>10</a:t>
            </a:fld>
            <a:endParaRPr lang="fr-FR"/>
          </a:p>
        </p:txBody>
      </p:sp>
    </p:spTree>
    <p:extLst>
      <p:ext uri="{BB962C8B-B14F-4D97-AF65-F5344CB8AC3E}">
        <p14:creationId xmlns:p14="http://schemas.microsoft.com/office/powerpoint/2010/main" val="152181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fr-FR" smtClean="0"/>
              <a:t>Cliquez et modifiez le titre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01F9CA3-105E-4857-9057-6DB6197DA786}" type="datetimeFigureOut">
              <a:rPr lang="en-US" smtClean="0"/>
              <a:t>10/10/2015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fr-FR" smtClean="0"/>
              <a:t>Cliquez et modifiez le titre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fr-FR" smtClean="0"/>
              <a:t>Cliquez et modifiez le titre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01F9CA3-105E-4857-9057-6DB6197DA786}" type="datetimeFigureOut">
              <a:rPr lang="en-US" smtClean="0"/>
              <a:t>10/10/2015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fr-FR" smtClean="0"/>
              <a:t>Cliquez et modifiez le titre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10/10/2015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10/10/2015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10/10/2015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10/10/2015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01F9CA3-105E-4857-9057-6DB6197DA786}" type="datetimeFigureOut">
              <a:rPr lang="en-US" smtClean="0"/>
              <a:t>10/10/2015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fr-FR" smtClean="0"/>
              <a:t>Cliquez et modifiez le titre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10/10/2015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4.png"/><Relationship Id="rId5"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png"/><Relationship Id="rId3"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22921" y="2618943"/>
            <a:ext cx="6498158" cy="1724867"/>
          </a:xfrm>
        </p:spPr>
        <p:txBody>
          <a:bodyPr/>
          <a:lstStyle/>
          <a:p>
            <a:r>
              <a:rPr lang="fr-FR" dirty="0" smtClean="0"/>
              <a:t>Fractures de l’extrémité distale du radius</a:t>
            </a:r>
            <a:br>
              <a:rPr lang="fr-FR" dirty="0" smtClean="0"/>
            </a:br>
            <a:r>
              <a:rPr lang="fr-FR" sz="3600" dirty="0" smtClean="0"/>
              <a:t>de la personne âgée</a:t>
            </a:r>
            <a:endParaRPr lang="fr-FR" sz="3600" dirty="0"/>
          </a:p>
        </p:txBody>
      </p:sp>
      <p:sp>
        <p:nvSpPr>
          <p:cNvPr id="4" name="ZoneTexte 3"/>
          <p:cNvSpPr txBox="1"/>
          <p:nvPr/>
        </p:nvSpPr>
        <p:spPr>
          <a:xfrm>
            <a:off x="5810117" y="6274948"/>
            <a:ext cx="2810497" cy="369332"/>
          </a:xfrm>
          <a:prstGeom prst="rect">
            <a:avLst/>
          </a:prstGeom>
          <a:noFill/>
        </p:spPr>
        <p:txBody>
          <a:bodyPr wrap="none" rtlCol="0">
            <a:spAutoFit/>
          </a:bodyPr>
          <a:lstStyle/>
          <a:p>
            <a:r>
              <a:rPr lang="fr-FR" dirty="0" smtClean="0"/>
              <a:t>Alès le 10 octobre 2015</a:t>
            </a:r>
            <a:endParaRPr lang="fr-FR" dirty="0"/>
          </a:p>
        </p:txBody>
      </p:sp>
      <p:sp>
        <p:nvSpPr>
          <p:cNvPr id="6" name="ZoneTexte 5"/>
          <p:cNvSpPr txBox="1"/>
          <p:nvPr/>
        </p:nvSpPr>
        <p:spPr>
          <a:xfrm>
            <a:off x="2890460" y="4615895"/>
            <a:ext cx="3195744" cy="369332"/>
          </a:xfrm>
          <a:prstGeom prst="rect">
            <a:avLst/>
          </a:prstGeom>
          <a:noFill/>
        </p:spPr>
        <p:txBody>
          <a:bodyPr wrap="none" rtlCol="0">
            <a:spAutoFit/>
          </a:bodyPr>
          <a:lstStyle/>
          <a:p>
            <a:r>
              <a:rPr lang="fr-FR" dirty="0" smtClean="0"/>
              <a:t>Docteur Philippe Duchemin</a:t>
            </a:r>
            <a:endParaRPr lang="fr-FR" dirty="0"/>
          </a:p>
        </p:txBody>
      </p:sp>
      <p:pic>
        <p:nvPicPr>
          <p:cNvPr id="3" name="Image 2"/>
          <p:cNvPicPr>
            <a:picLocks noChangeAspect="1"/>
          </p:cNvPicPr>
          <p:nvPr/>
        </p:nvPicPr>
        <p:blipFill>
          <a:blip r:embed="rId2"/>
          <a:stretch>
            <a:fillRect/>
          </a:stretch>
        </p:blipFill>
        <p:spPr>
          <a:xfrm>
            <a:off x="90720" y="5060817"/>
            <a:ext cx="8920976" cy="1148984"/>
          </a:xfrm>
          <a:prstGeom prst="rect">
            <a:avLst/>
          </a:prstGeom>
        </p:spPr>
      </p:pic>
    </p:spTree>
    <p:extLst>
      <p:ext uri="{BB962C8B-B14F-4D97-AF65-F5344CB8AC3E}">
        <p14:creationId xmlns:p14="http://schemas.microsoft.com/office/powerpoint/2010/main" val="27395548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paramètres à prendre en compte pour le résultat</a:t>
            </a:r>
            <a:endParaRPr lang="fr-FR" dirty="0"/>
          </a:p>
        </p:txBody>
      </p:sp>
      <p:sp>
        <p:nvSpPr>
          <p:cNvPr id="3" name="ZoneTexte 2"/>
          <p:cNvSpPr txBox="1"/>
          <p:nvPr/>
        </p:nvSpPr>
        <p:spPr>
          <a:xfrm>
            <a:off x="271907" y="2897914"/>
            <a:ext cx="6389640" cy="369332"/>
          </a:xfrm>
          <a:prstGeom prst="rect">
            <a:avLst/>
          </a:prstGeom>
          <a:noFill/>
        </p:spPr>
        <p:txBody>
          <a:bodyPr wrap="none" rtlCol="0">
            <a:spAutoFit/>
          </a:bodyPr>
          <a:lstStyle/>
          <a:p>
            <a:r>
              <a:rPr lang="fr-FR" b="1" dirty="0" smtClean="0"/>
              <a:t>L’inclinaison du radius distal de profil (en avant de 12°)</a:t>
            </a:r>
          </a:p>
        </p:txBody>
      </p:sp>
      <p:sp>
        <p:nvSpPr>
          <p:cNvPr id="4" name="ZoneTexte 3"/>
          <p:cNvSpPr txBox="1"/>
          <p:nvPr/>
        </p:nvSpPr>
        <p:spPr>
          <a:xfrm>
            <a:off x="270610" y="5839406"/>
            <a:ext cx="6441712" cy="369332"/>
          </a:xfrm>
          <a:prstGeom prst="rect">
            <a:avLst/>
          </a:prstGeom>
          <a:noFill/>
        </p:spPr>
        <p:txBody>
          <a:bodyPr wrap="none" rtlCol="0">
            <a:spAutoFit/>
          </a:bodyPr>
          <a:lstStyle/>
          <a:p>
            <a:r>
              <a:rPr lang="fr-FR" b="1" dirty="0"/>
              <a:t>Le raccourcissement lié à la comminution métaphysaire</a:t>
            </a:r>
          </a:p>
        </p:txBody>
      </p:sp>
      <p:sp>
        <p:nvSpPr>
          <p:cNvPr id="5" name="ZoneTexte 4"/>
          <p:cNvSpPr txBox="1"/>
          <p:nvPr/>
        </p:nvSpPr>
        <p:spPr>
          <a:xfrm>
            <a:off x="314169" y="2017047"/>
            <a:ext cx="5275039" cy="369332"/>
          </a:xfrm>
          <a:prstGeom prst="rect">
            <a:avLst/>
          </a:prstGeom>
          <a:noFill/>
        </p:spPr>
        <p:txBody>
          <a:bodyPr wrap="none" rtlCol="0">
            <a:spAutoFit/>
          </a:bodyPr>
          <a:lstStyle/>
          <a:p>
            <a:r>
              <a:rPr lang="fr-FR" b="1" dirty="0"/>
              <a:t>L’inclinaison du radius distal de </a:t>
            </a:r>
            <a:r>
              <a:rPr lang="fr-FR" b="1" dirty="0" smtClean="0"/>
              <a:t>face (20-25°)</a:t>
            </a:r>
            <a:endParaRPr lang="fr-FR" b="1" dirty="0"/>
          </a:p>
        </p:txBody>
      </p:sp>
      <p:sp>
        <p:nvSpPr>
          <p:cNvPr id="6" name="ZoneTexte 5"/>
          <p:cNvSpPr txBox="1"/>
          <p:nvPr/>
        </p:nvSpPr>
        <p:spPr>
          <a:xfrm>
            <a:off x="271907" y="4341103"/>
            <a:ext cx="5963591" cy="369332"/>
          </a:xfrm>
          <a:prstGeom prst="rect">
            <a:avLst/>
          </a:prstGeom>
          <a:noFill/>
        </p:spPr>
        <p:txBody>
          <a:bodyPr wrap="none" rtlCol="0">
            <a:spAutoFit/>
          </a:bodyPr>
          <a:lstStyle/>
          <a:p>
            <a:r>
              <a:rPr lang="fr-FR" b="1" dirty="0"/>
              <a:t>L’</a:t>
            </a:r>
            <a:r>
              <a:rPr lang="fr-FR" b="1" dirty="0" err="1"/>
              <a:t>incongruence</a:t>
            </a:r>
            <a:r>
              <a:rPr lang="fr-FR" b="1" dirty="0"/>
              <a:t> </a:t>
            </a:r>
            <a:r>
              <a:rPr lang="fr-FR" b="1" dirty="0" smtClean="0"/>
              <a:t>articulaire (&gt; 90% arthrose à 6 ans)</a:t>
            </a:r>
            <a:endParaRPr lang="fr-FR" b="1" dirty="0"/>
          </a:p>
        </p:txBody>
      </p:sp>
      <p:pic>
        <p:nvPicPr>
          <p:cNvPr id="7" name="Image 6"/>
          <p:cNvPicPr>
            <a:picLocks noChangeAspect="1"/>
          </p:cNvPicPr>
          <p:nvPr/>
        </p:nvPicPr>
        <p:blipFill>
          <a:blip r:embed="rId3"/>
          <a:stretch>
            <a:fillRect/>
          </a:stretch>
        </p:blipFill>
        <p:spPr>
          <a:xfrm>
            <a:off x="6686979" y="1614509"/>
            <a:ext cx="2224568" cy="2566809"/>
          </a:xfrm>
          <a:prstGeom prst="rect">
            <a:avLst/>
          </a:prstGeom>
        </p:spPr>
      </p:pic>
      <p:sp>
        <p:nvSpPr>
          <p:cNvPr id="8" name="Rectangle 7"/>
          <p:cNvSpPr/>
          <p:nvPr/>
        </p:nvSpPr>
        <p:spPr>
          <a:xfrm>
            <a:off x="298379" y="3600435"/>
            <a:ext cx="6201077" cy="215444"/>
          </a:xfrm>
          <a:prstGeom prst="rect">
            <a:avLst/>
          </a:prstGeom>
        </p:spPr>
        <p:txBody>
          <a:bodyPr wrap="square">
            <a:spAutoFit/>
          </a:bodyPr>
          <a:lstStyle/>
          <a:p>
            <a:r>
              <a:rPr lang="fr-FR" sz="800" i="1" dirty="0" err="1"/>
              <a:t>Taleisnik</a:t>
            </a:r>
            <a:r>
              <a:rPr lang="fr-FR" sz="800" i="1" dirty="0"/>
              <a:t> J, Watson HK. </a:t>
            </a:r>
            <a:r>
              <a:rPr lang="fr-FR" sz="800" i="1" dirty="0" err="1"/>
              <a:t>Midcarpal</a:t>
            </a:r>
            <a:r>
              <a:rPr lang="fr-FR" sz="800" i="1" dirty="0"/>
              <a:t> </a:t>
            </a:r>
            <a:r>
              <a:rPr lang="fr-FR" sz="800" i="1" dirty="0" err="1"/>
              <a:t>instability</a:t>
            </a:r>
            <a:r>
              <a:rPr lang="fr-FR" sz="800" i="1" dirty="0"/>
              <a:t> </a:t>
            </a:r>
            <a:r>
              <a:rPr lang="fr-FR" sz="800" i="1" dirty="0" err="1"/>
              <a:t>caused</a:t>
            </a:r>
            <a:r>
              <a:rPr lang="fr-FR" sz="800" i="1" dirty="0"/>
              <a:t> by </a:t>
            </a:r>
            <a:r>
              <a:rPr lang="fr-FR" sz="800" i="1" dirty="0" err="1"/>
              <a:t>malunited</a:t>
            </a:r>
            <a:r>
              <a:rPr lang="fr-FR" sz="800" i="1" dirty="0"/>
              <a:t> fractures of the distal radius. J Hand </a:t>
            </a:r>
            <a:r>
              <a:rPr lang="fr-FR" sz="800" i="1" dirty="0" err="1"/>
              <a:t>Surg</a:t>
            </a:r>
            <a:r>
              <a:rPr lang="fr-FR" sz="800" i="1" dirty="0"/>
              <a:t> 1984 ; 9 : 2350-7.</a:t>
            </a:r>
          </a:p>
        </p:txBody>
      </p:sp>
      <p:sp>
        <p:nvSpPr>
          <p:cNvPr id="9" name="Rectangle 8"/>
          <p:cNvSpPr/>
          <p:nvPr/>
        </p:nvSpPr>
        <p:spPr>
          <a:xfrm>
            <a:off x="271907" y="3873115"/>
            <a:ext cx="5844774" cy="338554"/>
          </a:xfrm>
          <a:prstGeom prst="rect">
            <a:avLst/>
          </a:prstGeom>
        </p:spPr>
        <p:txBody>
          <a:bodyPr wrap="square">
            <a:spAutoFit/>
          </a:bodyPr>
          <a:lstStyle/>
          <a:p>
            <a:r>
              <a:rPr lang="fr-FR" sz="800" i="1" dirty="0" err="1"/>
              <a:t>Kihara</a:t>
            </a:r>
            <a:r>
              <a:rPr lang="fr-FR" sz="800" i="1" dirty="0"/>
              <a:t> H, Palmer AK, Werner FW, Short WH, </a:t>
            </a:r>
            <a:r>
              <a:rPr lang="fr-FR" sz="800" i="1" dirty="0" err="1"/>
              <a:t>Fortino</a:t>
            </a:r>
            <a:r>
              <a:rPr lang="fr-FR" sz="800" i="1" dirty="0"/>
              <a:t> MD. The </a:t>
            </a:r>
            <a:r>
              <a:rPr lang="fr-FR" sz="800" i="1" dirty="0" err="1"/>
              <a:t>effect</a:t>
            </a:r>
            <a:r>
              <a:rPr lang="fr-FR" sz="800" i="1" dirty="0"/>
              <a:t> of </a:t>
            </a:r>
            <a:r>
              <a:rPr lang="fr-FR" sz="800" i="1" dirty="0" err="1"/>
              <a:t>dorsally</a:t>
            </a:r>
            <a:r>
              <a:rPr lang="fr-FR" sz="800" i="1" dirty="0"/>
              <a:t> </a:t>
            </a:r>
            <a:r>
              <a:rPr lang="fr-FR" sz="800" i="1" dirty="0" err="1"/>
              <a:t>angulated</a:t>
            </a:r>
            <a:r>
              <a:rPr lang="fr-FR" sz="800" i="1" dirty="0"/>
              <a:t> distal radius fractures on dis- </a:t>
            </a:r>
            <a:r>
              <a:rPr lang="fr-FR" sz="800" i="1" dirty="0" err="1"/>
              <a:t>tal</a:t>
            </a:r>
            <a:r>
              <a:rPr lang="fr-FR" sz="800" i="1" dirty="0"/>
              <a:t> </a:t>
            </a:r>
            <a:r>
              <a:rPr lang="fr-FR" sz="800" i="1" dirty="0" err="1"/>
              <a:t>radioulnar</a:t>
            </a:r>
            <a:r>
              <a:rPr lang="fr-FR" sz="800" i="1" dirty="0"/>
              <a:t> joint </a:t>
            </a:r>
            <a:r>
              <a:rPr lang="fr-FR" sz="800" i="1" dirty="0" err="1"/>
              <a:t>congruency</a:t>
            </a:r>
            <a:r>
              <a:rPr lang="fr-FR" sz="800" i="1" dirty="0"/>
              <a:t> and </a:t>
            </a:r>
            <a:r>
              <a:rPr lang="fr-FR" sz="800" i="1" dirty="0" err="1"/>
              <a:t>forearm</a:t>
            </a:r>
            <a:r>
              <a:rPr lang="fr-FR" sz="800" i="1" dirty="0"/>
              <a:t> rotation. J Hand </a:t>
            </a:r>
            <a:r>
              <a:rPr lang="fr-FR" sz="800" i="1" dirty="0" err="1"/>
              <a:t>Surg</a:t>
            </a:r>
            <a:r>
              <a:rPr lang="fr-FR" sz="800" i="1" dirty="0"/>
              <a:t> Am 1996; 21 : 40-7.</a:t>
            </a:r>
          </a:p>
        </p:txBody>
      </p:sp>
      <p:sp>
        <p:nvSpPr>
          <p:cNvPr id="10" name="Rectangle 9"/>
          <p:cNvSpPr/>
          <p:nvPr/>
        </p:nvSpPr>
        <p:spPr>
          <a:xfrm>
            <a:off x="298380" y="3349383"/>
            <a:ext cx="5555532" cy="215444"/>
          </a:xfrm>
          <a:prstGeom prst="rect">
            <a:avLst/>
          </a:prstGeom>
        </p:spPr>
        <p:txBody>
          <a:bodyPr wrap="square">
            <a:spAutoFit/>
          </a:bodyPr>
          <a:lstStyle/>
          <a:p>
            <a:r>
              <a:rPr lang="fr-FR" sz="800" i="1" dirty="0" err="1"/>
              <a:t>Gartland</a:t>
            </a:r>
            <a:r>
              <a:rPr lang="fr-FR" sz="800" i="1" dirty="0"/>
              <a:t> JJ Jr, </a:t>
            </a:r>
            <a:r>
              <a:rPr lang="fr-FR" sz="800" i="1" dirty="0" err="1"/>
              <a:t>Werley</a:t>
            </a:r>
            <a:r>
              <a:rPr lang="fr-FR" sz="800" i="1" dirty="0"/>
              <a:t> CW. Evaluation of </a:t>
            </a:r>
            <a:r>
              <a:rPr lang="fr-FR" sz="800" i="1" dirty="0" err="1"/>
              <a:t>healed</a:t>
            </a:r>
            <a:r>
              <a:rPr lang="fr-FR" sz="800" i="1" dirty="0"/>
              <a:t> Colles </a:t>
            </a:r>
            <a:r>
              <a:rPr lang="fr-FR" sz="800" i="1" dirty="0" err="1"/>
              <a:t>fractu</a:t>
            </a:r>
            <a:r>
              <a:rPr lang="fr-FR" sz="800" i="1" dirty="0"/>
              <a:t>- </a:t>
            </a:r>
            <a:r>
              <a:rPr lang="fr-FR" sz="800" i="1" dirty="0" err="1"/>
              <a:t>res</a:t>
            </a:r>
            <a:r>
              <a:rPr lang="fr-FR" sz="800" i="1" dirty="0"/>
              <a:t>. J </a:t>
            </a:r>
            <a:r>
              <a:rPr lang="fr-FR" sz="800" i="1" dirty="0" err="1"/>
              <a:t>bone</a:t>
            </a:r>
            <a:r>
              <a:rPr lang="fr-FR" sz="800" i="1" dirty="0"/>
              <a:t> Joint </a:t>
            </a:r>
            <a:r>
              <a:rPr lang="fr-FR" sz="800" i="1" dirty="0" err="1"/>
              <a:t>Surg</a:t>
            </a:r>
            <a:r>
              <a:rPr lang="fr-FR" sz="800" i="1" dirty="0"/>
              <a:t> Am 1951 ; 33 : 895-907.</a:t>
            </a:r>
          </a:p>
        </p:txBody>
      </p:sp>
      <p:sp>
        <p:nvSpPr>
          <p:cNvPr id="11" name="Rectangle 10"/>
          <p:cNvSpPr/>
          <p:nvPr/>
        </p:nvSpPr>
        <p:spPr>
          <a:xfrm>
            <a:off x="314169" y="2386379"/>
            <a:ext cx="6051873" cy="338554"/>
          </a:xfrm>
          <a:prstGeom prst="rect">
            <a:avLst/>
          </a:prstGeom>
        </p:spPr>
        <p:txBody>
          <a:bodyPr wrap="square">
            <a:spAutoFit/>
          </a:bodyPr>
          <a:lstStyle/>
          <a:p>
            <a:r>
              <a:rPr lang="fr-FR" sz="800" i="1" dirty="0" err="1"/>
              <a:t>Kopylov</a:t>
            </a:r>
            <a:r>
              <a:rPr lang="fr-FR" sz="800" i="1" dirty="0"/>
              <a:t> P, </a:t>
            </a:r>
            <a:r>
              <a:rPr lang="fr-FR" sz="800" i="1" dirty="0" err="1"/>
              <a:t>Jonsson</a:t>
            </a:r>
            <a:r>
              <a:rPr lang="fr-FR" sz="800" i="1" dirty="0"/>
              <a:t> K, </a:t>
            </a:r>
            <a:r>
              <a:rPr lang="fr-FR" sz="800" i="1" dirty="0" err="1"/>
              <a:t>Thorngren</a:t>
            </a:r>
            <a:r>
              <a:rPr lang="fr-FR" sz="800" i="1" dirty="0"/>
              <a:t> KG, </a:t>
            </a:r>
            <a:r>
              <a:rPr lang="fr-FR" sz="800" i="1" dirty="0" err="1"/>
              <a:t>Aspenberg</a:t>
            </a:r>
            <a:r>
              <a:rPr lang="fr-FR" sz="800" i="1" dirty="0"/>
              <a:t> P. Injectable calcium phosphate in the </a:t>
            </a:r>
            <a:r>
              <a:rPr lang="fr-FR" sz="800" i="1" dirty="0" err="1"/>
              <a:t>treatment</a:t>
            </a:r>
            <a:r>
              <a:rPr lang="fr-FR" sz="800" i="1" dirty="0"/>
              <a:t> of distal radial fractures. J Hand </a:t>
            </a:r>
            <a:r>
              <a:rPr lang="fr-FR" sz="800" i="1" dirty="0" err="1"/>
              <a:t>Surg</a:t>
            </a:r>
            <a:r>
              <a:rPr lang="fr-FR" sz="800" i="1" dirty="0"/>
              <a:t> </a:t>
            </a:r>
            <a:r>
              <a:rPr lang="fr-FR" sz="800" i="1" dirty="0" err="1"/>
              <a:t>br</a:t>
            </a:r>
            <a:r>
              <a:rPr lang="fr-FR" sz="800" i="1" dirty="0"/>
              <a:t> 1996 ; 21 : 768-71.</a:t>
            </a:r>
          </a:p>
        </p:txBody>
      </p:sp>
      <p:sp>
        <p:nvSpPr>
          <p:cNvPr id="12" name="Rectangle 11"/>
          <p:cNvSpPr/>
          <p:nvPr/>
        </p:nvSpPr>
        <p:spPr>
          <a:xfrm>
            <a:off x="298379" y="4710435"/>
            <a:ext cx="5818301" cy="338554"/>
          </a:xfrm>
          <a:prstGeom prst="rect">
            <a:avLst/>
          </a:prstGeom>
        </p:spPr>
        <p:txBody>
          <a:bodyPr wrap="square">
            <a:spAutoFit/>
          </a:bodyPr>
          <a:lstStyle/>
          <a:p>
            <a:r>
              <a:rPr lang="fr-FR" sz="800" i="1" dirty="0" err="1"/>
              <a:t>Knirk</a:t>
            </a:r>
            <a:r>
              <a:rPr lang="fr-FR" sz="800" i="1" dirty="0"/>
              <a:t> JL, Jupiter </a:t>
            </a:r>
            <a:r>
              <a:rPr lang="fr-FR" sz="800" i="1" dirty="0" err="1"/>
              <a:t>Jb</a:t>
            </a:r>
            <a:r>
              <a:rPr lang="fr-FR" sz="800" i="1" dirty="0"/>
              <a:t>. Intra-</a:t>
            </a:r>
            <a:r>
              <a:rPr lang="fr-FR" sz="800" i="1" dirty="0" err="1"/>
              <a:t>articular</a:t>
            </a:r>
            <a:r>
              <a:rPr lang="fr-FR" sz="800" i="1" dirty="0"/>
              <a:t> fractures of the distal end of the radius in </a:t>
            </a:r>
            <a:r>
              <a:rPr lang="fr-FR" sz="800" i="1" dirty="0" err="1"/>
              <a:t>young</a:t>
            </a:r>
            <a:r>
              <a:rPr lang="fr-FR" sz="800" i="1" dirty="0"/>
              <a:t> </a:t>
            </a:r>
            <a:r>
              <a:rPr lang="fr-FR" sz="800" i="1" dirty="0" err="1"/>
              <a:t>adults</a:t>
            </a:r>
            <a:r>
              <a:rPr lang="fr-FR" sz="800" i="1" dirty="0"/>
              <a:t>. J </a:t>
            </a:r>
            <a:r>
              <a:rPr lang="fr-FR" sz="800" i="1" dirty="0" err="1"/>
              <a:t>bone</a:t>
            </a:r>
            <a:r>
              <a:rPr lang="fr-FR" sz="800" i="1" dirty="0"/>
              <a:t> Joint </a:t>
            </a:r>
            <a:r>
              <a:rPr lang="fr-FR" sz="800" i="1" dirty="0" err="1"/>
              <a:t>Surg</a:t>
            </a:r>
            <a:r>
              <a:rPr lang="fr-FR" sz="800" i="1" dirty="0"/>
              <a:t> Am 1986 ; 68 : 647-59.</a:t>
            </a:r>
          </a:p>
        </p:txBody>
      </p:sp>
      <p:sp>
        <p:nvSpPr>
          <p:cNvPr id="13" name="ZoneTexte 12"/>
          <p:cNvSpPr txBox="1"/>
          <p:nvPr/>
        </p:nvSpPr>
        <p:spPr>
          <a:xfrm>
            <a:off x="892104" y="5048989"/>
            <a:ext cx="8124039" cy="338554"/>
          </a:xfrm>
          <a:prstGeom prst="rect">
            <a:avLst/>
          </a:prstGeom>
          <a:noFill/>
        </p:spPr>
        <p:txBody>
          <a:bodyPr wrap="none" rtlCol="0">
            <a:spAutoFit/>
          </a:bodyPr>
          <a:lstStyle/>
          <a:p>
            <a:r>
              <a:rPr lang="fr-FR" sz="1600" dirty="0" smtClean="0"/>
              <a:t>Mais faibles conséquences fonctionnelles de cette arthrose chez personnes âgées</a:t>
            </a:r>
            <a:endParaRPr lang="fr-FR" sz="1600" dirty="0"/>
          </a:p>
        </p:txBody>
      </p:sp>
      <p:sp>
        <p:nvSpPr>
          <p:cNvPr id="14" name="Flèche courbée vers la droite 13"/>
          <p:cNvSpPr/>
          <p:nvPr/>
        </p:nvSpPr>
        <p:spPr>
          <a:xfrm>
            <a:off x="423368" y="5048990"/>
            <a:ext cx="347767" cy="338554"/>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5" name="Rectangle 14"/>
          <p:cNvSpPr/>
          <p:nvPr/>
        </p:nvSpPr>
        <p:spPr>
          <a:xfrm>
            <a:off x="892104" y="5387543"/>
            <a:ext cx="7609397" cy="338554"/>
          </a:xfrm>
          <a:prstGeom prst="rect">
            <a:avLst/>
          </a:prstGeom>
        </p:spPr>
        <p:txBody>
          <a:bodyPr wrap="square">
            <a:spAutoFit/>
          </a:bodyPr>
          <a:lstStyle/>
          <a:p>
            <a:r>
              <a:rPr lang="fr-FR" sz="800" i="1" dirty="0" err="1"/>
              <a:t>Catalano</a:t>
            </a:r>
            <a:r>
              <a:rPr lang="fr-FR" sz="800" i="1" dirty="0"/>
              <a:t> III LW, Cole </a:t>
            </a:r>
            <a:r>
              <a:rPr lang="fr-FR" sz="800" i="1" dirty="0" err="1"/>
              <a:t>rJ</a:t>
            </a:r>
            <a:r>
              <a:rPr lang="fr-FR" sz="800" i="1" dirty="0"/>
              <a:t>, </a:t>
            </a:r>
            <a:r>
              <a:rPr lang="fr-FR" sz="800" i="1" dirty="0" err="1"/>
              <a:t>Gelberman</a:t>
            </a:r>
            <a:r>
              <a:rPr lang="fr-FR" sz="800" i="1" dirty="0"/>
              <a:t> </a:t>
            </a:r>
            <a:r>
              <a:rPr lang="fr-FR" sz="800" i="1" dirty="0" err="1"/>
              <a:t>rH</a:t>
            </a:r>
            <a:r>
              <a:rPr lang="fr-FR" sz="800" i="1" dirty="0"/>
              <a:t>, </a:t>
            </a:r>
            <a:r>
              <a:rPr lang="fr-FR" sz="800" i="1" dirty="0" err="1"/>
              <a:t>Evanoff</a:t>
            </a:r>
            <a:r>
              <a:rPr lang="fr-FR" sz="800" i="1" dirty="0"/>
              <a:t> </a:t>
            </a:r>
            <a:r>
              <a:rPr lang="fr-FR" sz="800" i="1" dirty="0" err="1"/>
              <a:t>bA</a:t>
            </a:r>
            <a:r>
              <a:rPr lang="fr-FR" sz="800" i="1" dirty="0"/>
              <a:t>, </a:t>
            </a:r>
            <a:r>
              <a:rPr lang="fr-FR" sz="800" i="1" dirty="0" err="1"/>
              <a:t>Gilula</a:t>
            </a:r>
            <a:r>
              <a:rPr lang="fr-FR" sz="800" i="1" dirty="0"/>
              <a:t> LA, </a:t>
            </a:r>
            <a:r>
              <a:rPr lang="fr-FR" sz="800" i="1" dirty="0" err="1"/>
              <a:t>borrelli</a:t>
            </a:r>
            <a:r>
              <a:rPr lang="fr-FR" sz="800" i="1" dirty="0"/>
              <a:t> J Jr. </a:t>
            </a:r>
            <a:r>
              <a:rPr lang="fr-FR" sz="800" i="1" dirty="0" err="1"/>
              <a:t>Displaced</a:t>
            </a:r>
            <a:r>
              <a:rPr lang="fr-FR" sz="800" i="1" dirty="0"/>
              <a:t> intra-</a:t>
            </a:r>
            <a:r>
              <a:rPr lang="fr-FR" sz="800" i="1" dirty="0" err="1"/>
              <a:t>articular</a:t>
            </a:r>
            <a:r>
              <a:rPr lang="fr-FR" sz="800" i="1" dirty="0"/>
              <a:t> fractures of the distal aspect of the radius. Long-</a:t>
            </a:r>
            <a:r>
              <a:rPr lang="fr-FR" sz="800" i="1" dirty="0" err="1"/>
              <a:t>term</a:t>
            </a:r>
            <a:r>
              <a:rPr lang="fr-FR" sz="800" i="1" dirty="0"/>
              <a:t> </a:t>
            </a:r>
            <a:r>
              <a:rPr lang="fr-FR" sz="800" i="1" dirty="0" err="1"/>
              <a:t>results</a:t>
            </a:r>
            <a:r>
              <a:rPr lang="fr-FR" sz="800" i="1" dirty="0"/>
              <a:t> in </a:t>
            </a:r>
            <a:r>
              <a:rPr lang="fr-FR" sz="800" i="1" dirty="0" err="1"/>
              <a:t>young</a:t>
            </a:r>
            <a:r>
              <a:rPr lang="fr-FR" sz="800" i="1" dirty="0"/>
              <a:t> </a:t>
            </a:r>
            <a:r>
              <a:rPr lang="fr-FR" sz="800" i="1" dirty="0" err="1"/>
              <a:t>adults</a:t>
            </a:r>
            <a:r>
              <a:rPr lang="fr-FR" sz="800" i="1" dirty="0"/>
              <a:t> </a:t>
            </a:r>
            <a:r>
              <a:rPr lang="fr-FR" sz="800" i="1" dirty="0" err="1"/>
              <a:t>after</a:t>
            </a:r>
            <a:r>
              <a:rPr lang="fr-FR" sz="800" i="1" dirty="0"/>
              <a:t> open </a:t>
            </a:r>
            <a:r>
              <a:rPr lang="fr-FR" sz="800" i="1" dirty="0" err="1"/>
              <a:t>reduction</a:t>
            </a:r>
            <a:r>
              <a:rPr lang="fr-FR" sz="800" i="1" dirty="0"/>
              <a:t> and </a:t>
            </a:r>
            <a:r>
              <a:rPr lang="fr-FR" sz="800" i="1" dirty="0" err="1"/>
              <a:t>internal</a:t>
            </a:r>
            <a:r>
              <a:rPr lang="fr-FR" sz="800" i="1" dirty="0"/>
              <a:t> fixation. J </a:t>
            </a:r>
            <a:r>
              <a:rPr lang="fr-FR" sz="800" i="1" dirty="0" err="1"/>
              <a:t>bone</a:t>
            </a:r>
            <a:r>
              <a:rPr lang="fr-FR" sz="800" i="1" dirty="0"/>
              <a:t> Joint </a:t>
            </a:r>
            <a:r>
              <a:rPr lang="fr-FR" sz="800" i="1" dirty="0" err="1"/>
              <a:t>Surg</a:t>
            </a:r>
            <a:r>
              <a:rPr lang="fr-FR" sz="800" i="1" dirty="0"/>
              <a:t> Am 1997; 79 : 1290-302.</a:t>
            </a:r>
          </a:p>
        </p:txBody>
      </p:sp>
      <p:sp>
        <p:nvSpPr>
          <p:cNvPr id="16" name="Rectangle 15"/>
          <p:cNvSpPr/>
          <p:nvPr/>
        </p:nvSpPr>
        <p:spPr>
          <a:xfrm>
            <a:off x="314169" y="6448419"/>
            <a:ext cx="8293171" cy="218713"/>
          </a:xfrm>
          <a:prstGeom prst="rect">
            <a:avLst/>
          </a:prstGeom>
        </p:spPr>
        <p:txBody>
          <a:bodyPr wrap="square">
            <a:spAutoFit/>
          </a:bodyPr>
          <a:lstStyle/>
          <a:p>
            <a:r>
              <a:rPr lang="fr-FR" sz="800" i="1" dirty="0"/>
              <a:t>McQueen MM, </a:t>
            </a:r>
            <a:r>
              <a:rPr lang="fr-FR" sz="800" i="1" dirty="0" err="1"/>
              <a:t>Caspers</a:t>
            </a:r>
            <a:r>
              <a:rPr lang="fr-FR" sz="800" i="1" dirty="0"/>
              <a:t> J. Colles’ fracture : </a:t>
            </a:r>
            <a:r>
              <a:rPr lang="fr-FR" sz="800" i="1" dirty="0" err="1"/>
              <a:t>does</a:t>
            </a:r>
            <a:r>
              <a:rPr lang="fr-FR" sz="800" i="1" dirty="0"/>
              <a:t> the </a:t>
            </a:r>
            <a:r>
              <a:rPr lang="fr-FR" sz="800" i="1" dirty="0" err="1"/>
              <a:t>anatomi</a:t>
            </a:r>
            <a:r>
              <a:rPr lang="fr-FR" sz="800" i="1" dirty="0"/>
              <a:t>- cal </a:t>
            </a:r>
            <a:r>
              <a:rPr lang="fr-FR" sz="800" i="1" dirty="0" err="1"/>
              <a:t>result</a:t>
            </a:r>
            <a:r>
              <a:rPr lang="fr-FR" sz="800" i="1" dirty="0"/>
              <a:t> affect the final </a:t>
            </a:r>
            <a:r>
              <a:rPr lang="fr-FR" sz="800" i="1" dirty="0" err="1"/>
              <a:t>function</a:t>
            </a:r>
            <a:r>
              <a:rPr lang="fr-FR" sz="800" i="1" dirty="0"/>
              <a:t> ? J </a:t>
            </a:r>
            <a:r>
              <a:rPr lang="fr-FR" sz="800" i="1" dirty="0" err="1"/>
              <a:t>bone</a:t>
            </a:r>
            <a:r>
              <a:rPr lang="fr-FR" sz="800" i="1" dirty="0"/>
              <a:t> Joint </a:t>
            </a:r>
            <a:r>
              <a:rPr lang="fr-FR" sz="800" i="1" dirty="0" err="1"/>
              <a:t>Surg</a:t>
            </a:r>
            <a:r>
              <a:rPr lang="fr-FR" sz="800" i="1" dirty="0"/>
              <a:t> </a:t>
            </a:r>
            <a:r>
              <a:rPr lang="fr-FR" sz="800" i="1" dirty="0" err="1"/>
              <a:t>br</a:t>
            </a:r>
            <a:r>
              <a:rPr lang="fr-FR" sz="800" i="1" dirty="0"/>
              <a:t> 1988 ; 70 : 649-51.</a:t>
            </a:r>
          </a:p>
        </p:txBody>
      </p:sp>
      <p:sp>
        <p:nvSpPr>
          <p:cNvPr id="17" name="Rectangle 16"/>
          <p:cNvSpPr/>
          <p:nvPr/>
        </p:nvSpPr>
        <p:spPr>
          <a:xfrm>
            <a:off x="298379" y="6208738"/>
            <a:ext cx="8203121" cy="215444"/>
          </a:xfrm>
          <a:prstGeom prst="rect">
            <a:avLst/>
          </a:prstGeom>
        </p:spPr>
        <p:txBody>
          <a:bodyPr wrap="square">
            <a:spAutoFit/>
          </a:bodyPr>
          <a:lstStyle/>
          <a:p>
            <a:r>
              <a:rPr lang="fr-FR" sz="800" i="1" dirty="0" err="1"/>
              <a:t>Pogue</a:t>
            </a:r>
            <a:r>
              <a:rPr lang="fr-FR" sz="800" i="1" dirty="0"/>
              <a:t> DJ, </a:t>
            </a:r>
            <a:r>
              <a:rPr lang="fr-FR" sz="800" i="1" dirty="0" err="1"/>
              <a:t>Viegas</a:t>
            </a:r>
            <a:r>
              <a:rPr lang="fr-FR" sz="800" i="1" dirty="0"/>
              <a:t> SF, Patterson </a:t>
            </a:r>
            <a:r>
              <a:rPr lang="fr-FR" sz="800" i="1" dirty="0" err="1"/>
              <a:t>rM</a:t>
            </a:r>
            <a:r>
              <a:rPr lang="fr-FR" sz="800" i="1" dirty="0"/>
              <a:t>, Peterson PD, Jenkins DK, </a:t>
            </a:r>
            <a:r>
              <a:rPr lang="fr-FR" sz="800" i="1" dirty="0" err="1"/>
              <a:t>Sweo</a:t>
            </a:r>
            <a:r>
              <a:rPr lang="fr-FR" sz="800" i="1" dirty="0"/>
              <a:t> TD, et al. </a:t>
            </a:r>
            <a:r>
              <a:rPr lang="fr-FR" sz="800" i="1" dirty="0" err="1"/>
              <a:t>Effects</a:t>
            </a:r>
            <a:r>
              <a:rPr lang="fr-FR" sz="800" i="1" dirty="0"/>
              <a:t> of distal radius fracture </a:t>
            </a:r>
            <a:r>
              <a:rPr lang="fr-FR" sz="800" i="1" dirty="0" err="1"/>
              <a:t>malunion</a:t>
            </a:r>
            <a:r>
              <a:rPr lang="fr-FR" sz="800" i="1" dirty="0"/>
              <a:t> on </a:t>
            </a:r>
            <a:r>
              <a:rPr lang="fr-FR" sz="800" i="1" dirty="0" err="1"/>
              <a:t>wrist</a:t>
            </a:r>
            <a:r>
              <a:rPr lang="fr-FR" sz="800" i="1" dirty="0"/>
              <a:t> joint </a:t>
            </a:r>
            <a:r>
              <a:rPr lang="fr-FR" sz="800" i="1" dirty="0" err="1"/>
              <a:t>mechanics</a:t>
            </a:r>
            <a:r>
              <a:rPr lang="fr-FR" sz="800" i="1" dirty="0"/>
              <a:t>. J Hand </a:t>
            </a:r>
            <a:r>
              <a:rPr lang="fr-FR" sz="800" i="1" dirty="0" err="1"/>
              <a:t>Surg</a:t>
            </a:r>
            <a:r>
              <a:rPr lang="fr-FR" sz="800" i="1" dirty="0"/>
              <a:t> 1990 ; 15 : 721-7.</a:t>
            </a:r>
          </a:p>
        </p:txBody>
      </p:sp>
    </p:spTree>
    <p:extLst>
      <p:ext uri="{BB962C8B-B14F-4D97-AF65-F5344CB8AC3E}">
        <p14:creationId xmlns:p14="http://schemas.microsoft.com/office/powerpoint/2010/main" val="28491495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t>
            </a:r>
            <a:r>
              <a:rPr lang="fr-FR" dirty="0"/>
              <a:t>é</a:t>
            </a:r>
            <a:r>
              <a:rPr lang="fr-FR" dirty="0" smtClean="0"/>
              <a:t>sions associées</a:t>
            </a:r>
            <a:endParaRPr lang="fr-FR" dirty="0"/>
          </a:p>
        </p:txBody>
      </p:sp>
      <p:sp>
        <p:nvSpPr>
          <p:cNvPr id="3" name="ZoneTexte 2"/>
          <p:cNvSpPr txBox="1"/>
          <p:nvPr/>
        </p:nvSpPr>
        <p:spPr>
          <a:xfrm>
            <a:off x="549275" y="2177023"/>
            <a:ext cx="1490763" cy="369332"/>
          </a:xfrm>
          <a:prstGeom prst="rect">
            <a:avLst/>
          </a:prstGeom>
          <a:noFill/>
        </p:spPr>
        <p:txBody>
          <a:bodyPr wrap="none" rtlCol="0">
            <a:spAutoFit/>
          </a:bodyPr>
          <a:lstStyle/>
          <a:p>
            <a:r>
              <a:rPr lang="fr-FR" b="1" dirty="0" smtClean="0"/>
              <a:t>Ulna distal: </a:t>
            </a:r>
            <a:endParaRPr lang="fr-FR" b="1" dirty="0"/>
          </a:p>
        </p:txBody>
      </p:sp>
      <p:sp>
        <p:nvSpPr>
          <p:cNvPr id="4" name="ZoneTexte 3"/>
          <p:cNvSpPr txBox="1"/>
          <p:nvPr/>
        </p:nvSpPr>
        <p:spPr>
          <a:xfrm>
            <a:off x="2076290" y="2204012"/>
            <a:ext cx="7067710" cy="369332"/>
          </a:xfrm>
          <a:prstGeom prst="rect">
            <a:avLst/>
          </a:prstGeom>
          <a:noFill/>
        </p:spPr>
        <p:txBody>
          <a:bodyPr wrap="none" rtlCol="0">
            <a:spAutoFit/>
          </a:bodyPr>
          <a:lstStyle/>
          <a:p>
            <a:r>
              <a:rPr lang="fr-FR" dirty="0" smtClean="0"/>
              <a:t>Peu de recommandation, hétérogénéité des résultats d’études</a:t>
            </a:r>
            <a:endParaRPr lang="fr-FR" dirty="0"/>
          </a:p>
        </p:txBody>
      </p:sp>
      <p:sp>
        <p:nvSpPr>
          <p:cNvPr id="5" name="ZoneTexte 4"/>
          <p:cNvSpPr txBox="1"/>
          <p:nvPr/>
        </p:nvSpPr>
        <p:spPr>
          <a:xfrm>
            <a:off x="967699" y="2857343"/>
            <a:ext cx="7564541" cy="369332"/>
          </a:xfrm>
          <a:prstGeom prst="rect">
            <a:avLst/>
          </a:prstGeom>
          <a:noFill/>
        </p:spPr>
        <p:txBody>
          <a:bodyPr wrap="none" rtlCol="0">
            <a:spAutoFit/>
          </a:bodyPr>
          <a:lstStyle/>
          <a:p>
            <a:r>
              <a:rPr lang="fr-FR" dirty="0" smtClean="0"/>
              <a:t>Fractures déplacées de la styloïde donnent de moins bons résultats</a:t>
            </a:r>
            <a:endParaRPr lang="fr-FR" dirty="0"/>
          </a:p>
        </p:txBody>
      </p:sp>
      <p:sp>
        <p:nvSpPr>
          <p:cNvPr id="6" name="Rectangle 5"/>
          <p:cNvSpPr/>
          <p:nvPr/>
        </p:nvSpPr>
        <p:spPr>
          <a:xfrm>
            <a:off x="317525" y="3226675"/>
            <a:ext cx="8168183" cy="215444"/>
          </a:xfrm>
          <a:prstGeom prst="rect">
            <a:avLst/>
          </a:prstGeom>
        </p:spPr>
        <p:txBody>
          <a:bodyPr wrap="square">
            <a:spAutoFit/>
          </a:bodyPr>
          <a:lstStyle/>
          <a:p>
            <a:r>
              <a:rPr lang="fr-FR" sz="800" i="1" dirty="0" err="1"/>
              <a:t>Laulan</a:t>
            </a:r>
            <a:r>
              <a:rPr lang="fr-FR" sz="800" i="1" dirty="0"/>
              <a:t> J, bismuth JP, </a:t>
            </a:r>
            <a:r>
              <a:rPr lang="fr-FR" sz="800" i="1" dirty="0" err="1"/>
              <a:t>Clément</a:t>
            </a:r>
            <a:r>
              <a:rPr lang="fr-FR" sz="800" i="1" dirty="0"/>
              <a:t> P, </a:t>
            </a:r>
            <a:r>
              <a:rPr lang="fr-FR" sz="800" i="1" dirty="0" err="1"/>
              <a:t>Garaud</a:t>
            </a:r>
            <a:r>
              <a:rPr lang="fr-FR" sz="800" i="1" dirty="0"/>
              <a:t> P. Classification ana- lytique des fractures de l’</a:t>
            </a:r>
            <a:r>
              <a:rPr lang="fr-FR" sz="800" i="1" dirty="0" err="1"/>
              <a:t>extrémite</a:t>
            </a:r>
            <a:r>
              <a:rPr lang="fr-FR" sz="800" i="1" dirty="0"/>
              <a:t>́ distale du radius : la </a:t>
            </a:r>
            <a:r>
              <a:rPr lang="fr-FR" sz="800" i="1" dirty="0" err="1"/>
              <a:t>classi</a:t>
            </a:r>
            <a:r>
              <a:rPr lang="fr-FR" sz="800" i="1" dirty="0"/>
              <a:t>- </a:t>
            </a:r>
            <a:r>
              <a:rPr lang="fr-FR" sz="800" i="1" dirty="0" err="1"/>
              <a:t>fication</a:t>
            </a:r>
            <a:r>
              <a:rPr lang="fr-FR" sz="800" i="1" dirty="0"/>
              <a:t> «MEU». </a:t>
            </a:r>
            <a:r>
              <a:rPr lang="fr-FR" sz="800" i="1" dirty="0" err="1"/>
              <a:t>Chir</a:t>
            </a:r>
            <a:r>
              <a:rPr lang="fr-FR" sz="800" i="1" dirty="0"/>
              <a:t> Main 2007; 26 : 293-9.</a:t>
            </a:r>
          </a:p>
        </p:txBody>
      </p:sp>
      <p:sp>
        <p:nvSpPr>
          <p:cNvPr id="7" name="Flèche courbée vers la droite 6"/>
          <p:cNvSpPr/>
          <p:nvPr/>
        </p:nvSpPr>
        <p:spPr>
          <a:xfrm>
            <a:off x="549275" y="2751515"/>
            <a:ext cx="418424" cy="40819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 name="ZoneTexte 7"/>
          <p:cNvSpPr txBox="1"/>
          <p:nvPr/>
        </p:nvSpPr>
        <p:spPr>
          <a:xfrm>
            <a:off x="967699" y="3794672"/>
            <a:ext cx="7398855" cy="369332"/>
          </a:xfrm>
          <a:prstGeom prst="rect">
            <a:avLst/>
          </a:prstGeom>
          <a:noFill/>
        </p:spPr>
        <p:txBody>
          <a:bodyPr wrap="none" rtlCol="0">
            <a:spAutoFit/>
          </a:bodyPr>
          <a:lstStyle/>
          <a:p>
            <a:r>
              <a:rPr lang="fr-FR" dirty="0" smtClean="0"/>
              <a:t>Pas d’ostéosynthèse chez la personne âgée: fonction satisfaisante</a:t>
            </a:r>
            <a:endParaRPr lang="fr-FR" dirty="0"/>
          </a:p>
        </p:txBody>
      </p:sp>
      <p:sp>
        <p:nvSpPr>
          <p:cNvPr id="9" name="ZoneTexte 8"/>
          <p:cNvSpPr txBox="1"/>
          <p:nvPr/>
        </p:nvSpPr>
        <p:spPr>
          <a:xfrm>
            <a:off x="967699" y="4822712"/>
            <a:ext cx="7224379" cy="369332"/>
          </a:xfrm>
          <a:prstGeom prst="rect">
            <a:avLst/>
          </a:prstGeom>
          <a:noFill/>
        </p:spPr>
        <p:txBody>
          <a:bodyPr wrap="none" rtlCol="0">
            <a:spAutoFit/>
          </a:bodyPr>
          <a:lstStyle/>
          <a:p>
            <a:r>
              <a:rPr lang="fr-FR" dirty="0" smtClean="0"/>
              <a:t>Synthèse de l’ulna ou stabilisation de la R-U distale si instabilité </a:t>
            </a:r>
            <a:endParaRPr lang="fr-FR" dirty="0"/>
          </a:p>
        </p:txBody>
      </p:sp>
      <p:sp>
        <p:nvSpPr>
          <p:cNvPr id="10" name="Flèche courbée vers la droite 9"/>
          <p:cNvSpPr/>
          <p:nvPr/>
        </p:nvSpPr>
        <p:spPr>
          <a:xfrm>
            <a:off x="492463" y="3755812"/>
            <a:ext cx="418424" cy="40819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1" name="Flèche courbée vers la droite 10"/>
          <p:cNvSpPr/>
          <p:nvPr/>
        </p:nvSpPr>
        <p:spPr>
          <a:xfrm>
            <a:off x="549275" y="4724598"/>
            <a:ext cx="418424" cy="40819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2" name="Rectangle 11"/>
          <p:cNvSpPr/>
          <p:nvPr/>
        </p:nvSpPr>
        <p:spPr>
          <a:xfrm>
            <a:off x="317525" y="4262934"/>
            <a:ext cx="8588330" cy="338554"/>
          </a:xfrm>
          <a:prstGeom prst="rect">
            <a:avLst/>
          </a:prstGeom>
        </p:spPr>
        <p:txBody>
          <a:bodyPr wrap="square">
            <a:spAutoFit/>
          </a:bodyPr>
          <a:lstStyle/>
          <a:p>
            <a:r>
              <a:rPr lang="fr-FR" sz="800" i="1" dirty="0" err="1"/>
              <a:t>Namba</a:t>
            </a:r>
            <a:r>
              <a:rPr lang="fr-FR" sz="800" i="1" dirty="0"/>
              <a:t> J, Fujiwara </a:t>
            </a:r>
            <a:r>
              <a:rPr lang="fr-FR" sz="800" i="1" dirty="0" err="1"/>
              <a:t>T</a:t>
            </a:r>
            <a:r>
              <a:rPr lang="fr-FR" sz="800" i="1" dirty="0"/>
              <a:t>, </a:t>
            </a:r>
            <a:r>
              <a:rPr lang="fr-FR" sz="800" i="1" dirty="0" err="1"/>
              <a:t>Murase</a:t>
            </a:r>
            <a:r>
              <a:rPr lang="fr-FR" sz="800" i="1" dirty="0"/>
              <a:t> </a:t>
            </a:r>
            <a:r>
              <a:rPr lang="fr-FR" sz="800" i="1" dirty="0" err="1"/>
              <a:t>T</a:t>
            </a:r>
            <a:r>
              <a:rPr lang="fr-FR" sz="800" i="1" dirty="0"/>
              <a:t>, </a:t>
            </a:r>
            <a:r>
              <a:rPr lang="fr-FR" sz="800" i="1" dirty="0" err="1"/>
              <a:t>Kyo</a:t>
            </a:r>
            <a:r>
              <a:rPr lang="fr-FR" sz="800" i="1" dirty="0"/>
              <a:t> </a:t>
            </a:r>
            <a:r>
              <a:rPr lang="fr-FR" sz="800" i="1" dirty="0" err="1"/>
              <a:t>T</a:t>
            </a:r>
            <a:r>
              <a:rPr lang="fr-FR" sz="800" i="1" dirty="0"/>
              <a:t>, </a:t>
            </a:r>
            <a:r>
              <a:rPr lang="fr-FR" sz="800" i="1" dirty="0" err="1"/>
              <a:t>Satoh</a:t>
            </a:r>
            <a:r>
              <a:rPr lang="fr-FR" sz="800" i="1" dirty="0"/>
              <a:t> I, </a:t>
            </a:r>
            <a:r>
              <a:rPr lang="fr-FR" sz="800" i="1" dirty="0" err="1"/>
              <a:t>Tsuda</a:t>
            </a:r>
            <a:r>
              <a:rPr lang="fr-FR" sz="800" i="1" dirty="0"/>
              <a:t> </a:t>
            </a:r>
            <a:r>
              <a:rPr lang="fr-FR" sz="800" i="1" dirty="0" err="1"/>
              <a:t>T</a:t>
            </a:r>
            <a:r>
              <a:rPr lang="fr-FR" sz="800" i="1" dirty="0"/>
              <a:t>. Intra- </a:t>
            </a:r>
            <a:r>
              <a:rPr lang="fr-FR" sz="800" i="1" dirty="0" err="1"/>
              <a:t>articular</a:t>
            </a:r>
            <a:r>
              <a:rPr lang="fr-FR" sz="800" i="1" dirty="0"/>
              <a:t> distal </a:t>
            </a:r>
            <a:r>
              <a:rPr lang="fr-FR" sz="800" i="1" dirty="0" err="1"/>
              <a:t>ulnar</a:t>
            </a:r>
            <a:r>
              <a:rPr lang="fr-FR" sz="800" i="1" dirty="0"/>
              <a:t> fractures </a:t>
            </a:r>
            <a:r>
              <a:rPr lang="fr-FR" sz="800" i="1" dirty="0" err="1"/>
              <a:t>associated</a:t>
            </a:r>
            <a:r>
              <a:rPr lang="fr-FR" sz="800" i="1" dirty="0"/>
              <a:t> </a:t>
            </a:r>
            <a:r>
              <a:rPr lang="fr-FR" sz="800" i="1" dirty="0" err="1"/>
              <a:t>with</a:t>
            </a:r>
            <a:r>
              <a:rPr lang="fr-FR" sz="800" i="1" dirty="0"/>
              <a:t> distal radial </a:t>
            </a:r>
            <a:r>
              <a:rPr lang="fr-FR" sz="800" i="1" dirty="0" err="1"/>
              <a:t>fractu</a:t>
            </a:r>
            <a:r>
              <a:rPr lang="fr-FR" sz="800" i="1" dirty="0"/>
              <a:t>- </a:t>
            </a:r>
            <a:r>
              <a:rPr lang="fr-FR" sz="800" i="1" dirty="0" err="1"/>
              <a:t>res</a:t>
            </a:r>
            <a:r>
              <a:rPr lang="fr-FR" sz="800" i="1" dirty="0"/>
              <a:t> in </a:t>
            </a:r>
            <a:r>
              <a:rPr lang="fr-FR" sz="800" i="1" dirty="0" err="1"/>
              <a:t>older</a:t>
            </a:r>
            <a:r>
              <a:rPr lang="fr-FR" sz="800" i="1" dirty="0"/>
              <a:t> </a:t>
            </a:r>
            <a:r>
              <a:rPr lang="fr-FR" sz="800" i="1" dirty="0" err="1"/>
              <a:t>adults</a:t>
            </a:r>
            <a:r>
              <a:rPr lang="fr-FR" sz="800" i="1" dirty="0"/>
              <a:t> : </a:t>
            </a:r>
            <a:r>
              <a:rPr lang="fr-FR" sz="800" i="1" dirty="0" err="1"/>
              <a:t>early</a:t>
            </a:r>
            <a:r>
              <a:rPr lang="fr-FR" sz="800" i="1" dirty="0"/>
              <a:t> </a:t>
            </a:r>
            <a:r>
              <a:rPr lang="fr-FR" sz="800" i="1" dirty="0" err="1"/>
              <a:t>experience</a:t>
            </a:r>
            <a:r>
              <a:rPr lang="fr-FR" sz="800" i="1" dirty="0"/>
              <a:t> in fixation of the radius and </a:t>
            </a:r>
            <a:r>
              <a:rPr lang="fr-FR" sz="800" i="1" dirty="0" err="1"/>
              <a:t>leaving</a:t>
            </a:r>
            <a:r>
              <a:rPr lang="fr-FR" sz="800" i="1" dirty="0"/>
              <a:t> the ulna </a:t>
            </a:r>
            <a:r>
              <a:rPr lang="fr-FR" sz="800" i="1" dirty="0" err="1"/>
              <a:t>unfixed</a:t>
            </a:r>
            <a:r>
              <a:rPr lang="fr-FR" sz="800" i="1" dirty="0"/>
              <a:t>. J Hand </a:t>
            </a:r>
            <a:r>
              <a:rPr lang="fr-FR" sz="800" i="1" dirty="0" err="1"/>
              <a:t>Surg</a:t>
            </a:r>
            <a:r>
              <a:rPr lang="fr-FR" sz="800" i="1" dirty="0"/>
              <a:t> </a:t>
            </a:r>
            <a:r>
              <a:rPr lang="fr-FR" sz="800" i="1" dirty="0" err="1"/>
              <a:t>Eur</a:t>
            </a:r>
            <a:r>
              <a:rPr lang="fr-FR" sz="800" i="1" dirty="0"/>
              <a:t> 2009; 34 : 592-7.</a:t>
            </a:r>
          </a:p>
        </p:txBody>
      </p:sp>
      <p:pic>
        <p:nvPicPr>
          <p:cNvPr id="13" name="Image 12"/>
          <p:cNvPicPr>
            <a:picLocks noChangeAspect="1"/>
          </p:cNvPicPr>
          <p:nvPr/>
        </p:nvPicPr>
        <p:blipFill>
          <a:blip r:embed="rId3"/>
          <a:stretch>
            <a:fillRect/>
          </a:stretch>
        </p:blipFill>
        <p:spPr>
          <a:xfrm>
            <a:off x="4024282" y="5268582"/>
            <a:ext cx="1177100" cy="1569466"/>
          </a:xfrm>
          <a:prstGeom prst="rect">
            <a:avLst/>
          </a:prstGeom>
        </p:spPr>
      </p:pic>
    </p:spTree>
    <p:extLst>
      <p:ext uri="{BB962C8B-B14F-4D97-AF65-F5344CB8AC3E}">
        <p14:creationId xmlns:p14="http://schemas.microsoft.com/office/powerpoint/2010/main" val="25933469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Traitement orthopédique</a:t>
            </a:r>
            <a:endParaRPr lang="fr-FR" dirty="0"/>
          </a:p>
        </p:txBody>
      </p:sp>
      <p:sp>
        <p:nvSpPr>
          <p:cNvPr id="3" name="ZoneTexte 2"/>
          <p:cNvSpPr txBox="1"/>
          <p:nvPr/>
        </p:nvSpPr>
        <p:spPr>
          <a:xfrm>
            <a:off x="2010210" y="1520129"/>
            <a:ext cx="5071370" cy="369332"/>
          </a:xfrm>
          <a:prstGeom prst="rect">
            <a:avLst/>
          </a:prstGeom>
          <a:noFill/>
        </p:spPr>
        <p:txBody>
          <a:bodyPr wrap="none" rtlCol="0">
            <a:spAutoFit/>
          </a:bodyPr>
          <a:lstStyle/>
          <a:p>
            <a:r>
              <a:rPr lang="fr-FR" dirty="0" smtClean="0"/>
              <a:t>Plâtre ou équivalent (orthèse thermoformée)</a:t>
            </a:r>
            <a:endParaRPr lang="fr-FR" dirty="0"/>
          </a:p>
        </p:txBody>
      </p:sp>
      <p:pic>
        <p:nvPicPr>
          <p:cNvPr id="4" name="Image 3"/>
          <p:cNvPicPr>
            <a:picLocks noChangeAspect="1"/>
          </p:cNvPicPr>
          <p:nvPr/>
        </p:nvPicPr>
        <p:blipFill>
          <a:blip r:embed="rId3"/>
          <a:stretch>
            <a:fillRect/>
          </a:stretch>
        </p:blipFill>
        <p:spPr>
          <a:xfrm>
            <a:off x="401380" y="1995606"/>
            <a:ext cx="2802102" cy="1630314"/>
          </a:xfrm>
          <a:prstGeom prst="rect">
            <a:avLst/>
          </a:prstGeom>
        </p:spPr>
      </p:pic>
      <p:pic>
        <p:nvPicPr>
          <p:cNvPr id="5" name="Image 4"/>
          <p:cNvPicPr>
            <a:picLocks noChangeAspect="1"/>
          </p:cNvPicPr>
          <p:nvPr/>
        </p:nvPicPr>
        <p:blipFill>
          <a:blip r:embed="rId4"/>
          <a:stretch>
            <a:fillRect/>
          </a:stretch>
        </p:blipFill>
        <p:spPr>
          <a:xfrm>
            <a:off x="4323493" y="2056078"/>
            <a:ext cx="1026358" cy="1845471"/>
          </a:xfrm>
          <a:prstGeom prst="rect">
            <a:avLst/>
          </a:prstGeom>
        </p:spPr>
      </p:pic>
      <p:pic>
        <p:nvPicPr>
          <p:cNvPr id="8" name="Image 7"/>
          <p:cNvPicPr>
            <a:picLocks noChangeAspect="1"/>
          </p:cNvPicPr>
          <p:nvPr/>
        </p:nvPicPr>
        <p:blipFill>
          <a:blip r:embed="rId5"/>
          <a:stretch>
            <a:fillRect/>
          </a:stretch>
        </p:blipFill>
        <p:spPr>
          <a:xfrm>
            <a:off x="6096444" y="2145862"/>
            <a:ext cx="2495108" cy="1660381"/>
          </a:xfrm>
          <a:prstGeom prst="rect">
            <a:avLst/>
          </a:prstGeom>
        </p:spPr>
      </p:pic>
      <p:pic>
        <p:nvPicPr>
          <p:cNvPr id="9" name="Image 8"/>
          <p:cNvPicPr>
            <a:picLocks noChangeAspect="1"/>
          </p:cNvPicPr>
          <p:nvPr/>
        </p:nvPicPr>
        <p:blipFill>
          <a:blip r:embed="rId6"/>
          <a:stretch>
            <a:fillRect/>
          </a:stretch>
        </p:blipFill>
        <p:spPr>
          <a:xfrm>
            <a:off x="2119870" y="4325887"/>
            <a:ext cx="1894365" cy="1702531"/>
          </a:xfrm>
          <a:prstGeom prst="rect">
            <a:avLst/>
          </a:prstGeom>
        </p:spPr>
      </p:pic>
      <p:pic>
        <p:nvPicPr>
          <p:cNvPr id="10" name="Image 9"/>
          <p:cNvPicPr>
            <a:picLocks noChangeAspect="1"/>
          </p:cNvPicPr>
          <p:nvPr/>
        </p:nvPicPr>
        <p:blipFill>
          <a:blip r:embed="rId7"/>
          <a:stretch>
            <a:fillRect/>
          </a:stretch>
        </p:blipFill>
        <p:spPr>
          <a:xfrm>
            <a:off x="6018557" y="4386359"/>
            <a:ext cx="2126046" cy="1702531"/>
          </a:xfrm>
          <a:prstGeom prst="rect">
            <a:avLst/>
          </a:prstGeom>
        </p:spPr>
      </p:pic>
      <p:sp>
        <p:nvSpPr>
          <p:cNvPr id="11" name="ZoneTexte 10"/>
          <p:cNvSpPr txBox="1"/>
          <p:nvPr/>
        </p:nvSpPr>
        <p:spPr>
          <a:xfrm>
            <a:off x="1204956" y="3815135"/>
            <a:ext cx="805254" cy="369332"/>
          </a:xfrm>
          <a:prstGeom prst="rect">
            <a:avLst/>
          </a:prstGeom>
          <a:noFill/>
        </p:spPr>
        <p:txBody>
          <a:bodyPr wrap="none" rtlCol="0">
            <a:spAutoFit/>
          </a:bodyPr>
          <a:lstStyle/>
          <a:p>
            <a:r>
              <a:rPr lang="fr-FR" dirty="0" smtClean="0"/>
              <a:t>BABP</a:t>
            </a:r>
            <a:endParaRPr lang="fr-FR" dirty="0"/>
          </a:p>
        </p:txBody>
      </p:sp>
      <p:sp>
        <p:nvSpPr>
          <p:cNvPr id="12" name="ZoneTexte 11"/>
          <p:cNvSpPr txBox="1"/>
          <p:nvPr/>
        </p:nvSpPr>
        <p:spPr>
          <a:xfrm>
            <a:off x="5896917" y="3878857"/>
            <a:ext cx="1332291" cy="369332"/>
          </a:xfrm>
          <a:prstGeom prst="rect">
            <a:avLst/>
          </a:prstGeom>
          <a:noFill/>
        </p:spPr>
        <p:txBody>
          <a:bodyPr wrap="none" rtlCol="0">
            <a:spAutoFit/>
          </a:bodyPr>
          <a:lstStyle/>
          <a:p>
            <a:r>
              <a:rPr lang="fr-FR" dirty="0" smtClean="0"/>
              <a:t>Manchette</a:t>
            </a:r>
            <a:endParaRPr lang="fr-FR" dirty="0"/>
          </a:p>
        </p:txBody>
      </p:sp>
      <p:sp>
        <p:nvSpPr>
          <p:cNvPr id="13" name="ZoneTexte 12"/>
          <p:cNvSpPr txBox="1"/>
          <p:nvPr/>
        </p:nvSpPr>
        <p:spPr>
          <a:xfrm>
            <a:off x="4102223" y="4765992"/>
            <a:ext cx="1872853" cy="646331"/>
          </a:xfrm>
          <a:prstGeom prst="rect">
            <a:avLst/>
          </a:prstGeom>
          <a:noFill/>
        </p:spPr>
        <p:txBody>
          <a:bodyPr wrap="none" rtlCol="0">
            <a:spAutoFit/>
          </a:bodyPr>
          <a:lstStyle/>
          <a:p>
            <a:pPr algn="ctr"/>
            <a:r>
              <a:rPr lang="fr-FR" dirty="0" smtClean="0"/>
              <a:t>Orthèse</a:t>
            </a:r>
          </a:p>
          <a:p>
            <a:pPr algn="ctr"/>
            <a:r>
              <a:rPr lang="fr-FR" dirty="0" err="1" smtClean="0"/>
              <a:t>Thermo-formée</a:t>
            </a:r>
            <a:endParaRPr lang="fr-FR" dirty="0"/>
          </a:p>
        </p:txBody>
      </p:sp>
      <p:sp>
        <p:nvSpPr>
          <p:cNvPr id="14" name="ZoneTexte 13"/>
          <p:cNvSpPr txBox="1"/>
          <p:nvPr/>
        </p:nvSpPr>
        <p:spPr>
          <a:xfrm>
            <a:off x="549275" y="6104009"/>
            <a:ext cx="5817969" cy="369332"/>
          </a:xfrm>
          <a:prstGeom prst="rect">
            <a:avLst/>
          </a:prstGeom>
          <a:noFill/>
        </p:spPr>
        <p:txBody>
          <a:bodyPr wrap="none" rtlCol="0">
            <a:spAutoFit/>
          </a:bodyPr>
          <a:lstStyle/>
          <a:p>
            <a:r>
              <a:rPr lang="fr-FR" dirty="0" smtClean="0"/>
              <a:t>Toujours expliquer les complications sous plâtre…..</a:t>
            </a:r>
            <a:endParaRPr lang="fr-FR" dirty="0"/>
          </a:p>
        </p:txBody>
      </p:sp>
      <p:sp>
        <p:nvSpPr>
          <p:cNvPr id="6" name="ZoneTexte 5"/>
          <p:cNvSpPr txBox="1"/>
          <p:nvPr/>
        </p:nvSpPr>
        <p:spPr>
          <a:xfrm>
            <a:off x="73666" y="6488459"/>
            <a:ext cx="8347082" cy="400110"/>
          </a:xfrm>
          <a:prstGeom prst="rect">
            <a:avLst/>
          </a:prstGeom>
          <a:noFill/>
        </p:spPr>
        <p:txBody>
          <a:bodyPr wrap="none" rtlCol="0">
            <a:spAutoFit/>
          </a:bodyPr>
          <a:lstStyle/>
          <a:p>
            <a:r>
              <a:rPr lang="fr-FR" sz="1000" dirty="0" smtClean="0"/>
              <a:t>Judet </a:t>
            </a:r>
            <a:r>
              <a:rPr lang="fr-FR" sz="1000" dirty="0" err="1" smtClean="0"/>
              <a:t>T</a:t>
            </a:r>
            <a:r>
              <a:rPr lang="fr-FR" sz="1000" dirty="0" smtClean="0"/>
              <a:t> et al. Traitement orthopédique des fractures de </a:t>
            </a:r>
            <a:r>
              <a:rPr lang="fr-FR" sz="1000" dirty="0" err="1" smtClean="0"/>
              <a:t>pouteau</a:t>
            </a:r>
            <a:r>
              <a:rPr lang="fr-FR" sz="1000" dirty="0" smtClean="0"/>
              <a:t> colles selon R. Judet. In </a:t>
            </a:r>
            <a:r>
              <a:rPr lang="fr-FR" sz="1000" dirty="0" err="1" smtClean="0"/>
              <a:t>Allieu</a:t>
            </a:r>
            <a:r>
              <a:rPr lang="fr-FR" sz="1000" dirty="0" smtClean="0"/>
              <a:t> Y, Editor. Fractures distales de l’adulte. </a:t>
            </a:r>
          </a:p>
          <a:p>
            <a:r>
              <a:rPr lang="fr-FR" sz="1000" dirty="0" smtClean="0"/>
              <a:t>Cahiers d’enseignement de la SOFCOT n67. 1998; 58-66.</a:t>
            </a:r>
            <a:endParaRPr lang="fr-FR" sz="1000" dirty="0"/>
          </a:p>
        </p:txBody>
      </p:sp>
    </p:spTree>
    <p:extLst>
      <p:ext uri="{BB962C8B-B14F-4D97-AF65-F5344CB8AC3E}">
        <p14:creationId xmlns:p14="http://schemas.microsoft.com/office/powerpoint/2010/main" val="38056669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Surveillance radiologique!</a:t>
            </a:r>
            <a:endParaRPr lang="fr-FR" dirty="0"/>
          </a:p>
        </p:txBody>
      </p:sp>
      <p:sp>
        <p:nvSpPr>
          <p:cNvPr id="3" name="ZoneTexte 2"/>
          <p:cNvSpPr txBox="1"/>
          <p:nvPr/>
        </p:nvSpPr>
        <p:spPr>
          <a:xfrm>
            <a:off x="1345706" y="3652068"/>
            <a:ext cx="6396966" cy="923330"/>
          </a:xfrm>
          <a:prstGeom prst="rect">
            <a:avLst/>
          </a:prstGeom>
          <a:noFill/>
        </p:spPr>
        <p:txBody>
          <a:bodyPr wrap="none" rtlCol="0">
            <a:spAutoFit/>
          </a:bodyPr>
          <a:lstStyle/>
          <a:p>
            <a:pPr algn="ctr"/>
            <a:r>
              <a:rPr lang="fr-FR" dirty="0" smtClean="0"/>
              <a:t>Contrôle radiologiques durant les 3 premières semaines:</a:t>
            </a:r>
          </a:p>
          <a:p>
            <a:pPr algn="ctr"/>
            <a:endParaRPr lang="fr-FR" dirty="0" smtClean="0"/>
          </a:p>
          <a:p>
            <a:pPr algn="ctr"/>
            <a:r>
              <a:rPr lang="fr-FR" b="1" dirty="0" smtClean="0"/>
              <a:t> risque de déplacement secondaire</a:t>
            </a:r>
            <a:endParaRPr lang="fr-FR" b="1" dirty="0"/>
          </a:p>
        </p:txBody>
      </p:sp>
      <p:sp>
        <p:nvSpPr>
          <p:cNvPr id="4" name="ZoneTexte 3"/>
          <p:cNvSpPr txBox="1"/>
          <p:nvPr/>
        </p:nvSpPr>
        <p:spPr>
          <a:xfrm>
            <a:off x="3946398" y="5884233"/>
            <a:ext cx="1183625" cy="369332"/>
          </a:xfrm>
          <a:prstGeom prst="rect">
            <a:avLst/>
          </a:prstGeom>
          <a:noFill/>
        </p:spPr>
        <p:txBody>
          <a:bodyPr wrap="none" rtlCol="0">
            <a:spAutoFit/>
          </a:bodyPr>
          <a:lstStyle/>
          <a:p>
            <a:r>
              <a:rPr lang="fr-FR" dirty="0" smtClean="0"/>
              <a:t>Chirurgie</a:t>
            </a:r>
            <a:endParaRPr lang="fr-FR" dirty="0"/>
          </a:p>
        </p:txBody>
      </p:sp>
      <p:sp>
        <p:nvSpPr>
          <p:cNvPr id="5" name="Flèche vers le bas 4"/>
          <p:cNvSpPr/>
          <p:nvPr/>
        </p:nvSpPr>
        <p:spPr>
          <a:xfrm>
            <a:off x="4279044" y="4787053"/>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ZoneTexte 5"/>
          <p:cNvSpPr txBox="1"/>
          <p:nvPr/>
        </p:nvSpPr>
        <p:spPr>
          <a:xfrm>
            <a:off x="2797255" y="2267732"/>
            <a:ext cx="3489131" cy="369332"/>
          </a:xfrm>
          <a:prstGeom prst="rect">
            <a:avLst/>
          </a:prstGeom>
          <a:noFill/>
        </p:spPr>
        <p:txBody>
          <a:bodyPr wrap="none" rtlCol="0">
            <a:spAutoFit/>
          </a:bodyPr>
          <a:lstStyle/>
          <a:p>
            <a:r>
              <a:rPr lang="fr-FR" dirty="0" smtClean="0"/>
              <a:t>Immobilisation de 6 semaines</a:t>
            </a:r>
            <a:endParaRPr lang="fr-FR" dirty="0"/>
          </a:p>
        </p:txBody>
      </p:sp>
    </p:spTree>
    <p:extLst>
      <p:ext uri="{BB962C8B-B14F-4D97-AF65-F5344CB8AC3E}">
        <p14:creationId xmlns:p14="http://schemas.microsoft.com/office/powerpoint/2010/main" val="17609282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À éviter!</a:t>
            </a:r>
            <a:endParaRPr lang="fr-FR" dirty="0"/>
          </a:p>
        </p:txBody>
      </p:sp>
      <p:pic>
        <p:nvPicPr>
          <p:cNvPr id="3" name="Image 2"/>
          <p:cNvPicPr>
            <a:picLocks noChangeAspect="1"/>
          </p:cNvPicPr>
          <p:nvPr/>
        </p:nvPicPr>
        <p:blipFill>
          <a:blip r:embed="rId3"/>
          <a:stretch>
            <a:fillRect/>
          </a:stretch>
        </p:blipFill>
        <p:spPr>
          <a:xfrm>
            <a:off x="4761851" y="1645051"/>
            <a:ext cx="3289300" cy="2463800"/>
          </a:xfrm>
          <a:prstGeom prst="rect">
            <a:avLst/>
          </a:prstGeom>
        </p:spPr>
      </p:pic>
      <p:pic>
        <p:nvPicPr>
          <p:cNvPr id="4" name="Image 3"/>
          <p:cNvPicPr>
            <a:picLocks noChangeAspect="1"/>
          </p:cNvPicPr>
          <p:nvPr/>
        </p:nvPicPr>
        <p:blipFill>
          <a:blip r:embed="rId4"/>
          <a:stretch>
            <a:fillRect/>
          </a:stretch>
        </p:blipFill>
        <p:spPr>
          <a:xfrm>
            <a:off x="549275" y="2876951"/>
            <a:ext cx="3289300" cy="2463800"/>
          </a:xfrm>
          <a:prstGeom prst="rect">
            <a:avLst/>
          </a:prstGeom>
        </p:spPr>
      </p:pic>
      <p:pic>
        <p:nvPicPr>
          <p:cNvPr id="5" name="Image 4"/>
          <p:cNvPicPr>
            <a:picLocks noChangeAspect="1"/>
          </p:cNvPicPr>
          <p:nvPr/>
        </p:nvPicPr>
        <p:blipFill>
          <a:blip r:embed="rId5"/>
          <a:stretch>
            <a:fillRect/>
          </a:stretch>
        </p:blipFill>
        <p:spPr>
          <a:xfrm>
            <a:off x="4761851" y="4108851"/>
            <a:ext cx="3746500" cy="2171700"/>
          </a:xfrm>
          <a:prstGeom prst="rect">
            <a:avLst/>
          </a:prstGeom>
        </p:spPr>
      </p:pic>
      <p:pic>
        <p:nvPicPr>
          <p:cNvPr id="6" name="Image 5"/>
          <p:cNvPicPr>
            <a:picLocks noChangeAspect="1"/>
          </p:cNvPicPr>
          <p:nvPr/>
        </p:nvPicPr>
        <p:blipFill>
          <a:blip r:embed="rId6"/>
          <a:stretch>
            <a:fillRect/>
          </a:stretch>
        </p:blipFill>
        <p:spPr>
          <a:xfrm>
            <a:off x="148000" y="6280551"/>
            <a:ext cx="4813300" cy="317500"/>
          </a:xfrm>
          <a:prstGeom prst="rect">
            <a:avLst/>
          </a:prstGeom>
        </p:spPr>
      </p:pic>
    </p:spTree>
    <p:extLst>
      <p:ext uri="{BB962C8B-B14F-4D97-AF65-F5344CB8AC3E}">
        <p14:creationId xmlns:p14="http://schemas.microsoft.com/office/powerpoint/2010/main" val="20246300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275" y="455295"/>
            <a:ext cx="8042276" cy="1336956"/>
          </a:xfrm>
        </p:spPr>
        <p:txBody>
          <a:bodyPr/>
          <a:lstStyle/>
          <a:p>
            <a:r>
              <a:rPr lang="fr-FR" sz="4000" dirty="0" smtClean="0"/>
              <a:t>Evolution d’un traitement </a:t>
            </a:r>
            <a:br>
              <a:rPr lang="fr-FR" sz="4000" dirty="0" smtClean="0"/>
            </a:br>
            <a:r>
              <a:rPr lang="fr-FR" sz="4000" dirty="0" smtClean="0"/>
              <a:t>orthopédique avec tassement</a:t>
            </a:r>
            <a:endParaRPr lang="fr-FR" sz="4000" dirty="0"/>
          </a:p>
        </p:txBody>
      </p:sp>
      <p:pic>
        <p:nvPicPr>
          <p:cNvPr id="3" name="Image 2"/>
          <p:cNvPicPr>
            <a:picLocks noChangeAspect="1"/>
          </p:cNvPicPr>
          <p:nvPr/>
        </p:nvPicPr>
        <p:blipFill>
          <a:blip r:embed="rId3"/>
          <a:stretch>
            <a:fillRect/>
          </a:stretch>
        </p:blipFill>
        <p:spPr>
          <a:xfrm>
            <a:off x="889000" y="2322256"/>
            <a:ext cx="7366000" cy="3302000"/>
          </a:xfrm>
          <a:prstGeom prst="rect">
            <a:avLst/>
          </a:prstGeom>
        </p:spPr>
      </p:pic>
    </p:spTree>
    <p:extLst>
      <p:ext uri="{BB962C8B-B14F-4D97-AF65-F5344CB8AC3E}">
        <p14:creationId xmlns:p14="http://schemas.microsoft.com/office/powerpoint/2010/main" val="28544792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Traitement chirurgical</a:t>
            </a:r>
            <a:endParaRPr lang="fr-FR" dirty="0"/>
          </a:p>
        </p:txBody>
      </p:sp>
      <p:sp>
        <p:nvSpPr>
          <p:cNvPr id="3" name="ZoneTexte 2"/>
          <p:cNvSpPr txBox="1"/>
          <p:nvPr/>
        </p:nvSpPr>
        <p:spPr>
          <a:xfrm>
            <a:off x="1592576" y="1980486"/>
            <a:ext cx="1272779" cy="923330"/>
          </a:xfrm>
          <a:prstGeom prst="rect">
            <a:avLst/>
          </a:prstGeom>
          <a:noFill/>
        </p:spPr>
        <p:txBody>
          <a:bodyPr wrap="none" rtlCol="0">
            <a:spAutoFit/>
          </a:bodyPr>
          <a:lstStyle/>
          <a:p>
            <a:pPr algn="ctr"/>
            <a:r>
              <a:rPr lang="fr-FR" dirty="0" smtClean="0"/>
              <a:t>Percutané</a:t>
            </a:r>
          </a:p>
          <a:p>
            <a:pPr algn="ctr"/>
            <a:endParaRPr lang="fr-FR" dirty="0"/>
          </a:p>
          <a:p>
            <a:pPr algn="ctr"/>
            <a:r>
              <a:rPr lang="fr-FR" dirty="0" smtClean="0"/>
              <a:t>broches</a:t>
            </a:r>
            <a:endParaRPr lang="fr-FR" dirty="0"/>
          </a:p>
        </p:txBody>
      </p:sp>
      <p:sp>
        <p:nvSpPr>
          <p:cNvPr id="4" name="ZoneTexte 3"/>
          <p:cNvSpPr txBox="1"/>
          <p:nvPr/>
        </p:nvSpPr>
        <p:spPr>
          <a:xfrm>
            <a:off x="6191514" y="1980486"/>
            <a:ext cx="1357538" cy="923330"/>
          </a:xfrm>
          <a:prstGeom prst="rect">
            <a:avLst/>
          </a:prstGeom>
          <a:noFill/>
        </p:spPr>
        <p:txBody>
          <a:bodyPr wrap="none" rtlCol="0">
            <a:spAutoFit/>
          </a:bodyPr>
          <a:lstStyle/>
          <a:p>
            <a:pPr algn="ctr"/>
            <a:r>
              <a:rPr lang="fr-FR" dirty="0" smtClean="0"/>
              <a:t>Ciel ouvert</a:t>
            </a:r>
          </a:p>
          <a:p>
            <a:pPr algn="ctr"/>
            <a:endParaRPr lang="fr-FR" dirty="0"/>
          </a:p>
          <a:p>
            <a:pPr algn="ctr"/>
            <a:r>
              <a:rPr lang="fr-FR" dirty="0" smtClean="0"/>
              <a:t>plaques</a:t>
            </a:r>
            <a:endParaRPr lang="fr-FR" dirty="0"/>
          </a:p>
        </p:txBody>
      </p:sp>
      <p:sp>
        <p:nvSpPr>
          <p:cNvPr id="5" name="ZoneTexte 4"/>
          <p:cNvSpPr txBox="1"/>
          <p:nvPr/>
        </p:nvSpPr>
        <p:spPr>
          <a:xfrm>
            <a:off x="3568390" y="4097036"/>
            <a:ext cx="2180329" cy="923330"/>
          </a:xfrm>
          <a:prstGeom prst="rect">
            <a:avLst/>
          </a:prstGeom>
          <a:noFill/>
        </p:spPr>
        <p:txBody>
          <a:bodyPr wrap="none" rtlCol="0">
            <a:spAutoFit/>
          </a:bodyPr>
          <a:lstStyle/>
          <a:p>
            <a:pPr algn="ctr"/>
            <a:r>
              <a:rPr lang="fr-FR" dirty="0" smtClean="0"/>
              <a:t>Sauvetage </a:t>
            </a:r>
          </a:p>
          <a:p>
            <a:pPr algn="ctr"/>
            <a:endParaRPr lang="fr-FR" dirty="0"/>
          </a:p>
          <a:p>
            <a:pPr algn="ctr"/>
            <a:r>
              <a:rPr lang="fr-FR" dirty="0" smtClean="0"/>
              <a:t>Fixateurs externes</a:t>
            </a:r>
            <a:endParaRPr lang="fr-FR" dirty="0"/>
          </a:p>
        </p:txBody>
      </p:sp>
      <p:pic>
        <p:nvPicPr>
          <p:cNvPr id="6" name="Image 5"/>
          <p:cNvPicPr>
            <a:picLocks noChangeAspect="1"/>
          </p:cNvPicPr>
          <p:nvPr/>
        </p:nvPicPr>
        <p:blipFill>
          <a:blip r:embed="rId3"/>
          <a:stretch>
            <a:fillRect/>
          </a:stretch>
        </p:blipFill>
        <p:spPr>
          <a:xfrm>
            <a:off x="5971059" y="3072200"/>
            <a:ext cx="2567845" cy="1437993"/>
          </a:xfrm>
          <a:prstGeom prst="rect">
            <a:avLst/>
          </a:prstGeom>
        </p:spPr>
      </p:pic>
      <p:pic>
        <p:nvPicPr>
          <p:cNvPr id="7" name="Image 6"/>
          <p:cNvPicPr>
            <a:picLocks noChangeAspect="1"/>
          </p:cNvPicPr>
          <p:nvPr/>
        </p:nvPicPr>
        <p:blipFill>
          <a:blip r:embed="rId4"/>
          <a:stretch>
            <a:fillRect/>
          </a:stretch>
        </p:blipFill>
        <p:spPr>
          <a:xfrm>
            <a:off x="3310252" y="5219560"/>
            <a:ext cx="2679700" cy="1498600"/>
          </a:xfrm>
          <a:prstGeom prst="rect">
            <a:avLst/>
          </a:prstGeom>
        </p:spPr>
      </p:pic>
      <p:pic>
        <p:nvPicPr>
          <p:cNvPr id="8" name="Image 7"/>
          <p:cNvPicPr>
            <a:picLocks noChangeAspect="1"/>
          </p:cNvPicPr>
          <p:nvPr/>
        </p:nvPicPr>
        <p:blipFill>
          <a:blip r:embed="rId5"/>
          <a:stretch>
            <a:fillRect/>
          </a:stretch>
        </p:blipFill>
        <p:spPr>
          <a:xfrm>
            <a:off x="1003767" y="3059610"/>
            <a:ext cx="2564623" cy="1436189"/>
          </a:xfrm>
          <a:prstGeom prst="rect">
            <a:avLst/>
          </a:prstGeom>
        </p:spPr>
      </p:pic>
    </p:spTree>
    <p:extLst>
      <p:ext uri="{BB962C8B-B14F-4D97-AF65-F5344CB8AC3E}">
        <p14:creationId xmlns:p14="http://schemas.microsoft.com/office/powerpoint/2010/main" val="11444360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Technique d’embrochage</a:t>
            </a:r>
            <a:endParaRPr lang="fr-FR" dirty="0"/>
          </a:p>
        </p:txBody>
      </p:sp>
      <p:pic>
        <p:nvPicPr>
          <p:cNvPr id="3" name="Image 2"/>
          <p:cNvPicPr>
            <a:picLocks noChangeAspect="1"/>
          </p:cNvPicPr>
          <p:nvPr/>
        </p:nvPicPr>
        <p:blipFill>
          <a:blip r:embed="rId3"/>
          <a:stretch>
            <a:fillRect/>
          </a:stretch>
        </p:blipFill>
        <p:spPr>
          <a:xfrm>
            <a:off x="2819400" y="1640753"/>
            <a:ext cx="3492500" cy="2324100"/>
          </a:xfrm>
          <a:prstGeom prst="rect">
            <a:avLst/>
          </a:prstGeom>
        </p:spPr>
      </p:pic>
      <p:pic>
        <p:nvPicPr>
          <p:cNvPr id="4" name="Image 3"/>
          <p:cNvPicPr>
            <a:picLocks noChangeAspect="1"/>
          </p:cNvPicPr>
          <p:nvPr/>
        </p:nvPicPr>
        <p:blipFill>
          <a:blip r:embed="rId4"/>
          <a:stretch>
            <a:fillRect/>
          </a:stretch>
        </p:blipFill>
        <p:spPr>
          <a:xfrm>
            <a:off x="1990583" y="4810428"/>
            <a:ext cx="5580906" cy="1941744"/>
          </a:xfrm>
          <a:prstGeom prst="rect">
            <a:avLst/>
          </a:prstGeom>
        </p:spPr>
      </p:pic>
      <p:sp>
        <p:nvSpPr>
          <p:cNvPr id="5" name="Flèche vers le bas 4"/>
          <p:cNvSpPr/>
          <p:nvPr/>
        </p:nvSpPr>
        <p:spPr>
          <a:xfrm>
            <a:off x="4475608" y="3964853"/>
            <a:ext cx="484632" cy="69155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ZoneTexte 5"/>
          <p:cNvSpPr txBox="1"/>
          <p:nvPr/>
        </p:nvSpPr>
        <p:spPr>
          <a:xfrm>
            <a:off x="549275" y="3023643"/>
            <a:ext cx="1795421" cy="369332"/>
          </a:xfrm>
          <a:prstGeom prst="rect">
            <a:avLst/>
          </a:prstGeom>
          <a:noFill/>
        </p:spPr>
        <p:txBody>
          <a:bodyPr wrap="none" rtlCol="0">
            <a:spAutoFit/>
          </a:bodyPr>
          <a:lstStyle/>
          <a:p>
            <a:r>
              <a:rPr lang="fr-FR" dirty="0" err="1" smtClean="0"/>
              <a:t>Kapandji</a:t>
            </a:r>
            <a:r>
              <a:rPr lang="fr-FR" dirty="0" smtClean="0"/>
              <a:t> 1973</a:t>
            </a:r>
            <a:endParaRPr lang="fr-FR" dirty="0"/>
          </a:p>
        </p:txBody>
      </p:sp>
      <p:sp>
        <p:nvSpPr>
          <p:cNvPr id="7" name="Rectangle 6"/>
          <p:cNvSpPr/>
          <p:nvPr/>
        </p:nvSpPr>
        <p:spPr>
          <a:xfrm>
            <a:off x="4960240" y="4142391"/>
            <a:ext cx="3930495" cy="338554"/>
          </a:xfrm>
          <a:prstGeom prst="rect">
            <a:avLst/>
          </a:prstGeom>
        </p:spPr>
        <p:txBody>
          <a:bodyPr wrap="square">
            <a:spAutoFit/>
          </a:bodyPr>
          <a:lstStyle/>
          <a:p>
            <a:r>
              <a:rPr lang="fr-FR" sz="800" i="1" dirty="0" err="1"/>
              <a:t>Strohm</a:t>
            </a:r>
            <a:r>
              <a:rPr lang="fr-FR" sz="800" i="1" dirty="0"/>
              <a:t> PC, </a:t>
            </a:r>
            <a:r>
              <a:rPr lang="fr-FR" sz="800" i="1" dirty="0" err="1"/>
              <a:t>Müller</a:t>
            </a:r>
            <a:r>
              <a:rPr lang="fr-FR" sz="800" i="1" dirty="0"/>
              <a:t> CA, </a:t>
            </a:r>
            <a:r>
              <a:rPr lang="fr-FR" sz="800" i="1" dirty="0" err="1"/>
              <a:t>boll</a:t>
            </a:r>
            <a:r>
              <a:rPr lang="fr-FR" sz="800" i="1" dirty="0"/>
              <a:t> </a:t>
            </a:r>
            <a:r>
              <a:rPr lang="fr-FR" sz="800" i="1" dirty="0" err="1"/>
              <a:t>T</a:t>
            </a:r>
            <a:r>
              <a:rPr lang="fr-FR" sz="800" i="1" dirty="0"/>
              <a:t>, </a:t>
            </a:r>
            <a:r>
              <a:rPr lang="fr-FR" sz="800" i="1" dirty="0" err="1"/>
              <a:t>Pfister</a:t>
            </a:r>
            <a:r>
              <a:rPr lang="fr-FR" sz="800" i="1" dirty="0"/>
              <a:t> U. </a:t>
            </a:r>
            <a:r>
              <a:rPr lang="fr-FR" sz="800" i="1" dirty="0" err="1"/>
              <a:t>Two</a:t>
            </a:r>
            <a:r>
              <a:rPr lang="fr-FR" sz="800" i="1" dirty="0"/>
              <a:t> </a:t>
            </a:r>
            <a:r>
              <a:rPr lang="fr-FR" sz="800" i="1" dirty="0" err="1"/>
              <a:t>procedures</a:t>
            </a:r>
            <a:r>
              <a:rPr lang="fr-FR" sz="800" i="1" dirty="0"/>
              <a:t> for </a:t>
            </a:r>
            <a:r>
              <a:rPr lang="fr-FR" sz="800" i="1" dirty="0" err="1"/>
              <a:t>wire</a:t>
            </a:r>
            <a:r>
              <a:rPr lang="fr-FR" sz="800" i="1" dirty="0"/>
              <a:t> </a:t>
            </a:r>
            <a:r>
              <a:rPr lang="fr-FR" sz="800" i="1" dirty="0" err="1"/>
              <a:t>osteosynthesis</a:t>
            </a:r>
            <a:r>
              <a:rPr lang="fr-FR" sz="800" i="1" dirty="0"/>
              <a:t> of distal radius fractures. J </a:t>
            </a:r>
            <a:r>
              <a:rPr lang="fr-FR" sz="800" i="1" dirty="0" err="1"/>
              <a:t>bone</a:t>
            </a:r>
            <a:r>
              <a:rPr lang="fr-FR" sz="800" i="1" dirty="0"/>
              <a:t> Joint </a:t>
            </a:r>
            <a:r>
              <a:rPr lang="fr-FR" sz="800" i="1" dirty="0" err="1"/>
              <a:t>Surg</a:t>
            </a:r>
            <a:r>
              <a:rPr lang="fr-FR" sz="800" i="1" dirty="0"/>
              <a:t> Am 2004; 86 : 2621-8.</a:t>
            </a:r>
          </a:p>
        </p:txBody>
      </p:sp>
    </p:spTree>
    <p:extLst>
      <p:ext uri="{BB962C8B-B14F-4D97-AF65-F5344CB8AC3E}">
        <p14:creationId xmlns:p14="http://schemas.microsoft.com/office/powerpoint/2010/main" val="34469344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Embrochage percutané</a:t>
            </a:r>
            <a:endParaRPr lang="fr-FR" dirty="0"/>
          </a:p>
        </p:txBody>
      </p:sp>
      <p:sp>
        <p:nvSpPr>
          <p:cNvPr id="3" name="ZoneTexte 2"/>
          <p:cNvSpPr txBox="1"/>
          <p:nvPr/>
        </p:nvSpPr>
        <p:spPr>
          <a:xfrm>
            <a:off x="1819380" y="1743158"/>
            <a:ext cx="5437230" cy="1200329"/>
          </a:xfrm>
          <a:prstGeom prst="rect">
            <a:avLst/>
          </a:prstGeom>
          <a:noFill/>
        </p:spPr>
        <p:txBody>
          <a:bodyPr wrap="none" rtlCol="0">
            <a:spAutoFit/>
          </a:bodyPr>
          <a:lstStyle/>
          <a:p>
            <a:pPr algn="ctr"/>
            <a:r>
              <a:rPr lang="fr-FR" dirty="0" smtClean="0"/>
              <a:t>Indications très rares chez les personnes âgées:</a:t>
            </a:r>
          </a:p>
          <a:p>
            <a:pPr algn="ctr"/>
            <a:endParaRPr lang="fr-FR" dirty="0"/>
          </a:p>
          <a:p>
            <a:pPr algn="ctr"/>
            <a:r>
              <a:rPr lang="fr-FR" dirty="0" smtClean="0"/>
              <a:t>Comminution dorsale</a:t>
            </a:r>
          </a:p>
          <a:p>
            <a:pPr algn="ctr"/>
            <a:r>
              <a:rPr lang="fr-FR" dirty="0" smtClean="0"/>
              <a:t>Mauvaise qualité osseuse</a:t>
            </a:r>
            <a:endParaRPr lang="fr-FR" dirty="0"/>
          </a:p>
        </p:txBody>
      </p:sp>
      <p:sp>
        <p:nvSpPr>
          <p:cNvPr id="4" name="ZoneTexte 3"/>
          <p:cNvSpPr txBox="1"/>
          <p:nvPr/>
        </p:nvSpPr>
        <p:spPr>
          <a:xfrm>
            <a:off x="3066922" y="4620490"/>
            <a:ext cx="3018788" cy="1200329"/>
          </a:xfrm>
          <a:prstGeom prst="rect">
            <a:avLst/>
          </a:prstGeom>
          <a:noFill/>
        </p:spPr>
        <p:txBody>
          <a:bodyPr wrap="none" rtlCol="0">
            <a:spAutoFit/>
          </a:bodyPr>
          <a:lstStyle/>
          <a:p>
            <a:pPr algn="ctr"/>
            <a:r>
              <a:rPr lang="fr-FR" b="1" dirty="0" smtClean="0"/>
              <a:t>Débricolage</a:t>
            </a:r>
          </a:p>
          <a:p>
            <a:pPr algn="ctr"/>
            <a:r>
              <a:rPr lang="fr-FR" b="1" dirty="0" smtClean="0"/>
              <a:t>Déplacement du matériel</a:t>
            </a:r>
          </a:p>
          <a:p>
            <a:pPr algn="ctr"/>
            <a:r>
              <a:rPr lang="fr-FR" b="1" dirty="0" smtClean="0"/>
              <a:t>Déplacement secondaire</a:t>
            </a:r>
          </a:p>
          <a:p>
            <a:pPr algn="ctr"/>
            <a:r>
              <a:rPr lang="fr-FR" dirty="0" smtClean="0"/>
              <a:t>(30% SOFCOT)</a:t>
            </a:r>
            <a:endParaRPr lang="fr-FR" dirty="0"/>
          </a:p>
        </p:txBody>
      </p:sp>
      <p:sp>
        <p:nvSpPr>
          <p:cNvPr id="6" name="ZoneTexte 5"/>
          <p:cNvSpPr txBox="1"/>
          <p:nvPr/>
        </p:nvSpPr>
        <p:spPr>
          <a:xfrm>
            <a:off x="1845866" y="5820819"/>
            <a:ext cx="5384257" cy="923330"/>
          </a:xfrm>
          <a:prstGeom prst="rect">
            <a:avLst/>
          </a:prstGeom>
          <a:noFill/>
        </p:spPr>
        <p:txBody>
          <a:bodyPr wrap="none" rtlCol="0">
            <a:spAutoFit/>
          </a:bodyPr>
          <a:lstStyle/>
          <a:p>
            <a:pPr algn="ctr"/>
            <a:r>
              <a:rPr lang="fr-FR" dirty="0" smtClean="0"/>
              <a:t>Nécessite de retirer le matériel secondairement</a:t>
            </a:r>
          </a:p>
          <a:p>
            <a:pPr algn="ctr"/>
            <a:r>
              <a:rPr lang="fr-FR" dirty="0" smtClean="0"/>
              <a:t>Risque de lésion des tendons extenseurs</a:t>
            </a:r>
          </a:p>
          <a:p>
            <a:pPr algn="ctr"/>
            <a:r>
              <a:rPr lang="fr-FR" dirty="0" smtClean="0"/>
              <a:t>Risque de lésion nerveuse palmaire</a:t>
            </a:r>
            <a:endParaRPr lang="fr-FR" dirty="0"/>
          </a:p>
        </p:txBody>
      </p:sp>
      <p:cxnSp>
        <p:nvCxnSpPr>
          <p:cNvPr id="8" name="Connecteur droit avec flèche 7"/>
          <p:cNvCxnSpPr>
            <a:stCxn id="3" idx="2"/>
            <a:endCxn id="4" idx="0"/>
          </p:cNvCxnSpPr>
          <p:nvPr/>
        </p:nvCxnSpPr>
        <p:spPr>
          <a:xfrm>
            <a:off x="4537995" y="2943487"/>
            <a:ext cx="38321" cy="16770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ZoneTexte 6"/>
          <p:cNvSpPr txBox="1"/>
          <p:nvPr/>
        </p:nvSpPr>
        <p:spPr>
          <a:xfrm>
            <a:off x="7540609" y="6107759"/>
            <a:ext cx="1261884" cy="369332"/>
          </a:xfrm>
          <a:prstGeom prst="rect">
            <a:avLst/>
          </a:prstGeom>
          <a:noFill/>
        </p:spPr>
        <p:txBody>
          <a:bodyPr wrap="none" rtlCol="0">
            <a:spAutoFit/>
          </a:bodyPr>
          <a:lstStyle/>
          <a:p>
            <a:r>
              <a:rPr lang="fr-FR" dirty="0" smtClean="0"/>
              <a:t>10 à 20%</a:t>
            </a:r>
            <a:endParaRPr lang="fr-FR" dirty="0"/>
          </a:p>
        </p:txBody>
      </p:sp>
      <p:sp>
        <p:nvSpPr>
          <p:cNvPr id="9" name="Accolade fermante 8"/>
          <p:cNvSpPr/>
          <p:nvPr/>
        </p:nvSpPr>
        <p:spPr>
          <a:xfrm>
            <a:off x="7221949" y="5956577"/>
            <a:ext cx="318659" cy="72110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40741652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Embrochage suite</a:t>
            </a:r>
            <a:endParaRPr lang="fr-FR" dirty="0"/>
          </a:p>
        </p:txBody>
      </p:sp>
      <p:sp>
        <p:nvSpPr>
          <p:cNvPr id="3" name="ZoneTexte 2"/>
          <p:cNvSpPr txBox="1"/>
          <p:nvPr/>
        </p:nvSpPr>
        <p:spPr>
          <a:xfrm>
            <a:off x="656923" y="2306682"/>
            <a:ext cx="7491166" cy="2031325"/>
          </a:xfrm>
          <a:prstGeom prst="rect">
            <a:avLst/>
          </a:prstGeom>
          <a:noFill/>
        </p:spPr>
        <p:txBody>
          <a:bodyPr wrap="none" rtlCol="0">
            <a:spAutoFit/>
          </a:bodyPr>
          <a:lstStyle/>
          <a:p>
            <a:pPr algn="ctr"/>
            <a:r>
              <a:rPr lang="fr-FR" dirty="0" smtClean="0"/>
              <a:t>Nécessite une immobilisation stricte après la chirurgie (plâtre 6S)</a:t>
            </a:r>
          </a:p>
          <a:p>
            <a:pPr algn="ctr"/>
            <a:r>
              <a:rPr lang="fr-FR" dirty="0" smtClean="0"/>
              <a:t>(risque de déplacement non négligeable)</a:t>
            </a:r>
          </a:p>
          <a:p>
            <a:pPr algn="ctr"/>
            <a:endParaRPr lang="fr-FR" dirty="0" smtClean="0"/>
          </a:p>
          <a:p>
            <a:pPr algn="ctr"/>
            <a:r>
              <a:rPr lang="fr-FR" dirty="0" smtClean="0"/>
              <a:t>Rééducation retardée (et donc récupération fonctionnelle retardée)</a:t>
            </a:r>
          </a:p>
          <a:p>
            <a:pPr algn="ctr"/>
            <a:endParaRPr lang="fr-FR" dirty="0" smtClean="0"/>
          </a:p>
          <a:p>
            <a:pPr algn="ctr"/>
            <a:r>
              <a:rPr lang="fr-FR" dirty="0" smtClean="0"/>
              <a:t>Ablation du matériel précoce car gène la récupération</a:t>
            </a:r>
          </a:p>
          <a:p>
            <a:pPr algn="ctr"/>
            <a:endParaRPr lang="fr-FR" dirty="0"/>
          </a:p>
        </p:txBody>
      </p:sp>
    </p:spTree>
    <p:extLst>
      <p:ext uri="{BB962C8B-B14F-4D97-AF65-F5344CB8AC3E}">
        <p14:creationId xmlns:p14="http://schemas.microsoft.com/office/powerpoint/2010/main" val="18697908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Epidémiologie</a:t>
            </a:r>
            <a:endParaRPr lang="fr-FR" dirty="0"/>
          </a:p>
        </p:txBody>
      </p:sp>
      <p:sp>
        <p:nvSpPr>
          <p:cNvPr id="3" name="ZoneTexte 2"/>
          <p:cNvSpPr txBox="1"/>
          <p:nvPr/>
        </p:nvSpPr>
        <p:spPr>
          <a:xfrm>
            <a:off x="408752" y="2569469"/>
            <a:ext cx="8356337" cy="1477328"/>
          </a:xfrm>
          <a:prstGeom prst="rect">
            <a:avLst/>
          </a:prstGeom>
          <a:noFill/>
        </p:spPr>
        <p:txBody>
          <a:bodyPr wrap="none" rtlCol="0">
            <a:spAutoFit/>
          </a:bodyPr>
          <a:lstStyle/>
          <a:p>
            <a:r>
              <a:rPr lang="fr-FR" dirty="0" smtClean="0"/>
              <a:t>Fractures les plus fréquentes au membre supérieur chez la personne âgée:</a:t>
            </a:r>
          </a:p>
          <a:p>
            <a:endParaRPr lang="fr-FR" dirty="0"/>
          </a:p>
          <a:p>
            <a:pPr marL="285750" indent="-285750">
              <a:buFont typeface="Wingdings" charset="2"/>
              <a:buChar char="Ø"/>
            </a:pPr>
            <a:r>
              <a:rPr lang="fr-FR" dirty="0" smtClean="0"/>
              <a:t>Fragilité osseuse (ostéoporose): plus fréquent chez femmes âgées.</a:t>
            </a:r>
          </a:p>
          <a:p>
            <a:pPr marL="285750" indent="-285750">
              <a:buFont typeface="Wingdings" charset="2"/>
              <a:buChar char="Ø"/>
            </a:pPr>
            <a:endParaRPr lang="fr-FR" dirty="0"/>
          </a:p>
          <a:p>
            <a:pPr marL="285750" indent="-285750">
              <a:buFont typeface="Wingdings" charset="2"/>
              <a:buChar char="Ø"/>
            </a:pPr>
            <a:r>
              <a:rPr lang="fr-FR" dirty="0" smtClean="0"/>
              <a:t>Chutes plus fréquentes (problèmes de vue, troubles de l’équilibre…)</a:t>
            </a:r>
            <a:endParaRPr lang="fr-FR" dirty="0"/>
          </a:p>
        </p:txBody>
      </p:sp>
      <p:sp>
        <p:nvSpPr>
          <p:cNvPr id="4" name="ZoneTexte 3"/>
          <p:cNvSpPr txBox="1"/>
          <p:nvPr/>
        </p:nvSpPr>
        <p:spPr>
          <a:xfrm>
            <a:off x="549275" y="5255732"/>
            <a:ext cx="4032850" cy="923330"/>
          </a:xfrm>
          <a:prstGeom prst="rect">
            <a:avLst/>
          </a:prstGeom>
          <a:noFill/>
        </p:spPr>
        <p:txBody>
          <a:bodyPr wrap="none" rtlCol="0">
            <a:spAutoFit/>
          </a:bodyPr>
          <a:lstStyle/>
          <a:p>
            <a:r>
              <a:rPr lang="fr-FR" dirty="0" smtClean="0"/>
              <a:t>Fréquence: 287 à 400 / 100000</a:t>
            </a:r>
          </a:p>
          <a:p>
            <a:endParaRPr lang="fr-FR" dirty="0"/>
          </a:p>
          <a:p>
            <a:r>
              <a:rPr lang="fr-FR" dirty="0" smtClean="0"/>
              <a:t>Plus fréquent chez les femmes 3/4</a:t>
            </a:r>
            <a:endParaRPr lang="fr-FR" dirty="0"/>
          </a:p>
        </p:txBody>
      </p:sp>
      <p:sp>
        <p:nvSpPr>
          <p:cNvPr id="5" name="ZoneTexte 4"/>
          <p:cNvSpPr txBox="1"/>
          <p:nvPr/>
        </p:nvSpPr>
        <p:spPr>
          <a:xfrm>
            <a:off x="408752" y="6183350"/>
            <a:ext cx="4637188" cy="246221"/>
          </a:xfrm>
          <a:prstGeom prst="rect">
            <a:avLst/>
          </a:prstGeom>
          <a:noFill/>
        </p:spPr>
        <p:txBody>
          <a:bodyPr wrap="none" rtlCol="0">
            <a:spAutoFit/>
          </a:bodyPr>
          <a:lstStyle/>
          <a:p>
            <a:r>
              <a:rPr lang="fr-FR" sz="1000" i="1" dirty="0" err="1" smtClean="0"/>
              <a:t>Gartland</a:t>
            </a:r>
            <a:r>
              <a:rPr lang="fr-FR" sz="1000" i="1" dirty="0" smtClean="0"/>
              <a:t> JJ. Evaluation of </a:t>
            </a:r>
            <a:r>
              <a:rPr lang="fr-FR" sz="1000" i="1" dirty="0" err="1" smtClean="0"/>
              <a:t>healed</a:t>
            </a:r>
            <a:r>
              <a:rPr lang="fr-FR" sz="1000" i="1" dirty="0" smtClean="0"/>
              <a:t> </a:t>
            </a:r>
            <a:r>
              <a:rPr lang="fr-FR" sz="1000" i="1" dirty="0" err="1" smtClean="0"/>
              <a:t>colle’s</a:t>
            </a:r>
            <a:r>
              <a:rPr lang="fr-FR" sz="1000" i="1" dirty="0" smtClean="0"/>
              <a:t> fractures. J </a:t>
            </a:r>
            <a:r>
              <a:rPr lang="fr-FR" sz="1000" i="1" dirty="0" err="1" smtClean="0"/>
              <a:t>Bone</a:t>
            </a:r>
            <a:r>
              <a:rPr lang="fr-FR" sz="1000" i="1" dirty="0" smtClean="0"/>
              <a:t> Joint </a:t>
            </a:r>
            <a:r>
              <a:rPr lang="fr-FR" sz="1000" i="1" dirty="0" err="1" smtClean="0"/>
              <a:t>Surg</a:t>
            </a:r>
            <a:r>
              <a:rPr lang="fr-FR" sz="1000" i="1" dirty="0" smtClean="0"/>
              <a:t> Am 1951 </a:t>
            </a:r>
            <a:endParaRPr lang="fr-FR" sz="1000" i="1" dirty="0"/>
          </a:p>
        </p:txBody>
      </p:sp>
      <p:pic>
        <p:nvPicPr>
          <p:cNvPr id="7" name="Image 6"/>
          <p:cNvPicPr>
            <a:picLocks noChangeAspect="1"/>
          </p:cNvPicPr>
          <p:nvPr/>
        </p:nvPicPr>
        <p:blipFill>
          <a:blip r:embed="rId3"/>
          <a:stretch>
            <a:fillRect/>
          </a:stretch>
        </p:blipFill>
        <p:spPr>
          <a:xfrm>
            <a:off x="6988542" y="4221627"/>
            <a:ext cx="1603009" cy="2408893"/>
          </a:xfrm>
          <a:prstGeom prst="rect">
            <a:avLst/>
          </a:prstGeom>
        </p:spPr>
      </p:pic>
    </p:spTree>
    <p:extLst>
      <p:ext uri="{BB962C8B-B14F-4D97-AF65-F5344CB8AC3E}">
        <p14:creationId xmlns:p14="http://schemas.microsoft.com/office/powerpoint/2010/main" val="4167084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Chirurgie à ciel ouvert</a:t>
            </a:r>
            <a:br>
              <a:rPr lang="fr-FR" dirty="0" smtClean="0"/>
            </a:br>
            <a:r>
              <a:rPr lang="fr-FR" dirty="0" smtClean="0"/>
              <a:t>plaques verrouillées</a:t>
            </a:r>
            <a:endParaRPr lang="fr-FR" dirty="0"/>
          </a:p>
        </p:txBody>
      </p:sp>
      <p:sp>
        <p:nvSpPr>
          <p:cNvPr id="3" name="ZoneTexte 2"/>
          <p:cNvSpPr txBox="1"/>
          <p:nvPr/>
        </p:nvSpPr>
        <p:spPr>
          <a:xfrm>
            <a:off x="1557391" y="1606189"/>
            <a:ext cx="2715707" cy="369332"/>
          </a:xfrm>
          <a:prstGeom prst="rect">
            <a:avLst/>
          </a:prstGeom>
          <a:noFill/>
        </p:spPr>
        <p:txBody>
          <a:bodyPr wrap="none" rtlCol="0">
            <a:spAutoFit/>
          </a:bodyPr>
          <a:lstStyle/>
          <a:p>
            <a:r>
              <a:rPr lang="fr-FR" b="1" dirty="0" smtClean="0"/>
              <a:t>Technique chirurgicale</a:t>
            </a:r>
            <a:endParaRPr lang="fr-FR" b="1" dirty="0"/>
          </a:p>
        </p:txBody>
      </p:sp>
      <p:pic>
        <p:nvPicPr>
          <p:cNvPr id="4" name="Image 3"/>
          <p:cNvPicPr>
            <a:picLocks noChangeAspect="1"/>
          </p:cNvPicPr>
          <p:nvPr/>
        </p:nvPicPr>
        <p:blipFill>
          <a:blip r:embed="rId3"/>
          <a:stretch>
            <a:fillRect/>
          </a:stretch>
        </p:blipFill>
        <p:spPr>
          <a:xfrm>
            <a:off x="1875074" y="5101763"/>
            <a:ext cx="2691256" cy="1507103"/>
          </a:xfrm>
          <a:prstGeom prst="rect">
            <a:avLst/>
          </a:prstGeom>
        </p:spPr>
      </p:pic>
      <p:pic>
        <p:nvPicPr>
          <p:cNvPr id="10" name="Image 9"/>
          <p:cNvPicPr>
            <a:picLocks noChangeAspect="1"/>
          </p:cNvPicPr>
          <p:nvPr/>
        </p:nvPicPr>
        <p:blipFill>
          <a:blip r:embed="rId4"/>
          <a:stretch>
            <a:fillRect/>
          </a:stretch>
        </p:blipFill>
        <p:spPr>
          <a:xfrm>
            <a:off x="549275" y="2262767"/>
            <a:ext cx="5216503" cy="2663746"/>
          </a:xfrm>
          <a:prstGeom prst="rect">
            <a:avLst/>
          </a:prstGeom>
        </p:spPr>
      </p:pic>
      <p:pic>
        <p:nvPicPr>
          <p:cNvPr id="11" name="Image 10"/>
          <p:cNvPicPr>
            <a:picLocks noChangeAspect="1"/>
          </p:cNvPicPr>
          <p:nvPr/>
        </p:nvPicPr>
        <p:blipFill>
          <a:blip r:embed="rId5"/>
          <a:stretch>
            <a:fillRect/>
          </a:stretch>
        </p:blipFill>
        <p:spPr>
          <a:xfrm>
            <a:off x="6148556" y="3917210"/>
            <a:ext cx="2895526" cy="2834353"/>
          </a:xfrm>
          <a:prstGeom prst="rect">
            <a:avLst/>
          </a:prstGeom>
        </p:spPr>
      </p:pic>
      <p:pic>
        <p:nvPicPr>
          <p:cNvPr id="12" name="Image 11"/>
          <p:cNvPicPr>
            <a:picLocks noChangeAspect="1"/>
          </p:cNvPicPr>
          <p:nvPr/>
        </p:nvPicPr>
        <p:blipFill>
          <a:blip r:embed="rId6"/>
          <a:stretch>
            <a:fillRect/>
          </a:stretch>
        </p:blipFill>
        <p:spPr>
          <a:xfrm>
            <a:off x="5622606" y="2300930"/>
            <a:ext cx="3421476" cy="1616280"/>
          </a:xfrm>
          <a:prstGeom prst="rect">
            <a:avLst/>
          </a:prstGeom>
        </p:spPr>
      </p:pic>
    </p:spTree>
    <p:extLst>
      <p:ext uri="{BB962C8B-B14F-4D97-AF65-F5344CB8AC3E}">
        <p14:creationId xmlns:p14="http://schemas.microsoft.com/office/powerpoint/2010/main" val="33749026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p:txBody>
          <a:bodyPr/>
          <a:lstStyle/>
          <a:p>
            <a:r>
              <a:rPr lang="fr-FR" dirty="0" smtClean="0"/>
              <a:t>Chirurgie à ciel ouvert</a:t>
            </a:r>
            <a:br>
              <a:rPr lang="fr-FR" dirty="0" smtClean="0"/>
            </a:br>
            <a:r>
              <a:rPr lang="fr-FR" dirty="0" smtClean="0"/>
              <a:t>plaques verrouillées</a:t>
            </a:r>
            <a:endParaRPr lang="fr-FR" dirty="0"/>
          </a:p>
        </p:txBody>
      </p:sp>
      <p:pic>
        <p:nvPicPr>
          <p:cNvPr id="5" name="Image 4"/>
          <p:cNvPicPr>
            <a:picLocks noChangeAspect="1"/>
          </p:cNvPicPr>
          <p:nvPr/>
        </p:nvPicPr>
        <p:blipFill>
          <a:blip r:embed="rId3"/>
          <a:stretch>
            <a:fillRect/>
          </a:stretch>
        </p:blipFill>
        <p:spPr>
          <a:xfrm>
            <a:off x="3381633" y="2204337"/>
            <a:ext cx="2565400" cy="3175000"/>
          </a:xfrm>
          <a:prstGeom prst="rect">
            <a:avLst/>
          </a:prstGeom>
        </p:spPr>
      </p:pic>
      <p:sp>
        <p:nvSpPr>
          <p:cNvPr id="6" name="Rectangle 5"/>
          <p:cNvSpPr/>
          <p:nvPr/>
        </p:nvSpPr>
        <p:spPr>
          <a:xfrm>
            <a:off x="4479667" y="3244334"/>
            <a:ext cx="184666" cy="369332"/>
          </a:xfrm>
          <a:prstGeom prst="rect">
            <a:avLst/>
          </a:prstGeom>
        </p:spPr>
        <p:txBody>
          <a:bodyPr wrap="none">
            <a:spAutoFit/>
          </a:bodyPr>
          <a:lstStyle/>
          <a:p>
            <a:r>
              <a:rPr lang="fr-FR" dirty="0"/>
              <a:t>￼</a:t>
            </a:r>
          </a:p>
        </p:txBody>
      </p:sp>
    </p:spTree>
    <p:extLst>
      <p:ext uri="{BB962C8B-B14F-4D97-AF65-F5344CB8AC3E}">
        <p14:creationId xmlns:p14="http://schemas.microsoft.com/office/powerpoint/2010/main" val="29504708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clinique</a:t>
            </a:r>
            <a:endParaRPr lang="fr-FR" dirty="0"/>
          </a:p>
        </p:txBody>
      </p:sp>
      <p:pic>
        <p:nvPicPr>
          <p:cNvPr id="5" name="Image 4"/>
          <p:cNvPicPr>
            <a:picLocks noChangeAspect="1"/>
          </p:cNvPicPr>
          <p:nvPr/>
        </p:nvPicPr>
        <p:blipFill>
          <a:blip r:embed="rId3"/>
          <a:stretch>
            <a:fillRect/>
          </a:stretch>
        </p:blipFill>
        <p:spPr>
          <a:xfrm>
            <a:off x="831616" y="2997065"/>
            <a:ext cx="2877653" cy="2334482"/>
          </a:xfrm>
          <a:prstGeom prst="rect">
            <a:avLst/>
          </a:prstGeom>
        </p:spPr>
      </p:pic>
      <p:pic>
        <p:nvPicPr>
          <p:cNvPr id="6" name="Image 5"/>
          <p:cNvPicPr>
            <a:picLocks noChangeAspect="1"/>
          </p:cNvPicPr>
          <p:nvPr/>
        </p:nvPicPr>
        <p:blipFill>
          <a:blip r:embed="rId4"/>
          <a:stretch>
            <a:fillRect/>
          </a:stretch>
        </p:blipFill>
        <p:spPr>
          <a:xfrm>
            <a:off x="6769394" y="2870530"/>
            <a:ext cx="1988502" cy="2461017"/>
          </a:xfrm>
          <a:prstGeom prst="rect">
            <a:avLst/>
          </a:prstGeom>
        </p:spPr>
      </p:pic>
      <p:pic>
        <p:nvPicPr>
          <p:cNvPr id="7" name="Image 6"/>
          <p:cNvPicPr>
            <a:picLocks noChangeAspect="1"/>
          </p:cNvPicPr>
          <p:nvPr/>
        </p:nvPicPr>
        <p:blipFill>
          <a:blip r:embed="rId5"/>
          <a:stretch>
            <a:fillRect/>
          </a:stretch>
        </p:blipFill>
        <p:spPr>
          <a:xfrm>
            <a:off x="5095540" y="2870530"/>
            <a:ext cx="1673854" cy="2461018"/>
          </a:xfrm>
          <a:prstGeom prst="rect">
            <a:avLst/>
          </a:prstGeom>
        </p:spPr>
      </p:pic>
      <p:sp>
        <p:nvSpPr>
          <p:cNvPr id="8" name="Flèche vers la droite 7"/>
          <p:cNvSpPr/>
          <p:nvPr/>
        </p:nvSpPr>
        <p:spPr>
          <a:xfrm>
            <a:off x="3885916" y="406680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381479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3128" y="1884094"/>
            <a:ext cx="8375497" cy="923330"/>
          </a:xfrm>
          <a:prstGeom prst="rect">
            <a:avLst/>
          </a:prstGeom>
          <a:noFill/>
        </p:spPr>
        <p:txBody>
          <a:bodyPr wrap="none" rtlCol="0">
            <a:spAutoFit/>
          </a:bodyPr>
          <a:lstStyle/>
          <a:p>
            <a:pPr algn="ctr"/>
            <a:r>
              <a:rPr lang="fr-FR" dirty="0" smtClean="0"/>
              <a:t>Traitement de choix en cas de fracture articulaire déplacée ou fracture non </a:t>
            </a:r>
          </a:p>
          <a:p>
            <a:pPr algn="ctr"/>
            <a:r>
              <a:rPr lang="fr-FR" dirty="0" smtClean="0"/>
              <a:t>Articulaire avec déplacement important</a:t>
            </a:r>
          </a:p>
          <a:p>
            <a:pPr algn="ctr"/>
            <a:r>
              <a:rPr lang="fr-FR" dirty="0" smtClean="0"/>
              <a:t>Chez la personne âgée</a:t>
            </a:r>
            <a:endParaRPr lang="fr-FR" dirty="0"/>
          </a:p>
        </p:txBody>
      </p:sp>
      <p:sp>
        <p:nvSpPr>
          <p:cNvPr id="4" name="ZoneTexte 3"/>
          <p:cNvSpPr txBox="1"/>
          <p:nvPr/>
        </p:nvSpPr>
        <p:spPr>
          <a:xfrm>
            <a:off x="180396" y="3465519"/>
            <a:ext cx="6801036" cy="1477328"/>
          </a:xfrm>
          <a:prstGeom prst="rect">
            <a:avLst/>
          </a:prstGeom>
          <a:noFill/>
        </p:spPr>
        <p:txBody>
          <a:bodyPr wrap="none" rtlCol="0">
            <a:spAutoFit/>
          </a:bodyPr>
          <a:lstStyle/>
          <a:p>
            <a:pPr algn="ctr"/>
            <a:r>
              <a:rPr lang="fr-FR" dirty="0" smtClean="0"/>
              <a:t>Contrôle des fragments pour réduction anatomique</a:t>
            </a:r>
          </a:p>
          <a:p>
            <a:pPr algn="ctr"/>
            <a:r>
              <a:rPr lang="fr-FR" dirty="0" smtClean="0"/>
              <a:t>Matériel avec vis verrouillables:  pas de débricolage (ou peu)</a:t>
            </a:r>
          </a:p>
          <a:p>
            <a:pPr algn="ctr"/>
            <a:r>
              <a:rPr lang="fr-FR" dirty="0" smtClean="0"/>
              <a:t>Pas de retrait de matériel</a:t>
            </a:r>
          </a:p>
          <a:p>
            <a:pPr algn="ctr"/>
            <a:r>
              <a:rPr lang="fr-FR" dirty="0" smtClean="0"/>
              <a:t>Evite le déplacement secondaire</a:t>
            </a:r>
          </a:p>
          <a:p>
            <a:pPr algn="ctr"/>
            <a:endParaRPr lang="fr-FR" dirty="0"/>
          </a:p>
        </p:txBody>
      </p:sp>
      <p:pic>
        <p:nvPicPr>
          <p:cNvPr id="9" name="Image 8"/>
          <p:cNvPicPr>
            <a:picLocks noChangeAspect="1"/>
          </p:cNvPicPr>
          <p:nvPr/>
        </p:nvPicPr>
        <p:blipFill>
          <a:blip r:embed="rId2"/>
          <a:stretch>
            <a:fillRect/>
          </a:stretch>
        </p:blipFill>
        <p:spPr>
          <a:xfrm>
            <a:off x="7285230" y="3585484"/>
            <a:ext cx="1660450" cy="1243735"/>
          </a:xfrm>
          <a:prstGeom prst="rect">
            <a:avLst/>
          </a:prstGeom>
        </p:spPr>
      </p:pic>
      <p:sp>
        <p:nvSpPr>
          <p:cNvPr id="10" name="Rectangle 9"/>
          <p:cNvSpPr/>
          <p:nvPr/>
        </p:nvSpPr>
        <p:spPr>
          <a:xfrm>
            <a:off x="180396" y="5305684"/>
            <a:ext cx="6801036" cy="338554"/>
          </a:xfrm>
          <a:prstGeom prst="rect">
            <a:avLst/>
          </a:prstGeom>
        </p:spPr>
        <p:txBody>
          <a:bodyPr wrap="square">
            <a:spAutoFit/>
          </a:bodyPr>
          <a:lstStyle/>
          <a:p>
            <a:r>
              <a:rPr lang="fr-FR" sz="800" i="1" dirty="0"/>
              <a:t>Huard S, blanchet N, Leclerc G, rochet S, Lepage D, </a:t>
            </a:r>
            <a:r>
              <a:rPr lang="fr-FR" sz="800" i="1" dirty="0" err="1"/>
              <a:t>Gasse</a:t>
            </a:r>
            <a:r>
              <a:rPr lang="fr-FR" sz="800" i="1" dirty="0"/>
              <a:t> N, et al. Quel </a:t>
            </a:r>
            <a:r>
              <a:rPr lang="fr-FR" sz="800" i="1" dirty="0" err="1"/>
              <a:t>système</a:t>
            </a:r>
            <a:r>
              <a:rPr lang="fr-FR" sz="800" i="1" dirty="0"/>
              <a:t> de fixation pour reconstruire un radius dis- </a:t>
            </a:r>
            <a:r>
              <a:rPr lang="fr-FR" sz="800" i="1" dirty="0" err="1"/>
              <a:t>tal</a:t>
            </a:r>
            <a:r>
              <a:rPr lang="fr-FR" sz="800" i="1" dirty="0"/>
              <a:t> fracturé </a:t>
            </a:r>
            <a:r>
              <a:rPr lang="fr-FR" sz="800" i="1" dirty="0" err="1"/>
              <a:t>après</a:t>
            </a:r>
            <a:r>
              <a:rPr lang="fr-FR" sz="800" i="1" dirty="0"/>
              <a:t> 70 ans. In : OSPr2, </a:t>
            </a:r>
            <a:r>
              <a:rPr lang="fr-FR" sz="800" i="1" dirty="0" err="1"/>
              <a:t>éds</a:t>
            </a:r>
            <a:r>
              <a:rPr lang="fr-FR" sz="800" i="1" dirty="0"/>
              <a:t>. </a:t>
            </a:r>
            <a:r>
              <a:rPr lang="fr-FR" sz="800" i="1" dirty="0" err="1"/>
              <a:t>bioreconstruction</a:t>
            </a:r>
            <a:r>
              <a:rPr lang="fr-FR" sz="800" i="1" dirty="0"/>
              <a:t> de l’os à la peau. Montpellier : </a:t>
            </a:r>
            <a:r>
              <a:rPr lang="fr-FR" sz="800" i="1" dirty="0" err="1"/>
              <a:t>Sauramps</a:t>
            </a:r>
            <a:r>
              <a:rPr lang="fr-FR" sz="800" i="1" dirty="0"/>
              <a:t> </a:t>
            </a:r>
            <a:r>
              <a:rPr lang="fr-FR" sz="800" i="1" dirty="0" err="1"/>
              <a:t>Médical</a:t>
            </a:r>
            <a:r>
              <a:rPr lang="fr-FR" sz="800" i="1" dirty="0"/>
              <a:t>; 2009. p. 141-8.</a:t>
            </a:r>
          </a:p>
        </p:txBody>
      </p:sp>
      <p:sp>
        <p:nvSpPr>
          <p:cNvPr id="11" name="Rectangle 10"/>
          <p:cNvSpPr/>
          <p:nvPr/>
        </p:nvSpPr>
        <p:spPr>
          <a:xfrm>
            <a:off x="180397" y="5816150"/>
            <a:ext cx="6801035" cy="461665"/>
          </a:xfrm>
          <a:prstGeom prst="rect">
            <a:avLst/>
          </a:prstGeom>
        </p:spPr>
        <p:txBody>
          <a:bodyPr wrap="square">
            <a:spAutoFit/>
          </a:bodyPr>
          <a:lstStyle/>
          <a:p>
            <a:r>
              <a:rPr lang="fr-FR" sz="800" i="1" dirty="0" err="1"/>
              <a:t>Obert</a:t>
            </a:r>
            <a:r>
              <a:rPr lang="fr-FR" sz="800" i="1" dirty="0"/>
              <a:t> L, Leclerc G, </a:t>
            </a:r>
            <a:r>
              <a:rPr lang="fr-FR" sz="800" i="1" dirty="0" err="1"/>
              <a:t>Clappaz</a:t>
            </a:r>
            <a:r>
              <a:rPr lang="fr-FR" sz="800" i="1" dirty="0"/>
              <a:t> P, Lepage D, </a:t>
            </a:r>
            <a:r>
              <a:rPr lang="fr-FR" sz="800" i="1" dirty="0" err="1"/>
              <a:t>bonin</a:t>
            </a:r>
            <a:r>
              <a:rPr lang="fr-FR" sz="800" i="1" dirty="0"/>
              <a:t> N, </a:t>
            </a:r>
            <a:r>
              <a:rPr lang="fr-FR" sz="800" i="1" dirty="0" err="1"/>
              <a:t>Tropet</a:t>
            </a:r>
            <a:r>
              <a:rPr lang="fr-FR" sz="800" i="1" dirty="0"/>
              <a:t> Y, et al. Fracture du radius distal à </a:t>
            </a:r>
            <a:r>
              <a:rPr lang="fr-FR" sz="800" i="1" dirty="0" err="1"/>
              <a:t>déplacement</a:t>
            </a:r>
            <a:r>
              <a:rPr lang="fr-FR" sz="800" i="1" dirty="0"/>
              <a:t> dorsal </a:t>
            </a:r>
            <a:r>
              <a:rPr lang="fr-FR" sz="800" i="1" dirty="0" err="1"/>
              <a:t>traitée</a:t>
            </a:r>
            <a:r>
              <a:rPr lang="fr-FR" sz="800" i="1" dirty="0"/>
              <a:t> par broches, plaque dorsale ou plaque palmaire ? </a:t>
            </a:r>
            <a:r>
              <a:rPr lang="fr-FR" sz="800" i="1" dirty="0" err="1"/>
              <a:t>Évaluation</a:t>
            </a:r>
            <a:r>
              <a:rPr lang="fr-FR" sz="800" i="1" dirty="0"/>
              <a:t> </a:t>
            </a:r>
            <a:r>
              <a:rPr lang="fr-FR" sz="800" i="1" dirty="0" err="1"/>
              <a:t>fonc</a:t>
            </a:r>
            <a:r>
              <a:rPr lang="fr-FR" sz="800" i="1" dirty="0"/>
              <a:t>- </a:t>
            </a:r>
            <a:r>
              <a:rPr lang="fr-FR" sz="800" i="1" dirty="0" err="1"/>
              <a:t>tionnelle</a:t>
            </a:r>
            <a:r>
              <a:rPr lang="fr-FR" sz="800" i="1" dirty="0"/>
              <a:t> : </a:t>
            </a:r>
            <a:r>
              <a:rPr lang="fr-FR" sz="800" i="1" dirty="0" err="1"/>
              <a:t>étude</a:t>
            </a:r>
            <a:r>
              <a:rPr lang="fr-FR" sz="800" i="1" dirty="0"/>
              <a:t> prospective continue comparative de 62 cas. In : </a:t>
            </a:r>
            <a:r>
              <a:rPr lang="fr-FR" sz="800" i="1" dirty="0" err="1"/>
              <a:t>Allieu</a:t>
            </a:r>
            <a:r>
              <a:rPr lang="fr-FR" sz="800" i="1" dirty="0"/>
              <a:t> Y, roux JL, Meyer </a:t>
            </a:r>
            <a:r>
              <a:rPr lang="fr-FR" sz="800" i="1" dirty="0" err="1"/>
              <a:t>Zu</a:t>
            </a:r>
            <a:r>
              <a:rPr lang="fr-FR" sz="800" i="1" dirty="0"/>
              <a:t> </a:t>
            </a:r>
            <a:r>
              <a:rPr lang="fr-FR" sz="800" i="1" dirty="0" err="1"/>
              <a:t>reckendorf</a:t>
            </a:r>
            <a:r>
              <a:rPr lang="fr-FR" sz="800" i="1" dirty="0"/>
              <a:t> G, </a:t>
            </a:r>
            <a:r>
              <a:rPr lang="fr-FR" sz="800" i="1" dirty="0" err="1"/>
              <a:t>éds</a:t>
            </a:r>
            <a:r>
              <a:rPr lang="fr-FR" sz="800" i="1" dirty="0"/>
              <a:t>. Fractures du radius distal de l’adulte. Montpellier : </a:t>
            </a:r>
            <a:r>
              <a:rPr lang="fr-FR" sz="800" i="1" dirty="0" err="1"/>
              <a:t>Sauramps</a:t>
            </a:r>
            <a:r>
              <a:rPr lang="fr-FR" sz="800" i="1" dirty="0"/>
              <a:t> </a:t>
            </a:r>
            <a:r>
              <a:rPr lang="fr-FR" sz="800" i="1" dirty="0" err="1"/>
              <a:t>Médical</a:t>
            </a:r>
            <a:r>
              <a:rPr lang="fr-FR" sz="800" i="1" dirty="0"/>
              <a:t>; 2006. p. 259-68.</a:t>
            </a:r>
          </a:p>
        </p:txBody>
      </p:sp>
      <p:sp>
        <p:nvSpPr>
          <p:cNvPr id="12" name="Titre 1"/>
          <p:cNvSpPr>
            <a:spLocks noGrp="1"/>
          </p:cNvSpPr>
          <p:nvPr>
            <p:ph type="title"/>
          </p:nvPr>
        </p:nvSpPr>
        <p:spPr/>
        <p:txBody>
          <a:bodyPr/>
          <a:lstStyle/>
          <a:p>
            <a:r>
              <a:rPr lang="fr-FR" dirty="0" smtClean="0"/>
              <a:t>Chirurgie à ciel ouvert</a:t>
            </a:r>
            <a:br>
              <a:rPr lang="fr-FR" dirty="0" smtClean="0"/>
            </a:br>
            <a:r>
              <a:rPr lang="fr-FR" dirty="0" smtClean="0"/>
              <a:t>plaques verrouillées</a:t>
            </a:r>
            <a:endParaRPr lang="fr-FR" dirty="0"/>
          </a:p>
        </p:txBody>
      </p:sp>
    </p:spTree>
    <p:extLst>
      <p:ext uri="{BB962C8B-B14F-4D97-AF65-F5344CB8AC3E}">
        <p14:creationId xmlns:p14="http://schemas.microsoft.com/office/powerpoint/2010/main" val="4906535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37591" y="2600517"/>
            <a:ext cx="6008789" cy="1754327"/>
          </a:xfrm>
          <a:prstGeom prst="rect">
            <a:avLst/>
          </a:prstGeom>
          <a:noFill/>
        </p:spPr>
        <p:txBody>
          <a:bodyPr wrap="none" rtlCol="0">
            <a:spAutoFit/>
          </a:bodyPr>
          <a:lstStyle/>
          <a:p>
            <a:pPr algn="ctr"/>
            <a:r>
              <a:rPr lang="fr-FR" dirty="0"/>
              <a:t>Rééducation précoce possible à partir de 3 </a:t>
            </a:r>
            <a:r>
              <a:rPr lang="fr-FR" dirty="0" smtClean="0"/>
              <a:t>semaines</a:t>
            </a:r>
          </a:p>
          <a:p>
            <a:pPr algn="ctr"/>
            <a:r>
              <a:rPr lang="fr-FR" dirty="0" smtClean="0"/>
              <a:t>(théoriquement immédiatement)</a:t>
            </a:r>
          </a:p>
          <a:p>
            <a:pPr algn="ctr"/>
            <a:endParaRPr lang="fr-FR" dirty="0"/>
          </a:p>
          <a:p>
            <a:pPr algn="ctr"/>
            <a:endParaRPr lang="fr-FR" dirty="0" smtClean="0"/>
          </a:p>
          <a:p>
            <a:pPr algn="ctr"/>
            <a:endParaRPr lang="fr-FR" dirty="0"/>
          </a:p>
          <a:p>
            <a:pPr algn="ctr"/>
            <a:r>
              <a:rPr lang="fr-FR" dirty="0"/>
              <a:t>Immobilisation simple par attelle de poignet</a:t>
            </a:r>
          </a:p>
        </p:txBody>
      </p:sp>
      <p:pic>
        <p:nvPicPr>
          <p:cNvPr id="4" name="Image 3"/>
          <p:cNvPicPr>
            <a:picLocks noChangeAspect="1"/>
          </p:cNvPicPr>
          <p:nvPr/>
        </p:nvPicPr>
        <p:blipFill>
          <a:blip r:embed="rId2"/>
          <a:stretch>
            <a:fillRect/>
          </a:stretch>
        </p:blipFill>
        <p:spPr>
          <a:xfrm>
            <a:off x="7357605" y="2037406"/>
            <a:ext cx="940680" cy="1413590"/>
          </a:xfrm>
          <a:prstGeom prst="rect">
            <a:avLst/>
          </a:prstGeom>
        </p:spPr>
      </p:pic>
      <p:pic>
        <p:nvPicPr>
          <p:cNvPr id="5" name="Image 4"/>
          <p:cNvPicPr>
            <a:picLocks noChangeAspect="1"/>
          </p:cNvPicPr>
          <p:nvPr/>
        </p:nvPicPr>
        <p:blipFill>
          <a:blip r:embed="rId3"/>
          <a:stretch>
            <a:fillRect/>
          </a:stretch>
        </p:blipFill>
        <p:spPr>
          <a:xfrm>
            <a:off x="7269077" y="3571942"/>
            <a:ext cx="1117735" cy="995630"/>
          </a:xfrm>
          <a:prstGeom prst="rect">
            <a:avLst/>
          </a:prstGeom>
        </p:spPr>
      </p:pic>
      <p:sp>
        <p:nvSpPr>
          <p:cNvPr id="6" name="Titre 1"/>
          <p:cNvSpPr>
            <a:spLocks noGrp="1"/>
          </p:cNvSpPr>
          <p:nvPr>
            <p:ph type="title"/>
          </p:nvPr>
        </p:nvSpPr>
        <p:spPr/>
        <p:txBody>
          <a:bodyPr/>
          <a:lstStyle/>
          <a:p>
            <a:r>
              <a:rPr lang="fr-FR" dirty="0" smtClean="0"/>
              <a:t>Chirurgie à ciel ouvert</a:t>
            </a:r>
            <a:br>
              <a:rPr lang="fr-FR" dirty="0" smtClean="0"/>
            </a:br>
            <a:r>
              <a:rPr lang="fr-FR" dirty="0" smtClean="0"/>
              <a:t>plaques verrouillées</a:t>
            </a:r>
            <a:endParaRPr lang="fr-FR" dirty="0"/>
          </a:p>
        </p:txBody>
      </p:sp>
      <p:sp>
        <p:nvSpPr>
          <p:cNvPr id="7" name="ZoneTexte 6"/>
          <p:cNvSpPr txBox="1"/>
          <p:nvPr/>
        </p:nvSpPr>
        <p:spPr>
          <a:xfrm>
            <a:off x="1723714" y="5623976"/>
            <a:ext cx="3011349" cy="369332"/>
          </a:xfrm>
          <a:prstGeom prst="rect">
            <a:avLst/>
          </a:prstGeom>
          <a:noFill/>
        </p:spPr>
        <p:txBody>
          <a:bodyPr wrap="none" rtlCol="0">
            <a:spAutoFit/>
          </a:bodyPr>
          <a:lstStyle/>
          <a:p>
            <a:r>
              <a:rPr lang="fr-FR" dirty="0" smtClean="0"/>
              <a:t>Soins infirmiers possibles</a:t>
            </a:r>
            <a:endParaRPr lang="fr-FR" dirty="0"/>
          </a:p>
        </p:txBody>
      </p:sp>
    </p:spTree>
    <p:extLst>
      <p:ext uri="{BB962C8B-B14F-4D97-AF65-F5344CB8AC3E}">
        <p14:creationId xmlns:p14="http://schemas.microsoft.com/office/powerpoint/2010/main" val="31480204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désespérés</a:t>
            </a:r>
            <a:br>
              <a:rPr lang="fr-FR" dirty="0" smtClean="0"/>
            </a:br>
            <a:r>
              <a:rPr lang="fr-FR" dirty="0" smtClean="0"/>
              <a:t>fixateurs externes</a:t>
            </a:r>
            <a:endParaRPr lang="fr-FR" dirty="0"/>
          </a:p>
        </p:txBody>
      </p:sp>
      <p:pic>
        <p:nvPicPr>
          <p:cNvPr id="9" name="Image 8"/>
          <p:cNvPicPr>
            <a:picLocks noChangeAspect="1"/>
          </p:cNvPicPr>
          <p:nvPr/>
        </p:nvPicPr>
        <p:blipFill>
          <a:blip r:embed="rId3"/>
          <a:stretch>
            <a:fillRect/>
          </a:stretch>
        </p:blipFill>
        <p:spPr>
          <a:xfrm>
            <a:off x="549275" y="1924050"/>
            <a:ext cx="2679700" cy="1498600"/>
          </a:xfrm>
          <a:prstGeom prst="rect">
            <a:avLst/>
          </a:prstGeom>
        </p:spPr>
      </p:pic>
      <p:pic>
        <p:nvPicPr>
          <p:cNvPr id="11" name="Image 10"/>
          <p:cNvPicPr>
            <a:picLocks noChangeAspect="1"/>
          </p:cNvPicPr>
          <p:nvPr/>
        </p:nvPicPr>
        <p:blipFill>
          <a:blip r:embed="rId4"/>
          <a:stretch>
            <a:fillRect/>
          </a:stretch>
        </p:blipFill>
        <p:spPr>
          <a:xfrm>
            <a:off x="4947119" y="1487578"/>
            <a:ext cx="3644432" cy="2719307"/>
          </a:xfrm>
          <a:prstGeom prst="rect">
            <a:avLst/>
          </a:prstGeom>
        </p:spPr>
      </p:pic>
      <p:pic>
        <p:nvPicPr>
          <p:cNvPr id="12" name="Image 11"/>
          <p:cNvPicPr>
            <a:picLocks noChangeAspect="1"/>
          </p:cNvPicPr>
          <p:nvPr/>
        </p:nvPicPr>
        <p:blipFill>
          <a:blip r:embed="rId5"/>
          <a:stretch>
            <a:fillRect/>
          </a:stretch>
        </p:blipFill>
        <p:spPr>
          <a:xfrm>
            <a:off x="5554805" y="4421770"/>
            <a:ext cx="1929650" cy="2315580"/>
          </a:xfrm>
          <a:prstGeom prst="rect">
            <a:avLst/>
          </a:prstGeom>
        </p:spPr>
      </p:pic>
      <p:pic>
        <p:nvPicPr>
          <p:cNvPr id="13" name="Image 12"/>
          <p:cNvPicPr>
            <a:picLocks noChangeAspect="1"/>
          </p:cNvPicPr>
          <p:nvPr/>
        </p:nvPicPr>
        <p:blipFill>
          <a:blip r:embed="rId6"/>
          <a:stretch>
            <a:fillRect/>
          </a:stretch>
        </p:blipFill>
        <p:spPr>
          <a:xfrm>
            <a:off x="574675" y="3676650"/>
            <a:ext cx="2654300" cy="3060700"/>
          </a:xfrm>
          <a:prstGeom prst="rect">
            <a:avLst/>
          </a:prstGeom>
        </p:spPr>
      </p:pic>
    </p:spTree>
    <p:extLst>
      <p:ext uri="{BB962C8B-B14F-4D97-AF65-F5344CB8AC3E}">
        <p14:creationId xmlns:p14="http://schemas.microsoft.com/office/powerpoint/2010/main" val="41325059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Suites</a:t>
            </a:r>
            <a:endParaRPr lang="fr-FR" dirty="0"/>
          </a:p>
        </p:txBody>
      </p:sp>
      <p:pic>
        <p:nvPicPr>
          <p:cNvPr id="7" name="Image 6"/>
          <p:cNvPicPr>
            <a:picLocks noChangeAspect="1"/>
          </p:cNvPicPr>
          <p:nvPr/>
        </p:nvPicPr>
        <p:blipFill>
          <a:blip r:embed="rId3"/>
          <a:stretch>
            <a:fillRect/>
          </a:stretch>
        </p:blipFill>
        <p:spPr>
          <a:xfrm>
            <a:off x="5645492" y="2016274"/>
            <a:ext cx="2784746" cy="1853122"/>
          </a:xfrm>
          <a:prstGeom prst="rect">
            <a:avLst/>
          </a:prstGeom>
        </p:spPr>
      </p:pic>
      <p:pic>
        <p:nvPicPr>
          <p:cNvPr id="8" name="Image 7"/>
          <p:cNvPicPr>
            <a:picLocks noChangeAspect="1"/>
          </p:cNvPicPr>
          <p:nvPr/>
        </p:nvPicPr>
        <p:blipFill>
          <a:blip r:embed="rId4"/>
          <a:stretch>
            <a:fillRect/>
          </a:stretch>
        </p:blipFill>
        <p:spPr>
          <a:xfrm>
            <a:off x="987764" y="2016274"/>
            <a:ext cx="2470829" cy="1853122"/>
          </a:xfrm>
          <a:prstGeom prst="rect">
            <a:avLst/>
          </a:prstGeom>
        </p:spPr>
      </p:pic>
      <p:sp>
        <p:nvSpPr>
          <p:cNvPr id="10" name="ZoneTexte 9"/>
          <p:cNvSpPr txBox="1"/>
          <p:nvPr/>
        </p:nvSpPr>
        <p:spPr>
          <a:xfrm>
            <a:off x="3694973" y="1444532"/>
            <a:ext cx="1709535" cy="369332"/>
          </a:xfrm>
          <a:prstGeom prst="rect">
            <a:avLst/>
          </a:prstGeom>
          <a:noFill/>
        </p:spPr>
        <p:txBody>
          <a:bodyPr wrap="none" rtlCol="0">
            <a:spAutoFit/>
          </a:bodyPr>
          <a:lstStyle/>
          <a:p>
            <a:r>
              <a:rPr lang="fr-FR" dirty="0" smtClean="0"/>
              <a:t>Satisfaisantes</a:t>
            </a:r>
            <a:endParaRPr lang="fr-FR" dirty="0"/>
          </a:p>
        </p:txBody>
      </p:sp>
      <p:sp>
        <p:nvSpPr>
          <p:cNvPr id="15" name="ZoneTexte 14"/>
          <p:cNvSpPr txBox="1"/>
          <p:nvPr/>
        </p:nvSpPr>
        <p:spPr>
          <a:xfrm>
            <a:off x="733941" y="3869396"/>
            <a:ext cx="3174216" cy="369332"/>
          </a:xfrm>
          <a:prstGeom prst="rect">
            <a:avLst/>
          </a:prstGeom>
          <a:noFill/>
        </p:spPr>
        <p:txBody>
          <a:bodyPr wrap="none" rtlCol="0">
            <a:spAutoFit/>
          </a:bodyPr>
          <a:lstStyle/>
          <a:p>
            <a:r>
              <a:rPr lang="fr-FR" dirty="0" smtClean="0"/>
              <a:t>Récupération des mobilités</a:t>
            </a:r>
            <a:endParaRPr lang="fr-FR" dirty="0"/>
          </a:p>
        </p:txBody>
      </p:sp>
      <p:sp>
        <p:nvSpPr>
          <p:cNvPr id="16" name="ZoneTexte 15"/>
          <p:cNvSpPr txBox="1"/>
          <p:nvPr/>
        </p:nvSpPr>
        <p:spPr>
          <a:xfrm>
            <a:off x="5621455" y="3869396"/>
            <a:ext cx="2852426" cy="369332"/>
          </a:xfrm>
          <a:prstGeom prst="rect">
            <a:avLst/>
          </a:prstGeom>
          <a:noFill/>
        </p:spPr>
        <p:txBody>
          <a:bodyPr wrap="none" rtlCol="0">
            <a:spAutoFit/>
          </a:bodyPr>
          <a:lstStyle/>
          <a:p>
            <a:r>
              <a:rPr lang="fr-FR" dirty="0" smtClean="0"/>
              <a:t>Récupération de la force</a:t>
            </a:r>
            <a:endParaRPr lang="fr-FR" dirty="0"/>
          </a:p>
        </p:txBody>
      </p:sp>
      <p:pic>
        <p:nvPicPr>
          <p:cNvPr id="17" name="Image 16"/>
          <p:cNvPicPr>
            <a:picLocks noChangeAspect="1"/>
          </p:cNvPicPr>
          <p:nvPr/>
        </p:nvPicPr>
        <p:blipFill>
          <a:blip r:embed="rId5"/>
          <a:stretch>
            <a:fillRect/>
          </a:stretch>
        </p:blipFill>
        <p:spPr>
          <a:xfrm>
            <a:off x="3458593" y="4252761"/>
            <a:ext cx="2395271" cy="2077227"/>
          </a:xfrm>
          <a:prstGeom prst="rect">
            <a:avLst/>
          </a:prstGeom>
        </p:spPr>
      </p:pic>
      <p:sp>
        <p:nvSpPr>
          <p:cNvPr id="18" name="ZoneTexte 17"/>
          <p:cNvSpPr txBox="1"/>
          <p:nvPr/>
        </p:nvSpPr>
        <p:spPr>
          <a:xfrm>
            <a:off x="3035896" y="6360224"/>
            <a:ext cx="3340916" cy="369332"/>
          </a:xfrm>
          <a:prstGeom prst="rect">
            <a:avLst/>
          </a:prstGeom>
          <a:noFill/>
        </p:spPr>
        <p:txBody>
          <a:bodyPr wrap="none" rtlCol="0">
            <a:spAutoFit/>
          </a:bodyPr>
          <a:lstStyle/>
          <a:p>
            <a:r>
              <a:rPr lang="fr-FR" dirty="0" smtClean="0"/>
              <a:t>Récupération de l’autonomie</a:t>
            </a:r>
            <a:endParaRPr lang="fr-FR" dirty="0"/>
          </a:p>
        </p:txBody>
      </p:sp>
    </p:spTree>
    <p:extLst>
      <p:ext uri="{BB962C8B-B14F-4D97-AF65-F5344CB8AC3E}">
        <p14:creationId xmlns:p14="http://schemas.microsoft.com/office/powerpoint/2010/main" val="360555023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Suites</a:t>
            </a:r>
          </a:p>
        </p:txBody>
      </p:sp>
      <p:sp>
        <p:nvSpPr>
          <p:cNvPr id="6" name="ZoneTexte 5"/>
          <p:cNvSpPr txBox="1"/>
          <p:nvPr/>
        </p:nvSpPr>
        <p:spPr>
          <a:xfrm>
            <a:off x="3492789" y="1501757"/>
            <a:ext cx="2406428" cy="369332"/>
          </a:xfrm>
          <a:prstGeom prst="rect">
            <a:avLst/>
          </a:prstGeom>
          <a:noFill/>
        </p:spPr>
        <p:txBody>
          <a:bodyPr wrap="none" rtlCol="0">
            <a:spAutoFit/>
          </a:bodyPr>
          <a:lstStyle/>
          <a:p>
            <a:r>
              <a:rPr lang="fr-FR" dirty="0" smtClean="0"/>
              <a:t>Moins satisfaisantes</a:t>
            </a:r>
            <a:endParaRPr lang="fr-FR" dirty="0"/>
          </a:p>
        </p:txBody>
      </p:sp>
      <p:sp>
        <p:nvSpPr>
          <p:cNvPr id="7" name="ZoneTexte 6"/>
          <p:cNvSpPr txBox="1"/>
          <p:nvPr/>
        </p:nvSpPr>
        <p:spPr>
          <a:xfrm>
            <a:off x="559371" y="2513145"/>
            <a:ext cx="1351652" cy="369332"/>
          </a:xfrm>
          <a:prstGeom prst="rect">
            <a:avLst/>
          </a:prstGeom>
          <a:noFill/>
        </p:spPr>
        <p:txBody>
          <a:bodyPr wrap="none" rtlCol="0">
            <a:spAutoFit/>
          </a:bodyPr>
          <a:lstStyle/>
          <a:p>
            <a:r>
              <a:rPr lang="fr-FR" dirty="0" smtClean="0"/>
              <a:t>Cal vicieux</a:t>
            </a:r>
            <a:endParaRPr lang="fr-FR" dirty="0"/>
          </a:p>
        </p:txBody>
      </p:sp>
      <p:pic>
        <p:nvPicPr>
          <p:cNvPr id="8" name="Image 7"/>
          <p:cNvPicPr>
            <a:picLocks noChangeAspect="1"/>
          </p:cNvPicPr>
          <p:nvPr/>
        </p:nvPicPr>
        <p:blipFill>
          <a:blip r:embed="rId3"/>
          <a:stretch>
            <a:fillRect/>
          </a:stretch>
        </p:blipFill>
        <p:spPr>
          <a:xfrm>
            <a:off x="202179" y="3740609"/>
            <a:ext cx="2179699" cy="1450491"/>
          </a:xfrm>
          <a:prstGeom prst="rect">
            <a:avLst/>
          </a:prstGeom>
        </p:spPr>
      </p:pic>
      <p:sp>
        <p:nvSpPr>
          <p:cNvPr id="9" name="ZoneTexte 8"/>
          <p:cNvSpPr txBox="1"/>
          <p:nvPr/>
        </p:nvSpPr>
        <p:spPr>
          <a:xfrm>
            <a:off x="3371737" y="2513145"/>
            <a:ext cx="2527480" cy="369332"/>
          </a:xfrm>
          <a:prstGeom prst="rect">
            <a:avLst/>
          </a:prstGeom>
          <a:noFill/>
        </p:spPr>
        <p:txBody>
          <a:bodyPr wrap="none" rtlCol="0">
            <a:spAutoFit/>
          </a:bodyPr>
          <a:lstStyle/>
          <a:p>
            <a:r>
              <a:rPr lang="fr-FR" dirty="0" smtClean="0"/>
              <a:t>Neuro-algodystrophie</a:t>
            </a:r>
            <a:endParaRPr lang="fr-FR" dirty="0"/>
          </a:p>
        </p:txBody>
      </p:sp>
      <p:sp>
        <p:nvSpPr>
          <p:cNvPr id="10" name="ZoneTexte 9"/>
          <p:cNvSpPr txBox="1"/>
          <p:nvPr/>
        </p:nvSpPr>
        <p:spPr>
          <a:xfrm>
            <a:off x="6443522" y="2452452"/>
            <a:ext cx="2837658" cy="369332"/>
          </a:xfrm>
          <a:prstGeom prst="rect">
            <a:avLst/>
          </a:prstGeom>
          <a:noFill/>
        </p:spPr>
        <p:txBody>
          <a:bodyPr wrap="square" rtlCol="0">
            <a:spAutoFit/>
          </a:bodyPr>
          <a:lstStyle/>
          <a:p>
            <a:r>
              <a:rPr lang="fr-FR" dirty="0" smtClean="0"/>
              <a:t>Douleurs </a:t>
            </a:r>
            <a:r>
              <a:rPr lang="fr-FR" dirty="0" err="1" smtClean="0"/>
              <a:t>sequellaires</a:t>
            </a:r>
            <a:endParaRPr lang="fr-FR" dirty="0"/>
          </a:p>
        </p:txBody>
      </p:sp>
      <p:pic>
        <p:nvPicPr>
          <p:cNvPr id="3" name="Image 2"/>
          <p:cNvPicPr>
            <a:picLocks noChangeAspect="1"/>
          </p:cNvPicPr>
          <p:nvPr/>
        </p:nvPicPr>
        <p:blipFill>
          <a:blip r:embed="rId4"/>
          <a:stretch>
            <a:fillRect/>
          </a:stretch>
        </p:blipFill>
        <p:spPr>
          <a:xfrm>
            <a:off x="3758111" y="3098783"/>
            <a:ext cx="1778000" cy="1892300"/>
          </a:xfrm>
          <a:prstGeom prst="rect">
            <a:avLst/>
          </a:prstGeom>
        </p:spPr>
      </p:pic>
      <p:pic>
        <p:nvPicPr>
          <p:cNvPr id="4" name="Image 3"/>
          <p:cNvPicPr>
            <a:picLocks noChangeAspect="1"/>
          </p:cNvPicPr>
          <p:nvPr/>
        </p:nvPicPr>
        <p:blipFill>
          <a:blip r:embed="rId5"/>
          <a:stretch>
            <a:fillRect/>
          </a:stretch>
        </p:blipFill>
        <p:spPr>
          <a:xfrm>
            <a:off x="3452373" y="5191100"/>
            <a:ext cx="2446844" cy="1436373"/>
          </a:xfrm>
          <a:prstGeom prst="rect">
            <a:avLst/>
          </a:prstGeom>
        </p:spPr>
      </p:pic>
      <p:sp>
        <p:nvSpPr>
          <p:cNvPr id="5" name="ZoneTexte 4"/>
          <p:cNvSpPr txBox="1"/>
          <p:nvPr/>
        </p:nvSpPr>
        <p:spPr>
          <a:xfrm>
            <a:off x="6694105" y="3925275"/>
            <a:ext cx="2285376" cy="369332"/>
          </a:xfrm>
          <a:prstGeom prst="rect">
            <a:avLst/>
          </a:prstGeom>
          <a:noFill/>
        </p:spPr>
        <p:txBody>
          <a:bodyPr wrap="none" rtlCol="0">
            <a:spAutoFit/>
          </a:bodyPr>
          <a:lstStyle/>
          <a:p>
            <a:r>
              <a:rPr lang="fr-FR" dirty="0" smtClean="0"/>
              <a:t>Raideur sequellaire</a:t>
            </a:r>
            <a:endParaRPr lang="fr-FR" dirty="0"/>
          </a:p>
        </p:txBody>
      </p:sp>
    </p:spTree>
    <p:extLst>
      <p:ext uri="{BB962C8B-B14F-4D97-AF65-F5344CB8AC3E}">
        <p14:creationId xmlns:p14="http://schemas.microsoft.com/office/powerpoint/2010/main" val="316872296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ZoneTexte 2"/>
          <p:cNvSpPr txBox="1"/>
          <p:nvPr/>
        </p:nvSpPr>
        <p:spPr>
          <a:xfrm>
            <a:off x="226174" y="1444532"/>
            <a:ext cx="8917826" cy="3139321"/>
          </a:xfrm>
          <a:prstGeom prst="rect">
            <a:avLst/>
          </a:prstGeom>
          <a:noFill/>
        </p:spPr>
        <p:txBody>
          <a:bodyPr wrap="none" rtlCol="0">
            <a:spAutoFit/>
          </a:bodyPr>
          <a:lstStyle/>
          <a:p>
            <a:r>
              <a:rPr lang="fr-FR" dirty="0" smtClean="0"/>
              <a:t>La pec des fractures du radius distal de la personne âgée doit:</a:t>
            </a:r>
          </a:p>
          <a:p>
            <a:endParaRPr lang="fr-FR" dirty="0" smtClean="0"/>
          </a:p>
          <a:p>
            <a:pPr marL="285750" indent="-285750">
              <a:buFont typeface="Wingdings" charset="2"/>
              <a:buChar char="Ø"/>
            </a:pPr>
            <a:r>
              <a:rPr lang="fr-FR" dirty="0"/>
              <a:t>E</a:t>
            </a:r>
            <a:r>
              <a:rPr lang="fr-FR" dirty="0" smtClean="0"/>
              <a:t>tre adaptée au terrain du patient (âge, activité…)</a:t>
            </a:r>
          </a:p>
          <a:p>
            <a:pPr marL="285750" indent="-285750">
              <a:buFont typeface="Wingdings" charset="2"/>
              <a:buChar char="Ø"/>
            </a:pPr>
            <a:endParaRPr lang="fr-FR" dirty="0" smtClean="0"/>
          </a:p>
          <a:p>
            <a:pPr marL="285750" indent="-285750">
              <a:buFont typeface="Wingdings" charset="2"/>
              <a:buChar char="Ø"/>
            </a:pPr>
            <a:r>
              <a:rPr lang="fr-FR" dirty="0" smtClean="0"/>
              <a:t>Prendre en compte le côté dominant ou non?</a:t>
            </a:r>
          </a:p>
          <a:p>
            <a:pPr marL="285750" indent="-285750">
              <a:buFont typeface="Wingdings" charset="2"/>
              <a:buChar char="Ø"/>
            </a:pPr>
            <a:endParaRPr lang="fr-FR" dirty="0" smtClean="0"/>
          </a:p>
          <a:p>
            <a:pPr marL="285750" indent="-285750">
              <a:buFont typeface="Wingdings" charset="2"/>
              <a:buChar char="Ø"/>
            </a:pPr>
            <a:r>
              <a:rPr lang="fr-FR" dirty="0"/>
              <a:t>E</a:t>
            </a:r>
            <a:r>
              <a:rPr lang="fr-FR" dirty="0" smtClean="0"/>
              <a:t>tre le moins iatrogène possible (complication de chirurgie…)</a:t>
            </a:r>
          </a:p>
          <a:p>
            <a:pPr marL="285750" indent="-285750">
              <a:buFont typeface="Wingdings" charset="2"/>
              <a:buChar char="Ø"/>
            </a:pPr>
            <a:endParaRPr lang="fr-FR" dirty="0" smtClean="0"/>
          </a:p>
          <a:p>
            <a:pPr marL="285750" indent="-285750">
              <a:buFont typeface="Wingdings" charset="2"/>
              <a:buChar char="Ø"/>
            </a:pPr>
            <a:r>
              <a:rPr lang="fr-FR" dirty="0" smtClean="0"/>
              <a:t>Permettre une récupération fonctionnelle satisfaisante (vie de tous les jours)</a:t>
            </a:r>
          </a:p>
          <a:p>
            <a:pPr marL="285750" indent="-285750">
              <a:buFont typeface="Wingdings" charset="2"/>
              <a:buChar char="Ø"/>
            </a:pPr>
            <a:endParaRPr lang="fr-FR" dirty="0"/>
          </a:p>
          <a:p>
            <a:pPr marL="285750" indent="-285750">
              <a:buFont typeface="Wingdings" charset="2"/>
              <a:buChar char="Ø"/>
            </a:pPr>
            <a:r>
              <a:rPr lang="fr-FR" dirty="0" smtClean="0"/>
              <a:t>Prendre en compte le déplacement, l’atteinte articulaire et lésions associées</a:t>
            </a:r>
            <a:endParaRPr lang="fr-FR" dirty="0"/>
          </a:p>
        </p:txBody>
      </p:sp>
      <p:sp>
        <p:nvSpPr>
          <p:cNvPr id="4" name="ZoneTexte 3"/>
          <p:cNvSpPr txBox="1"/>
          <p:nvPr/>
        </p:nvSpPr>
        <p:spPr>
          <a:xfrm>
            <a:off x="742695" y="4697480"/>
            <a:ext cx="7616951" cy="646331"/>
          </a:xfrm>
          <a:prstGeom prst="rect">
            <a:avLst/>
          </a:prstGeom>
          <a:noFill/>
        </p:spPr>
        <p:txBody>
          <a:bodyPr wrap="none" rtlCol="0">
            <a:spAutoFit/>
          </a:bodyPr>
          <a:lstStyle/>
          <a:p>
            <a:pPr algn="ctr"/>
            <a:r>
              <a:rPr lang="fr-FR" b="1" dirty="0" smtClean="0"/>
              <a:t>La plaque verrouillée de poignet semble la plus adaptée en cas de </a:t>
            </a:r>
          </a:p>
          <a:p>
            <a:pPr algn="ctr"/>
            <a:r>
              <a:rPr lang="fr-FR" b="1" dirty="0" smtClean="0"/>
              <a:t>Traitement chirurgical.</a:t>
            </a:r>
            <a:endParaRPr lang="fr-FR" b="1" dirty="0"/>
          </a:p>
        </p:txBody>
      </p:sp>
      <p:sp>
        <p:nvSpPr>
          <p:cNvPr id="5" name="ZoneTexte 4"/>
          <p:cNvSpPr txBox="1"/>
          <p:nvPr/>
        </p:nvSpPr>
        <p:spPr>
          <a:xfrm>
            <a:off x="806320" y="5343811"/>
            <a:ext cx="8025980" cy="646331"/>
          </a:xfrm>
          <a:prstGeom prst="rect">
            <a:avLst/>
          </a:prstGeom>
          <a:noFill/>
        </p:spPr>
        <p:txBody>
          <a:bodyPr wrap="none" rtlCol="0">
            <a:spAutoFit/>
          </a:bodyPr>
          <a:lstStyle/>
          <a:p>
            <a:pPr algn="ctr"/>
            <a:r>
              <a:rPr lang="fr-FR" b="1" dirty="0" smtClean="0"/>
              <a:t>Le traitement orthopédique conserve une place si celui-ci est indiqué,</a:t>
            </a:r>
          </a:p>
          <a:p>
            <a:pPr algn="ctr"/>
            <a:r>
              <a:rPr lang="fr-FR" b="1" dirty="0" smtClean="0"/>
              <a:t>Bien réalisé avec une surveillance rapprochée (! Indication)</a:t>
            </a:r>
            <a:endParaRPr lang="fr-FR" b="1" dirty="0"/>
          </a:p>
        </p:txBody>
      </p:sp>
      <p:pic>
        <p:nvPicPr>
          <p:cNvPr id="6" name="Image 5"/>
          <p:cNvPicPr>
            <a:picLocks noChangeAspect="1"/>
          </p:cNvPicPr>
          <p:nvPr/>
        </p:nvPicPr>
        <p:blipFill>
          <a:blip r:embed="rId3"/>
          <a:stretch>
            <a:fillRect/>
          </a:stretch>
        </p:blipFill>
        <p:spPr>
          <a:xfrm>
            <a:off x="5594510" y="107576"/>
            <a:ext cx="3309774" cy="591786"/>
          </a:xfrm>
          <a:prstGeom prst="rect">
            <a:avLst/>
          </a:prstGeom>
        </p:spPr>
      </p:pic>
      <p:sp>
        <p:nvSpPr>
          <p:cNvPr id="7" name="ZoneTexte 6"/>
          <p:cNvSpPr txBox="1"/>
          <p:nvPr/>
        </p:nvSpPr>
        <p:spPr>
          <a:xfrm>
            <a:off x="-638" y="6224407"/>
            <a:ext cx="9144638" cy="369332"/>
          </a:xfrm>
          <a:prstGeom prst="rect">
            <a:avLst/>
          </a:prstGeom>
          <a:noFill/>
        </p:spPr>
        <p:txBody>
          <a:bodyPr wrap="none" rtlCol="0">
            <a:spAutoFit/>
          </a:bodyPr>
          <a:lstStyle/>
          <a:p>
            <a:r>
              <a:rPr lang="fr-FR" dirty="0" smtClean="0"/>
              <a:t>Arthroscopie du poignet possible pour les patients jeunes avec atteinte articulaire</a:t>
            </a:r>
            <a:endParaRPr lang="fr-FR" dirty="0"/>
          </a:p>
        </p:txBody>
      </p:sp>
    </p:spTree>
    <p:extLst>
      <p:ext uri="{BB962C8B-B14F-4D97-AF65-F5344CB8AC3E}">
        <p14:creationId xmlns:p14="http://schemas.microsoft.com/office/powerpoint/2010/main" val="40481075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Anatomie du poignet</a:t>
            </a:r>
            <a:endParaRPr lang="fr-FR" dirty="0"/>
          </a:p>
        </p:txBody>
      </p:sp>
      <p:pic>
        <p:nvPicPr>
          <p:cNvPr id="3" name="Image 2"/>
          <p:cNvPicPr>
            <a:picLocks noChangeAspect="1"/>
          </p:cNvPicPr>
          <p:nvPr/>
        </p:nvPicPr>
        <p:blipFill>
          <a:blip r:embed="rId3"/>
          <a:stretch>
            <a:fillRect/>
          </a:stretch>
        </p:blipFill>
        <p:spPr>
          <a:xfrm>
            <a:off x="754037" y="1877816"/>
            <a:ext cx="3429000" cy="2374900"/>
          </a:xfrm>
          <a:prstGeom prst="rect">
            <a:avLst/>
          </a:prstGeom>
        </p:spPr>
      </p:pic>
      <p:pic>
        <p:nvPicPr>
          <p:cNvPr id="5" name="Image 4"/>
          <p:cNvPicPr>
            <a:picLocks noChangeAspect="1"/>
          </p:cNvPicPr>
          <p:nvPr/>
        </p:nvPicPr>
        <p:blipFill>
          <a:blip r:embed="rId4"/>
          <a:stretch>
            <a:fillRect/>
          </a:stretch>
        </p:blipFill>
        <p:spPr>
          <a:xfrm>
            <a:off x="4156075" y="1685907"/>
            <a:ext cx="3606800" cy="2260600"/>
          </a:xfrm>
          <a:prstGeom prst="rect">
            <a:avLst/>
          </a:prstGeom>
        </p:spPr>
      </p:pic>
      <p:pic>
        <p:nvPicPr>
          <p:cNvPr id="8" name="Image 7"/>
          <p:cNvPicPr>
            <a:picLocks noChangeAspect="1"/>
          </p:cNvPicPr>
          <p:nvPr/>
        </p:nvPicPr>
        <p:blipFill>
          <a:blip r:embed="rId5"/>
          <a:stretch>
            <a:fillRect/>
          </a:stretch>
        </p:blipFill>
        <p:spPr>
          <a:xfrm>
            <a:off x="5538307" y="4130120"/>
            <a:ext cx="2224568" cy="2566809"/>
          </a:xfrm>
          <a:prstGeom prst="rect">
            <a:avLst/>
          </a:prstGeom>
        </p:spPr>
      </p:pic>
      <p:pic>
        <p:nvPicPr>
          <p:cNvPr id="4" name="Image 3"/>
          <p:cNvPicPr>
            <a:picLocks noChangeAspect="1"/>
          </p:cNvPicPr>
          <p:nvPr/>
        </p:nvPicPr>
        <p:blipFill>
          <a:blip r:embed="rId6"/>
          <a:stretch>
            <a:fillRect/>
          </a:stretch>
        </p:blipFill>
        <p:spPr>
          <a:xfrm>
            <a:off x="940747" y="4423575"/>
            <a:ext cx="2552162" cy="2273354"/>
          </a:xfrm>
          <a:prstGeom prst="rect">
            <a:avLst/>
          </a:prstGeom>
        </p:spPr>
      </p:pic>
    </p:spTree>
    <p:extLst>
      <p:ext uri="{BB962C8B-B14F-4D97-AF65-F5344CB8AC3E}">
        <p14:creationId xmlns:p14="http://schemas.microsoft.com/office/powerpoint/2010/main" val="11826910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Mécanisme lésionnel</a:t>
            </a:r>
            <a:endParaRPr lang="fr-FR" dirty="0"/>
          </a:p>
        </p:txBody>
      </p:sp>
      <p:pic>
        <p:nvPicPr>
          <p:cNvPr id="6" name="Image 5"/>
          <p:cNvPicPr>
            <a:picLocks noChangeAspect="1"/>
          </p:cNvPicPr>
          <p:nvPr/>
        </p:nvPicPr>
        <p:blipFill>
          <a:blip r:embed="rId3"/>
          <a:stretch>
            <a:fillRect/>
          </a:stretch>
        </p:blipFill>
        <p:spPr>
          <a:xfrm>
            <a:off x="331240" y="2501900"/>
            <a:ext cx="4368800" cy="1854200"/>
          </a:xfrm>
          <a:prstGeom prst="rect">
            <a:avLst/>
          </a:prstGeom>
        </p:spPr>
      </p:pic>
      <p:pic>
        <p:nvPicPr>
          <p:cNvPr id="7" name="Image 6"/>
          <p:cNvPicPr>
            <a:picLocks noChangeAspect="1"/>
          </p:cNvPicPr>
          <p:nvPr/>
        </p:nvPicPr>
        <p:blipFill>
          <a:blip r:embed="rId4"/>
          <a:stretch>
            <a:fillRect/>
          </a:stretch>
        </p:blipFill>
        <p:spPr>
          <a:xfrm>
            <a:off x="549275" y="4540441"/>
            <a:ext cx="4457700" cy="1828800"/>
          </a:xfrm>
          <a:prstGeom prst="rect">
            <a:avLst/>
          </a:prstGeom>
        </p:spPr>
      </p:pic>
      <p:pic>
        <p:nvPicPr>
          <p:cNvPr id="8" name="Image 7"/>
          <p:cNvPicPr>
            <a:picLocks noChangeAspect="1"/>
          </p:cNvPicPr>
          <p:nvPr/>
        </p:nvPicPr>
        <p:blipFill>
          <a:blip r:embed="rId5"/>
          <a:stretch>
            <a:fillRect/>
          </a:stretch>
        </p:blipFill>
        <p:spPr>
          <a:xfrm>
            <a:off x="5906334" y="3878840"/>
            <a:ext cx="2895600" cy="2806700"/>
          </a:xfrm>
          <a:prstGeom prst="rect">
            <a:avLst/>
          </a:prstGeom>
        </p:spPr>
      </p:pic>
      <p:pic>
        <p:nvPicPr>
          <p:cNvPr id="9" name="Image 8"/>
          <p:cNvPicPr>
            <a:picLocks noChangeAspect="1"/>
          </p:cNvPicPr>
          <p:nvPr/>
        </p:nvPicPr>
        <p:blipFill>
          <a:blip r:embed="rId6"/>
          <a:stretch>
            <a:fillRect/>
          </a:stretch>
        </p:blipFill>
        <p:spPr>
          <a:xfrm>
            <a:off x="6034017" y="1488366"/>
            <a:ext cx="2767917" cy="2390474"/>
          </a:xfrm>
          <a:prstGeom prst="rect">
            <a:avLst/>
          </a:prstGeom>
        </p:spPr>
      </p:pic>
    </p:spTree>
    <p:extLst>
      <p:ext uri="{BB962C8B-B14F-4D97-AF65-F5344CB8AC3E}">
        <p14:creationId xmlns:p14="http://schemas.microsoft.com/office/powerpoint/2010/main" val="12883394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Classifications</a:t>
            </a:r>
            <a:endParaRPr lang="fr-FR" dirty="0"/>
          </a:p>
        </p:txBody>
      </p:sp>
      <p:pic>
        <p:nvPicPr>
          <p:cNvPr id="4" name="Image 3"/>
          <p:cNvPicPr>
            <a:picLocks noChangeAspect="1"/>
          </p:cNvPicPr>
          <p:nvPr/>
        </p:nvPicPr>
        <p:blipFill>
          <a:blip r:embed="rId3"/>
          <a:stretch>
            <a:fillRect/>
          </a:stretch>
        </p:blipFill>
        <p:spPr>
          <a:xfrm>
            <a:off x="1324690" y="1746896"/>
            <a:ext cx="3312920" cy="4305114"/>
          </a:xfrm>
          <a:prstGeom prst="rect">
            <a:avLst/>
          </a:prstGeom>
        </p:spPr>
      </p:pic>
      <p:pic>
        <p:nvPicPr>
          <p:cNvPr id="5" name="Image 4"/>
          <p:cNvPicPr>
            <a:picLocks noChangeAspect="1"/>
          </p:cNvPicPr>
          <p:nvPr/>
        </p:nvPicPr>
        <p:blipFill>
          <a:blip r:embed="rId4"/>
          <a:stretch>
            <a:fillRect/>
          </a:stretch>
        </p:blipFill>
        <p:spPr>
          <a:xfrm>
            <a:off x="4863159" y="2102731"/>
            <a:ext cx="3492500" cy="2324100"/>
          </a:xfrm>
          <a:prstGeom prst="rect">
            <a:avLst/>
          </a:prstGeom>
        </p:spPr>
      </p:pic>
      <p:sp>
        <p:nvSpPr>
          <p:cNvPr id="6" name="ZoneTexte 5"/>
          <p:cNvSpPr txBox="1"/>
          <p:nvPr/>
        </p:nvSpPr>
        <p:spPr>
          <a:xfrm>
            <a:off x="788351" y="6329760"/>
            <a:ext cx="7567308" cy="246221"/>
          </a:xfrm>
          <a:prstGeom prst="rect">
            <a:avLst/>
          </a:prstGeom>
          <a:noFill/>
        </p:spPr>
        <p:txBody>
          <a:bodyPr wrap="none" rtlCol="0">
            <a:spAutoFit/>
          </a:bodyPr>
          <a:lstStyle/>
          <a:p>
            <a:r>
              <a:rPr lang="fr-FR" sz="1000" dirty="0" err="1" smtClean="0"/>
              <a:t>Burstein</a:t>
            </a:r>
            <a:r>
              <a:rPr lang="fr-FR" sz="1000" dirty="0" smtClean="0"/>
              <a:t>. Editorial. Fracture classification </a:t>
            </a:r>
            <a:r>
              <a:rPr lang="fr-FR" sz="1000" dirty="0" err="1" smtClean="0"/>
              <a:t>systems</a:t>
            </a:r>
            <a:r>
              <a:rPr lang="fr-FR" sz="1000" dirty="0" smtClean="0"/>
              <a:t>: do </a:t>
            </a:r>
            <a:r>
              <a:rPr lang="fr-FR" sz="1000" dirty="0" err="1" smtClean="0"/>
              <a:t>they</a:t>
            </a:r>
            <a:r>
              <a:rPr lang="fr-FR" sz="1000" dirty="0" smtClean="0"/>
              <a:t> </a:t>
            </a:r>
            <a:r>
              <a:rPr lang="fr-FR" sz="1000" dirty="0" err="1" smtClean="0"/>
              <a:t>work</a:t>
            </a:r>
            <a:r>
              <a:rPr lang="fr-FR" sz="1000" dirty="0" smtClean="0"/>
              <a:t> and are </a:t>
            </a:r>
            <a:r>
              <a:rPr lang="fr-FR" sz="1000" dirty="0" err="1" smtClean="0"/>
              <a:t>useful</a:t>
            </a:r>
            <a:r>
              <a:rPr lang="fr-FR" sz="1000" dirty="0" smtClean="0"/>
              <a:t>? J </a:t>
            </a:r>
            <a:r>
              <a:rPr lang="fr-FR" sz="1000" dirty="0" err="1" smtClean="0"/>
              <a:t>Bone</a:t>
            </a:r>
            <a:r>
              <a:rPr lang="fr-FR" sz="1000" dirty="0" smtClean="0"/>
              <a:t> Joint </a:t>
            </a:r>
            <a:r>
              <a:rPr lang="fr-FR" sz="1000" dirty="0" err="1" smtClean="0"/>
              <a:t>Surg</a:t>
            </a:r>
            <a:r>
              <a:rPr lang="fr-FR" sz="1000" dirty="0" smtClean="0"/>
              <a:t> Am. 1993. 75: 1743-4</a:t>
            </a:r>
            <a:endParaRPr lang="fr-FR" sz="1000" dirty="0"/>
          </a:p>
        </p:txBody>
      </p:sp>
    </p:spTree>
    <p:extLst>
      <p:ext uri="{BB962C8B-B14F-4D97-AF65-F5344CB8AC3E}">
        <p14:creationId xmlns:p14="http://schemas.microsoft.com/office/powerpoint/2010/main" val="2720355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Clinique</a:t>
            </a:r>
            <a:br>
              <a:rPr lang="fr-FR" dirty="0" smtClean="0"/>
            </a:br>
            <a:r>
              <a:rPr lang="fr-FR" dirty="0" smtClean="0"/>
              <a:t>complications?</a:t>
            </a:r>
            <a:endParaRPr lang="fr-FR" dirty="0"/>
          </a:p>
        </p:txBody>
      </p:sp>
      <p:pic>
        <p:nvPicPr>
          <p:cNvPr id="3" name="Image 2"/>
          <p:cNvPicPr>
            <a:picLocks noChangeAspect="1"/>
          </p:cNvPicPr>
          <p:nvPr/>
        </p:nvPicPr>
        <p:blipFill>
          <a:blip r:embed="rId3"/>
          <a:stretch>
            <a:fillRect/>
          </a:stretch>
        </p:blipFill>
        <p:spPr>
          <a:xfrm>
            <a:off x="5150154" y="1818824"/>
            <a:ext cx="3048000" cy="2286000"/>
          </a:xfrm>
          <a:prstGeom prst="rect">
            <a:avLst/>
          </a:prstGeom>
        </p:spPr>
      </p:pic>
      <p:pic>
        <p:nvPicPr>
          <p:cNvPr id="4" name="Image 3"/>
          <p:cNvPicPr>
            <a:picLocks noChangeAspect="1"/>
          </p:cNvPicPr>
          <p:nvPr/>
        </p:nvPicPr>
        <p:blipFill>
          <a:blip r:embed="rId4"/>
          <a:stretch>
            <a:fillRect/>
          </a:stretch>
        </p:blipFill>
        <p:spPr>
          <a:xfrm>
            <a:off x="841241" y="1818824"/>
            <a:ext cx="3556000" cy="2286000"/>
          </a:xfrm>
          <a:prstGeom prst="rect">
            <a:avLst/>
          </a:prstGeom>
        </p:spPr>
      </p:pic>
      <p:sp>
        <p:nvSpPr>
          <p:cNvPr id="5" name="ZoneTexte 4"/>
          <p:cNvSpPr txBox="1"/>
          <p:nvPr/>
        </p:nvSpPr>
        <p:spPr>
          <a:xfrm>
            <a:off x="2554703" y="4496571"/>
            <a:ext cx="4445485" cy="369332"/>
          </a:xfrm>
          <a:prstGeom prst="rect">
            <a:avLst/>
          </a:prstGeom>
          <a:noFill/>
        </p:spPr>
        <p:txBody>
          <a:bodyPr wrap="none" rtlCol="0">
            <a:spAutoFit/>
          </a:bodyPr>
          <a:lstStyle/>
          <a:p>
            <a:r>
              <a:rPr lang="fr-FR" dirty="0" smtClean="0"/>
              <a:t>Main botte radiale et dos de fourchette</a:t>
            </a:r>
            <a:endParaRPr lang="fr-FR" dirty="0"/>
          </a:p>
        </p:txBody>
      </p:sp>
      <p:sp>
        <p:nvSpPr>
          <p:cNvPr id="6" name="ZoneTexte 5"/>
          <p:cNvSpPr txBox="1"/>
          <p:nvPr/>
        </p:nvSpPr>
        <p:spPr>
          <a:xfrm>
            <a:off x="549275" y="5533118"/>
            <a:ext cx="8197188" cy="369332"/>
          </a:xfrm>
          <a:prstGeom prst="rect">
            <a:avLst/>
          </a:prstGeom>
          <a:noFill/>
        </p:spPr>
        <p:txBody>
          <a:bodyPr wrap="none" rtlCol="0">
            <a:spAutoFit/>
          </a:bodyPr>
          <a:lstStyle/>
          <a:p>
            <a:r>
              <a:rPr lang="fr-FR" dirty="0" smtClean="0"/>
              <a:t>Recherche complications associées: cutanées, vasculaires, neurologiques.</a:t>
            </a:r>
            <a:endParaRPr lang="fr-FR" dirty="0"/>
          </a:p>
        </p:txBody>
      </p:sp>
      <p:sp>
        <p:nvSpPr>
          <p:cNvPr id="8" name="ZoneTexte 7"/>
          <p:cNvSpPr txBox="1"/>
          <p:nvPr/>
        </p:nvSpPr>
        <p:spPr>
          <a:xfrm>
            <a:off x="1474426" y="6329760"/>
            <a:ext cx="6220654" cy="246221"/>
          </a:xfrm>
          <a:prstGeom prst="rect">
            <a:avLst/>
          </a:prstGeom>
          <a:noFill/>
        </p:spPr>
        <p:txBody>
          <a:bodyPr wrap="none" rtlCol="0">
            <a:spAutoFit/>
          </a:bodyPr>
          <a:lstStyle/>
          <a:p>
            <a:r>
              <a:rPr lang="fr-FR" sz="1000" i="1" dirty="0" err="1" smtClean="0"/>
              <a:t>Kozin</a:t>
            </a:r>
            <a:r>
              <a:rPr lang="fr-FR" sz="1000" i="1" dirty="0" smtClean="0"/>
              <a:t> et al. </a:t>
            </a:r>
            <a:r>
              <a:rPr lang="fr-FR" sz="1000" i="1" dirty="0" err="1" smtClean="0"/>
              <a:t>Early</a:t>
            </a:r>
            <a:r>
              <a:rPr lang="fr-FR" sz="1000" i="1" dirty="0" smtClean="0"/>
              <a:t> soft tissue complications </a:t>
            </a:r>
            <a:r>
              <a:rPr lang="fr-FR" sz="1000" i="1" dirty="0" err="1" smtClean="0"/>
              <a:t>after</a:t>
            </a:r>
            <a:r>
              <a:rPr lang="fr-FR" sz="1000" i="1" dirty="0" smtClean="0"/>
              <a:t> distal radius fractures. </a:t>
            </a:r>
            <a:r>
              <a:rPr lang="fr-FR" sz="1000" i="1" dirty="0" err="1" smtClean="0"/>
              <a:t>Instr</a:t>
            </a:r>
            <a:r>
              <a:rPr lang="fr-FR" sz="1000" i="1" dirty="0" smtClean="0"/>
              <a:t> Course </a:t>
            </a:r>
            <a:r>
              <a:rPr lang="fr-FR" sz="1000" i="1" dirty="0" err="1" smtClean="0"/>
              <a:t>Lect</a:t>
            </a:r>
            <a:r>
              <a:rPr lang="fr-FR" sz="1000" i="1" dirty="0" smtClean="0"/>
              <a:t> 1993; 42: 89-98</a:t>
            </a:r>
            <a:endParaRPr lang="fr-FR" sz="1000" i="1" dirty="0"/>
          </a:p>
        </p:txBody>
      </p:sp>
    </p:spTree>
    <p:extLst>
      <p:ext uri="{BB962C8B-B14F-4D97-AF65-F5344CB8AC3E}">
        <p14:creationId xmlns:p14="http://schemas.microsoft.com/office/powerpoint/2010/main" val="16724242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Imagerie</a:t>
            </a:r>
            <a:endParaRPr lang="fr-FR" dirty="0"/>
          </a:p>
        </p:txBody>
      </p:sp>
      <p:pic>
        <p:nvPicPr>
          <p:cNvPr id="3" name="Image 2"/>
          <p:cNvPicPr>
            <a:picLocks noChangeAspect="1"/>
          </p:cNvPicPr>
          <p:nvPr/>
        </p:nvPicPr>
        <p:blipFill>
          <a:blip r:embed="rId3"/>
          <a:stretch>
            <a:fillRect/>
          </a:stretch>
        </p:blipFill>
        <p:spPr>
          <a:xfrm>
            <a:off x="1458843" y="2025839"/>
            <a:ext cx="2423949" cy="2027303"/>
          </a:xfrm>
          <a:prstGeom prst="rect">
            <a:avLst/>
          </a:prstGeom>
        </p:spPr>
      </p:pic>
      <p:pic>
        <p:nvPicPr>
          <p:cNvPr id="4" name="Image 3"/>
          <p:cNvPicPr>
            <a:picLocks noChangeAspect="1"/>
          </p:cNvPicPr>
          <p:nvPr/>
        </p:nvPicPr>
        <p:blipFill>
          <a:blip r:embed="rId4"/>
          <a:stretch>
            <a:fillRect/>
          </a:stretch>
        </p:blipFill>
        <p:spPr>
          <a:xfrm>
            <a:off x="1860082" y="4382593"/>
            <a:ext cx="1371600" cy="2286000"/>
          </a:xfrm>
          <a:prstGeom prst="rect">
            <a:avLst/>
          </a:prstGeom>
        </p:spPr>
      </p:pic>
      <p:pic>
        <p:nvPicPr>
          <p:cNvPr id="5" name="Image 4"/>
          <p:cNvPicPr>
            <a:picLocks noChangeAspect="1"/>
          </p:cNvPicPr>
          <p:nvPr/>
        </p:nvPicPr>
        <p:blipFill>
          <a:blip r:embed="rId5"/>
          <a:stretch>
            <a:fillRect/>
          </a:stretch>
        </p:blipFill>
        <p:spPr>
          <a:xfrm>
            <a:off x="5699907" y="4233099"/>
            <a:ext cx="2230570" cy="2321821"/>
          </a:xfrm>
          <a:prstGeom prst="rect">
            <a:avLst/>
          </a:prstGeom>
        </p:spPr>
      </p:pic>
      <p:pic>
        <p:nvPicPr>
          <p:cNvPr id="6" name="Image 5"/>
          <p:cNvPicPr>
            <a:picLocks noChangeAspect="1"/>
          </p:cNvPicPr>
          <p:nvPr/>
        </p:nvPicPr>
        <p:blipFill>
          <a:blip r:embed="rId6"/>
          <a:stretch>
            <a:fillRect/>
          </a:stretch>
        </p:blipFill>
        <p:spPr>
          <a:xfrm>
            <a:off x="5118101" y="2192140"/>
            <a:ext cx="3215679" cy="1612912"/>
          </a:xfrm>
          <a:prstGeom prst="rect">
            <a:avLst/>
          </a:prstGeom>
        </p:spPr>
      </p:pic>
      <p:sp>
        <p:nvSpPr>
          <p:cNvPr id="7" name="ZoneTexte 6"/>
          <p:cNvSpPr txBox="1"/>
          <p:nvPr/>
        </p:nvSpPr>
        <p:spPr>
          <a:xfrm>
            <a:off x="1111076" y="1474768"/>
            <a:ext cx="2912163" cy="369332"/>
          </a:xfrm>
          <a:prstGeom prst="rect">
            <a:avLst/>
          </a:prstGeom>
          <a:noFill/>
        </p:spPr>
        <p:txBody>
          <a:bodyPr wrap="none" rtlCol="0">
            <a:spAutoFit/>
          </a:bodyPr>
          <a:lstStyle/>
          <a:p>
            <a:r>
              <a:rPr lang="fr-FR" dirty="0" smtClean="0"/>
              <a:t>Radiographies standards</a:t>
            </a:r>
            <a:endParaRPr lang="fr-FR" dirty="0"/>
          </a:p>
        </p:txBody>
      </p:sp>
      <p:sp>
        <p:nvSpPr>
          <p:cNvPr id="8" name="ZoneTexte 7"/>
          <p:cNvSpPr txBox="1"/>
          <p:nvPr/>
        </p:nvSpPr>
        <p:spPr>
          <a:xfrm>
            <a:off x="5322345" y="1587413"/>
            <a:ext cx="2258213" cy="369332"/>
          </a:xfrm>
          <a:prstGeom prst="rect">
            <a:avLst/>
          </a:prstGeom>
          <a:noFill/>
        </p:spPr>
        <p:txBody>
          <a:bodyPr wrap="none" rtlCol="0">
            <a:spAutoFit/>
          </a:bodyPr>
          <a:lstStyle/>
          <a:p>
            <a:r>
              <a:rPr lang="fr-FR" dirty="0" smtClean="0"/>
              <a:t>TDM à la demande</a:t>
            </a:r>
            <a:endParaRPr lang="fr-FR" dirty="0"/>
          </a:p>
        </p:txBody>
      </p:sp>
    </p:spTree>
    <p:extLst>
      <p:ext uri="{BB962C8B-B14F-4D97-AF65-F5344CB8AC3E}">
        <p14:creationId xmlns:p14="http://schemas.microsoft.com/office/powerpoint/2010/main" val="32580687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d’une fracture nécessitant un TDM</a:t>
            </a:r>
            <a:endParaRPr lang="fr-FR" dirty="0"/>
          </a:p>
        </p:txBody>
      </p:sp>
      <p:pic>
        <p:nvPicPr>
          <p:cNvPr id="3" name="Image 2"/>
          <p:cNvPicPr>
            <a:picLocks noChangeAspect="1"/>
          </p:cNvPicPr>
          <p:nvPr/>
        </p:nvPicPr>
        <p:blipFill>
          <a:blip r:embed="rId3"/>
          <a:stretch>
            <a:fillRect/>
          </a:stretch>
        </p:blipFill>
        <p:spPr>
          <a:xfrm>
            <a:off x="5236567" y="1444532"/>
            <a:ext cx="2350498" cy="2718806"/>
          </a:xfrm>
          <a:prstGeom prst="rect">
            <a:avLst/>
          </a:prstGeom>
        </p:spPr>
      </p:pic>
      <p:pic>
        <p:nvPicPr>
          <p:cNvPr id="4" name="Image 3"/>
          <p:cNvPicPr>
            <a:picLocks noChangeAspect="1"/>
          </p:cNvPicPr>
          <p:nvPr/>
        </p:nvPicPr>
        <p:blipFill>
          <a:blip r:embed="rId4"/>
          <a:stretch>
            <a:fillRect/>
          </a:stretch>
        </p:blipFill>
        <p:spPr>
          <a:xfrm>
            <a:off x="1033683" y="1472016"/>
            <a:ext cx="2329642" cy="2691322"/>
          </a:xfrm>
          <a:prstGeom prst="rect">
            <a:avLst/>
          </a:prstGeom>
        </p:spPr>
      </p:pic>
      <p:pic>
        <p:nvPicPr>
          <p:cNvPr id="5" name="Image 4"/>
          <p:cNvPicPr>
            <a:picLocks noChangeAspect="1"/>
          </p:cNvPicPr>
          <p:nvPr/>
        </p:nvPicPr>
        <p:blipFill>
          <a:blip r:embed="rId5"/>
          <a:stretch>
            <a:fillRect/>
          </a:stretch>
        </p:blipFill>
        <p:spPr>
          <a:xfrm>
            <a:off x="5061975" y="4526245"/>
            <a:ext cx="2827751" cy="2090822"/>
          </a:xfrm>
          <a:prstGeom prst="rect">
            <a:avLst/>
          </a:prstGeom>
        </p:spPr>
      </p:pic>
      <p:pic>
        <p:nvPicPr>
          <p:cNvPr id="6" name="Image 5"/>
          <p:cNvPicPr>
            <a:picLocks noChangeAspect="1"/>
          </p:cNvPicPr>
          <p:nvPr/>
        </p:nvPicPr>
        <p:blipFill>
          <a:blip r:embed="rId6"/>
          <a:stretch>
            <a:fillRect/>
          </a:stretch>
        </p:blipFill>
        <p:spPr>
          <a:xfrm>
            <a:off x="907219" y="4285312"/>
            <a:ext cx="2614688" cy="2331755"/>
          </a:xfrm>
          <a:prstGeom prst="rect">
            <a:avLst/>
          </a:prstGeom>
        </p:spPr>
      </p:pic>
      <p:sp>
        <p:nvSpPr>
          <p:cNvPr id="7" name="Flèche courbée vers la gauche 6"/>
          <p:cNvSpPr/>
          <p:nvPr/>
        </p:nvSpPr>
        <p:spPr>
          <a:xfrm>
            <a:off x="3867923" y="3555262"/>
            <a:ext cx="731520" cy="121615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 name="Flèche courbée vers la gauche 7"/>
          <p:cNvSpPr/>
          <p:nvPr/>
        </p:nvSpPr>
        <p:spPr>
          <a:xfrm>
            <a:off x="8225791" y="3591327"/>
            <a:ext cx="731520" cy="121615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537001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275" y="668047"/>
            <a:ext cx="8042276" cy="1336956"/>
          </a:xfrm>
        </p:spPr>
        <p:txBody>
          <a:bodyPr/>
          <a:lstStyle/>
          <a:p>
            <a:r>
              <a:rPr lang="fr-FR" dirty="0" smtClean="0"/>
              <a:t>Possibilités </a:t>
            </a:r>
            <a:br>
              <a:rPr lang="fr-FR" dirty="0" smtClean="0"/>
            </a:br>
            <a:r>
              <a:rPr lang="fr-FR" dirty="0" smtClean="0"/>
              <a:t>thérapeutiques</a:t>
            </a:r>
            <a:br>
              <a:rPr lang="fr-FR" dirty="0" smtClean="0"/>
            </a:br>
            <a:r>
              <a:rPr lang="fr-FR" sz="2000" dirty="0" smtClean="0"/>
              <a:t>adaptées aux personnes âgées</a:t>
            </a:r>
            <a:endParaRPr lang="fr-FR" sz="2000" dirty="0"/>
          </a:p>
        </p:txBody>
      </p:sp>
      <p:sp>
        <p:nvSpPr>
          <p:cNvPr id="3" name="ZoneTexte 2"/>
          <p:cNvSpPr txBox="1"/>
          <p:nvPr/>
        </p:nvSpPr>
        <p:spPr>
          <a:xfrm>
            <a:off x="3175263" y="2153465"/>
            <a:ext cx="2794267" cy="369332"/>
          </a:xfrm>
          <a:prstGeom prst="rect">
            <a:avLst/>
          </a:prstGeom>
          <a:noFill/>
        </p:spPr>
        <p:txBody>
          <a:bodyPr wrap="none" rtlCol="0">
            <a:spAutoFit/>
          </a:bodyPr>
          <a:lstStyle/>
          <a:p>
            <a:r>
              <a:rPr lang="fr-FR" dirty="0" smtClean="0"/>
              <a:t>Quel traitement choisir?</a:t>
            </a:r>
            <a:endParaRPr lang="fr-FR" dirty="0"/>
          </a:p>
        </p:txBody>
      </p:sp>
      <p:sp>
        <p:nvSpPr>
          <p:cNvPr id="4" name="ZoneTexte 3"/>
          <p:cNvSpPr txBox="1"/>
          <p:nvPr/>
        </p:nvSpPr>
        <p:spPr>
          <a:xfrm>
            <a:off x="549275" y="2811988"/>
            <a:ext cx="2274556" cy="646331"/>
          </a:xfrm>
          <a:prstGeom prst="rect">
            <a:avLst/>
          </a:prstGeom>
          <a:noFill/>
        </p:spPr>
        <p:txBody>
          <a:bodyPr wrap="none" rtlCol="0">
            <a:spAutoFit/>
          </a:bodyPr>
          <a:lstStyle/>
          <a:p>
            <a:pPr algn="ctr"/>
            <a:r>
              <a:rPr lang="fr-FR" dirty="0" smtClean="0"/>
              <a:t>Le moins de risque </a:t>
            </a:r>
          </a:p>
          <a:p>
            <a:pPr algn="ctr"/>
            <a:r>
              <a:rPr lang="fr-FR" dirty="0" smtClean="0"/>
              <a:t>pour le patient</a:t>
            </a:r>
            <a:endParaRPr lang="fr-FR" dirty="0"/>
          </a:p>
        </p:txBody>
      </p:sp>
      <p:sp>
        <p:nvSpPr>
          <p:cNvPr id="6" name="ZoneTexte 5"/>
          <p:cNvSpPr txBox="1"/>
          <p:nvPr/>
        </p:nvSpPr>
        <p:spPr>
          <a:xfrm>
            <a:off x="549275" y="3855355"/>
            <a:ext cx="2419953" cy="646331"/>
          </a:xfrm>
          <a:prstGeom prst="rect">
            <a:avLst/>
          </a:prstGeom>
          <a:noFill/>
        </p:spPr>
        <p:txBody>
          <a:bodyPr wrap="none" rtlCol="0">
            <a:spAutoFit/>
          </a:bodyPr>
          <a:lstStyle/>
          <a:p>
            <a:pPr algn="ctr"/>
            <a:r>
              <a:rPr lang="fr-FR" dirty="0" smtClean="0"/>
              <a:t>Le plus adapté à la</a:t>
            </a:r>
          </a:p>
          <a:p>
            <a:pPr algn="ctr"/>
            <a:r>
              <a:rPr lang="fr-FR" dirty="0" smtClean="0"/>
              <a:t>Demande du patient</a:t>
            </a:r>
            <a:endParaRPr lang="fr-FR" dirty="0"/>
          </a:p>
        </p:txBody>
      </p:sp>
      <p:sp>
        <p:nvSpPr>
          <p:cNvPr id="7" name="ZoneTexte 6"/>
          <p:cNvSpPr txBox="1"/>
          <p:nvPr/>
        </p:nvSpPr>
        <p:spPr>
          <a:xfrm>
            <a:off x="3825436" y="2827103"/>
            <a:ext cx="5476229" cy="646331"/>
          </a:xfrm>
          <a:prstGeom prst="rect">
            <a:avLst/>
          </a:prstGeom>
          <a:noFill/>
        </p:spPr>
        <p:txBody>
          <a:bodyPr wrap="none" rtlCol="0">
            <a:spAutoFit/>
          </a:bodyPr>
          <a:lstStyle/>
          <a:p>
            <a:r>
              <a:rPr lang="fr-FR" dirty="0" smtClean="0"/>
              <a:t>Balance bénéfice risque: risques de la chirurgie</a:t>
            </a:r>
          </a:p>
          <a:p>
            <a:r>
              <a:rPr lang="fr-FR" dirty="0" smtClean="0"/>
              <a:t>Séquelles du traitement orthopédique</a:t>
            </a:r>
            <a:endParaRPr lang="fr-FR" dirty="0"/>
          </a:p>
        </p:txBody>
      </p:sp>
      <p:pic>
        <p:nvPicPr>
          <p:cNvPr id="10" name="Image 9"/>
          <p:cNvPicPr>
            <a:picLocks noChangeAspect="1"/>
          </p:cNvPicPr>
          <p:nvPr/>
        </p:nvPicPr>
        <p:blipFill>
          <a:blip r:embed="rId3"/>
          <a:stretch>
            <a:fillRect/>
          </a:stretch>
        </p:blipFill>
        <p:spPr>
          <a:xfrm>
            <a:off x="3825436" y="3604952"/>
            <a:ext cx="1812251" cy="1243833"/>
          </a:xfrm>
          <a:prstGeom prst="rect">
            <a:avLst/>
          </a:prstGeom>
        </p:spPr>
      </p:pic>
      <p:sp>
        <p:nvSpPr>
          <p:cNvPr id="11" name="ZoneTexte 10"/>
          <p:cNvSpPr txBox="1"/>
          <p:nvPr/>
        </p:nvSpPr>
        <p:spPr>
          <a:xfrm>
            <a:off x="3054303" y="5775158"/>
            <a:ext cx="3340916" cy="923330"/>
          </a:xfrm>
          <a:prstGeom prst="rect">
            <a:avLst/>
          </a:prstGeom>
          <a:noFill/>
        </p:spPr>
        <p:txBody>
          <a:bodyPr wrap="none" rtlCol="0">
            <a:spAutoFit/>
          </a:bodyPr>
          <a:lstStyle/>
          <a:p>
            <a:pPr algn="ctr"/>
            <a:r>
              <a:rPr lang="fr-FR" dirty="0" smtClean="0"/>
              <a:t>Récupération de l’autonomie</a:t>
            </a:r>
          </a:p>
          <a:p>
            <a:pPr algn="ctr"/>
            <a:r>
              <a:rPr lang="fr-FR" dirty="0" smtClean="0"/>
              <a:t>Le moins de séquelles</a:t>
            </a:r>
          </a:p>
          <a:p>
            <a:pPr algn="ctr"/>
            <a:r>
              <a:rPr lang="fr-FR" dirty="0" smtClean="0"/>
              <a:t>Le moins iatrogène</a:t>
            </a:r>
            <a:endParaRPr lang="fr-FR" dirty="0"/>
          </a:p>
        </p:txBody>
      </p:sp>
      <p:cxnSp>
        <p:nvCxnSpPr>
          <p:cNvPr id="13" name="Connecteur droit avec flèche 12"/>
          <p:cNvCxnSpPr>
            <a:stCxn id="4" idx="3"/>
          </p:cNvCxnSpPr>
          <p:nvPr/>
        </p:nvCxnSpPr>
        <p:spPr>
          <a:xfrm>
            <a:off x="2823831" y="3135154"/>
            <a:ext cx="895762" cy="94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a:stCxn id="6" idx="3"/>
          </p:cNvCxnSpPr>
          <p:nvPr/>
        </p:nvCxnSpPr>
        <p:spPr>
          <a:xfrm>
            <a:off x="2969228" y="4178521"/>
            <a:ext cx="750365" cy="92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Flèche vers le bas 15"/>
          <p:cNvSpPr/>
          <p:nvPr/>
        </p:nvSpPr>
        <p:spPr>
          <a:xfrm>
            <a:off x="4475608" y="5109956"/>
            <a:ext cx="484632" cy="52913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5186596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s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Brise.thmx</Template>
  <TotalTime>4987</TotalTime>
  <Words>3400</Words>
  <Application>Microsoft Macintosh PowerPoint</Application>
  <PresentationFormat>Présentation à l'écran (4:3)</PresentationFormat>
  <Paragraphs>296</Paragraphs>
  <Slides>28</Slides>
  <Notes>24</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Brise</vt:lpstr>
      <vt:lpstr>Fractures de l’extrémité distale du radius de la personne âgée</vt:lpstr>
      <vt:lpstr>Epidémiologie</vt:lpstr>
      <vt:lpstr>Anatomie du poignet</vt:lpstr>
      <vt:lpstr>Mécanisme lésionnel</vt:lpstr>
      <vt:lpstr>Classifications</vt:lpstr>
      <vt:lpstr>Clinique complications?</vt:lpstr>
      <vt:lpstr>Imagerie</vt:lpstr>
      <vt:lpstr>Exemple d’une fracture nécessitant un TDM</vt:lpstr>
      <vt:lpstr>Possibilités  thérapeutiques adaptées aux personnes âgées</vt:lpstr>
      <vt:lpstr>4 paramètres à prendre en compte pour le résultat</vt:lpstr>
      <vt:lpstr>Lésions associées</vt:lpstr>
      <vt:lpstr>Traitement orthopédique</vt:lpstr>
      <vt:lpstr>Surveillance radiologique!</vt:lpstr>
      <vt:lpstr>À éviter!</vt:lpstr>
      <vt:lpstr>Evolution d’un traitement  orthopédique avec tassement</vt:lpstr>
      <vt:lpstr>Traitement chirurgical</vt:lpstr>
      <vt:lpstr>Technique d’embrochage</vt:lpstr>
      <vt:lpstr>Embrochage percutané</vt:lpstr>
      <vt:lpstr>Embrochage suite</vt:lpstr>
      <vt:lpstr>Chirurgie à ciel ouvert plaques verrouillées</vt:lpstr>
      <vt:lpstr>Chirurgie à ciel ouvert plaques verrouillées</vt:lpstr>
      <vt:lpstr>Cas clinique</vt:lpstr>
      <vt:lpstr>Chirurgie à ciel ouvert plaques verrouillées</vt:lpstr>
      <vt:lpstr>Chirurgie à ciel ouvert plaques verrouillées</vt:lpstr>
      <vt:lpstr>Cas désespérés fixateurs externes</vt:lpstr>
      <vt:lpstr>Suites</vt:lpstr>
      <vt:lpstr>Suites</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Fractures de l’extrémité distale du radius de la personne âgée</dc:title>
  <dc:creator>philippe Duchemin</dc:creator>
  <cp:lastModifiedBy>philippe Duchemin</cp:lastModifiedBy>
  <cp:revision>58</cp:revision>
  <dcterms:created xsi:type="dcterms:W3CDTF">2015-10-04T09:52:08Z</dcterms:created>
  <dcterms:modified xsi:type="dcterms:W3CDTF">2015-10-10T05:29:02Z</dcterms:modified>
</cp:coreProperties>
</file>