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P4" ContentType="video/unknown"/>
  <Default Extension="emf" ContentType="image/x-em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56" r:id="rId2"/>
    <p:sldId id="260" r:id="rId3"/>
    <p:sldId id="261" r:id="rId4"/>
    <p:sldId id="264" r:id="rId5"/>
    <p:sldId id="258" r:id="rId6"/>
    <p:sldId id="262" r:id="rId7"/>
    <p:sldId id="263" r:id="rId8"/>
    <p:sldId id="257" r:id="rId9"/>
    <p:sldId id="267" r:id="rId10"/>
    <p:sldId id="265" r:id="rId11"/>
    <p:sldId id="268" r:id="rId12"/>
    <p:sldId id="269" r:id="rId13"/>
    <p:sldId id="270" r:id="rId14"/>
    <p:sldId id="271" r:id="rId15"/>
    <p:sldId id="272" r:id="rId16"/>
    <p:sldId id="273" r:id="rId17"/>
    <p:sldId id="274" r:id="rId18"/>
    <p:sldId id="275" r:id="rId19"/>
    <p:sldId id="276" r:id="rId20"/>
    <p:sldId id="277" r:id="rId21"/>
    <p:sldId id="280" r:id="rId22"/>
    <p:sldId id="278" r:id="rId23"/>
    <p:sldId id="288" r:id="rId24"/>
    <p:sldId id="279" r:id="rId25"/>
    <p:sldId id="285" r:id="rId26"/>
    <p:sldId id="286" r:id="rId27"/>
    <p:sldId id="287" r:id="rId28"/>
    <p:sldId id="281" r:id="rId29"/>
    <p:sldId id="282" r:id="rId30"/>
    <p:sldId id="284" r:id="rId31"/>
    <p:sldId id="289" r:id="rId32"/>
    <p:sldId id="290" r:id="rId33"/>
    <p:sldId id="291" r:id="rId34"/>
    <p:sldId id="292"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1" d="100"/>
          <a:sy n="81" d="100"/>
        </p:scale>
        <p:origin x="-1792"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33F0C6-2DFB-DF48-A33F-E6522CD7CC0B}" type="datetimeFigureOut">
              <a:rPr lang="fr-FR" smtClean="0"/>
              <a:t>30/09/2016</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64B8BA-82CA-B84A-9444-A7A54F104606}" type="slidenum">
              <a:rPr lang="fr-FR" smtClean="0"/>
              <a:t>‹#›</a:t>
            </a:fld>
            <a:endParaRPr lang="fr-FR"/>
          </a:p>
        </p:txBody>
      </p:sp>
    </p:spTree>
    <p:extLst>
      <p:ext uri="{BB962C8B-B14F-4D97-AF65-F5344CB8AC3E}">
        <p14:creationId xmlns:p14="http://schemas.microsoft.com/office/powerpoint/2010/main" val="203524534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Bonjour,</a:t>
            </a:r>
          </a:p>
          <a:p>
            <a:r>
              <a:rPr lang="fr-FR" dirty="0" smtClean="0"/>
              <a:t>Je</a:t>
            </a:r>
            <a:r>
              <a:rPr lang="fr-FR" baseline="0" dirty="0" smtClean="0"/>
              <a:t> vais pour ma part vous parler d’un sujet assez vaste concernant les entorses du genou chez le sujet jeune. Cette lésion commence à être bien connue notamment par le grand </a:t>
            </a:r>
            <a:r>
              <a:rPr lang="fr-FR" baseline="0" dirty="0" err="1" smtClean="0"/>
              <a:t>publiic</a:t>
            </a:r>
            <a:r>
              <a:rPr lang="fr-FR" baseline="0" dirty="0" smtClean="0"/>
              <a:t>.</a:t>
            </a:r>
          </a:p>
          <a:p>
            <a:r>
              <a:rPr lang="fr-FR" baseline="0" dirty="0" smtClean="0"/>
              <a:t>Le sujet est d’ailleurs </a:t>
            </a:r>
            <a:r>
              <a:rPr lang="fr-FR" baseline="0" dirty="0" err="1" smtClean="0"/>
              <a:t>trés</a:t>
            </a:r>
            <a:r>
              <a:rPr lang="fr-FR" baseline="0" dirty="0" smtClean="0"/>
              <a:t> vaste et on pourrai en parler toute une journée. J’ai donc </a:t>
            </a:r>
            <a:r>
              <a:rPr lang="fr-FR" baseline="0" dirty="0" err="1" smtClean="0"/>
              <a:t>insisité</a:t>
            </a:r>
            <a:r>
              <a:rPr lang="fr-FR" baseline="0" dirty="0" smtClean="0"/>
              <a:t> sur la lésion la plus fréquente : la lésion du LCA et les </a:t>
            </a:r>
            <a:r>
              <a:rPr lang="fr-FR" baseline="0" dirty="0" err="1" smtClean="0"/>
              <a:t>atteitnes</a:t>
            </a:r>
            <a:r>
              <a:rPr lang="fr-FR" baseline="0" dirty="0" smtClean="0"/>
              <a:t> </a:t>
            </a:r>
            <a:r>
              <a:rPr lang="fr-FR" baseline="0" dirty="0" err="1" smtClean="0"/>
              <a:t>fréquement</a:t>
            </a:r>
            <a:r>
              <a:rPr lang="fr-FR" baseline="0" dirty="0" smtClean="0"/>
              <a:t> associées. On </a:t>
            </a:r>
            <a:r>
              <a:rPr lang="fr-FR" baseline="0" dirty="0" err="1" smtClean="0"/>
              <a:t>evoquera</a:t>
            </a:r>
            <a:r>
              <a:rPr lang="fr-FR" baseline="0" dirty="0" smtClean="0"/>
              <a:t> </a:t>
            </a:r>
            <a:r>
              <a:rPr lang="fr-FR" baseline="0" dirty="0" err="1" smtClean="0"/>
              <a:t>rapidemment</a:t>
            </a:r>
            <a:r>
              <a:rPr lang="fr-FR" baseline="0" dirty="0" smtClean="0"/>
              <a:t> par ailleurs les autres lésions possibles.</a:t>
            </a:r>
          </a:p>
          <a:p>
            <a:endParaRPr lang="fr-FR" dirty="0"/>
          </a:p>
        </p:txBody>
      </p:sp>
      <p:sp>
        <p:nvSpPr>
          <p:cNvPr id="4" name="Espace réservé du numéro de diapositive 3"/>
          <p:cNvSpPr>
            <a:spLocks noGrp="1"/>
          </p:cNvSpPr>
          <p:nvPr>
            <p:ph type="sldNum" sz="quarter" idx="10"/>
          </p:nvPr>
        </p:nvSpPr>
        <p:spPr/>
        <p:txBody>
          <a:bodyPr/>
          <a:lstStyle/>
          <a:p>
            <a:fld id="{0664B8BA-82CA-B84A-9444-A7A54F104606}" type="slidenum">
              <a:rPr lang="fr-FR" smtClean="0"/>
              <a:t>1</a:t>
            </a:fld>
            <a:endParaRPr lang="fr-FR"/>
          </a:p>
        </p:txBody>
      </p:sp>
    </p:spTree>
    <p:extLst>
      <p:ext uri="{BB962C8B-B14F-4D97-AF65-F5344CB8AC3E}">
        <p14:creationId xmlns:p14="http://schemas.microsoft.com/office/powerpoint/2010/main" val="1006856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L’examen clinique recherchera une lésion du LCA et un ressaut rotatoire.</a:t>
            </a:r>
            <a:r>
              <a:rPr lang="fr-FR" baseline="0" dirty="0" smtClean="0"/>
              <a:t> Cet examen à J 10 pourra bien entendu être réitéré une fois que le genoux aura dégonflé et sera moins douloureux.</a:t>
            </a:r>
          </a:p>
          <a:p>
            <a:r>
              <a:rPr lang="fr-FR" baseline="0" dirty="0" smtClean="0"/>
              <a:t>L’examen à J 10 va surtout permettre d’éliminer des lésions secondaires associées notamment sur les structures ligamentaires périphériques. En effet en cas d’atteinte </a:t>
            </a:r>
            <a:r>
              <a:rPr lang="fr-FR" baseline="0" dirty="0" err="1" smtClean="0"/>
              <a:t>capsulo</a:t>
            </a:r>
            <a:r>
              <a:rPr lang="fr-FR" baseline="0" dirty="0" smtClean="0"/>
              <a:t>-ligamentaire </a:t>
            </a:r>
            <a:r>
              <a:rPr lang="fr-FR" baseline="0" dirty="0" err="1" smtClean="0"/>
              <a:t>péripherique</a:t>
            </a:r>
            <a:r>
              <a:rPr lang="fr-FR" baseline="0" dirty="0" smtClean="0"/>
              <a:t> grave (avec signes cliniques de rupture LLE LLI PAPE PAPI) l’IRM sera </a:t>
            </a:r>
            <a:r>
              <a:rPr lang="fr-FR" baseline="0" dirty="0" err="1" smtClean="0"/>
              <a:t>damandée</a:t>
            </a:r>
            <a:r>
              <a:rPr lang="fr-FR" baseline="0" dirty="0" smtClean="0"/>
              <a:t> en urgence car une réparation ou une reconstruction peut dans ces cas être effectuée en urgence (moins de 3 semaines). Bien entendu la recherche d’une anse de seau </a:t>
            </a:r>
            <a:r>
              <a:rPr lang="fr-FR" baseline="0" dirty="0" err="1" smtClean="0"/>
              <a:t>meniscale</a:t>
            </a:r>
            <a:r>
              <a:rPr lang="fr-FR" baseline="0" dirty="0" smtClean="0"/>
              <a:t> associée avec </a:t>
            </a:r>
            <a:r>
              <a:rPr lang="fr-FR" baseline="0" dirty="0" err="1" smtClean="0"/>
              <a:t>flessum</a:t>
            </a:r>
            <a:r>
              <a:rPr lang="fr-FR" baseline="0" dirty="0" smtClean="0"/>
              <a:t> </a:t>
            </a:r>
            <a:r>
              <a:rPr lang="fr-FR" baseline="0" dirty="0" err="1" smtClean="0"/>
              <a:t>irreductible</a:t>
            </a:r>
            <a:r>
              <a:rPr lang="fr-FR" baseline="0" dirty="0" smtClean="0"/>
              <a:t> doit conduire à un geste chirurgical en urgence.</a:t>
            </a:r>
          </a:p>
          <a:p>
            <a:r>
              <a:rPr lang="fr-FR" baseline="0" dirty="0" smtClean="0"/>
              <a:t>Cet examen permet également d’éliminer les autres causes d’accident d’instabilité du genou comme la luxation ou subluxation de rotule.</a:t>
            </a:r>
            <a:endParaRPr lang="fr-FR" dirty="0"/>
          </a:p>
        </p:txBody>
      </p:sp>
      <p:sp>
        <p:nvSpPr>
          <p:cNvPr id="4" name="Espace réservé du numéro de diapositive 3"/>
          <p:cNvSpPr>
            <a:spLocks noGrp="1"/>
          </p:cNvSpPr>
          <p:nvPr>
            <p:ph type="sldNum" sz="quarter" idx="10"/>
          </p:nvPr>
        </p:nvSpPr>
        <p:spPr/>
        <p:txBody>
          <a:bodyPr/>
          <a:lstStyle/>
          <a:p>
            <a:fld id="{0664B8BA-82CA-B84A-9444-A7A54F104606}" type="slidenum">
              <a:rPr lang="fr-FR" smtClean="0"/>
              <a:t>10</a:t>
            </a:fld>
            <a:endParaRPr lang="fr-FR"/>
          </a:p>
        </p:txBody>
      </p:sp>
    </p:spTree>
    <p:extLst>
      <p:ext uri="{BB962C8B-B14F-4D97-AF65-F5344CB8AC3E}">
        <p14:creationId xmlns:p14="http://schemas.microsoft.com/office/powerpoint/2010/main" val="2488772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Chez le sujet jeune et sportif (foot), soit il s’agit bien d’une entorse grave</a:t>
            </a:r>
            <a:r>
              <a:rPr lang="fr-FR" baseline="0" dirty="0" smtClean="0"/>
              <a:t> avec probable rupture isolée du LCA et dans ce cas la rééducation doit être débutée rapidement et une imagerie par résonnance magnétique doit être </a:t>
            </a:r>
            <a:r>
              <a:rPr lang="fr-FR" baseline="0" dirty="0" err="1" smtClean="0"/>
              <a:t>éffectuée</a:t>
            </a:r>
            <a:r>
              <a:rPr lang="fr-FR" baseline="0" dirty="0" smtClean="0"/>
              <a:t> mais sans urgence </a:t>
            </a:r>
          </a:p>
          <a:p>
            <a:r>
              <a:rPr lang="fr-FR" baseline="0" dirty="0" smtClean="0"/>
              <a:t>Soit l’examen met en évidence une lésion périphérique associée et </a:t>
            </a:r>
            <a:r>
              <a:rPr lang="fr-FR" baseline="0" dirty="0" err="1" smtClean="0"/>
              <a:t>dasn</a:t>
            </a:r>
            <a:r>
              <a:rPr lang="fr-FR" baseline="0" dirty="0" smtClean="0"/>
              <a:t> ce cas une </a:t>
            </a:r>
            <a:r>
              <a:rPr lang="fr-FR" baseline="0" dirty="0" err="1" smtClean="0"/>
              <a:t>irm</a:t>
            </a:r>
            <a:r>
              <a:rPr lang="fr-FR" baseline="0" dirty="0" smtClean="0"/>
              <a:t> doit être faite en urgence car une atteinte d’un plan ligamentaire périph associé (avec rupture complète) doit amener à une chirurgie </a:t>
            </a:r>
            <a:r>
              <a:rPr lang="fr-FR" baseline="0" dirty="0" err="1" smtClean="0"/>
              <a:t>ugrente</a:t>
            </a:r>
            <a:r>
              <a:rPr lang="fr-FR" baseline="0" dirty="0" smtClean="0"/>
              <a:t> à moins de 3 semaines pour reconstruire ou suturer ces structures.</a:t>
            </a:r>
            <a:endParaRPr lang="fr-FR" dirty="0"/>
          </a:p>
        </p:txBody>
      </p:sp>
      <p:sp>
        <p:nvSpPr>
          <p:cNvPr id="4" name="Espace réservé du numéro de diapositive 3"/>
          <p:cNvSpPr>
            <a:spLocks noGrp="1"/>
          </p:cNvSpPr>
          <p:nvPr>
            <p:ph type="sldNum" sz="quarter" idx="10"/>
          </p:nvPr>
        </p:nvSpPr>
        <p:spPr/>
        <p:txBody>
          <a:bodyPr/>
          <a:lstStyle/>
          <a:p>
            <a:fld id="{0664B8BA-82CA-B84A-9444-A7A54F104606}" type="slidenum">
              <a:rPr lang="fr-FR" smtClean="0"/>
              <a:t>11</a:t>
            </a:fld>
            <a:endParaRPr lang="fr-FR"/>
          </a:p>
        </p:txBody>
      </p:sp>
    </p:spTree>
    <p:extLst>
      <p:ext uri="{BB962C8B-B14F-4D97-AF65-F5344CB8AC3E}">
        <p14:creationId xmlns:p14="http://schemas.microsoft.com/office/powerpoint/2010/main" val="38194574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Voici les images </a:t>
            </a:r>
            <a:r>
              <a:rPr lang="fr-FR" dirty="0" err="1" smtClean="0"/>
              <a:t>irm</a:t>
            </a:r>
            <a:r>
              <a:rPr lang="fr-FR" dirty="0" smtClean="0"/>
              <a:t> de la rupture du </a:t>
            </a:r>
            <a:r>
              <a:rPr lang="fr-FR" dirty="0" err="1" smtClean="0"/>
              <a:t>lca</a:t>
            </a:r>
            <a:r>
              <a:rPr lang="fr-FR" dirty="0" smtClean="0"/>
              <a:t>. Sur la </a:t>
            </a:r>
            <a:r>
              <a:rPr lang="fr-FR" dirty="0" err="1" smtClean="0"/>
              <a:t>premeire</a:t>
            </a:r>
            <a:r>
              <a:rPr lang="fr-FR" dirty="0" smtClean="0"/>
              <a:t> image on retrouve</a:t>
            </a:r>
            <a:r>
              <a:rPr lang="fr-FR" baseline="0" dirty="0" smtClean="0"/>
              <a:t> le </a:t>
            </a:r>
            <a:r>
              <a:rPr lang="fr-FR" baseline="0" dirty="0" err="1" smtClean="0"/>
              <a:t>lca</a:t>
            </a:r>
            <a:r>
              <a:rPr lang="fr-FR" baseline="0" dirty="0" smtClean="0"/>
              <a:t> sain tendu comme une corde. Les 2 images suivantes sont des images de rupture du LCA sur des IRM réalisés à plus de 1 mois. La rupture est facilement </a:t>
            </a:r>
            <a:r>
              <a:rPr lang="fr-FR" baseline="0" dirty="0" err="1" smtClean="0"/>
              <a:t>decelable.rupture</a:t>
            </a:r>
            <a:r>
              <a:rPr lang="fr-FR" baseline="0" dirty="0" smtClean="0"/>
              <a:t>, </a:t>
            </a:r>
            <a:r>
              <a:rPr lang="fr-FR" baseline="0" dirty="0" err="1" smtClean="0"/>
              <a:t>echancrure</a:t>
            </a:r>
            <a:r>
              <a:rPr lang="fr-FR" baseline="0" dirty="0" smtClean="0"/>
              <a:t> vide, </a:t>
            </a:r>
            <a:r>
              <a:rPr lang="fr-FR" baseline="0" dirty="0" err="1" smtClean="0"/>
              <a:t>horizontalisation</a:t>
            </a:r>
            <a:r>
              <a:rPr lang="fr-FR" baseline="0" dirty="0" smtClean="0"/>
              <a:t> LCA</a:t>
            </a:r>
          </a:p>
          <a:p>
            <a:r>
              <a:rPr lang="fr-FR" baseline="0" dirty="0" smtClean="0"/>
              <a:t>Une autre image pour vous montrer que </a:t>
            </a:r>
            <a:r>
              <a:rPr lang="fr-FR" baseline="0" dirty="0" err="1" smtClean="0"/>
              <a:t>l’irm</a:t>
            </a:r>
            <a:r>
              <a:rPr lang="fr-FR" baseline="0" dirty="0" smtClean="0"/>
              <a:t> en urgence (</a:t>
            </a:r>
            <a:r>
              <a:rPr lang="fr-FR" baseline="0" dirty="0" err="1" smtClean="0"/>
              <a:t>exepté</a:t>
            </a:r>
            <a:r>
              <a:rPr lang="fr-FR" baseline="0" dirty="0" smtClean="0"/>
              <a:t> le sportif professionnel) est beaucoup moins facilement </a:t>
            </a:r>
            <a:r>
              <a:rPr lang="fr-FR" baseline="0" dirty="0" err="1" smtClean="0"/>
              <a:t>interpretable</a:t>
            </a:r>
            <a:r>
              <a:rPr lang="fr-FR" baseline="0" dirty="0" smtClean="0"/>
              <a:t> pour </a:t>
            </a:r>
            <a:r>
              <a:rPr lang="fr-FR" baseline="0" dirty="0" err="1" smtClean="0"/>
              <a:t>deifferenceir</a:t>
            </a:r>
            <a:r>
              <a:rPr lang="fr-FR" baseline="0" dirty="0" smtClean="0"/>
              <a:t> une rupture complète, une </a:t>
            </a:r>
            <a:r>
              <a:rPr lang="fr-FR" baseline="0" dirty="0" err="1" smtClean="0"/>
              <a:t>rupure</a:t>
            </a:r>
            <a:r>
              <a:rPr lang="fr-FR" baseline="0" dirty="0" smtClean="0"/>
              <a:t> partielle. </a:t>
            </a:r>
            <a:r>
              <a:rPr lang="fr-FR" baseline="0" dirty="0" err="1" smtClean="0"/>
              <a:t>Hypersignal</a:t>
            </a:r>
            <a:r>
              <a:rPr lang="fr-FR" baseline="0" dirty="0" smtClean="0"/>
              <a:t> en </a:t>
            </a:r>
            <a:r>
              <a:rPr lang="fr-FR" baseline="0" dirty="0" err="1" smtClean="0"/>
              <a:t>sequence</a:t>
            </a:r>
            <a:r>
              <a:rPr lang="fr-FR" baseline="0" dirty="0" smtClean="0"/>
              <a:t> T2 ou hypo T1 en faveur d’un saignement ligamentaire</a:t>
            </a:r>
          </a:p>
          <a:p>
            <a:r>
              <a:rPr lang="fr-FR" baseline="0" dirty="0" smtClean="0"/>
              <a:t>En dernier: image de BONE </a:t>
            </a:r>
            <a:r>
              <a:rPr lang="fr-FR" baseline="0" dirty="0" err="1" smtClean="0"/>
              <a:t>bruse</a:t>
            </a:r>
            <a:r>
              <a:rPr lang="fr-FR" baseline="0" dirty="0" smtClean="0"/>
              <a:t> typique (contusion osseuse condyle et plateau tibial externe) en faveur dune entorse grave. Ce </a:t>
            </a:r>
            <a:r>
              <a:rPr lang="fr-FR" baseline="0" dirty="0" err="1" smtClean="0"/>
              <a:t>phenomene</a:t>
            </a:r>
            <a:r>
              <a:rPr lang="fr-FR" baseline="0" dirty="0" smtClean="0"/>
              <a:t> est secondaire à un traumatisme en hyper rotation sur le PTE</a:t>
            </a:r>
            <a:endParaRPr lang="fr-FR" dirty="0" smtClean="0"/>
          </a:p>
        </p:txBody>
      </p:sp>
      <p:sp>
        <p:nvSpPr>
          <p:cNvPr id="4" name="Espace réservé du numéro de diapositive 3"/>
          <p:cNvSpPr>
            <a:spLocks noGrp="1"/>
          </p:cNvSpPr>
          <p:nvPr>
            <p:ph type="sldNum" sz="quarter" idx="10"/>
          </p:nvPr>
        </p:nvSpPr>
        <p:spPr/>
        <p:txBody>
          <a:bodyPr/>
          <a:lstStyle/>
          <a:p>
            <a:fld id="{0664B8BA-82CA-B84A-9444-A7A54F104606}" type="slidenum">
              <a:rPr lang="fr-FR" smtClean="0"/>
              <a:t>12</a:t>
            </a:fld>
            <a:endParaRPr lang="fr-FR"/>
          </a:p>
        </p:txBody>
      </p:sp>
    </p:spTree>
    <p:extLst>
      <p:ext uri="{BB962C8B-B14F-4D97-AF65-F5344CB8AC3E}">
        <p14:creationId xmlns:p14="http://schemas.microsoft.com/office/powerpoint/2010/main" val="25175832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Concernant la </a:t>
            </a:r>
            <a:r>
              <a:rPr lang="fr-FR" dirty="0" err="1" smtClean="0"/>
              <a:t>rutpure</a:t>
            </a:r>
            <a:r>
              <a:rPr lang="fr-FR" baseline="0" dirty="0" smtClean="0"/>
              <a:t> complète du LCA. La pec va bien entendu dépendre de plusieurs facteurs à adapter en fonction du patient. Tout d’abord </a:t>
            </a:r>
            <a:r>
              <a:rPr lang="fr-FR" baseline="0" dirty="0" err="1" smtClean="0"/>
              <a:t>l’age</a:t>
            </a:r>
            <a:r>
              <a:rPr lang="fr-FR" baseline="0" dirty="0" smtClean="0"/>
              <a:t>, le sexe, le </a:t>
            </a:r>
            <a:r>
              <a:rPr lang="fr-FR" baseline="0" dirty="0" err="1" smtClean="0"/>
              <a:t>psort</a:t>
            </a:r>
            <a:r>
              <a:rPr lang="fr-FR" baseline="0" dirty="0" smtClean="0"/>
              <a:t> de patient et sa volonté de poursuivre son activité physique</a:t>
            </a:r>
          </a:p>
          <a:p>
            <a:r>
              <a:rPr lang="fr-FR" baseline="0" dirty="0" smtClean="0"/>
              <a:t>Un sujet plus jeune, plus sportif et faisant des </a:t>
            </a:r>
            <a:r>
              <a:rPr lang="fr-FR" baseline="0" dirty="0" err="1" smtClean="0"/>
              <a:t>activites</a:t>
            </a:r>
            <a:r>
              <a:rPr lang="fr-FR" baseline="0" dirty="0" smtClean="0"/>
              <a:t> plus à risque d’accident d’instabilité pivot-pivot contact et de manière plus intense sera plus facilement orientée vers a chirurgie notamment si ce dernier exprime sa volonté de poursuivre. Actuellement, la reconstruction du LCA pourra </a:t>
            </a:r>
            <a:r>
              <a:rPr lang="fr-FR" baseline="0" dirty="0" err="1" smtClean="0"/>
              <a:t>etre</a:t>
            </a:r>
            <a:r>
              <a:rPr lang="fr-FR" baseline="0" dirty="0" smtClean="0"/>
              <a:t> associée à une plastie </a:t>
            </a:r>
            <a:r>
              <a:rPr lang="fr-FR" baseline="0" dirty="0" err="1" smtClean="0"/>
              <a:t>antero-latérale</a:t>
            </a:r>
            <a:r>
              <a:rPr lang="fr-FR" baseline="0" dirty="0" smtClean="0"/>
              <a:t> en cas de ressaut rotatoire et de sport pivot-contact comme le foot ou le rugby afin de mieux contrôle le rotation du tibia. L’hyper-rotation du tibia n’est en effet que partiellement corrigée avec une simple reconstruction du </a:t>
            </a:r>
            <a:r>
              <a:rPr lang="fr-FR" baseline="0" dirty="0" err="1" smtClean="0"/>
              <a:t>lCA</a:t>
            </a:r>
            <a:r>
              <a:rPr lang="fr-FR" baseline="0" dirty="0" smtClean="0"/>
              <a:t>.</a:t>
            </a:r>
          </a:p>
          <a:p>
            <a:r>
              <a:rPr lang="fr-FR" baseline="0" dirty="0" smtClean="0"/>
              <a:t>Enfin pour un patient moins jeune et moins demandeur sportivement, une rééducation spécifique devra être essayée pour compenser la rupture du </a:t>
            </a:r>
            <a:r>
              <a:rPr lang="fr-FR" baseline="0" dirty="0" err="1" smtClean="0"/>
              <a:t>lCA</a:t>
            </a:r>
            <a:r>
              <a:rPr lang="fr-FR" baseline="0" dirty="0" smtClean="0"/>
              <a:t> en renforcent les ischio-jambiers en travaillant la </a:t>
            </a:r>
            <a:r>
              <a:rPr lang="fr-FR" baseline="0" dirty="0" err="1" smtClean="0"/>
              <a:t>prorpioception</a:t>
            </a:r>
            <a:r>
              <a:rPr lang="fr-FR" baseline="0" dirty="0" smtClean="0"/>
              <a:t> au cabinet puis sur le terrain sportif. En cas d’</a:t>
            </a:r>
            <a:r>
              <a:rPr lang="fr-FR" baseline="0" dirty="0" err="1" smtClean="0"/>
              <a:t>echec</a:t>
            </a:r>
            <a:r>
              <a:rPr lang="fr-FR" baseline="0" dirty="0" smtClean="0"/>
              <a:t> et </a:t>
            </a:r>
            <a:r>
              <a:rPr lang="fr-FR" baseline="0" dirty="0" err="1" smtClean="0"/>
              <a:t>persistence</a:t>
            </a:r>
            <a:r>
              <a:rPr lang="fr-FR" baseline="0" dirty="0" smtClean="0"/>
              <a:t> d’une instabilité (</a:t>
            </a:r>
            <a:r>
              <a:rPr lang="fr-FR" baseline="0" dirty="0" err="1" smtClean="0"/>
              <a:t>lachages</a:t>
            </a:r>
            <a:r>
              <a:rPr lang="fr-FR" baseline="0" dirty="0" smtClean="0"/>
              <a:t> ou douleurs à l’effort du fait de la rotation du tibia mal </a:t>
            </a:r>
            <a:r>
              <a:rPr lang="fr-FR" baseline="0" dirty="0" err="1" smtClean="0"/>
              <a:t>contrôllée</a:t>
            </a:r>
            <a:r>
              <a:rPr lang="fr-FR" baseline="0" dirty="0" smtClean="0"/>
              <a:t>), une plastie ligamentaire pourra </a:t>
            </a:r>
            <a:r>
              <a:rPr lang="fr-FR" baseline="0" dirty="0" err="1" smtClean="0"/>
              <a:t>ertre</a:t>
            </a:r>
            <a:r>
              <a:rPr lang="fr-FR" baseline="0" dirty="0" smtClean="0"/>
              <a:t> envisagée. </a:t>
            </a:r>
            <a:endParaRPr lang="fr-FR" dirty="0"/>
          </a:p>
        </p:txBody>
      </p:sp>
      <p:sp>
        <p:nvSpPr>
          <p:cNvPr id="4" name="Espace réservé du numéro de diapositive 3"/>
          <p:cNvSpPr>
            <a:spLocks noGrp="1"/>
          </p:cNvSpPr>
          <p:nvPr>
            <p:ph type="sldNum" sz="quarter" idx="10"/>
          </p:nvPr>
        </p:nvSpPr>
        <p:spPr/>
        <p:txBody>
          <a:bodyPr/>
          <a:lstStyle/>
          <a:p>
            <a:fld id="{0664B8BA-82CA-B84A-9444-A7A54F104606}" type="slidenum">
              <a:rPr lang="fr-FR" smtClean="0"/>
              <a:t>13</a:t>
            </a:fld>
            <a:endParaRPr lang="fr-FR"/>
          </a:p>
        </p:txBody>
      </p:sp>
    </p:spTree>
    <p:extLst>
      <p:ext uri="{BB962C8B-B14F-4D97-AF65-F5344CB8AC3E}">
        <p14:creationId xmlns:p14="http://schemas.microsoft.com/office/powerpoint/2010/main" val="1099637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Les principales</a:t>
            </a:r>
            <a:r>
              <a:rPr lang="fr-FR" baseline="0" dirty="0" smtClean="0"/>
              <a:t> techniques de </a:t>
            </a:r>
            <a:r>
              <a:rPr lang="fr-FR" baseline="0" dirty="0" err="1" smtClean="0"/>
              <a:t>reconstrucyion</a:t>
            </a:r>
            <a:r>
              <a:rPr lang="fr-FR" baseline="0" dirty="0" smtClean="0"/>
              <a:t> du LCA utilisent le ligament rotulien ou les ischio-jambiers</a:t>
            </a:r>
          </a:p>
          <a:p>
            <a:r>
              <a:rPr lang="fr-FR" baseline="0" dirty="0" err="1" smtClean="0"/>
              <a:t>Actuellemnt</a:t>
            </a:r>
            <a:r>
              <a:rPr lang="fr-FR" baseline="0" dirty="0" smtClean="0"/>
              <a:t>, nous utilisons un seul des 2 tendons Ij le DT qui sera replié en 4 bruns afin de former un transplant de haute résistance. Cette technique permet par </a:t>
            </a:r>
            <a:r>
              <a:rPr lang="fr-FR" baseline="0" dirty="0" err="1" smtClean="0"/>
              <a:t>ailleur</a:t>
            </a:r>
            <a:r>
              <a:rPr lang="fr-FR" baseline="0" dirty="0" smtClean="0"/>
              <a:t> de conserver un des 2 tendons de la patte d’oie et de mieux </a:t>
            </a:r>
            <a:r>
              <a:rPr lang="fr-FR" baseline="0" dirty="0" err="1" smtClean="0"/>
              <a:t>contrôller</a:t>
            </a:r>
            <a:r>
              <a:rPr lang="fr-FR" baseline="0" dirty="0" smtClean="0"/>
              <a:t> la RE après ce type d’</a:t>
            </a:r>
            <a:r>
              <a:rPr lang="fr-FR" baseline="0" dirty="0" err="1" smtClean="0"/>
              <a:t>inetrvention</a:t>
            </a:r>
            <a:r>
              <a:rPr lang="fr-FR" baseline="0" dirty="0" smtClean="0"/>
              <a:t>.</a:t>
            </a:r>
          </a:p>
          <a:p>
            <a:r>
              <a:rPr lang="fr-FR" baseline="0" dirty="0" smtClean="0"/>
              <a:t>Les différentes techniques donnent toutes de bons résultats si l’indication est bien posée, par exemple en l’absence de laxité sévère ou de ressaut rotatoire qui </a:t>
            </a:r>
            <a:r>
              <a:rPr lang="fr-FR" baseline="0" dirty="0" err="1" smtClean="0"/>
              <a:t>necessitérai</a:t>
            </a:r>
            <a:r>
              <a:rPr lang="fr-FR" baseline="0" dirty="0" smtClean="0"/>
              <a:t> une plastie </a:t>
            </a:r>
            <a:r>
              <a:rPr lang="fr-FR" baseline="0" dirty="0" err="1" smtClean="0"/>
              <a:t>antero-latérale</a:t>
            </a:r>
            <a:r>
              <a:rPr lang="fr-FR" baseline="0" dirty="0" smtClean="0"/>
              <a:t> pour mieux </a:t>
            </a:r>
            <a:r>
              <a:rPr lang="fr-FR" baseline="0" dirty="0" err="1" smtClean="0"/>
              <a:t>controler</a:t>
            </a:r>
            <a:r>
              <a:rPr lang="fr-FR" baseline="0" dirty="0" smtClean="0"/>
              <a:t> la rotation interne du tibia sur les sports pivot-contact.</a:t>
            </a:r>
            <a:endParaRPr lang="fr-FR" dirty="0"/>
          </a:p>
        </p:txBody>
      </p:sp>
      <p:sp>
        <p:nvSpPr>
          <p:cNvPr id="4" name="Espace réservé du numéro de diapositive 3"/>
          <p:cNvSpPr>
            <a:spLocks noGrp="1"/>
          </p:cNvSpPr>
          <p:nvPr>
            <p:ph type="sldNum" sz="quarter" idx="10"/>
          </p:nvPr>
        </p:nvSpPr>
        <p:spPr/>
        <p:txBody>
          <a:bodyPr/>
          <a:lstStyle/>
          <a:p>
            <a:fld id="{0664B8BA-82CA-B84A-9444-A7A54F104606}" type="slidenum">
              <a:rPr lang="fr-FR" smtClean="0"/>
              <a:t>14</a:t>
            </a:fld>
            <a:endParaRPr lang="fr-FR"/>
          </a:p>
        </p:txBody>
      </p:sp>
    </p:spTree>
    <p:extLst>
      <p:ext uri="{BB962C8B-B14F-4D97-AF65-F5344CB8AC3E}">
        <p14:creationId xmlns:p14="http://schemas.microsoft.com/office/powerpoint/2010/main" val="18120526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La </a:t>
            </a:r>
            <a:r>
              <a:rPr lang="fr-FR" dirty="0" err="1" smtClean="0"/>
              <a:t>palstie</a:t>
            </a:r>
            <a:r>
              <a:rPr lang="fr-FR" dirty="0" smtClean="0"/>
              <a:t> AL est</a:t>
            </a:r>
            <a:r>
              <a:rPr lang="fr-FR" baseline="0" dirty="0" smtClean="0"/>
              <a:t> une plastie fonctionnelle extra-articulaire. Cette plastie sera passée en percutané sous le </a:t>
            </a:r>
            <a:r>
              <a:rPr lang="fr-FR" baseline="0" dirty="0" err="1" smtClean="0"/>
              <a:t>facia</a:t>
            </a:r>
            <a:r>
              <a:rPr lang="fr-FR" baseline="0" dirty="0" smtClean="0"/>
              <a:t> </a:t>
            </a:r>
            <a:r>
              <a:rPr lang="fr-FR" baseline="0" dirty="0" err="1" smtClean="0"/>
              <a:t>lata</a:t>
            </a:r>
            <a:r>
              <a:rPr lang="fr-FR" baseline="0" dirty="0" smtClean="0"/>
              <a:t> et au dessus du LCM. Cette dernière doit être fixée en rotation neutre et pas trop serrée afin de ne pas bloquer la RI naturelle du tibia et donc d’entrainer un risque d’arthrose.</a:t>
            </a:r>
            <a:endParaRPr lang="fr-FR" dirty="0" smtClean="0"/>
          </a:p>
          <a:p>
            <a:r>
              <a:rPr lang="fr-FR" dirty="0" smtClean="0"/>
              <a:t>L’</a:t>
            </a:r>
            <a:r>
              <a:rPr lang="fr-FR" dirty="0" err="1" smtClean="0"/>
              <a:t>interet</a:t>
            </a:r>
            <a:r>
              <a:rPr lang="fr-FR" dirty="0" smtClean="0"/>
              <a:t> principal</a:t>
            </a:r>
            <a:r>
              <a:rPr lang="fr-FR" baseline="0" dirty="0" smtClean="0"/>
              <a:t> </a:t>
            </a:r>
            <a:r>
              <a:rPr lang="fr-FR" baseline="0" dirty="0" err="1" smtClean="0"/>
              <a:t>retouvé</a:t>
            </a:r>
            <a:r>
              <a:rPr lang="fr-FR" baseline="0" dirty="0" smtClean="0"/>
              <a:t> dans les études est que cette plastie AL prend en charge une partie des contraintes </a:t>
            </a:r>
            <a:r>
              <a:rPr lang="fr-FR" baseline="0" dirty="0" err="1" smtClean="0"/>
              <a:t>antero-posterieures</a:t>
            </a:r>
            <a:r>
              <a:rPr lang="fr-FR" baseline="0" dirty="0" smtClean="0"/>
              <a:t> du genou et rotatoire. Cette plastie va donc prendre en charge jusqu’à 43 % des contraintes </a:t>
            </a:r>
            <a:r>
              <a:rPr lang="fr-FR" baseline="0" dirty="0" err="1" smtClean="0"/>
              <a:t>antero-posterieures</a:t>
            </a:r>
            <a:r>
              <a:rPr lang="fr-FR" baseline="0" dirty="0" smtClean="0"/>
              <a:t> selon les </a:t>
            </a:r>
            <a:r>
              <a:rPr lang="fr-FR" baseline="0" dirty="0" err="1" smtClean="0"/>
              <a:t>etudes</a:t>
            </a:r>
            <a:r>
              <a:rPr lang="fr-FR" baseline="0" dirty="0" smtClean="0"/>
              <a:t> et donc soulager la reconstruction articulaire du LCA. Ce ci a un </a:t>
            </a:r>
            <a:r>
              <a:rPr lang="fr-FR" baseline="0" dirty="0" err="1" smtClean="0"/>
              <a:t>interet</a:t>
            </a:r>
            <a:r>
              <a:rPr lang="fr-FR" baseline="0" dirty="0" smtClean="0"/>
              <a:t> tout particulier chez les patients pratiquant un sport pivot-contact.</a:t>
            </a:r>
          </a:p>
          <a:p>
            <a:r>
              <a:rPr lang="fr-FR" baseline="0" dirty="0" smtClean="0"/>
              <a:t>Enfin cette plastie fonctionnelle et non anatomique aura un </a:t>
            </a:r>
            <a:r>
              <a:rPr lang="fr-FR" baseline="0" dirty="0" err="1" smtClean="0"/>
              <a:t>interet</a:t>
            </a:r>
            <a:r>
              <a:rPr lang="fr-FR" baseline="0" dirty="0" smtClean="0"/>
              <a:t> en cas d’</a:t>
            </a:r>
            <a:r>
              <a:rPr lang="fr-FR" baseline="0" dirty="0" err="1" smtClean="0"/>
              <a:t>echec</a:t>
            </a:r>
            <a:r>
              <a:rPr lang="fr-FR" baseline="0" dirty="0" smtClean="0"/>
              <a:t> de ligamentoplastie intra-articulaire sans erreur chirurgicale retrouvée. Souvent du à une sous estimation de la laxité rotatoire en </a:t>
            </a:r>
            <a:r>
              <a:rPr lang="fr-FR" baseline="0" dirty="0" err="1" smtClean="0"/>
              <a:t>pré-opératoire</a:t>
            </a:r>
            <a:r>
              <a:rPr lang="fr-FR" baseline="0" dirty="0" smtClean="0"/>
              <a:t>.</a:t>
            </a:r>
            <a:endParaRPr lang="fr-FR" dirty="0"/>
          </a:p>
        </p:txBody>
      </p:sp>
      <p:sp>
        <p:nvSpPr>
          <p:cNvPr id="4" name="Espace réservé du numéro de diapositive 3"/>
          <p:cNvSpPr>
            <a:spLocks noGrp="1"/>
          </p:cNvSpPr>
          <p:nvPr>
            <p:ph type="sldNum" sz="quarter" idx="10"/>
          </p:nvPr>
        </p:nvSpPr>
        <p:spPr/>
        <p:txBody>
          <a:bodyPr/>
          <a:lstStyle/>
          <a:p>
            <a:fld id="{0664B8BA-82CA-B84A-9444-A7A54F104606}" type="slidenum">
              <a:rPr lang="fr-FR" smtClean="0"/>
              <a:t>15</a:t>
            </a:fld>
            <a:endParaRPr lang="fr-FR"/>
          </a:p>
        </p:txBody>
      </p:sp>
    </p:spTree>
    <p:extLst>
      <p:ext uri="{BB962C8B-B14F-4D97-AF65-F5344CB8AC3E}">
        <p14:creationId xmlns:p14="http://schemas.microsoft.com/office/powerpoint/2010/main" val="2699271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je</a:t>
            </a:r>
            <a:r>
              <a:rPr lang="fr-FR" baseline="0" dirty="0" smtClean="0"/>
              <a:t> voulais </a:t>
            </a:r>
            <a:r>
              <a:rPr lang="fr-FR" baseline="0" dirty="0" err="1" smtClean="0"/>
              <a:t>egalement</a:t>
            </a:r>
            <a:r>
              <a:rPr lang="fr-FR" baseline="0" dirty="0" smtClean="0"/>
              <a:t> aborder </a:t>
            </a:r>
            <a:r>
              <a:rPr lang="fr-FR" baseline="0" dirty="0" err="1" smtClean="0"/>
              <a:t>succintement</a:t>
            </a:r>
            <a:r>
              <a:rPr lang="fr-FR" baseline="0" dirty="0" smtClean="0"/>
              <a:t> les ruptures partielles du LCA. Elles sont de diagnostic difficile car ressemblent </a:t>
            </a:r>
            <a:r>
              <a:rPr lang="fr-FR" baseline="0" dirty="0" err="1" smtClean="0"/>
              <a:t>frequement</a:t>
            </a:r>
            <a:r>
              <a:rPr lang="fr-FR" baseline="0" dirty="0" smtClean="0"/>
              <a:t> peu à une entorse grave. La clinique est peu </a:t>
            </a:r>
            <a:r>
              <a:rPr lang="fr-FR" baseline="0" dirty="0" err="1" smtClean="0"/>
              <a:t>spe</a:t>
            </a:r>
            <a:r>
              <a:rPr lang="fr-FR" baseline="0" dirty="0" smtClean="0"/>
              <a:t>, l’imagerie est </a:t>
            </a:r>
            <a:endParaRPr lang="fr-FR" dirty="0"/>
          </a:p>
        </p:txBody>
      </p:sp>
      <p:sp>
        <p:nvSpPr>
          <p:cNvPr id="4" name="Espace réservé du numéro de diapositive 3"/>
          <p:cNvSpPr>
            <a:spLocks noGrp="1"/>
          </p:cNvSpPr>
          <p:nvPr>
            <p:ph type="sldNum" sz="quarter" idx="10"/>
          </p:nvPr>
        </p:nvSpPr>
        <p:spPr/>
        <p:txBody>
          <a:bodyPr/>
          <a:lstStyle/>
          <a:p>
            <a:fld id="{0664B8BA-82CA-B84A-9444-A7A54F104606}" type="slidenum">
              <a:rPr lang="fr-FR" smtClean="0"/>
              <a:t>16</a:t>
            </a:fld>
            <a:endParaRPr lang="fr-FR"/>
          </a:p>
        </p:txBody>
      </p:sp>
    </p:spTree>
    <p:extLst>
      <p:ext uri="{BB962C8B-B14F-4D97-AF65-F5344CB8AC3E}">
        <p14:creationId xmlns:p14="http://schemas.microsoft.com/office/powerpoint/2010/main" val="16130932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L’histoire naturelle</a:t>
            </a:r>
            <a:r>
              <a:rPr lang="fr-FR" baseline="0" dirty="0" smtClean="0"/>
              <a:t> de la rupture du LCA chez un sujet jeune sportif à pivot-pivot contact est la suivante: le ^patient fait une entorse du genou au foot. Après une </a:t>
            </a:r>
            <a:r>
              <a:rPr lang="fr-FR" baseline="0" dirty="0" err="1" smtClean="0"/>
              <a:t>periode</a:t>
            </a:r>
            <a:r>
              <a:rPr lang="fr-FR" baseline="0" dirty="0" smtClean="0"/>
              <a:t> de repos sportif et renforcement </a:t>
            </a:r>
            <a:r>
              <a:rPr lang="fr-FR" baseline="0" dirty="0" err="1" smtClean="0"/>
              <a:t>misculaire</a:t>
            </a:r>
            <a:r>
              <a:rPr lang="fr-FR" baseline="0" dirty="0" smtClean="0"/>
              <a:t>, il </a:t>
            </a:r>
            <a:r>
              <a:rPr lang="fr-FR" baseline="0" dirty="0" err="1" smtClean="0"/>
              <a:t>repre,d</a:t>
            </a:r>
            <a:r>
              <a:rPr lang="fr-FR" baseline="0" dirty="0" smtClean="0"/>
              <a:t> le foot malgré des épisodes d’instabilité mais comme le patient n’est pas </a:t>
            </a:r>
            <a:r>
              <a:rPr lang="fr-FR" baseline="0" dirty="0" err="1" smtClean="0"/>
              <a:t>géné</a:t>
            </a:r>
            <a:r>
              <a:rPr lang="fr-FR" baseline="0" dirty="0" smtClean="0"/>
              <a:t> dans la vie de tous les jours il continue son sport.</a:t>
            </a:r>
          </a:p>
          <a:p>
            <a:r>
              <a:rPr lang="fr-FR" baseline="0" dirty="0" smtClean="0"/>
              <a:t>Vers 30 ans, le patient fait une lésion méniscale sur un accident d’</a:t>
            </a:r>
            <a:r>
              <a:rPr lang="fr-FR" baseline="0" dirty="0" err="1" smtClean="0"/>
              <a:t>insytabilité</a:t>
            </a:r>
            <a:r>
              <a:rPr lang="fr-FR" baseline="0" dirty="0" smtClean="0"/>
              <a:t>. À ce </a:t>
            </a:r>
            <a:r>
              <a:rPr lang="fr-FR" baseline="0" dirty="0" err="1" smtClean="0"/>
              <a:t>moement</a:t>
            </a:r>
            <a:r>
              <a:rPr lang="fr-FR" baseline="0" dirty="0" smtClean="0"/>
              <a:t>, les douleurs au sport sont trop importantes et ce dernier </a:t>
            </a:r>
            <a:r>
              <a:rPr lang="fr-FR" baseline="0" dirty="0" err="1" smtClean="0"/>
              <a:t>decide</a:t>
            </a:r>
            <a:r>
              <a:rPr lang="fr-FR" baseline="0" dirty="0" smtClean="0"/>
              <a:t> de stopper le foot et de passer à d’autres activités comme la </a:t>
            </a:r>
            <a:r>
              <a:rPr lang="fr-FR" baseline="0" dirty="0" err="1" smtClean="0"/>
              <a:t>coursse</a:t>
            </a:r>
            <a:r>
              <a:rPr lang="fr-FR" baseline="0" dirty="0" smtClean="0"/>
              <a:t> à pied</a:t>
            </a:r>
          </a:p>
          <a:p>
            <a:r>
              <a:rPr lang="fr-FR" baseline="0" dirty="0" smtClean="0"/>
              <a:t>À 40 50 ans, les </a:t>
            </a:r>
            <a:r>
              <a:rPr lang="fr-FR" baseline="0" dirty="0" err="1" smtClean="0"/>
              <a:t>lachages</a:t>
            </a:r>
            <a:r>
              <a:rPr lang="fr-FR" baseline="0" dirty="0" smtClean="0"/>
              <a:t> deviennent plus rares </a:t>
            </a:r>
            <a:r>
              <a:rPr lang="fr-FR" baseline="0" dirty="0" err="1" smtClean="0"/>
              <a:t>masi</a:t>
            </a:r>
            <a:r>
              <a:rPr lang="fr-FR" baseline="0" dirty="0" smtClean="0"/>
              <a:t> les </a:t>
            </a:r>
            <a:r>
              <a:rPr lang="fr-FR" baseline="0" dirty="0" err="1" smtClean="0"/>
              <a:t>douelrus</a:t>
            </a:r>
            <a:r>
              <a:rPr lang="fr-FR" baseline="0" dirty="0" smtClean="0"/>
              <a:t> s’installent dans la vie de tous les jours. Une arthrose FTI apparaît.</a:t>
            </a:r>
          </a:p>
          <a:p>
            <a:r>
              <a:rPr lang="fr-FR" baseline="0" dirty="0" smtClean="0"/>
              <a:t>Ce qu’il faut bien comprendre c’est que la </a:t>
            </a:r>
            <a:r>
              <a:rPr lang="fr-FR" baseline="0" dirty="0" err="1" smtClean="0"/>
              <a:t>lesion</a:t>
            </a:r>
            <a:r>
              <a:rPr lang="fr-FR" baseline="0" dirty="0" smtClean="0"/>
              <a:t> isolée du LCA  devient à risque d’arthrose une </a:t>
            </a:r>
            <a:r>
              <a:rPr lang="fr-FR" baseline="0" dirty="0" err="1" smtClean="0"/>
              <a:t>foisla</a:t>
            </a:r>
            <a:r>
              <a:rPr lang="fr-FR" baseline="0" dirty="0" smtClean="0"/>
              <a:t> </a:t>
            </a:r>
            <a:r>
              <a:rPr lang="fr-FR" baseline="0" dirty="0" err="1" smtClean="0"/>
              <a:t>lesion</a:t>
            </a:r>
            <a:r>
              <a:rPr lang="fr-FR" baseline="0" dirty="0" smtClean="0"/>
              <a:t> </a:t>
            </a:r>
            <a:r>
              <a:rPr lang="fr-FR" baseline="0" dirty="0" err="1" smtClean="0"/>
              <a:t>meniscale</a:t>
            </a:r>
            <a:r>
              <a:rPr lang="fr-FR" baseline="0" dirty="0" smtClean="0"/>
              <a:t> associée. C’est pourquoi une lésion LCA seule chez un patient moins jeune et ne faisant pas de sports à pivot peut </a:t>
            </a:r>
            <a:r>
              <a:rPr lang="fr-FR" baseline="0" dirty="0" err="1" smtClean="0"/>
              <a:t>beneficier</a:t>
            </a:r>
            <a:r>
              <a:rPr lang="fr-FR" baseline="0" dirty="0" smtClean="0"/>
              <a:t> dans un premier temps d’une rééducation. Mais </a:t>
            </a:r>
            <a:r>
              <a:rPr lang="fr-FR" baseline="0" dirty="0" err="1" smtClean="0"/>
              <a:t>qu</a:t>
            </a:r>
            <a:r>
              <a:rPr lang="fr-FR" baseline="0" dirty="0" smtClean="0"/>
              <a:t> ’en cas de lésion </a:t>
            </a:r>
            <a:r>
              <a:rPr lang="fr-FR" baseline="0" dirty="0" err="1" smtClean="0"/>
              <a:t>meniscale</a:t>
            </a:r>
            <a:r>
              <a:rPr lang="fr-FR" baseline="0" dirty="0" smtClean="0"/>
              <a:t> associée ou de jeune sportif avec sport pivot-contact la plastie ligamentaire semble plus logique.</a:t>
            </a:r>
            <a:endParaRPr lang="fr-FR" dirty="0"/>
          </a:p>
        </p:txBody>
      </p:sp>
      <p:sp>
        <p:nvSpPr>
          <p:cNvPr id="4" name="Espace réservé du numéro de diapositive 3"/>
          <p:cNvSpPr>
            <a:spLocks noGrp="1"/>
          </p:cNvSpPr>
          <p:nvPr>
            <p:ph type="sldNum" sz="quarter" idx="10"/>
          </p:nvPr>
        </p:nvSpPr>
        <p:spPr/>
        <p:txBody>
          <a:bodyPr/>
          <a:lstStyle/>
          <a:p>
            <a:fld id="{0664B8BA-82CA-B84A-9444-A7A54F104606}" type="slidenum">
              <a:rPr lang="fr-FR" smtClean="0"/>
              <a:t>18</a:t>
            </a:fld>
            <a:endParaRPr lang="fr-FR"/>
          </a:p>
        </p:txBody>
      </p:sp>
    </p:spTree>
    <p:extLst>
      <p:ext uri="{BB962C8B-B14F-4D97-AF65-F5344CB8AC3E}">
        <p14:creationId xmlns:p14="http://schemas.microsoft.com/office/powerpoint/2010/main" val="1590164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Nous allons maintenant aborder les lésions associées</a:t>
            </a:r>
            <a:r>
              <a:rPr lang="fr-FR" baseline="0" dirty="0" smtClean="0"/>
              <a:t> fréquentes et moins fréquentes. </a:t>
            </a:r>
            <a:r>
              <a:rPr lang="fr-FR" baseline="0" dirty="0" err="1" smtClean="0"/>
              <a:t>Zctuellemnt</a:t>
            </a:r>
            <a:r>
              <a:rPr lang="fr-FR" baseline="0" dirty="0" smtClean="0"/>
              <a:t> chez le sujet jeune, </a:t>
            </a:r>
            <a:r>
              <a:rPr lang="fr-FR" baseline="0" dirty="0" err="1" smtClean="0"/>
              <a:t>mla</a:t>
            </a:r>
            <a:r>
              <a:rPr lang="fr-FR" baseline="0" dirty="0" smtClean="0"/>
              <a:t> </a:t>
            </a:r>
            <a:r>
              <a:rPr lang="fr-FR" baseline="0" dirty="0" err="1" smtClean="0"/>
              <a:t>lesion</a:t>
            </a:r>
            <a:r>
              <a:rPr lang="fr-FR" baseline="0" dirty="0" smtClean="0"/>
              <a:t> </a:t>
            </a:r>
            <a:r>
              <a:rPr lang="fr-FR" baseline="0" dirty="0" err="1" smtClean="0"/>
              <a:t>meniscale</a:t>
            </a:r>
            <a:r>
              <a:rPr lang="fr-FR" baseline="0" dirty="0" smtClean="0"/>
              <a:t> associée au LC est une indication </a:t>
            </a:r>
            <a:r>
              <a:rPr lang="fr-FR" baseline="0" dirty="0" err="1" smtClean="0"/>
              <a:t>chir</a:t>
            </a:r>
            <a:endParaRPr lang="fr-FR" baseline="0" dirty="0" smtClean="0"/>
          </a:p>
          <a:p>
            <a:r>
              <a:rPr lang="fr-FR" baseline="0" dirty="0" smtClean="0"/>
              <a:t>Tout d’abord les lésions méniscales. Elles sont présentent au moment du traumatisme dans 25 à 40 % des cas  pour le MI avec possible anse de seau méniscale qui entrainerait une chirurgie plus précoce. Imagerie possible en cas de doute = </a:t>
            </a:r>
            <a:r>
              <a:rPr lang="fr-FR" baseline="0" dirty="0" err="1" smtClean="0"/>
              <a:t>Irm</a:t>
            </a:r>
            <a:endParaRPr lang="fr-FR" baseline="0" dirty="0" smtClean="0"/>
          </a:p>
          <a:p>
            <a:r>
              <a:rPr lang="fr-FR" baseline="0" dirty="0" smtClean="0"/>
              <a:t>Les </a:t>
            </a:r>
            <a:r>
              <a:rPr lang="fr-FR" baseline="0" dirty="0" err="1" smtClean="0"/>
              <a:t>lesions</a:t>
            </a:r>
            <a:r>
              <a:rPr lang="fr-FR" baseline="0" dirty="0" smtClean="0"/>
              <a:t> du ME sont contemporaines de la rupture du LCA et retrouvées dans 31 à 65% des cas selon les séries. Ces lésions sont fraiches et le plus souvent accessibles à la suture méniscale.</a:t>
            </a:r>
          </a:p>
          <a:p>
            <a:r>
              <a:rPr lang="fr-FR" baseline="0" dirty="0" smtClean="0"/>
              <a:t>Comme vous l’avez compris la </a:t>
            </a:r>
            <a:r>
              <a:rPr lang="fr-FR" baseline="0" dirty="0" err="1" smtClean="0"/>
              <a:t>lesion</a:t>
            </a:r>
            <a:r>
              <a:rPr lang="fr-FR" baseline="0" dirty="0" smtClean="0"/>
              <a:t> </a:t>
            </a:r>
            <a:r>
              <a:rPr lang="fr-FR" baseline="0" dirty="0" err="1" smtClean="0"/>
              <a:t>meniscale</a:t>
            </a:r>
            <a:r>
              <a:rPr lang="fr-FR" baseline="0" dirty="0" smtClean="0"/>
              <a:t> non réparée est un tournant dans l’avenir fonctionnel du genou. Donc il faut essayer de les conserver au maximum si les </a:t>
            </a:r>
            <a:r>
              <a:rPr lang="fr-FR" baseline="0" dirty="0" err="1" smtClean="0"/>
              <a:t>lesions</a:t>
            </a:r>
            <a:r>
              <a:rPr lang="fr-FR" baseline="0" dirty="0" smtClean="0"/>
              <a:t> sont </a:t>
            </a:r>
            <a:r>
              <a:rPr lang="fr-FR" baseline="0" dirty="0" err="1" smtClean="0"/>
              <a:t>suturables</a:t>
            </a:r>
            <a:r>
              <a:rPr lang="fr-FR" baseline="0" dirty="0" smtClean="0"/>
              <a:t> (zones </a:t>
            </a:r>
            <a:r>
              <a:rPr lang="fr-FR" baseline="0" dirty="0" err="1" smtClean="0"/>
              <a:t>vasculariées</a:t>
            </a:r>
            <a:r>
              <a:rPr lang="fr-FR" baseline="0" dirty="0" smtClean="0"/>
              <a:t>, en fonction du type de </a:t>
            </a:r>
            <a:r>
              <a:rPr lang="fr-FR" baseline="0" dirty="0" err="1" smtClean="0"/>
              <a:t>lesion</a:t>
            </a:r>
            <a:r>
              <a:rPr lang="fr-FR" baseline="0" dirty="0" smtClean="0"/>
              <a:t>)</a:t>
            </a:r>
          </a:p>
          <a:p>
            <a:r>
              <a:rPr lang="fr-FR" baseline="0" dirty="0" smtClean="0"/>
              <a:t>Ce qu’il faut aussi savoir c’est que les </a:t>
            </a:r>
            <a:r>
              <a:rPr lang="fr-FR" baseline="0" dirty="0" err="1" smtClean="0"/>
              <a:t>lesions</a:t>
            </a:r>
            <a:r>
              <a:rPr lang="fr-FR" baseline="0" dirty="0" smtClean="0"/>
              <a:t> du ME et plus de la moitié des </a:t>
            </a:r>
            <a:r>
              <a:rPr lang="fr-FR" baseline="0" dirty="0" err="1" smtClean="0"/>
              <a:t>lesions</a:t>
            </a:r>
            <a:r>
              <a:rPr lang="fr-FR" baseline="0" dirty="0" smtClean="0"/>
              <a:t> du MI cicatrisent seules après une </a:t>
            </a:r>
            <a:r>
              <a:rPr lang="fr-FR" baseline="0" dirty="0" err="1" smtClean="0"/>
              <a:t>lesion</a:t>
            </a:r>
            <a:r>
              <a:rPr lang="fr-FR" baseline="0" dirty="0" smtClean="0"/>
              <a:t> </a:t>
            </a:r>
            <a:r>
              <a:rPr lang="fr-FR" baseline="0" dirty="0" err="1" smtClean="0"/>
              <a:t>trauamtique</a:t>
            </a:r>
            <a:endParaRPr lang="fr-FR" baseline="0" dirty="0" smtClean="0"/>
          </a:p>
          <a:p>
            <a:r>
              <a:rPr lang="fr-FR" baseline="0" dirty="0" smtClean="0"/>
              <a:t>Enfin les </a:t>
            </a:r>
            <a:r>
              <a:rPr lang="fr-FR" baseline="0" dirty="0" err="1" smtClean="0"/>
              <a:t>lesions</a:t>
            </a:r>
            <a:r>
              <a:rPr lang="fr-FR" baseline="0" dirty="0" smtClean="0"/>
              <a:t> </a:t>
            </a:r>
            <a:r>
              <a:rPr lang="fr-FR" baseline="0" dirty="0" err="1" smtClean="0"/>
              <a:t>meniscals</a:t>
            </a:r>
            <a:r>
              <a:rPr lang="fr-FR" baseline="0" dirty="0" smtClean="0"/>
              <a:t> internes réapparaissent à distance du trauma:30 % à 2 ans,; et 60% à plus de 10 ans en l’absence de pec du LCA.</a:t>
            </a:r>
          </a:p>
          <a:p>
            <a:endParaRPr lang="fr-FR" baseline="0" dirty="0" smtClean="0"/>
          </a:p>
          <a:p>
            <a:r>
              <a:rPr lang="fr-FR" baseline="0" dirty="0" smtClean="0"/>
              <a:t>Nous allons prendre l’exemple d’une lésion du MI verticales, en anse de seau luxée. Lésion que nous avons suturé sous </a:t>
            </a:r>
            <a:r>
              <a:rPr lang="fr-FR" baseline="0" dirty="0" err="1" smtClean="0"/>
              <a:t>arthro</a:t>
            </a:r>
            <a:r>
              <a:rPr lang="fr-FR" baseline="0" dirty="0" smtClean="0"/>
              <a:t> avec des </a:t>
            </a:r>
            <a:r>
              <a:rPr lang="fr-FR" baseline="0" dirty="0" err="1" smtClean="0"/>
              <a:t>systemes</a:t>
            </a:r>
            <a:r>
              <a:rPr lang="fr-FR" baseline="0" dirty="0" smtClean="0"/>
              <a:t> de fixation de dd en </a:t>
            </a:r>
            <a:r>
              <a:rPr lang="fr-FR" baseline="0" dirty="0" err="1" smtClean="0"/>
              <a:t>dh</a:t>
            </a:r>
            <a:r>
              <a:rPr lang="fr-FR" baseline="0" dirty="0" smtClean="0"/>
              <a:t>, et techniques de suture de </a:t>
            </a:r>
            <a:r>
              <a:rPr lang="fr-FR" baseline="0" dirty="0" err="1" smtClean="0"/>
              <a:t>dh</a:t>
            </a:r>
            <a:r>
              <a:rPr lang="fr-FR" baseline="0" dirty="0" smtClean="0"/>
              <a:t> en dd.</a:t>
            </a:r>
          </a:p>
          <a:p>
            <a:endParaRPr lang="fr-FR" dirty="0"/>
          </a:p>
        </p:txBody>
      </p:sp>
      <p:sp>
        <p:nvSpPr>
          <p:cNvPr id="4" name="Espace réservé du numéro de diapositive 3"/>
          <p:cNvSpPr>
            <a:spLocks noGrp="1"/>
          </p:cNvSpPr>
          <p:nvPr>
            <p:ph type="sldNum" sz="quarter" idx="10"/>
          </p:nvPr>
        </p:nvSpPr>
        <p:spPr/>
        <p:txBody>
          <a:bodyPr/>
          <a:lstStyle/>
          <a:p>
            <a:fld id="{0664B8BA-82CA-B84A-9444-A7A54F104606}" type="slidenum">
              <a:rPr lang="fr-FR" smtClean="0"/>
              <a:t>20</a:t>
            </a:fld>
            <a:endParaRPr lang="fr-FR"/>
          </a:p>
        </p:txBody>
      </p:sp>
    </p:spTree>
    <p:extLst>
      <p:ext uri="{BB962C8B-B14F-4D97-AF65-F5344CB8AC3E}">
        <p14:creationId xmlns:p14="http://schemas.microsoft.com/office/powerpoint/2010/main" val="2411950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a:t>
            </a:r>
            <a:r>
              <a:rPr lang="fr-FR" dirty="0" err="1" smtClean="0"/>
              <a:t>inetret</a:t>
            </a:r>
            <a:r>
              <a:rPr lang="fr-FR" dirty="0" smtClean="0"/>
              <a:t> est de conserver le capital </a:t>
            </a:r>
            <a:r>
              <a:rPr lang="fr-FR" dirty="0" err="1" smtClean="0"/>
              <a:t>meniscal</a:t>
            </a:r>
            <a:r>
              <a:rPr lang="fr-FR" dirty="0" smtClean="0"/>
              <a:t> qui est une amortisseur et un stabilisateur</a:t>
            </a:r>
            <a:r>
              <a:rPr lang="fr-FR" baseline="0" dirty="0" smtClean="0"/>
              <a:t> </a:t>
            </a:r>
            <a:r>
              <a:rPr lang="fr-FR" baseline="0" dirty="0" err="1" smtClean="0"/>
              <a:t>seconaire</a:t>
            </a:r>
            <a:r>
              <a:rPr lang="fr-FR" baseline="0" dirty="0" smtClean="0"/>
              <a:t>. Meilleur évolution à long terme</a:t>
            </a:r>
          </a:p>
          <a:p>
            <a:endParaRPr lang="fr-FR" baseline="0" dirty="0" smtClean="0"/>
          </a:p>
          <a:p>
            <a:r>
              <a:rPr lang="fr-FR" baseline="0" dirty="0" smtClean="0"/>
              <a:t>Mais il faut expliquer au patient que les suites seront plus longues avec  notamment possibilité de garder des douleurs plus longtemps qu’ne cas de simple </a:t>
            </a:r>
            <a:r>
              <a:rPr lang="fr-FR" baseline="0" dirty="0" err="1" smtClean="0"/>
              <a:t>meniscectomie</a:t>
            </a:r>
            <a:r>
              <a:rPr lang="fr-FR" baseline="0" dirty="0" smtClean="0"/>
              <a:t>. Il existe par </a:t>
            </a:r>
            <a:r>
              <a:rPr lang="fr-FR" baseline="0" dirty="0" err="1" smtClean="0"/>
              <a:t>ailleur</a:t>
            </a:r>
            <a:r>
              <a:rPr lang="fr-FR" baseline="0" dirty="0" smtClean="0"/>
              <a:t> des risques de </a:t>
            </a:r>
            <a:r>
              <a:rPr lang="fr-FR" baseline="0" dirty="0" err="1" smtClean="0"/>
              <a:t>rerupture</a:t>
            </a:r>
            <a:r>
              <a:rPr lang="fr-FR" baseline="0" dirty="0" smtClean="0"/>
              <a:t>: 20 % pour le ME et 30% pour le MI.</a:t>
            </a:r>
          </a:p>
          <a:p>
            <a:endParaRPr lang="fr-FR" baseline="0" dirty="0" smtClean="0"/>
          </a:p>
          <a:p>
            <a:r>
              <a:rPr lang="fr-FR" baseline="0" dirty="0" smtClean="0"/>
              <a:t>Il faut donc  également bien expliquer au patient cette </a:t>
            </a:r>
            <a:r>
              <a:rPr lang="fr-FR" baseline="0" dirty="0" err="1" smtClean="0"/>
              <a:t>possbilité</a:t>
            </a:r>
            <a:r>
              <a:rPr lang="fr-FR" baseline="0" dirty="0" smtClean="0"/>
              <a:t> qui </a:t>
            </a:r>
            <a:r>
              <a:rPr lang="fr-FR" baseline="0" dirty="0" err="1" smtClean="0"/>
              <a:t>necessierai</a:t>
            </a:r>
            <a:r>
              <a:rPr lang="fr-FR" baseline="0" dirty="0" smtClean="0"/>
              <a:t> </a:t>
            </a:r>
            <a:r>
              <a:rPr lang="fr-FR" baseline="0" dirty="0" err="1" smtClean="0"/>
              <a:t>eventuellement</a:t>
            </a:r>
            <a:r>
              <a:rPr lang="fr-FR" baseline="0" dirty="0" smtClean="0"/>
              <a:t> une </a:t>
            </a:r>
            <a:r>
              <a:rPr lang="fr-FR" baseline="0" dirty="0" err="1" smtClean="0"/>
              <a:t>resection</a:t>
            </a:r>
            <a:r>
              <a:rPr lang="fr-FR" baseline="0" dirty="0" smtClean="0"/>
              <a:t> </a:t>
            </a:r>
            <a:r>
              <a:rPr lang="fr-FR" baseline="0" dirty="0" err="1" smtClean="0"/>
              <a:t>meniscale</a:t>
            </a:r>
            <a:r>
              <a:rPr lang="fr-FR" baseline="0" dirty="0" smtClean="0"/>
              <a:t> secondaire. Mais le jeu en vaut la chandelle.</a:t>
            </a:r>
            <a:endParaRPr lang="fr-FR" dirty="0"/>
          </a:p>
        </p:txBody>
      </p:sp>
      <p:sp>
        <p:nvSpPr>
          <p:cNvPr id="4" name="Espace réservé du numéro de diapositive 3"/>
          <p:cNvSpPr>
            <a:spLocks noGrp="1"/>
          </p:cNvSpPr>
          <p:nvPr>
            <p:ph type="sldNum" sz="quarter" idx="10"/>
          </p:nvPr>
        </p:nvSpPr>
        <p:spPr/>
        <p:txBody>
          <a:bodyPr/>
          <a:lstStyle/>
          <a:p>
            <a:fld id="{0664B8BA-82CA-B84A-9444-A7A54F104606}" type="slidenum">
              <a:rPr lang="fr-FR" smtClean="0"/>
              <a:t>23</a:t>
            </a:fld>
            <a:endParaRPr lang="fr-FR"/>
          </a:p>
        </p:txBody>
      </p:sp>
    </p:spTree>
    <p:extLst>
      <p:ext uri="{BB962C8B-B14F-4D97-AF65-F5344CB8AC3E}">
        <p14:creationId xmlns:p14="http://schemas.microsoft.com/office/powerpoint/2010/main" val="1714021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Nous allons commencé par quelques</a:t>
            </a:r>
            <a:r>
              <a:rPr lang="fr-FR" baseline="0" dirty="0" smtClean="0"/>
              <a:t> rappels anatomiques sur les structures </a:t>
            </a:r>
            <a:r>
              <a:rPr lang="fr-FR" baseline="0" dirty="0" err="1" smtClean="0"/>
              <a:t>capsulo</a:t>
            </a:r>
            <a:r>
              <a:rPr lang="fr-FR" baseline="0" dirty="0" smtClean="0"/>
              <a:t>-ligamentaires du genou</a:t>
            </a:r>
            <a:endParaRPr lang="fr-FR" dirty="0" smtClean="0"/>
          </a:p>
          <a:p>
            <a:r>
              <a:rPr lang="fr-FR" dirty="0" smtClean="0"/>
              <a:t>L’anatomie simplifiée</a:t>
            </a:r>
            <a:r>
              <a:rPr lang="fr-FR" baseline="0" dirty="0" smtClean="0"/>
              <a:t> du genou de face et de profil comporte: de face les ligaments croisés au niveau de l’échancrure fémorale et les ligaments collatéraux médiaux et latéraux.</a:t>
            </a:r>
          </a:p>
          <a:p>
            <a:r>
              <a:rPr lang="fr-FR" baseline="0" dirty="0" smtClean="0"/>
              <a:t>On peut également remarquer les structures méniscales internes et externes</a:t>
            </a:r>
          </a:p>
          <a:p>
            <a:r>
              <a:rPr lang="fr-FR" baseline="0" dirty="0" smtClean="0"/>
              <a:t>Ce sont les structures les plus volontiers décrites et les structures de stabilisation statiques du genou les plus importantes/ LE LCA est le frein primaire à la translation tibiale antérieure et à le RI du tibia. Le LCP contrôle essentiellement la translation tibiale post mais participe également au contrôle des rotations notamment RI. Les ménisques ont principalement le </a:t>
            </a:r>
            <a:r>
              <a:rPr lang="fr-FR" baseline="0" dirty="0" err="1" smtClean="0"/>
              <a:t>rôlede</a:t>
            </a:r>
            <a:r>
              <a:rPr lang="fr-FR" baseline="0" dirty="0" smtClean="0"/>
              <a:t> d’amortisseurs et de freins secondaires à la rotation du tibia. </a:t>
            </a:r>
          </a:p>
          <a:p>
            <a:r>
              <a:rPr lang="fr-FR" baseline="0" dirty="0" smtClean="0"/>
              <a:t>LCL et LCM ont des rôles primaires de stabilisation en varus et valgus. Mais ils entrent également en jeu dans d’autres systèmes de stabilisation…..</a:t>
            </a:r>
            <a:endParaRPr lang="fr-FR" dirty="0"/>
          </a:p>
        </p:txBody>
      </p:sp>
      <p:sp>
        <p:nvSpPr>
          <p:cNvPr id="4" name="Espace réservé du numéro de diapositive 3"/>
          <p:cNvSpPr>
            <a:spLocks noGrp="1"/>
          </p:cNvSpPr>
          <p:nvPr>
            <p:ph type="sldNum" sz="quarter" idx="10"/>
          </p:nvPr>
        </p:nvSpPr>
        <p:spPr/>
        <p:txBody>
          <a:bodyPr/>
          <a:lstStyle/>
          <a:p>
            <a:fld id="{0664B8BA-82CA-B84A-9444-A7A54F104606}" type="slidenum">
              <a:rPr lang="fr-FR" smtClean="0"/>
              <a:t>2</a:t>
            </a:fld>
            <a:endParaRPr lang="fr-FR"/>
          </a:p>
        </p:txBody>
      </p:sp>
    </p:spTree>
    <p:extLst>
      <p:ext uri="{BB962C8B-B14F-4D97-AF65-F5344CB8AC3E}">
        <p14:creationId xmlns:p14="http://schemas.microsoft.com/office/powerpoint/2010/main" val="39911123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La </a:t>
            </a:r>
            <a:r>
              <a:rPr lang="fr-FR" dirty="0" err="1" smtClean="0"/>
              <a:t>léion</a:t>
            </a:r>
            <a:r>
              <a:rPr lang="fr-FR" dirty="0" smtClean="0"/>
              <a:t> isolée du LLI doit</a:t>
            </a:r>
            <a:r>
              <a:rPr lang="fr-FR" baseline="0" dirty="0" smtClean="0"/>
              <a:t> être traitée fonctionnellement ou </a:t>
            </a:r>
            <a:r>
              <a:rPr lang="fr-FR" baseline="0" dirty="0" err="1" smtClean="0"/>
              <a:t>orthopédiquement</a:t>
            </a:r>
            <a:r>
              <a:rPr lang="fr-FR" baseline="0" dirty="0" smtClean="0"/>
              <a:t>: immobilisation et rééducation quelque soit le stade. Le </a:t>
            </a:r>
            <a:r>
              <a:rPr lang="fr-FR" baseline="0" dirty="0" err="1" smtClean="0"/>
              <a:t>satde</a:t>
            </a:r>
            <a:r>
              <a:rPr lang="fr-FR" baseline="0" dirty="0" smtClean="0"/>
              <a:t> 3 constituant la rupture complète.</a:t>
            </a:r>
            <a:endParaRPr lang="fr-FR" dirty="0" smtClean="0"/>
          </a:p>
          <a:p>
            <a:r>
              <a:rPr lang="fr-FR" dirty="0" smtClean="0"/>
              <a:t>La</a:t>
            </a:r>
            <a:r>
              <a:rPr lang="fr-FR" baseline="0" dirty="0" smtClean="0"/>
              <a:t> rupture grade 3 du </a:t>
            </a:r>
            <a:r>
              <a:rPr lang="fr-FR" baseline="0" dirty="0" err="1" smtClean="0"/>
              <a:t>Lli</a:t>
            </a:r>
            <a:r>
              <a:rPr lang="fr-FR" baseline="0" dirty="0" smtClean="0"/>
              <a:t> associée au LCA doit être pec en urgence. Les recommandations ne sont pas claires entre la suture simple ou la reconstruction, mais la tendance est plutôt à suturer le plan ligamentaire médial. Le </a:t>
            </a:r>
            <a:r>
              <a:rPr lang="fr-FR" baseline="0" dirty="0" err="1" smtClean="0"/>
              <a:t>delai</a:t>
            </a:r>
            <a:r>
              <a:rPr lang="fr-FR" baseline="0" dirty="0" smtClean="0"/>
              <a:t> idéal étant le 10</a:t>
            </a:r>
            <a:r>
              <a:rPr lang="fr-FR" baseline="30000" dirty="0" smtClean="0"/>
              <a:t>e</a:t>
            </a:r>
            <a:r>
              <a:rPr lang="fr-FR" baseline="0" dirty="0" smtClean="0"/>
              <a:t> jour. La </a:t>
            </a:r>
            <a:r>
              <a:rPr lang="fr-FR" baseline="0" dirty="0" err="1" smtClean="0"/>
              <a:t>siuture</a:t>
            </a:r>
            <a:r>
              <a:rPr lang="fr-FR" baseline="0" dirty="0" smtClean="0"/>
              <a:t> s’effectue à ciel ouvert par abord direct. Une immobilisation en rectitude est ensuite à conserver pour 3 semaines suivi de 3 semaines d’attelle articulée.</a:t>
            </a:r>
          </a:p>
          <a:p>
            <a:r>
              <a:rPr lang="fr-FR" baseline="0" dirty="0" smtClean="0"/>
              <a:t>EN cas de lésion ancienne, avec laxité grade 3 mal tolérée une reconstruction ligamentaire peut être proposée.</a:t>
            </a:r>
            <a:endParaRPr lang="fr-FR" dirty="0"/>
          </a:p>
        </p:txBody>
      </p:sp>
      <p:sp>
        <p:nvSpPr>
          <p:cNvPr id="4" name="Espace réservé du numéro de diapositive 3"/>
          <p:cNvSpPr>
            <a:spLocks noGrp="1"/>
          </p:cNvSpPr>
          <p:nvPr>
            <p:ph type="sldNum" sz="quarter" idx="10"/>
          </p:nvPr>
        </p:nvSpPr>
        <p:spPr/>
        <p:txBody>
          <a:bodyPr/>
          <a:lstStyle/>
          <a:p>
            <a:fld id="{0664B8BA-82CA-B84A-9444-A7A54F104606}" type="slidenum">
              <a:rPr lang="fr-FR" smtClean="0"/>
              <a:t>24</a:t>
            </a:fld>
            <a:endParaRPr lang="fr-FR"/>
          </a:p>
        </p:txBody>
      </p:sp>
    </p:spTree>
    <p:extLst>
      <p:ext uri="{BB962C8B-B14F-4D97-AF65-F5344CB8AC3E}">
        <p14:creationId xmlns:p14="http://schemas.microsoft.com/office/powerpoint/2010/main" val="814325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Les</a:t>
            </a:r>
            <a:r>
              <a:rPr lang="fr-FR" baseline="0" dirty="0" smtClean="0"/>
              <a:t> lésions du LCP associées aux pans </a:t>
            </a:r>
            <a:r>
              <a:rPr lang="fr-FR" baseline="0" dirty="0" err="1" smtClean="0"/>
              <a:t>Cligt</a:t>
            </a:r>
            <a:r>
              <a:rPr lang="fr-FR" baseline="0" dirty="0" smtClean="0"/>
              <a:t> </a:t>
            </a:r>
            <a:r>
              <a:rPr lang="fr-FR" baseline="0" dirty="0" err="1" smtClean="0"/>
              <a:t>periph</a:t>
            </a:r>
            <a:r>
              <a:rPr lang="fr-FR" baseline="0" dirty="0" smtClean="0"/>
              <a:t> doivent être opérées car la rupture du LCP modifie le centre de rotation du genou et donc </a:t>
            </a:r>
            <a:r>
              <a:rPr lang="fr-FR" baseline="0" dirty="0" err="1" smtClean="0"/>
              <a:t>empeche</a:t>
            </a:r>
            <a:r>
              <a:rPr lang="fr-FR" baseline="0" dirty="0" smtClean="0"/>
              <a:t> la cicatrisation des autres </a:t>
            </a:r>
            <a:r>
              <a:rPr lang="fr-FR" baseline="0" dirty="0" err="1" smtClean="0"/>
              <a:t>strucutres</a:t>
            </a:r>
            <a:r>
              <a:rPr lang="fr-FR" baseline="0" dirty="0" smtClean="0"/>
              <a:t> lésées</a:t>
            </a:r>
          </a:p>
          <a:p>
            <a:r>
              <a:rPr lang="fr-FR" baseline="0" dirty="0" smtClean="0"/>
              <a:t>Le </a:t>
            </a:r>
            <a:r>
              <a:rPr lang="fr-FR" baseline="0" dirty="0" err="1" smtClean="0"/>
              <a:t>pb</a:t>
            </a:r>
            <a:r>
              <a:rPr lang="fr-FR" baseline="0" dirty="0" smtClean="0"/>
              <a:t> est autre en cas de </a:t>
            </a:r>
            <a:r>
              <a:rPr lang="fr-FR" baseline="0" dirty="0" err="1" smtClean="0"/>
              <a:t>lesion</a:t>
            </a:r>
            <a:r>
              <a:rPr lang="fr-FR" baseline="0" dirty="0" smtClean="0"/>
              <a:t> </a:t>
            </a:r>
            <a:r>
              <a:rPr lang="fr-FR" baseline="0" dirty="0" err="1" smtClean="0"/>
              <a:t>islolée</a:t>
            </a:r>
            <a:r>
              <a:rPr lang="fr-FR" baseline="0" dirty="0" smtClean="0"/>
              <a:t>. On retiendra qu’hormis </a:t>
            </a:r>
            <a:r>
              <a:rPr lang="fr-FR" baseline="0" dirty="0" err="1" smtClean="0"/>
              <a:t>lespatient</a:t>
            </a:r>
            <a:r>
              <a:rPr lang="fr-FR" baseline="0" dirty="0" smtClean="0"/>
              <a:t> très jeunes et très sportifs, un </a:t>
            </a:r>
            <a:r>
              <a:rPr lang="fr-FR" baseline="0" dirty="0" err="1" smtClean="0"/>
              <a:t>ttt</a:t>
            </a:r>
            <a:r>
              <a:rPr lang="fr-FR" baseline="0" dirty="0" smtClean="0"/>
              <a:t> conservateur peut être proposé. Le </a:t>
            </a:r>
            <a:r>
              <a:rPr lang="fr-FR" baseline="0" dirty="0" err="1" smtClean="0"/>
              <a:t>renforcemtn</a:t>
            </a:r>
            <a:r>
              <a:rPr lang="fr-FR" baseline="0" dirty="0" smtClean="0"/>
              <a:t> progressif du quadriceps compense facilement la translation </a:t>
            </a:r>
            <a:r>
              <a:rPr lang="fr-FR" baseline="0" dirty="0" err="1" smtClean="0"/>
              <a:t>posterieure</a:t>
            </a:r>
            <a:r>
              <a:rPr lang="fr-FR" baseline="0" dirty="0" smtClean="0"/>
              <a:t> du tibia. La reprise sportive au même niveau est possible.</a:t>
            </a:r>
            <a:endParaRPr lang="fr-FR" dirty="0"/>
          </a:p>
        </p:txBody>
      </p:sp>
      <p:sp>
        <p:nvSpPr>
          <p:cNvPr id="4" name="Espace réservé du numéro de diapositive 3"/>
          <p:cNvSpPr>
            <a:spLocks noGrp="1"/>
          </p:cNvSpPr>
          <p:nvPr>
            <p:ph type="sldNum" sz="quarter" idx="10"/>
          </p:nvPr>
        </p:nvSpPr>
        <p:spPr/>
        <p:txBody>
          <a:bodyPr/>
          <a:lstStyle/>
          <a:p>
            <a:fld id="{0664B8BA-82CA-B84A-9444-A7A54F104606}" type="slidenum">
              <a:rPr lang="fr-FR" smtClean="0"/>
              <a:t>31</a:t>
            </a:fld>
            <a:endParaRPr lang="fr-FR"/>
          </a:p>
        </p:txBody>
      </p:sp>
    </p:spTree>
    <p:extLst>
      <p:ext uri="{BB962C8B-B14F-4D97-AF65-F5344CB8AC3E}">
        <p14:creationId xmlns:p14="http://schemas.microsoft.com/office/powerpoint/2010/main" val="2153529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Nous</a:t>
            </a:r>
            <a:r>
              <a:rPr lang="fr-FR" baseline="0" dirty="0" smtClean="0"/>
              <a:t> pouvons distinguer 2 cas.</a:t>
            </a:r>
          </a:p>
          <a:p>
            <a:r>
              <a:rPr lang="fr-FR" baseline="0" dirty="0" smtClean="0"/>
              <a:t>Les entorses liées à l’absence de condition physique. L’exemple typique est celui de la skieuse occasionnelle  plutôt sédentaire et donc mal préparée.</a:t>
            </a:r>
          </a:p>
          <a:p>
            <a:r>
              <a:rPr lang="fr-FR" baseline="0" dirty="0" smtClean="0"/>
              <a:t>Les entorses par sur-sollicitation ou par accident violent du sportif: foot, rugby…</a:t>
            </a:r>
          </a:p>
          <a:p>
            <a:endParaRPr lang="fr-FR" baseline="0" dirty="0" smtClean="0"/>
          </a:p>
          <a:p>
            <a:r>
              <a:rPr lang="fr-FR" baseline="0" dirty="0" smtClean="0"/>
              <a:t>Le cas du patient (plus </a:t>
            </a:r>
            <a:r>
              <a:rPr lang="fr-FR" baseline="0" dirty="0" err="1" smtClean="0"/>
              <a:t>frequement</a:t>
            </a:r>
            <a:r>
              <a:rPr lang="fr-FR" baseline="0" dirty="0" smtClean="0"/>
              <a:t> patiente) qui pratique peu le sport et qui prend des vacances au ski </a:t>
            </a:r>
            <a:r>
              <a:rPr lang="fr-FR" baseline="0" dirty="0" err="1" smtClean="0"/>
              <a:t>represente</a:t>
            </a:r>
            <a:r>
              <a:rPr lang="fr-FR" baseline="0" dirty="0" smtClean="0"/>
              <a:t> pratiquement la moitié des causes de rupture de LCA. Les femmes sont plus touchées. Le contexte est la pratique du ski pendant 1 semaine (vacances), une activité sportive intense et prolongée non habituelle, vous ajoutez à ceci la fatigue (on se couche tard), les boissons alcoolisés (faut bien </a:t>
            </a:r>
            <a:r>
              <a:rPr lang="fr-FR" baseline="0" dirty="0" err="1" smtClean="0"/>
              <a:t>feter</a:t>
            </a:r>
            <a:r>
              <a:rPr lang="fr-FR" baseline="0" dirty="0" smtClean="0"/>
              <a:t> les vacances) et le manque de condition et l’utilisation de </a:t>
            </a:r>
            <a:r>
              <a:rPr lang="fr-FR" baseline="0" dirty="0" err="1" smtClean="0"/>
              <a:t>materiel</a:t>
            </a:r>
            <a:r>
              <a:rPr lang="fr-FR" baseline="0" dirty="0" smtClean="0"/>
              <a:t> (skis et chaussures rigides) </a:t>
            </a:r>
            <a:r>
              <a:rPr lang="fr-FR" baseline="0" dirty="0" err="1" smtClean="0"/>
              <a:t>entraianant</a:t>
            </a:r>
            <a:r>
              <a:rPr lang="fr-FR" baseline="0" dirty="0" smtClean="0"/>
              <a:t> des forces de torsion importantes au genou.</a:t>
            </a:r>
          </a:p>
          <a:p>
            <a:r>
              <a:rPr lang="fr-FR" baseline="0" dirty="0" smtClean="0"/>
              <a:t>L’entorse grave du genou arrive souvent à cause d’une fatigue </a:t>
            </a:r>
            <a:r>
              <a:rPr lang="fr-FR" baseline="0" dirty="0" err="1" smtClean="0"/>
              <a:t>muculaire</a:t>
            </a:r>
            <a:r>
              <a:rPr lang="fr-FR" baseline="0" dirty="0" smtClean="0"/>
              <a:t> en fin de journée.</a:t>
            </a:r>
          </a:p>
          <a:p>
            <a:r>
              <a:rPr lang="fr-FR" baseline="0" dirty="0" smtClean="0"/>
              <a:t>Pour limiter les risques il est donc conseillé de bien boire (autre chose que de l’alcool) de bien dormir, de savoir écouter sa fatigue musculaire: ne pas faire une dernière piste.. Et enfin dans la mesure du possible faire de l’activité physique (soit tout le temps soit plusieurs semaines avant les vacances au ski)</a:t>
            </a:r>
          </a:p>
          <a:p>
            <a:endParaRPr lang="fr-FR" dirty="0"/>
          </a:p>
        </p:txBody>
      </p:sp>
      <p:sp>
        <p:nvSpPr>
          <p:cNvPr id="4" name="Espace réservé du numéro de diapositive 3"/>
          <p:cNvSpPr>
            <a:spLocks noGrp="1"/>
          </p:cNvSpPr>
          <p:nvPr>
            <p:ph type="sldNum" sz="quarter" idx="10"/>
          </p:nvPr>
        </p:nvSpPr>
        <p:spPr/>
        <p:txBody>
          <a:bodyPr/>
          <a:lstStyle/>
          <a:p>
            <a:fld id="{0664B8BA-82CA-B84A-9444-A7A54F104606}" type="slidenum">
              <a:rPr lang="fr-FR" smtClean="0"/>
              <a:t>32</a:t>
            </a:fld>
            <a:endParaRPr lang="fr-FR"/>
          </a:p>
        </p:txBody>
      </p:sp>
    </p:spTree>
    <p:extLst>
      <p:ext uri="{BB962C8B-B14F-4D97-AF65-F5344CB8AC3E}">
        <p14:creationId xmlns:p14="http://schemas.microsoft.com/office/powerpoint/2010/main" val="4174698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Mais le</a:t>
            </a:r>
            <a:r>
              <a:rPr lang="fr-FR" baseline="0" dirty="0" smtClean="0"/>
              <a:t> système </a:t>
            </a:r>
            <a:r>
              <a:rPr lang="fr-FR" baseline="0" dirty="0" err="1" smtClean="0"/>
              <a:t>capsulo</a:t>
            </a:r>
            <a:r>
              <a:rPr lang="fr-FR" baseline="0" dirty="0" smtClean="0"/>
              <a:t>-ligamentaire st en réalité</a:t>
            </a:r>
            <a:r>
              <a:rPr lang="fr-FR" dirty="0" smtClean="0"/>
              <a:t> beaucoup plus complexe:</a:t>
            </a:r>
          </a:p>
          <a:p>
            <a:endParaRPr lang="fr-FR" b="1" dirty="0" smtClean="0"/>
          </a:p>
          <a:p>
            <a:r>
              <a:rPr lang="fr-FR" b="1" dirty="0" smtClean="0"/>
              <a:t>On décrit en</a:t>
            </a:r>
            <a:r>
              <a:rPr lang="fr-FR" b="1" baseline="0" dirty="0" smtClean="0"/>
              <a:t> médial </a:t>
            </a:r>
            <a:r>
              <a:rPr lang="fr-FR" baseline="0" dirty="0" smtClean="0"/>
              <a:t>des structures aussi importantes pour la stabilité comme le PAPI composé de la partie postérieure du LCM, une partie du semi-membraneux, la corne postérieure du MI, la capsule articulaire. Le GCM médial participe également à la stabilité postéro médiale du genou.</a:t>
            </a:r>
          </a:p>
          <a:p>
            <a:r>
              <a:rPr lang="fr-FR" b="1" baseline="0" dirty="0" smtClean="0"/>
              <a:t>En externe, </a:t>
            </a:r>
            <a:r>
              <a:rPr lang="fr-FR" b="0" baseline="0" dirty="0" smtClean="0"/>
              <a:t>le système est encore plus complexe avec notamment le </a:t>
            </a:r>
            <a:r>
              <a:rPr lang="fr-FR" b="0" baseline="0" dirty="0" err="1" smtClean="0"/>
              <a:t>facia</a:t>
            </a:r>
            <a:r>
              <a:rPr lang="fr-FR" b="0" baseline="0" dirty="0" smtClean="0"/>
              <a:t> </a:t>
            </a:r>
            <a:r>
              <a:rPr lang="fr-FR" b="0" baseline="0" dirty="0" err="1" smtClean="0"/>
              <a:t>lata</a:t>
            </a:r>
            <a:r>
              <a:rPr lang="fr-FR" b="0" baseline="0" dirty="0" smtClean="0"/>
              <a:t> et ses fibres du tractus ilio-tibial. Certaines fibres forment le ligament </a:t>
            </a:r>
            <a:r>
              <a:rPr lang="fr-FR" b="0" baseline="0" dirty="0" err="1" smtClean="0"/>
              <a:t>fémoro</a:t>
            </a:r>
            <a:r>
              <a:rPr lang="fr-FR" b="0" baseline="0" dirty="0" smtClean="0"/>
              <a:t>-tibial </a:t>
            </a:r>
            <a:r>
              <a:rPr lang="fr-FR" b="0" baseline="0" dirty="0" err="1" smtClean="0"/>
              <a:t>antéro-latéral</a:t>
            </a:r>
            <a:r>
              <a:rPr lang="fr-FR" b="0" baseline="0" dirty="0" smtClean="0"/>
              <a:t> et joue un </a:t>
            </a:r>
            <a:r>
              <a:rPr lang="fr-FR" b="0" baseline="0" dirty="0" err="1" smtClean="0"/>
              <a:t>role</a:t>
            </a:r>
            <a:r>
              <a:rPr lang="fr-FR" b="0" baseline="0" dirty="0" smtClean="0"/>
              <a:t> dynamique dans le contrôle de la rotation interne notamment. Nous verrons qu’en cas de ressaut rotatoire important chez un sujet jeune sportif pivot-contact, cette structure peut </a:t>
            </a:r>
            <a:r>
              <a:rPr lang="fr-FR" b="0" baseline="0" dirty="0" err="1" smtClean="0"/>
              <a:t>etre</a:t>
            </a:r>
            <a:r>
              <a:rPr lang="fr-FR" b="0" baseline="0" dirty="0" smtClean="0"/>
              <a:t> reconstruite également.</a:t>
            </a:r>
          </a:p>
          <a:p>
            <a:r>
              <a:rPr lang="fr-FR" b="0" baseline="0" dirty="0" smtClean="0"/>
              <a:t>Nous retrouvons également le PAPE composé de différentes structures: le muscle </a:t>
            </a:r>
            <a:r>
              <a:rPr lang="fr-FR" b="0" baseline="0" dirty="0" err="1" smtClean="0"/>
              <a:t>polité</a:t>
            </a:r>
            <a:r>
              <a:rPr lang="fr-FR" b="0" baseline="0" dirty="0" smtClean="0"/>
              <a:t> ( le plus important), le </a:t>
            </a:r>
            <a:r>
              <a:rPr lang="fr-FR" b="0" baseline="0" dirty="0" err="1" smtClean="0"/>
              <a:t>ligt</a:t>
            </a:r>
            <a:r>
              <a:rPr lang="fr-FR" b="0" baseline="0" dirty="0" smtClean="0"/>
              <a:t> poplité arqué, le </a:t>
            </a:r>
            <a:r>
              <a:rPr lang="fr-FR" b="0" baseline="0" dirty="0" err="1" smtClean="0"/>
              <a:t>Ligt</a:t>
            </a:r>
            <a:r>
              <a:rPr lang="fr-FR" b="0" baseline="0" dirty="0" smtClean="0"/>
              <a:t> </a:t>
            </a:r>
            <a:r>
              <a:rPr lang="fr-FR" b="0" baseline="0" dirty="0" err="1" smtClean="0"/>
              <a:t>fabelo-fibulaire</a:t>
            </a:r>
            <a:r>
              <a:rPr lang="fr-FR" b="0" baseline="0" dirty="0" smtClean="0"/>
              <a:t> la capsule articulaire, la corne postérieure du ME, et également le GCM latéral.</a:t>
            </a:r>
          </a:p>
          <a:p>
            <a:r>
              <a:rPr lang="fr-FR" b="0" baseline="0" dirty="0" smtClean="0"/>
              <a:t>Nous décrivons pour simplifier en plus des lésions des croisés et des LCM LCL: les atteinte du PAPI, du PAPE, du ligament F-T </a:t>
            </a:r>
            <a:r>
              <a:rPr lang="fr-FR" b="0" baseline="0" dirty="0" err="1" smtClean="0"/>
              <a:t>antéro-latéral</a:t>
            </a:r>
            <a:r>
              <a:rPr lang="fr-FR" b="0" baseline="0" dirty="0" smtClean="0"/>
              <a:t> qui sont des lésions comme nous le </a:t>
            </a:r>
            <a:r>
              <a:rPr lang="fr-FR" b="0" baseline="0" dirty="0" err="1" smtClean="0"/>
              <a:t>verrrons</a:t>
            </a:r>
            <a:r>
              <a:rPr lang="fr-FR" b="0" baseline="0" dirty="0" smtClean="0"/>
              <a:t> qui doivent être prises en compte dans le traitement.</a:t>
            </a:r>
            <a:endParaRPr lang="fr-FR" b="1" dirty="0"/>
          </a:p>
        </p:txBody>
      </p:sp>
      <p:sp>
        <p:nvSpPr>
          <p:cNvPr id="4" name="Espace réservé du numéro de diapositive 3"/>
          <p:cNvSpPr>
            <a:spLocks noGrp="1"/>
          </p:cNvSpPr>
          <p:nvPr>
            <p:ph type="sldNum" sz="quarter" idx="10"/>
          </p:nvPr>
        </p:nvSpPr>
        <p:spPr/>
        <p:txBody>
          <a:bodyPr/>
          <a:lstStyle/>
          <a:p>
            <a:fld id="{0664B8BA-82CA-B84A-9444-A7A54F104606}" type="slidenum">
              <a:rPr lang="fr-FR" smtClean="0"/>
              <a:t>3</a:t>
            </a:fld>
            <a:endParaRPr lang="fr-FR"/>
          </a:p>
        </p:txBody>
      </p:sp>
    </p:spTree>
    <p:extLst>
      <p:ext uri="{BB962C8B-B14F-4D97-AF65-F5344CB8AC3E}">
        <p14:creationId xmlns:p14="http://schemas.microsoft.com/office/powerpoint/2010/main" val="4200967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D’autres</a:t>
            </a:r>
            <a:r>
              <a:rPr lang="fr-FR" baseline="0" dirty="0" smtClean="0"/>
              <a:t> éléments dynamiques participent à la stabilisation du genou comme le quadriceps, la patte d’oie, le biceps, le poplité.</a:t>
            </a:r>
          </a:p>
          <a:p>
            <a:r>
              <a:rPr lang="fr-FR" baseline="0" dirty="0" smtClean="0"/>
              <a:t>Ces structures musculaires sont les </a:t>
            </a:r>
            <a:r>
              <a:rPr lang="fr-FR" baseline="0" dirty="0" err="1" smtClean="0"/>
              <a:t>elements</a:t>
            </a:r>
            <a:r>
              <a:rPr lang="fr-FR" baseline="0" dirty="0" smtClean="0"/>
              <a:t> clés de la </a:t>
            </a:r>
            <a:r>
              <a:rPr lang="fr-FR" baseline="0" dirty="0" err="1" smtClean="0"/>
              <a:t>rééduction</a:t>
            </a:r>
            <a:r>
              <a:rPr lang="fr-FR" baseline="0" dirty="0" smtClean="0"/>
              <a:t> en cas d’entorse du genou.</a:t>
            </a:r>
            <a:endParaRPr lang="fr-FR" dirty="0"/>
          </a:p>
        </p:txBody>
      </p:sp>
      <p:sp>
        <p:nvSpPr>
          <p:cNvPr id="4" name="Espace réservé du numéro de diapositive 3"/>
          <p:cNvSpPr>
            <a:spLocks noGrp="1"/>
          </p:cNvSpPr>
          <p:nvPr>
            <p:ph type="sldNum" sz="quarter" idx="10"/>
          </p:nvPr>
        </p:nvSpPr>
        <p:spPr/>
        <p:txBody>
          <a:bodyPr/>
          <a:lstStyle/>
          <a:p>
            <a:fld id="{0664B8BA-82CA-B84A-9444-A7A54F104606}" type="slidenum">
              <a:rPr lang="fr-FR" smtClean="0"/>
              <a:t>4</a:t>
            </a:fld>
            <a:endParaRPr lang="fr-FR"/>
          </a:p>
        </p:txBody>
      </p:sp>
    </p:spTree>
    <p:extLst>
      <p:ext uri="{BB962C8B-B14F-4D97-AF65-F5344CB8AC3E}">
        <p14:creationId xmlns:p14="http://schemas.microsoft.com/office/powerpoint/2010/main" val="2905843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Les mécanismes lésionnels les plus fréquents</a:t>
            </a:r>
            <a:r>
              <a:rPr lang="fr-FR" baseline="0" dirty="0" smtClean="0"/>
              <a:t> sont les suivants notamment sportifs:</a:t>
            </a:r>
          </a:p>
          <a:p>
            <a:endParaRPr lang="fr-FR" baseline="0" dirty="0" smtClean="0"/>
          </a:p>
          <a:p>
            <a:r>
              <a:rPr lang="fr-FR" baseline="0" dirty="0" smtClean="0"/>
              <a:t>Soit le </a:t>
            </a:r>
            <a:r>
              <a:rPr lang="fr-FR" b="1" baseline="0" dirty="0" smtClean="0"/>
              <a:t>choc direct </a:t>
            </a:r>
            <a:r>
              <a:rPr lang="fr-FR" baseline="0" dirty="0" smtClean="0"/>
              <a:t>sur le genou comme…parler tableau bord, </a:t>
            </a:r>
            <a:r>
              <a:rPr lang="fr-FR" baseline="0" dirty="0" err="1" smtClean="0"/>
              <a:t>taruma</a:t>
            </a:r>
            <a:r>
              <a:rPr lang="fr-FR" baseline="0" dirty="0" smtClean="0"/>
              <a:t> </a:t>
            </a:r>
            <a:r>
              <a:rPr lang="fr-FR" baseline="0" dirty="0" err="1" smtClean="0"/>
              <a:t>laterale</a:t>
            </a:r>
            <a:r>
              <a:rPr lang="fr-FR" baseline="0" dirty="0" smtClean="0"/>
              <a:t> : LLI; dans ces cas bien penser aux lésions osseuses associées possibles comme les fractures du plateau tibial</a:t>
            </a:r>
          </a:p>
          <a:p>
            <a:endParaRPr lang="fr-FR" baseline="0" dirty="0" smtClean="0"/>
          </a:p>
          <a:p>
            <a:r>
              <a:rPr lang="fr-FR" baseline="0" dirty="0" smtClean="0"/>
              <a:t>Soit les </a:t>
            </a:r>
            <a:r>
              <a:rPr lang="fr-FR" b="1" baseline="0" dirty="0" smtClean="0"/>
              <a:t>traumatismes indirects </a:t>
            </a:r>
            <a:r>
              <a:rPr lang="fr-FR" baseline="0" dirty="0" smtClean="0"/>
              <a:t>comme le </a:t>
            </a:r>
            <a:r>
              <a:rPr lang="fr-FR" b="1" baseline="0" dirty="0" smtClean="0"/>
              <a:t>valgus-</a:t>
            </a:r>
            <a:r>
              <a:rPr lang="fr-FR" b="1" baseline="0" dirty="0" err="1" smtClean="0"/>
              <a:t>flex</a:t>
            </a:r>
            <a:r>
              <a:rPr lang="fr-FR" b="1" baseline="0" dirty="0" smtClean="0"/>
              <a:t>-RE </a:t>
            </a:r>
            <a:r>
              <a:rPr lang="fr-FR" baseline="0" dirty="0" smtClean="0"/>
              <a:t>au ski ou autre sport pivot pouvant entrainer des lésions graves pour la stabilité du genou avec des atteintes fréquentes du plan </a:t>
            </a:r>
            <a:r>
              <a:rPr lang="fr-FR" baseline="0" dirty="0" err="1" smtClean="0"/>
              <a:t>cpsulo</a:t>
            </a:r>
            <a:r>
              <a:rPr lang="fr-FR" baseline="0" dirty="0" smtClean="0"/>
              <a:t>-ligamentaire latéral et du LCA. Le </a:t>
            </a:r>
            <a:r>
              <a:rPr lang="fr-FR" b="1" baseline="0" dirty="0" smtClean="0"/>
              <a:t>traumatisme en varus-</a:t>
            </a:r>
            <a:r>
              <a:rPr lang="fr-FR" b="1" baseline="0" dirty="0" err="1" smtClean="0"/>
              <a:t>flex</a:t>
            </a:r>
            <a:r>
              <a:rPr lang="fr-FR" b="1" baseline="0" dirty="0" smtClean="0"/>
              <a:t>-RI est plus fréquent </a:t>
            </a:r>
            <a:r>
              <a:rPr lang="fr-FR" b="0" baseline="0" dirty="0" smtClean="0"/>
              <a:t>notamment au ski en fin de journée quand les muscles de la cuisse sont fatigués ou avec énergie plus importante aux sports pivot. Ce </a:t>
            </a:r>
            <a:r>
              <a:rPr lang="fr-FR" b="0" baseline="0" dirty="0" err="1" smtClean="0"/>
              <a:t>méca</a:t>
            </a:r>
            <a:r>
              <a:rPr lang="fr-FR" b="0" baseline="0" dirty="0" smtClean="0"/>
              <a:t> </a:t>
            </a:r>
            <a:r>
              <a:rPr lang="fr-FR" b="0" baseline="0" dirty="0" err="1" smtClean="0"/>
              <a:t>lesionnel</a:t>
            </a:r>
            <a:r>
              <a:rPr lang="fr-FR" b="0" baseline="0" dirty="0" smtClean="0"/>
              <a:t> entraîne principalement des lésions isolées du LCA (qui a un rôle fondamental dans le </a:t>
            </a:r>
            <a:r>
              <a:rPr lang="fr-FR" b="0" baseline="0" dirty="0" err="1" smtClean="0"/>
              <a:t>contrôe</a:t>
            </a:r>
            <a:r>
              <a:rPr lang="fr-FR" b="0" baseline="0" dirty="0" smtClean="0"/>
              <a:t> de la RI) et peut également donner des lésions du complexe ligamentaire médial en cas de traumatisme à plus haute énergie.</a:t>
            </a:r>
          </a:p>
          <a:p>
            <a:r>
              <a:rPr lang="fr-FR" b="0" baseline="0" dirty="0" smtClean="0"/>
              <a:t>Enfin les entorses de genou peuvent survenir par une </a:t>
            </a:r>
            <a:r>
              <a:rPr lang="fr-FR" b="1" baseline="0" dirty="0" smtClean="0"/>
              <a:t>hyper-extension forcée</a:t>
            </a:r>
            <a:r>
              <a:rPr lang="fr-FR" b="0" baseline="0" dirty="0" smtClean="0"/>
              <a:t>: rupture isolée du LCA. C’est le cas du coup de pied dans le ballon mais en ratant le ballon. Le LCA étant un frein à la translation antérieure et la contraction brutale du quadriceps avec fibres du LCA tendues.</a:t>
            </a:r>
          </a:p>
        </p:txBody>
      </p:sp>
      <p:sp>
        <p:nvSpPr>
          <p:cNvPr id="4" name="Espace réservé du numéro de diapositive 3"/>
          <p:cNvSpPr>
            <a:spLocks noGrp="1"/>
          </p:cNvSpPr>
          <p:nvPr>
            <p:ph type="sldNum" sz="quarter" idx="10"/>
          </p:nvPr>
        </p:nvSpPr>
        <p:spPr/>
        <p:txBody>
          <a:bodyPr/>
          <a:lstStyle/>
          <a:p>
            <a:fld id="{0664B8BA-82CA-B84A-9444-A7A54F104606}" type="slidenum">
              <a:rPr lang="fr-FR" smtClean="0"/>
              <a:t>5</a:t>
            </a:fld>
            <a:endParaRPr lang="fr-FR"/>
          </a:p>
        </p:txBody>
      </p:sp>
    </p:spTree>
    <p:extLst>
      <p:ext uri="{BB962C8B-B14F-4D97-AF65-F5344CB8AC3E}">
        <p14:creationId xmlns:p14="http://schemas.microsoft.com/office/powerpoint/2010/main" val="3791019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Voici des exemples de traumatismes en </a:t>
            </a:r>
            <a:r>
              <a:rPr lang="fr-FR" dirty="0" err="1" smtClean="0"/>
              <a:t>VaLGUS</a:t>
            </a:r>
            <a:r>
              <a:rPr lang="fr-FR" dirty="0" smtClean="0"/>
              <a:t> FLEX RE, en hyper-</a:t>
            </a:r>
            <a:r>
              <a:rPr lang="fr-FR" dirty="0" err="1" smtClean="0"/>
              <a:t>ext</a:t>
            </a:r>
            <a:r>
              <a:rPr lang="fr-FR" dirty="0" smtClean="0"/>
              <a:t>, et en VAR FLEX RI</a:t>
            </a:r>
          </a:p>
          <a:p>
            <a:r>
              <a:rPr lang="fr-FR" dirty="0" smtClean="0"/>
              <a:t>La liste est non exhaustive</a:t>
            </a:r>
            <a:endParaRPr lang="fr-FR" dirty="0"/>
          </a:p>
        </p:txBody>
      </p:sp>
      <p:sp>
        <p:nvSpPr>
          <p:cNvPr id="4" name="Espace réservé du numéro de diapositive 3"/>
          <p:cNvSpPr>
            <a:spLocks noGrp="1"/>
          </p:cNvSpPr>
          <p:nvPr>
            <p:ph type="sldNum" sz="quarter" idx="10"/>
          </p:nvPr>
        </p:nvSpPr>
        <p:spPr/>
        <p:txBody>
          <a:bodyPr/>
          <a:lstStyle/>
          <a:p>
            <a:fld id="{0664B8BA-82CA-B84A-9444-A7A54F104606}" type="slidenum">
              <a:rPr lang="fr-FR" smtClean="0"/>
              <a:t>6</a:t>
            </a:fld>
            <a:endParaRPr lang="fr-FR"/>
          </a:p>
        </p:txBody>
      </p:sp>
    </p:spTree>
    <p:extLst>
      <p:ext uri="{BB962C8B-B14F-4D97-AF65-F5344CB8AC3E}">
        <p14:creationId xmlns:p14="http://schemas.microsoft.com/office/powerpoint/2010/main" val="981864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Les lésions les plus </a:t>
            </a:r>
            <a:r>
              <a:rPr lang="fr-FR" dirty="0" err="1" smtClean="0"/>
              <a:t>freqeument</a:t>
            </a:r>
            <a:r>
              <a:rPr lang="fr-FR" baseline="0" dirty="0" smtClean="0"/>
              <a:t> retrouvées en cas d’entorse du genou sont par ordre de </a:t>
            </a:r>
            <a:r>
              <a:rPr lang="fr-FR" baseline="0" dirty="0" err="1" smtClean="0"/>
              <a:t>frequence</a:t>
            </a:r>
            <a:r>
              <a:rPr lang="fr-FR" baseline="0" dirty="0" smtClean="0"/>
              <a:t>: les </a:t>
            </a:r>
            <a:r>
              <a:rPr lang="fr-FR" baseline="0" dirty="0" err="1" smtClean="0"/>
              <a:t>lesions</a:t>
            </a:r>
            <a:r>
              <a:rPr lang="fr-FR" baseline="0" dirty="0" smtClean="0"/>
              <a:t> du LCA et des ménisques ainsi que les </a:t>
            </a:r>
            <a:r>
              <a:rPr lang="fr-FR" baseline="0" dirty="0" err="1" smtClean="0"/>
              <a:t>lesion</a:t>
            </a:r>
            <a:r>
              <a:rPr lang="fr-FR" baseline="0" dirty="0" smtClean="0"/>
              <a:t> de ligament </a:t>
            </a:r>
            <a:r>
              <a:rPr lang="fr-FR" baseline="0" dirty="0" err="1" smtClean="0"/>
              <a:t>collat</a:t>
            </a:r>
            <a:r>
              <a:rPr lang="fr-FR" baseline="0" dirty="0" smtClean="0"/>
              <a:t> médial.</a:t>
            </a:r>
          </a:p>
          <a:p>
            <a:endParaRPr lang="fr-FR" baseline="0" dirty="0" smtClean="0"/>
          </a:p>
          <a:p>
            <a:r>
              <a:rPr lang="fr-FR" baseline="0" dirty="0" smtClean="0"/>
              <a:t>Les lésions plus rares concerneront le LCP, le PAPI, le PAPE-LLE.</a:t>
            </a:r>
            <a:endParaRPr lang="fr-FR" dirty="0"/>
          </a:p>
        </p:txBody>
      </p:sp>
      <p:sp>
        <p:nvSpPr>
          <p:cNvPr id="4" name="Espace réservé du numéro de diapositive 3"/>
          <p:cNvSpPr>
            <a:spLocks noGrp="1"/>
          </p:cNvSpPr>
          <p:nvPr>
            <p:ph type="sldNum" sz="quarter" idx="10"/>
          </p:nvPr>
        </p:nvSpPr>
        <p:spPr/>
        <p:txBody>
          <a:bodyPr/>
          <a:lstStyle/>
          <a:p>
            <a:fld id="{0664B8BA-82CA-B84A-9444-A7A54F104606}" type="slidenum">
              <a:rPr lang="fr-FR" smtClean="0"/>
              <a:t>7</a:t>
            </a:fld>
            <a:endParaRPr lang="fr-FR"/>
          </a:p>
        </p:txBody>
      </p:sp>
    </p:spTree>
    <p:extLst>
      <p:ext uri="{BB962C8B-B14F-4D97-AF65-F5344CB8AC3E}">
        <p14:creationId xmlns:p14="http://schemas.microsoft.com/office/powerpoint/2010/main" val="905174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Dans les traumatismes</a:t>
            </a:r>
            <a:r>
              <a:rPr lang="fr-FR" baseline="0" dirty="0" smtClean="0"/>
              <a:t> on distingue les entorse graves et les entorses </a:t>
            </a:r>
            <a:r>
              <a:rPr lang="fr-FR" baseline="0" dirty="0" err="1" smtClean="0"/>
              <a:t>benignes</a:t>
            </a:r>
            <a:r>
              <a:rPr lang="fr-FR" baseline="0" dirty="0" smtClean="0"/>
              <a:t>. Dans les entorse graves on retrouve volontiers….; dans les entorses </a:t>
            </a:r>
            <a:r>
              <a:rPr lang="fr-FR" baseline="0" dirty="0" err="1" smtClean="0"/>
              <a:t>benignes</a:t>
            </a:r>
            <a:r>
              <a:rPr lang="fr-FR" baseline="0" dirty="0" smtClean="0"/>
              <a:t> par contre;…</a:t>
            </a:r>
            <a:endParaRPr lang="fr-FR" dirty="0"/>
          </a:p>
        </p:txBody>
      </p:sp>
      <p:sp>
        <p:nvSpPr>
          <p:cNvPr id="4" name="Espace réservé du numéro de diapositive 3"/>
          <p:cNvSpPr>
            <a:spLocks noGrp="1"/>
          </p:cNvSpPr>
          <p:nvPr>
            <p:ph type="sldNum" sz="quarter" idx="10"/>
          </p:nvPr>
        </p:nvSpPr>
        <p:spPr/>
        <p:txBody>
          <a:bodyPr/>
          <a:lstStyle/>
          <a:p>
            <a:fld id="{0664B8BA-82CA-B84A-9444-A7A54F104606}" type="slidenum">
              <a:rPr lang="fr-FR" smtClean="0"/>
              <a:t>8</a:t>
            </a:fld>
            <a:endParaRPr lang="fr-FR"/>
          </a:p>
        </p:txBody>
      </p:sp>
    </p:spTree>
    <p:extLst>
      <p:ext uri="{BB962C8B-B14F-4D97-AF65-F5344CB8AC3E}">
        <p14:creationId xmlns:p14="http://schemas.microsoft.com/office/powerpoint/2010/main" val="4245220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L’entorse</a:t>
            </a:r>
            <a:r>
              <a:rPr lang="fr-FR" baseline="0" dirty="0" smtClean="0"/>
              <a:t> est </a:t>
            </a:r>
            <a:r>
              <a:rPr lang="fr-FR" baseline="0" dirty="0" err="1" smtClean="0"/>
              <a:t>bénigne:le</a:t>
            </a:r>
            <a:r>
              <a:rPr lang="fr-FR" baseline="0" dirty="0" smtClean="0"/>
              <a:t> patient est peu douloureux, un </a:t>
            </a:r>
            <a:r>
              <a:rPr lang="fr-FR" baseline="0" dirty="0" err="1" smtClean="0"/>
              <a:t>arret</a:t>
            </a:r>
            <a:r>
              <a:rPr lang="fr-FR" baseline="0" dirty="0" smtClean="0"/>
              <a:t> sportif de courte durée doit être respecté, les douleurs disparaissent, la reprise du sport peut </a:t>
            </a:r>
            <a:r>
              <a:rPr lang="fr-FR" baseline="0" dirty="0" err="1" smtClean="0"/>
              <a:t>etre</a:t>
            </a:r>
            <a:r>
              <a:rPr lang="fr-FR" baseline="0" dirty="0" smtClean="0"/>
              <a:t> effectué progressivement</a:t>
            </a:r>
          </a:p>
          <a:p>
            <a:r>
              <a:rPr lang="fr-FR" baseline="0" dirty="0" smtClean="0"/>
              <a:t>L’entorse est grave, une radiographie doit être </a:t>
            </a:r>
            <a:r>
              <a:rPr lang="fr-FR" baseline="0" dirty="0" err="1" smtClean="0"/>
              <a:t>éffectuée</a:t>
            </a:r>
            <a:r>
              <a:rPr lang="fr-FR" baseline="0" dirty="0" smtClean="0"/>
              <a:t> afin d ’éliminer une lésion osseuse associée (diagnostics </a:t>
            </a:r>
            <a:r>
              <a:rPr lang="fr-FR" baseline="0" dirty="0" err="1" smtClean="0"/>
              <a:t>diffférentiels</a:t>
            </a:r>
            <a:r>
              <a:rPr lang="fr-FR" baseline="0" dirty="0" smtClean="0"/>
              <a:t> de fracture des plateaux tibiaux par exemple), il faut immobiliser le patient avec une attelle appui possible en fonction des douleurs et prendre rdv avec un spécialiste à J10.</a:t>
            </a:r>
          </a:p>
        </p:txBody>
      </p:sp>
      <p:sp>
        <p:nvSpPr>
          <p:cNvPr id="4" name="Espace réservé du numéro de diapositive 3"/>
          <p:cNvSpPr>
            <a:spLocks noGrp="1"/>
          </p:cNvSpPr>
          <p:nvPr>
            <p:ph type="sldNum" sz="quarter" idx="10"/>
          </p:nvPr>
        </p:nvSpPr>
        <p:spPr/>
        <p:txBody>
          <a:bodyPr/>
          <a:lstStyle/>
          <a:p>
            <a:fld id="{0664B8BA-82CA-B84A-9444-A7A54F104606}" type="slidenum">
              <a:rPr lang="fr-FR" smtClean="0"/>
              <a:t>9</a:t>
            </a:fld>
            <a:endParaRPr lang="fr-FR"/>
          </a:p>
        </p:txBody>
      </p:sp>
    </p:spTree>
    <p:extLst>
      <p:ext uri="{BB962C8B-B14F-4D97-AF65-F5344CB8AC3E}">
        <p14:creationId xmlns:p14="http://schemas.microsoft.com/office/powerpoint/2010/main" val="1699332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fr-FR" smtClean="0"/>
              <a:t>Cliquez et modifiez le titre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30/09/2016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fr-FR" smtClean="0"/>
              <a:t>Cliquez et modifiez le titre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B01F9CA3-105E-4857-9057-6DB6197DA786}" type="datetimeFigureOut">
              <a:rPr lang="en-US" smtClean="0"/>
              <a:t>30/09/2016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CE407-6216-4202-80E4-A30DC2F709B2}" type="slidenum">
              <a:rPr lang="en-US" smtClean="0"/>
              <a:t>‹#›</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a:p>
        </p:txBody>
      </p:sp>
      <p:sp>
        <p:nvSpPr>
          <p:cNvPr id="3" name="Vertical Text Placeholder 2"/>
          <p:cNvSpPr>
            <a:spLocks noGrp="1"/>
          </p:cNvSpPr>
          <p:nvPr>
            <p:ph type="body" orient="vert" idx="1"/>
          </p:nvPr>
        </p:nvSpPr>
        <p:spPr/>
        <p:txBody>
          <a:bodyPr vert="eaVert"/>
          <a:lstStyle>
            <a:lvl5pPr>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30/09/2016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fr-FR" smtClean="0"/>
              <a:t>Cliquez et modifiez le titre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30/09/2016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a:p>
        </p:txBody>
      </p:sp>
      <p:sp>
        <p:nvSpPr>
          <p:cNvPr id="3" name="Content Placeholder 2"/>
          <p:cNvSpPr>
            <a:spLocks noGrp="1"/>
          </p:cNvSpPr>
          <p:nvPr>
            <p:ph idx="1"/>
          </p:nvPr>
        </p:nvSpPr>
        <p:spPr/>
        <p:txBody>
          <a:bodyPr/>
          <a:lstStyle>
            <a:lvl5pPr>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30/09/2016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apositive de titre avec imag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fr-FR" smtClean="0"/>
              <a:t>Cliquez et modifiez le titre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30/09/2016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fr-FR" smtClean="0"/>
              <a:t>Cliquez et modifiez le titre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fld id="{B01F9CA3-105E-4857-9057-6DB6197DA786}" type="datetimeFigureOut">
              <a:rPr lang="en-US" smtClean="0"/>
              <a:t>30/09/2016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fr-FR" smtClean="0"/>
              <a:t>Cliquez et modifiez le titre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5" name="Date Placeholder 4"/>
          <p:cNvSpPr>
            <a:spLocks noGrp="1"/>
          </p:cNvSpPr>
          <p:nvPr>
            <p:ph type="dt" sz="half" idx="10"/>
          </p:nvPr>
        </p:nvSpPr>
        <p:spPr/>
        <p:txBody>
          <a:bodyPr/>
          <a:lstStyle/>
          <a:p>
            <a:fld id="{B01F9CA3-105E-4857-9057-6DB6197DA786}" type="datetimeFigureOut">
              <a:rPr lang="en-US" smtClean="0"/>
              <a:t>30/09/2016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fr-FR" smtClean="0"/>
              <a:t>Cliquez et modifiez le titre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7" name="Date Placeholder 6"/>
          <p:cNvSpPr>
            <a:spLocks noGrp="1"/>
          </p:cNvSpPr>
          <p:nvPr>
            <p:ph type="dt" sz="half" idx="10"/>
          </p:nvPr>
        </p:nvSpPr>
        <p:spPr/>
        <p:txBody>
          <a:bodyPr/>
          <a:lstStyle/>
          <a:p>
            <a:fld id="{B01F9CA3-105E-4857-9057-6DB6197DA786}" type="datetimeFigureOut">
              <a:rPr lang="en-US" smtClean="0"/>
              <a:t>30/09/2016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a:p>
        </p:txBody>
      </p:sp>
      <p:sp>
        <p:nvSpPr>
          <p:cNvPr id="3" name="Date Placeholder 2"/>
          <p:cNvSpPr>
            <a:spLocks noGrp="1"/>
          </p:cNvSpPr>
          <p:nvPr>
            <p:ph type="dt" sz="half" idx="10"/>
          </p:nvPr>
        </p:nvSpPr>
        <p:spPr/>
        <p:txBody>
          <a:bodyPr/>
          <a:lstStyle/>
          <a:p>
            <a:fld id="{B01F9CA3-105E-4857-9057-6DB6197DA786}" type="datetimeFigureOut">
              <a:rPr lang="en-US" smtClean="0"/>
              <a:t>30/09/2016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1F9CA3-105E-4857-9057-6DB6197DA786}" type="datetimeFigureOut">
              <a:rPr lang="en-US" smtClean="0"/>
              <a:t>30/09/2016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fr-FR" smtClean="0"/>
              <a:t>Cliquez et modifiez le titre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B01F9CA3-105E-4857-9057-6DB6197DA786}" type="datetimeFigureOut">
              <a:rPr lang="en-US" smtClean="0"/>
              <a:t>30/09/2016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fr-FR" smtClean="0"/>
              <a:t>Cliquez et modifiez le titre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B01F9CA3-105E-4857-9057-6DB6197DA786}" type="datetimeFigureOut">
              <a:rPr lang="en-US" smtClean="0"/>
              <a:t>30/09/2016</a:t>
            </a:fld>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7F5CE407-6216-4202-80E4-A30DC2F709B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25.png"/><Relationship Id="rId7"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microsoft.com/office/2007/relationships/media" Target="../media/media2.MP4"/><Relationship Id="rId4" Type="http://schemas.openxmlformats.org/officeDocument/2006/relationships/video" Target="../media/media2.MP4"/><Relationship Id="rId5" Type="http://schemas.openxmlformats.org/officeDocument/2006/relationships/slideLayout" Target="../slideLayouts/slideLayout7.xml"/><Relationship Id="rId6" Type="http://schemas.openxmlformats.org/officeDocument/2006/relationships/image" Target="../media/image43.png"/><Relationship Id="rId7" Type="http://schemas.openxmlformats.org/officeDocument/2006/relationships/image" Target="../media/image44.png"/><Relationship Id="rId1" Type="http://schemas.microsoft.com/office/2007/relationships/media" Target="../media/media1.MP4"/><Relationship Id="rId2" Type="http://schemas.openxmlformats.org/officeDocument/2006/relationships/video" Target="../media/media1.MP4"/></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 Id="rId3" Type="http://schemas.openxmlformats.org/officeDocument/2006/relationships/image" Target="../media/image5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ENTORSES DU GENOU</a:t>
            </a:r>
            <a:endParaRPr lang="fr-FR" dirty="0"/>
          </a:p>
        </p:txBody>
      </p:sp>
      <p:sp>
        <p:nvSpPr>
          <p:cNvPr id="3" name="Sous-titre 2"/>
          <p:cNvSpPr>
            <a:spLocks noGrp="1"/>
          </p:cNvSpPr>
          <p:nvPr>
            <p:ph type="subTitle" idx="1"/>
          </p:nvPr>
        </p:nvSpPr>
        <p:spPr/>
        <p:txBody>
          <a:bodyPr>
            <a:normAutofit lnSpcReduction="10000"/>
          </a:bodyPr>
          <a:lstStyle/>
          <a:p>
            <a:endParaRPr lang="fr-FR" dirty="0" smtClean="0"/>
          </a:p>
          <a:p>
            <a:endParaRPr lang="fr-FR" dirty="0"/>
          </a:p>
          <a:p>
            <a:r>
              <a:rPr lang="fr-FR" dirty="0" smtClean="0"/>
              <a:t>Docteur Philippe Duchemin</a:t>
            </a:r>
            <a:endParaRPr lang="fr-FR" dirty="0"/>
          </a:p>
        </p:txBody>
      </p:sp>
      <p:sp>
        <p:nvSpPr>
          <p:cNvPr id="4" name="ZoneTexte 3"/>
          <p:cNvSpPr txBox="1"/>
          <p:nvPr/>
        </p:nvSpPr>
        <p:spPr>
          <a:xfrm>
            <a:off x="6634998" y="6235441"/>
            <a:ext cx="2372164" cy="369332"/>
          </a:xfrm>
          <a:prstGeom prst="rect">
            <a:avLst/>
          </a:prstGeom>
          <a:noFill/>
        </p:spPr>
        <p:txBody>
          <a:bodyPr wrap="none" rtlCol="0">
            <a:spAutoFit/>
          </a:bodyPr>
          <a:lstStyle/>
          <a:p>
            <a:r>
              <a:rPr lang="fr-FR" dirty="0" smtClean="0"/>
              <a:t>Alès le 01/10/2016</a:t>
            </a:r>
            <a:endParaRPr lang="fr-FR" dirty="0"/>
          </a:p>
        </p:txBody>
      </p:sp>
      <p:pic>
        <p:nvPicPr>
          <p:cNvPr id="6" name="Image 5"/>
          <p:cNvPicPr>
            <a:picLocks noChangeAspect="1"/>
          </p:cNvPicPr>
          <p:nvPr/>
        </p:nvPicPr>
        <p:blipFill>
          <a:blip r:embed="rId3"/>
          <a:stretch>
            <a:fillRect/>
          </a:stretch>
        </p:blipFill>
        <p:spPr>
          <a:xfrm>
            <a:off x="168156" y="5670291"/>
            <a:ext cx="6299200" cy="1130300"/>
          </a:xfrm>
          <a:prstGeom prst="rect">
            <a:avLst/>
          </a:prstGeom>
        </p:spPr>
      </p:pic>
    </p:spTree>
    <p:extLst>
      <p:ext uri="{BB962C8B-B14F-4D97-AF65-F5344CB8AC3E}">
        <p14:creationId xmlns:p14="http://schemas.microsoft.com/office/powerpoint/2010/main" val="279896457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Examen clinique</a:t>
            </a:r>
            <a:endParaRPr lang="fr-FR" dirty="0"/>
          </a:p>
        </p:txBody>
      </p:sp>
      <p:pic>
        <p:nvPicPr>
          <p:cNvPr id="3" name="Image 2"/>
          <p:cNvPicPr>
            <a:picLocks noChangeAspect="1"/>
          </p:cNvPicPr>
          <p:nvPr/>
        </p:nvPicPr>
        <p:blipFill>
          <a:blip r:embed="rId3"/>
          <a:stretch>
            <a:fillRect/>
          </a:stretch>
        </p:blipFill>
        <p:spPr>
          <a:xfrm>
            <a:off x="872929" y="1835924"/>
            <a:ext cx="2789909" cy="2145182"/>
          </a:xfrm>
          <a:prstGeom prst="rect">
            <a:avLst/>
          </a:prstGeom>
        </p:spPr>
      </p:pic>
      <p:pic>
        <p:nvPicPr>
          <p:cNvPr id="4" name="Image 3"/>
          <p:cNvPicPr>
            <a:picLocks noChangeAspect="1"/>
          </p:cNvPicPr>
          <p:nvPr/>
        </p:nvPicPr>
        <p:blipFill>
          <a:blip r:embed="rId4"/>
          <a:stretch>
            <a:fillRect/>
          </a:stretch>
        </p:blipFill>
        <p:spPr>
          <a:xfrm>
            <a:off x="872928" y="4499797"/>
            <a:ext cx="2789909" cy="2078756"/>
          </a:xfrm>
          <a:prstGeom prst="rect">
            <a:avLst/>
          </a:prstGeom>
        </p:spPr>
      </p:pic>
      <p:pic>
        <p:nvPicPr>
          <p:cNvPr id="5" name="Image 4"/>
          <p:cNvPicPr>
            <a:picLocks noChangeAspect="1"/>
          </p:cNvPicPr>
          <p:nvPr/>
        </p:nvPicPr>
        <p:blipFill>
          <a:blip r:embed="rId5"/>
          <a:stretch>
            <a:fillRect/>
          </a:stretch>
        </p:blipFill>
        <p:spPr>
          <a:xfrm>
            <a:off x="5166991" y="1835924"/>
            <a:ext cx="3245275" cy="2145182"/>
          </a:xfrm>
          <a:prstGeom prst="rect">
            <a:avLst/>
          </a:prstGeom>
        </p:spPr>
      </p:pic>
      <p:pic>
        <p:nvPicPr>
          <p:cNvPr id="7" name="Image 6"/>
          <p:cNvPicPr>
            <a:picLocks noChangeAspect="1"/>
          </p:cNvPicPr>
          <p:nvPr/>
        </p:nvPicPr>
        <p:blipFill>
          <a:blip r:embed="rId6"/>
          <a:stretch>
            <a:fillRect/>
          </a:stretch>
        </p:blipFill>
        <p:spPr>
          <a:xfrm>
            <a:off x="5166991" y="4172862"/>
            <a:ext cx="2420011" cy="2405691"/>
          </a:xfrm>
          <a:prstGeom prst="rect">
            <a:avLst/>
          </a:prstGeom>
        </p:spPr>
      </p:pic>
    </p:spTree>
    <p:extLst>
      <p:ext uri="{BB962C8B-B14F-4D97-AF65-F5344CB8AC3E}">
        <p14:creationId xmlns:p14="http://schemas.microsoft.com/office/powerpoint/2010/main" val="408648290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Bilan clinique</a:t>
            </a:r>
            <a:endParaRPr lang="fr-FR" dirty="0"/>
          </a:p>
        </p:txBody>
      </p:sp>
      <p:sp>
        <p:nvSpPr>
          <p:cNvPr id="3" name="Rectangle 2"/>
          <p:cNvSpPr/>
          <p:nvPr/>
        </p:nvSpPr>
        <p:spPr>
          <a:xfrm>
            <a:off x="187615" y="4639611"/>
            <a:ext cx="4572000" cy="1200329"/>
          </a:xfrm>
          <a:prstGeom prst="rect">
            <a:avLst/>
          </a:prstGeom>
        </p:spPr>
        <p:txBody>
          <a:bodyPr>
            <a:spAutoFit/>
          </a:bodyPr>
          <a:lstStyle/>
          <a:p>
            <a:pPr algn="ctr"/>
            <a:r>
              <a:rPr lang="fr-FR" dirty="0"/>
              <a:t>Rééducation à débuter </a:t>
            </a:r>
            <a:endParaRPr lang="fr-FR" dirty="0" smtClean="0"/>
          </a:p>
          <a:p>
            <a:pPr algn="ctr"/>
            <a:r>
              <a:rPr lang="fr-FR" b="1" dirty="0" smtClean="0"/>
              <a:t>IRM </a:t>
            </a:r>
            <a:r>
              <a:rPr lang="fr-FR" b="1" dirty="0"/>
              <a:t>sans urgence </a:t>
            </a:r>
          </a:p>
          <a:p>
            <a:pPr algn="ctr"/>
            <a:r>
              <a:rPr lang="fr-FR" dirty="0"/>
              <a:t>(si pas de doute sur atteintes périphériques </a:t>
            </a:r>
            <a:r>
              <a:rPr lang="fr-FR" dirty="0" smtClean="0"/>
              <a:t>associées)</a:t>
            </a:r>
            <a:endParaRPr lang="fr-FR" dirty="0"/>
          </a:p>
        </p:txBody>
      </p:sp>
      <p:sp>
        <p:nvSpPr>
          <p:cNvPr id="4" name="ZoneTexte 3"/>
          <p:cNvSpPr txBox="1"/>
          <p:nvPr/>
        </p:nvSpPr>
        <p:spPr>
          <a:xfrm>
            <a:off x="338496" y="2552691"/>
            <a:ext cx="4141616" cy="1200329"/>
          </a:xfrm>
          <a:prstGeom prst="rect">
            <a:avLst/>
          </a:prstGeom>
          <a:noFill/>
        </p:spPr>
        <p:txBody>
          <a:bodyPr wrap="none" rtlCol="0">
            <a:spAutoFit/>
          </a:bodyPr>
          <a:lstStyle/>
          <a:p>
            <a:pPr algn="ctr"/>
            <a:r>
              <a:rPr lang="fr-FR" b="1" dirty="0" smtClean="0"/>
              <a:t>rupture LCA isolée</a:t>
            </a:r>
          </a:p>
          <a:p>
            <a:pPr algn="ctr"/>
            <a:r>
              <a:rPr lang="fr-FR" dirty="0" smtClean="0"/>
              <a:t>Pas d’atteinte </a:t>
            </a:r>
            <a:r>
              <a:rPr lang="fr-FR" dirty="0" err="1" smtClean="0"/>
              <a:t>capsulo</a:t>
            </a:r>
            <a:r>
              <a:rPr lang="fr-FR" dirty="0" smtClean="0"/>
              <a:t>-ligamentaire</a:t>
            </a:r>
          </a:p>
          <a:p>
            <a:pPr algn="ctr"/>
            <a:r>
              <a:rPr lang="fr-FR" dirty="0" smtClean="0"/>
              <a:t>Périphérique</a:t>
            </a:r>
          </a:p>
          <a:p>
            <a:pPr algn="ctr"/>
            <a:r>
              <a:rPr lang="fr-FR" dirty="0" smtClean="0"/>
              <a:t>Pas d’anse de seau méniscale</a:t>
            </a:r>
            <a:endParaRPr lang="fr-FR" dirty="0"/>
          </a:p>
        </p:txBody>
      </p:sp>
      <p:sp>
        <p:nvSpPr>
          <p:cNvPr id="6" name="ZoneTexte 5"/>
          <p:cNvSpPr txBox="1"/>
          <p:nvPr/>
        </p:nvSpPr>
        <p:spPr>
          <a:xfrm>
            <a:off x="5117370" y="2590416"/>
            <a:ext cx="3395694" cy="1200329"/>
          </a:xfrm>
          <a:prstGeom prst="rect">
            <a:avLst/>
          </a:prstGeom>
          <a:noFill/>
        </p:spPr>
        <p:txBody>
          <a:bodyPr wrap="none" rtlCol="0">
            <a:spAutoFit/>
          </a:bodyPr>
          <a:lstStyle/>
          <a:p>
            <a:pPr algn="ctr"/>
            <a:r>
              <a:rPr lang="fr-FR" b="1" dirty="0" smtClean="0"/>
              <a:t>LCA et lésions C-L associées</a:t>
            </a:r>
          </a:p>
          <a:p>
            <a:pPr algn="ctr"/>
            <a:r>
              <a:rPr lang="fr-FR" dirty="0" smtClean="0"/>
              <a:t>Doute sur rupture:</a:t>
            </a:r>
          </a:p>
          <a:p>
            <a:pPr algn="ctr"/>
            <a:r>
              <a:rPr lang="fr-FR" dirty="0" smtClean="0"/>
              <a:t> LLE, LLI, PAPE, PAPI</a:t>
            </a:r>
          </a:p>
          <a:p>
            <a:pPr algn="ctr"/>
            <a:endParaRPr lang="fr-FR" dirty="0"/>
          </a:p>
        </p:txBody>
      </p:sp>
      <p:sp>
        <p:nvSpPr>
          <p:cNvPr id="7" name="ZoneTexte 6"/>
          <p:cNvSpPr txBox="1"/>
          <p:nvPr/>
        </p:nvSpPr>
        <p:spPr>
          <a:xfrm>
            <a:off x="4742472" y="4639611"/>
            <a:ext cx="4401528" cy="1200329"/>
          </a:xfrm>
          <a:prstGeom prst="rect">
            <a:avLst/>
          </a:prstGeom>
          <a:noFill/>
        </p:spPr>
        <p:txBody>
          <a:bodyPr wrap="none" rtlCol="0">
            <a:spAutoFit/>
          </a:bodyPr>
          <a:lstStyle/>
          <a:p>
            <a:pPr algn="ctr"/>
            <a:r>
              <a:rPr lang="fr-FR" dirty="0" smtClean="0"/>
              <a:t>Poursuite de l’immobilisation</a:t>
            </a:r>
          </a:p>
          <a:p>
            <a:pPr algn="ctr"/>
            <a:r>
              <a:rPr lang="fr-FR" b="1" dirty="0" smtClean="0"/>
              <a:t>IRM en urgence</a:t>
            </a:r>
          </a:p>
          <a:p>
            <a:pPr algn="ctr"/>
            <a:r>
              <a:rPr lang="fr-FR" dirty="0" smtClean="0"/>
              <a:t>Si ruptures ligamentaires périph:</a:t>
            </a:r>
          </a:p>
          <a:p>
            <a:pPr algn="ctr"/>
            <a:r>
              <a:rPr lang="fr-FR" dirty="0" smtClean="0"/>
              <a:t>Possibilité de chirurgie reconstructrice</a:t>
            </a:r>
            <a:endParaRPr lang="fr-FR" dirty="0"/>
          </a:p>
        </p:txBody>
      </p:sp>
      <p:cxnSp>
        <p:nvCxnSpPr>
          <p:cNvPr id="9" name="Connecteur droit avec flèche 8"/>
          <p:cNvCxnSpPr>
            <a:stCxn id="2" idx="2"/>
            <a:endCxn id="4" idx="0"/>
          </p:cNvCxnSpPr>
          <p:nvPr/>
        </p:nvCxnSpPr>
        <p:spPr>
          <a:xfrm flipH="1">
            <a:off x="2409304" y="1444532"/>
            <a:ext cx="2161109" cy="11081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Connecteur droit avec flèche 10"/>
          <p:cNvCxnSpPr>
            <a:stCxn id="2" idx="2"/>
          </p:cNvCxnSpPr>
          <p:nvPr/>
        </p:nvCxnSpPr>
        <p:spPr>
          <a:xfrm>
            <a:off x="4570413" y="1444532"/>
            <a:ext cx="2294660" cy="11081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Flèche vers le bas 11"/>
          <p:cNvSpPr/>
          <p:nvPr/>
        </p:nvSpPr>
        <p:spPr>
          <a:xfrm>
            <a:off x="2288358" y="3790745"/>
            <a:ext cx="276614" cy="66975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Flèche vers le bas 12"/>
          <p:cNvSpPr/>
          <p:nvPr/>
        </p:nvSpPr>
        <p:spPr>
          <a:xfrm>
            <a:off x="6726766" y="3790745"/>
            <a:ext cx="276614" cy="66975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ZoneTexte 13"/>
          <p:cNvSpPr txBox="1"/>
          <p:nvPr/>
        </p:nvSpPr>
        <p:spPr>
          <a:xfrm>
            <a:off x="3612295" y="2221084"/>
            <a:ext cx="2260354" cy="369332"/>
          </a:xfrm>
          <a:prstGeom prst="rect">
            <a:avLst/>
          </a:prstGeom>
          <a:noFill/>
        </p:spPr>
        <p:txBody>
          <a:bodyPr wrap="none" rtlCol="0">
            <a:spAutoFit/>
          </a:bodyPr>
          <a:lstStyle/>
          <a:p>
            <a:r>
              <a:rPr lang="fr-FR" dirty="0" smtClean="0"/>
              <a:t>Sujet jeune, sportif</a:t>
            </a:r>
            <a:endParaRPr lang="fr-FR" dirty="0"/>
          </a:p>
        </p:txBody>
      </p:sp>
      <p:pic>
        <p:nvPicPr>
          <p:cNvPr id="15" name="Image 14"/>
          <p:cNvPicPr>
            <a:picLocks noChangeAspect="1"/>
          </p:cNvPicPr>
          <p:nvPr/>
        </p:nvPicPr>
        <p:blipFill rotWithShape="1">
          <a:blip r:embed="rId3"/>
          <a:srcRect r="56864"/>
          <a:stretch/>
        </p:blipFill>
        <p:spPr>
          <a:xfrm>
            <a:off x="6865073" y="340426"/>
            <a:ext cx="1948576" cy="2108082"/>
          </a:xfrm>
          <a:prstGeom prst="rect">
            <a:avLst/>
          </a:prstGeom>
        </p:spPr>
      </p:pic>
    </p:spTree>
    <p:extLst>
      <p:ext uri="{BB962C8B-B14F-4D97-AF65-F5344CB8AC3E}">
        <p14:creationId xmlns:p14="http://schemas.microsoft.com/office/powerpoint/2010/main" val="51606588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LCA isolé</a:t>
            </a:r>
            <a:endParaRPr lang="fr-FR" dirty="0"/>
          </a:p>
        </p:txBody>
      </p:sp>
      <p:pic>
        <p:nvPicPr>
          <p:cNvPr id="3" name="Image 2"/>
          <p:cNvPicPr>
            <a:picLocks noChangeAspect="1"/>
          </p:cNvPicPr>
          <p:nvPr/>
        </p:nvPicPr>
        <p:blipFill>
          <a:blip r:embed="rId3"/>
          <a:stretch>
            <a:fillRect/>
          </a:stretch>
        </p:blipFill>
        <p:spPr>
          <a:xfrm>
            <a:off x="6351140" y="1856287"/>
            <a:ext cx="3416300" cy="2374900"/>
          </a:xfrm>
          <a:prstGeom prst="rect">
            <a:avLst/>
          </a:prstGeom>
        </p:spPr>
      </p:pic>
      <p:pic>
        <p:nvPicPr>
          <p:cNvPr id="4" name="Image 3"/>
          <p:cNvPicPr>
            <a:picLocks noChangeAspect="1"/>
          </p:cNvPicPr>
          <p:nvPr/>
        </p:nvPicPr>
        <p:blipFill>
          <a:blip r:embed="rId4"/>
          <a:stretch>
            <a:fillRect/>
          </a:stretch>
        </p:blipFill>
        <p:spPr>
          <a:xfrm>
            <a:off x="267840" y="1591255"/>
            <a:ext cx="2794000" cy="2908300"/>
          </a:xfrm>
          <a:prstGeom prst="rect">
            <a:avLst/>
          </a:prstGeom>
        </p:spPr>
      </p:pic>
      <p:pic>
        <p:nvPicPr>
          <p:cNvPr id="5" name="Image 4"/>
          <p:cNvPicPr>
            <a:picLocks noChangeAspect="1"/>
          </p:cNvPicPr>
          <p:nvPr/>
        </p:nvPicPr>
        <p:blipFill>
          <a:blip r:embed="rId5"/>
          <a:stretch>
            <a:fillRect/>
          </a:stretch>
        </p:blipFill>
        <p:spPr>
          <a:xfrm>
            <a:off x="3061840" y="1767387"/>
            <a:ext cx="3289300" cy="2463800"/>
          </a:xfrm>
          <a:prstGeom prst="rect">
            <a:avLst/>
          </a:prstGeom>
        </p:spPr>
      </p:pic>
      <p:pic>
        <p:nvPicPr>
          <p:cNvPr id="6" name="Image 5"/>
          <p:cNvPicPr>
            <a:picLocks noChangeAspect="1"/>
          </p:cNvPicPr>
          <p:nvPr/>
        </p:nvPicPr>
        <p:blipFill>
          <a:blip r:embed="rId6"/>
          <a:stretch>
            <a:fillRect/>
          </a:stretch>
        </p:blipFill>
        <p:spPr>
          <a:xfrm>
            <a:off x="267840" y="4625671"/>
            <a:ext cx="3835400" cy="2120900"/>
          </a:xfrm>
          <a:prstGeom prst="rect">
            <a:avLst/>
          </a:prstGeom>
        </p:spPr>
      </p:pic>
      <p:pic>
        <p:nvPicPr>
          <p:cNvPr id="7" name="Image 6"/>
          <p:cNvPicPr>
            <a:picLocks noChangeAspect="1"/>
          </p:cNvPicPr>
          <p:nvPr/>
        </p:nvPicPr>
        <p:blipFill>
          <a:blip r:embed="rId7"/>
          <a:stretch>
            <a:fillRect/>
          </a:stretch>
        </p:blipFill>
        <p:spPr>
          <a:xfrm>
            <a:off x="6351140" y="4165899"/>
            <a:ext cx="2006377" cy="2692101"/>
          </a:xfrm>
          <a:prstGeom prst="rect">
            <a:avLst/>
          </a:prstGeom>
        </p:spPr>
      </p:pic>
    </p:spTree>
    <p:extLst>
      <p:ext uri="{BB962C8B-B14F-4D97-AF65-F5344CB8AC3E}">
        <p14:creationId xmlns:p14="http://schemas.microsoft.com/office/powerpoint/2010/main" val="164805586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PEC LCA isolé</a:t>
            </a:r>
            <a:endParaRPr lang="fr-FR" dirty="0"/>
          </a:p>
        </p:txBody>
      </p:sp>
      <p:pic>
        <p:nvPicPr>
          <p:cNvPr id="3" name="Image 2"/>
          <p:cNvPicPr>
            <a:picLocks noChangeAspect="1"/>
          </p:cNvPicPr>
          <p:nvPr/>
        </p:nvPicPr>
        <p:blipFill rotWithShape="1">
          <a:blip r:embed="rId3"/>
          <a:srcRect l="26140" r="22483"/>
          <a:stretch/>
        </p:blipFill>
        <p:spPr>
          <a:xfrm>
            <a:off x="132814" y="2739740"/>
            <a:ext cx="849442" cy="1196183"/>
          </a:xfrm>
          <a:prstGeom prst="rect">
            <a:avLst/>
          </a:prstGeom>
        </p:spPr>
      </p:pic>
      <p:sp>
        <p:nvSpPr>
          <p:cNvPr id="4" name="ZoneTexte 3"/>
          <p:cNvSpPr txBox="1"/>
          <p:nvPr/>
        </p:nvSpPr>
        <p:spPr>
          <a:xfrm>
            <a:off x="961064" y="2615565"/>
            <a:ext cx="2281882" cy="1200329"/>
          </a:xfrm>
          <a:prstGeom prst="rect">
            <a:avLst/>
          </a:prstGeom>
          <a:noFill/>
        </p:spPr>
        <p:txBody>
          <a:bodyPr wrap="none" rtlCol="0">
            <a:spAutoFit/>
          </a:bodyPr>
          <a:lstStyle/>
          <a:p>
            <a:pPr algn="ctr"/>
            <a:r>
              <a:rPr lang="fr-FR" b="1" dirty="0" smtClean="0"/>
              <a:t>Jeune</a:t>
            </a:r>
          </a:p>
          <a:p>
            <a:pPr algn="ctr"/>
            <a:r>
              <a:rPr lang="fr-FR" b="1" dirty="0" smtClean="0"/>
              <a:t>Sport pivot</a:t>
            </a:r>
          </a:p>
          <a:p>
            <a:pPr algn="ctr"/>
            <a:r>
              <a:rPr lang="fr-FR" b="1" dirty="0" smtClean="0"/>
              <a:t>Sport pivot contact</a:t>
            </a:r>
          </a:p>
          <a:p>
            <a:pPr algn="ctr"/>
            <a:r>
              <a:rPr lang="fr-FR" b="1" dirty="0" smtClean="0"/>
              <a:t>Activités intenses</a:t>
            </a:r>
            <a:endParaRPr lang="fr-FR" b="1" dirty="0"/>
          </a:p>
        </p:txBody>
      </p:sp>
      <p:sp>
        <p:nvSpPr>
          <p:cNvPr id="5" name="ZoneTexte 4"/>
          <p:cNvSpPr txBox="1"/>
          <p:nvPr/>
        </p:nvSpPr>
        <p:spPr>
          <a:xfrm>
            <a:off x="163449" y="5683825"/>
            <a:ext cx="2377574" cy="369332"/>
          </a:xfrm>
          <a:prstGeom prst="rect">
            <a:avLst/>
          </a:prstGeom>
          <a:noFill/>
        </p:spPr>
        <p:txBody>
          <a:bodyPr wrap="none" rtlCol="0">
            <a:spAutoFit/>
          </a:bodyPr>
          <a:lstStyle/>
          <a:p>
            <a:r>
              <a:rPr lang="fr-FR" b="1" dirty="0" smtClean="0"/>
              <a:t>Reconstruction LCA</a:t>
            </a:r>
            <a:endParaRPr lang="fr-FR" b="1" dirty="0"/>
          </a:p>
        </p:txBody>
      </p:sp>
      <p:sp>
        <p:nvSpPr>
          <p:cNvPr id="6" name="ZoneTexte 5"/>
          <p:cNvSpPr txBox="1"/>
          <p:nvPr/>
        </p:nvSpPr>
        <p:spPr>
          <a:xfrm>
            <a:off x="2804060" y="5423357"/>
            <a:ext cx="2690122" cy="923330"/>
          </a:xfrm>
          <a:prstGeom prst="rect">
            <a:avLst/>
          </a:prstGeom>
          <a:noFill/>
        </p:spPr>
        <p:txBody>
          <a:bodyPr wrap="none" rtlCol="0">
            <a:spAutoFit/>
          </a:bodyPr>
          <a:lstStyle/>
          <a:p>
            <a:pPr algn="ctr"/>
            <a:r>
              <a:rPr lang="fr-FR" b="1" dirty="0" smtClean="0"/>
              <a:t>Reconstruction LCA</a:t>
            </a:r>
          </a:p>
          <a:p>
            <a:pPr algn="ctr"/>
            <a:r>
              <a:rPr lang="fr-FR" b="1" dirty="0" smtClean="0"/>
              <a:t>+</a:t>
            </a:r>
          </a:p>
          <a:p>
            <a:pPr algn="ctr"/>
            <a:r>
              <a:rPr lang="fr-FR" b="1" dirty="0" smtClean="0"/>
              <a:t>Plastie </a:t>
            </a:r>
            <a:r>
              <a:rPr lang="fr-FR" b="1" dirty="0" err="1" smtClean="0"/>
              <a:t>antéro-latérale</a:t>
            </a:r>
            <a:endParaRPr lang="fr-FR" b="1" dirty="0"/>
          </a:p>
        </p:txBody>
      </p:sp>
      <p:sp>
        <p:nvSpPr>
          <p:cNvPr id="7" name="ZoneTexte 6"/>
          <p:cNvSpPr txBox="1"/>
          <p:nvPr/>
        </p:nvSpPr>
        <p:spPr>
          <a:xfrm>
            <a:off x="3041778" y="4119532"/>
            <a:ext cx="2204337" cy="923330"/>
          </a:xfrm>
          <a:prstGeom prst="rect">
            <a:avLst/>
          </a:prstGeom>
          <a:noFill/>
        </p:spPr>
        <p:txBody>
          <a:bodyPr wrap="none" rtlCol="0">
            <a:spAutoFit/>
          </a:bodyPr>
          <a:lstStyle/>
          <a:p>
            <a:pPr algn="ctr"/>
            <a:r>
              <a:rPr lang="fr-FR" dirty="0" smtClean="0"/>
              <a:t>Pivot-contact</a:t>
            </a:r>
          </a:p>
          <a:p>
            <a:pPr algn="ctr"/>
            <a:r>
              <a:rPr lang="fr-FR" dirty="0" smtClean="0"/>
              <a:t>Laxité+</a:t>
            </a:r>
          </a:p>
          <a:p>
            <a:pPr algn="ctr"/>
            <a:r>
              <a:rPr lang="fr-FR" dirty="0" smtClean="0"/>
              <a:t>Ressaut rotatoire+</a:t>
            </a:r>
            <a:endParaRPr lang="fr-FR" dirty="0"/>
          </a:p>
        </p:txBody>
      </p:sp>
      <p:sp>
        <p:nvSpPr>
          <p:cNvPr id="8" name="ZoneTexte 7"/>
          <p:cNvSpPr txBox="1"/>
          <p:nvPr/>
        </p:nvSpPr>
        <p:spPr>
          <a:xfrm>
            <a:off x="285238" y="4119532"/>
            <a:ext cx="2122621" cy="923330"/>
          </a:xfrm>
          <a:prstGeom prst="rect">
            <a:avLst/>
          </a:prstGeom>
          <a:noFill/>
        </p:spPr>
        <p:txBody>
          <a:bodyPr wrap="none" rtlCol="0">
            <a:spAutoFit/>
          </a:bodyPr>
          <a:lstStyle/>
          <a:p>
            <a:pPr algn="ctr"/>
            <a:r>
              <a:rPr lang="fr-FR" dirty="0" smtClean="0"/>
              <a:t>Laxité</a:t>
            </a:r>
          </a:p>
          <a:p>
            <a:pPr algn="ctr"/>
            <a:r>
              <a:rPr lang="fr-FR" dirty="0" smtClean="0"/>
              <a:t>Ressaut rotatoire-</a:t>
            </a:r>
          </a:p>
          <a:p>
            <a:pPr algn="ctr"/>
            <a:r>
              <a:rPr lang="fr-FR" dirty="0" smtClean="0"/>
              <a:t>Pivot </a:t>
            </a:r>
            <a:endParaRPr lang="fr-FR" dirty="0"/>
          </a:p>
        </p:txBody>
      </p:sp>
      <p:sp>
        <p:nvSpPr>
          <p:cNvPr id="9" name="ZoneTexte 8"/>
          <p:cNvSpPr txBox="1"/>
          <p:nvPr/>
        </p:nvSpPr>
        <p:spPr>
          <a:xfrm>
            <a:off x="5922069" y="2615565"/>
            <a:ext cx="3089119" cy="1200329"/>
          </a:xfrm>
          <a:prstGeom prst="rect">
            <a:avLst/>
          </a:prstGeom>
          <a:noFill/>
        </p:spPr>
        <p:txBody>
          <a:bodyPr wrap="none" rtlCol="0">
            <a:spAutoFit/>
          </a:bodyPr>
          <a:lstStyle/>
          <a:p>
            <a:pPr algn="ctr"/>
            <a:r>
              <a:rPr lang="fr-FR" dirty="0" smtClean="0"/>
              <a:t>Plus âgé</a:t>
            </a:r>
          </a:p>
          <a:p>
            <a:pPr algn="ctr"/>
            <a:r>
              <a:rPr lang="fr-FR" dirty="0" smtClean="0"/>
              <a:t>Sport loisir faible intensité</a:t>
            </a:r>
          </a:p>
          <a:p>
            <a:pPr algn="ctr"/>
            <a:r>
              <a:rPr lang="fr-FR" dirty="0" smtClean="0"/>
              <a:t>Pas de pivot</a:t>
            </a:r>
          </a:p>
          <a:p>
            <a:pPr algn="ctr"/>
            <a:endParaRPr lang="fr-FR" dirty="0"/>
          </a:p>
        </p:txBody>
      </p:sp>
      <p:sp>
        <p:nvSpPr>
          <p:cNvPr id="10" name="ZoneTexte 9"/>
          <p:cNvSpPr txBox="1"/>
          <p:nvPr/>
        </p:nvSpPr>
        <p:spPr>
          <a:xfrm>
            <a:off x="6428145" y="4119532"/>
            <a:ext cx="2102333" cy="369332"/>
          </a:xfrm>
          <a:prstGeom prst="rect">
            <a:avLst/>
          </a:prstGeom>
          <a:noFill/>
        </p:spPr>
        <p:txBody>
          <a:bodyPr wrap="none" rtlCol="0">
            <a:spAutoFit/>
          </a:bodyPr>
          <a:lstStyle/>
          <a:p>
            <a:r>
              <a:rPr lang="fr-FR" b="1" dirty="0" smtClean="0"/>
              <a:t>Rééducation +++</a:t>
            </a:r>
            <a:endParaRPr lang="fr-FR" b="1" dirty="0"/>
          </a:p>
        </p:txBody>
      </p:sp>
      <p:sp>
        <p:nvSpPr>
          <p:cNvPr id="11" name="ZoneTexte 10"/>
          <p:cNvSpPr txBox="1"/>
          <p:nvPr/>
        </p:nvSpPr>
        <p:spPr>
          <a:xfrm>
            <a:off x="6839932" y="5037847"/>
            <a:ext cx="1271990" cy="646331"/>
          </a:xfrm>
          <a:prstGeom prst="rect">
            <a:avLst/>
          </a:prstGeom>
          <a:noFill/>
        </p:spPr>
        <p:txBody>
          <a:bodyPr wrap="none" rtlCol="0">
            <a:spAutoFit/>
          </a:bodyPr>
          <a:lstStyle/>
          <a:p>
            <a:pPr algn="ctr"/>
            <a:r>
              <a:rPr lang="fr-FR" dirty="0" smtClean="0"/>
              <a:t>Échec</a:t>
            </a:r>
          </a:p>
          <a:p>
            <a:pPr algn="ctr"/>
            <a:r>
              <a:rPr lang="fr-FR" dirty="0" smtClean="0"/>
              <a:t>Instabilité </a:t>
            </a:r>
            <a:endParaRPr lang="fr-FR" dirty="0"/>
          </a:p>
        </p:txBody>
      </p:sp>
      <p:sp>
        <p:nvSpPr>
          <p:cNvPr id="12" name="ZoneTexte 11"/>
          <p:cNvSpPr txBox="1"/>
          <p:nvPr/>
        </p:nvSpPr>
        <p:spPr>
          <a:xfrm>
            <a:off x="6154877" y="6023521"/>
            <a:ext cx="2621932" cy="646331"/>
          </a:xfrm>
          <a:prstGeom prst="rect">
            <a:avLst/>
          </a:prstGeom>
          <a:noFill/>
        </p:spPr>
        <p:txBody>
          <a:bodyPr wrap="none" rtlCol="0">
            <a:spAutoFit/>
          </a:bodyPr>
          <a:lstStyle/>
          <a:p>
            <a:pPr algn="ctr"/>
            <a:r>
              <a:rPr lang="fr-FR" dirty="0" smtClean="0"/>
              <a:t>Chirurgie ligamentaire</a:t>
            </a:r>
          </a:p>
          <a:p>
            <a:pPr algn="ctr"/>
            <a:r>
              <a:rPr lang="fr-FR" dirty="0" smtClean="0"/>
              <a:t> possible</a:t>
            </a:r>
            <a:endParaRPr lang="fr-FR" dirty="0"/>
          </a:p>
        </p:txBody>
      </p:sp>
      <p:pic>
        <p:nvPicPr>
          <p:cNvPr id="13" name="Image 12"/>
          <p:cNvPicPr>
            <a:picLocks noChangeAspect="1"/>
          </p:cNvPicPr>
          <p:nvPr/>
        </p:nvPicPr>
        <p:blipFill>
          <a:blip r:embed="rId4"/>
          <a:stretch>
            <a:fillRect/>
          </a:stretch>
        </p:blipFill>
        <p:spPr>
          <a:xfrm>
            <a:off x="7476986" y="1652417"/>
            <a:ext cx="1447354" cy="963148"/>
          </a:xfrm>
          <a:prstGeom prst="rect">
            <a:avLst/>
          </a:prstGeom>
        </p:spPr>
      </p:pic>
      <p:pic>
        <p:nvPicPr>
          <p:cNvPr id="14" name="Image 13"/>
          <p:cNvPicPr>
            <a:picLocks noChangeAspect="1"/>
          </p:cNvPicPr>
          <p:nvPr/>
        </p:nvPicPr>
        <p:blipFill>
          <a:blip r:embed="rId5"/>
          <a:stretch>
            <a:fillRect/>
          </a:stretch>
        </p:blipFill>
        <p:spPr>
          <a:xfrm>
            <a:off x="8044823" y="4773858"/>
            <a:ext cx="1093455" cy="1249663"/>
          </a:xfrm>
          <a:prstGeom prst="rect">
            <a:avLst/>
          </a:prstGeom>
        </p:spPr>
      </p:pic>
      <p:cxnSp>
        <p:nvCxnSpPr>
          <p:cNvPr id="16" name="Connecteur droit avec flèche 15"/>
          <p:cNvCxnSpPr>
            <a:endCxn id="4" idx="0"/>
          </p:cNvCxnSpPr>
          <p:nvPr/>
        </p:nvCxnSpPr>
        <p:spPr>
          <a:xfrm flipH="1">
            <a:off x="2102005" y="1546705"/>
            <a:ext cx="2386696" cy="106886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Connecteur droit avec flèche 17"/>
          <p:cNvCxnSpPr>
            <a:endCxn id="9" idx="0"/>
          </p:cNvCxnSpPr>
          <p:nvPr/>
        </p:nvCxnSpPr>
        <p:spPr>
          <a:xfrm>
            <a:off x="4450982" y="1546705"/>
            <a:ext cx="3015647" cy="106886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Connecteur droit avec flèche 19"/>
          <p:cNvCxnSpPr>
            <a:stCxn id="4" idx="2"/>
            <a:endCxn id="8" idx="0"/>
          </p:cNvCxnSpPr>
          <p:nvPr/>
        </p:nvCxnSpPr>
        <p:spPr>
          <a:xfrm flipH="1">
            <a:off x="1346549" y="3815894"/>
            <a:ext cx="755456" cy="3036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Connecteur droit avec flèche 21"/>
          <p:cNvCxnSpPr>
            <a:stCxn id="4" idx="2"/>
            <a:endCxn id="7" idx="0"/>
          </p:cNvCxnSpPr>
          <p:nvPr/>
        </p:nvCxnSpPr>
        <p:spPr>
          <a:xfrm>
            <a:off x="2102005" y="3815894"/>
            <a:ext cx="2041942" cy="3036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Connecteur droit avec flèche 23"/>
          <p:cNvCxnSpPr>
            <a:stCxn id="8" idx="2"/>
            <a:endCxn id="5" idx="0"/>
          </p:cNvCxnSpPr>
          <p:nvPr/>
        </p:nvCxnSpPr>
        <p:spPr>
          <a:xfrm>
            <a:off x="1346549" y="5042862"/>
            <a:ext cx="5687" cy="6409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Connecteur droit avec flèche 25"/>
          <p:cNvCxnSpPr>
            <a:stCxn id="7" idx="2"/>
            <a:endCxn id="6" idx="0"/>
          </p:cNvCxnSpPr>
          <p:nvPr/>
        </p:nvCxnSpPr>
        <p:spPr>
          <a:xfrm>
            <a:off x="4143947" y="5042862"/>
            <a:ext cx="5174" cy="3804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Connecteur droit avec flèche 30"/>
          <p:cNvCxnSpPr>
            <a:stCxn id="9" idx="2"/>
            <a:endCxn id="10" idx="0"/>
          </p:cNvCxnSpPr>
          <p:nvPr/>
        </p:nvCxnSpPr>
        <p:spPr>
          <a:xfrm>
            <a:off x="7466629" y="3815894"/>
            <a:ext cx="12683" cy="3036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3" name="Connecteur droit avec flèche 32"/>
          <p:cNvCxnSpPr>
            <a:stCxn id="10" idx="2"/>
            <a:endCxn id="11" idx="0"/>
          </p:cNvCxnSpPr>
          <p:nvPr/>
        </p:nvCxnSpPr>
        <p:spPr>
          <a:xfrm flipH="1">
            <a:off x="7475927" y="4488864"/>
            <a:ext cx="3385" cy="5489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318731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Techniques de reconstruction du LCA</a:t>
            </a:r>
            <a:endParaRPr lang="fr-FR" dirty="0"/>
          </a:p>
        </p:txBody>
      </p:sp>
      <p:pic>
        <p:nvPicPr>
          <p:cNvPr id="3" name="Image 2"/>
          <p:cNvPicPr>
            <a:picLocks noChangeAspect="1"/>
          </p:cNvPicPr>
          <p:nvPr/>
        </p:nvPicPr>
        <p:blipFill>
          <a:blip r:embed="rId3"/>
          <a:stretch>
            <a:fillRect/>
          </a:stretch>
        </p:blipFill>
        <p:spPr>
          <a:xfrm>
            <a:off x="900229" y="1444532"/>
            <a:ext cx="1551583" cy="1878632"/>
          </a:xfrm>
          <a:prstGeom prst="rect">
            <a:avLst/>
          </a:prstGeom>
        </p:spPr>
      </p:pic>
      <p:pic>
        <p:nvPicPr>
          <p:cNvPr id="4" name="Image 3"/>
          <p:cNvPicPr>
            <a:picLocks noChangeAspect="1"/>
          </p:cNvPicPr>
          <p:nvPr/>
        </p:nvPicPr>
        <p:blipFill>
          <a:blip r:embed="rId4"/>
          <a:stretch>
            <a:fillRect/>
          </a:stretch>
        </p:blipFill>
        <p:spPr>
          <a:xfrm>
            <a:off x="0" y="3323164"/>
            <a:ext cx="3407389" cy="986349"/>
          </a:xfrm>
          <a:prstGeom prst="rect">
            <a:avLst/>
          </a:prstGeom>
        </p:spPr>
      </p:pic>
      <p:pic>
        <p:nvPicPr>
          <p:cNvPr id="5" name="Image 4"/>
          <p:cNvPicPr>
            <a:picLocks noChangeAspect="1"/>
          </p:cNvPicPr>
          <p:nvPr/>
        </p:nvPicPr>
        <p:blipFill>
          <a:blip r:embed="rId5"/>
          <a:stretch>
            <a:fillRect/>
          </a:stretch>
        </p:blipFill>
        <p:spPr>
          <a:xfrm>
            <a:off x="151339" y="5137080"/>
            <a:ext cx="5080000" cy="1320800"/>
          </a:xfrm>
          <a:prstGeom prst="rect">
            <a:avLst/>
          </a:prstGeom>
        </p:spPr>
      </p:pic>
      <p:pic>
        <p:nvPicPr>
          <p:cNvPr id="7" name="Image 6"/>
          <p:cNvPicPr>
            <a:picLocks noChangeAspect="1"/>
          </p:cNvPicPr>
          <p:nvPr/>
        </p:nvPicPr>
        <p:blipFill>
          <a:blip r:embed="rId6"/>
          <a:stretch>
            <a:fillRect/>
          </a:stretch>
        </p:blipFill>
        <p:spPr>
          <a:xfrm>
            <a:off x="5548839" y="1933029"/>
            <a:ext cx="3289300" cy="2463800"/>
          </a:xfrm>
          <a:prstGeom prst="rect">
            <a:avLst/>
          </a:prstGeom>
        </p:spPr>
      </p:pic>
      <p:pic>
        <p:nvPicPr>
          <p:cNvPr id="8" name="Image 7"/>
          <p:cNvPicPr>
            <a:picLocks noChangeAspect="1"/>
          </p:cNvPicPr>
          <p:nvPr/>
        </p:nvPicPr>
        <p:blipFill>
          <a:blip r:embed="rId7"/>
          <a:stretch>
            <a:fillRect/>
          </a:stretch>
        </p:blipFill>
        <p:spPr>
          <a:xfrm>
            <a:off x="5357073" y="3130193"/>
            <a:ext cx="3606800" cy="2247900"/>
          </a:xfrm>
          <a:prstGeom prst="rect">
            <a:avLst/>
          </a:prstGeom>
        </p:spPr>
      </p:pic>
      <p:sp>
        <p:nvSpPr>
          <p:cNvPr id="9" name="ZoneTexte 8"/>
          <p:cNvSpPr txBox="1"/>
          <p:nvPr/>
        </p:nvSpPr>
        <p:spPr>
          <a:xfrm>
            <a:off x="549275" y="4489216"/>
            <a:ext cx="3119326" cy="369332"/>
          </a:xfrm>
          <a:prstGeom prst="rect">
            <a:avLst/>
          </a:prstGeom>
          <a:noFill/>
        </p:spPr>
        <p:txBody>
          <a:bodyPr wrap="none" rtlCol="0">
            <a:spAutoFit/>
          </a:bodyPr>
          <a:lstStyle/>
          <a:p>
            <a:r>
              <a:rPr lang="fr-FR" dirty="0" smtClean="0"/>
              <a:t>Greffe au ligament rotulien</a:t>
            </a:r>
            <a:endParaRPr lang="fr-FR" dirty="0"/>
          </a:p>
        </p:txBody>
      </p:sp>
      <p:sp>
        <p:nvSpPr>
          <p:cNvPr id="10" name="ZoneTexte 9"/>
          <p:cNvSpPr txBox="1"/>
          <p:nvPr/>
        </p:nvSpPr>
        <p:spPr>
          <a:xfrm>
            <a:off x="549275" y="6476094"/>
            <a:ext cx="4552223" cy="369332"/>
          </a:xfrm>
          <a:prstGeom prst="rect">
            <a:avLst/>
          </a:prstGeom>
          <a:noFill/>
        </p:spPr>
        <p:txBody>
          <a:bodyPr wrap="none" rtlCol="0">
            <a:spAutoFit/>
          </a:bodyPr>
          <a:lstStyle/>
          <a:p>
            <a:r>
              <a:rPr lang="fr-FR" dirty="0" smtClean="0"/>
              <a:t>Greffe aux DIDT (les 2 ischio-jambiers)</a:t>
            </a:r>
            <a:endParaRPr lang="fr-FR" dirty="0"/>
          </a:p>
        </p:txBody>
      </p:sp>
      <p:sp>
        <p:nvSpPr>
          <p:cNvPr id="11" name="ZoneTexte 10"/>
          <p:cNvSpPr txBox="1"/>
          <p:nvPr/>
        </p:nvSpPr>
        <p:spPr>
          <a:xfrm>
            <a:off x="5420937" y="5545502"/>
            <a:ext cx="3759187" cy="646331"/>
          </a:xfrm>
          <a:prstGeom prst="rect">
            <a:avLst/>
          </a:prstGeom>
          <a:noFill/>
        </p:spPr>
        <p:txBody>
          <a:bodyPr wrap="none" rtlCol="0">
            <a:spAutoFit/>
          </a:bodyPr>
          <a:lstStyle/>
          <a:p>
            <a:pPr algn="ctr"/>
            <a:r>
              <a:rPr lang="fr-FR" dirty="0" smtClean="0"/>
              <a:t>Greffe au DT4</a:t>
            </a:r>
          </a:p>
          <a:p>
            <a:pPr algn="ctr"/>
            <a:r>
              <a:rPr lang="fr-FR" dirty="0" smtClean="0"/>
              <a:t>(N’utilise que le demi-tendineux)</a:t>
            </a:r>
            <a:endParaRPr lang="fr-FR" dirty="0"/>
          </a:p>
        </p:txBody>
      </p:sp>
    </p:spTree>
    <p:extLst>
      <p:ext uri="{BB962C8B-B14F-4D97-AF65-F5344CB8AC3E}">
        <p14:creationId xmlns:p14="http://schemas.microsoft.com/office/powerpoint/2010/main" val="368711835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34884"/>
            <a:ext cx="8042276" cy="1336956"/>
          </a:xfrm>
        </p:spPr>
        <p:txBody>
          <a:bodyPr/>
          <a:lstStyle/>
          <a:p>
            <a:r>
              <a:rPr lang="fr-FR" dirty="0" smtClean="0"/>
              <a:t>La plastie </a:t>
            </a:r>
            <a:r>
              <a:rPr lang="fr-FR" dirty="0" err="1" smtClean="0"/>
              <a:t>antéro-latérale</a:t>
            </a:r>
            <a:endParaRPr lang="fr-FR" dirty="0"/>
          </a:p>
        </p:txBody>
      </p:sp>
      <p:pic>
        <p:nvPicPr>
          <p:cNvPr id="3" name="Image 2"/>
          <p:cNvPicPr>
            <a:picLocks noChangeAspect="1"/>
          </p:cNvPicPr>
          <p:nvPr/>
        </p:nvPicPr>
        <p:blipFill>
          <a:blip r:embed="rId3"/>
          <a:stretch>
            <a:fillRect/>
          </a:stretch>
        </p:blipFill>
        <p:spPr>
          <a:xfrm>
            <a:off x="1655757" y="2689801"/>
            <a:ext cx="1589576" cy="2450231"/>
          </a:xfrm>
          <a:prstGeom prst="rect">
            <a:avLst/>
          </a:prstGeom>
        </p:spPr>
      </p:pic>
      <p:pic>
        <p:nvPicPr>
          <p:cNvPr id="4" name="Image 3"/>
          <p:cNvPicPr>
            <a:picLocks noChangeAspect="1"/>
          </p:cNvPicPr>
          <p:nvPr/>
        </p:nvPicPr>
        <p:blipFill>
          <a:blip r:embed="rId4"/>
          <a:stretch>
            <a:fillRect/>
          </a:stretch>
        </p:blipFill>
        <p:spPr>
          <a:xfrm>
            <a:off x="111981" y="2792402"/>
            <a:ext cx="1713859" cy="2347630"/>
          </a:xfrm>
          <a:prstGeom prst="rect">
            <a:avLst/>
          </a:prstGeom>
        </p:spPr>
      </p:pic>
      <p:sp>
        <p:nvSpPr>
          <p:cNvPr id="6" name="Rectangle 5"/>
          <p:cNvSpPr/>
          <p:nvPr/>
        </p:nvSpPr>
        <p:spPr>
          <a:xfrm>
            <a:off x="71563" y="5579337"/>
            <a:ext cx="4572000" cy="553998"/>
          </a:xfrm>
          <a:prstGeom prst="rect">
            <a:avLst/>
          </a:prstGeom>
        </p:spPr>
        <p:txBody>
          <a:bodyPr>
            <a:spAutoFit/>
          </a:bodyPr>
          <a:lstStyle/>
          <a:p>
            <a:r>
              <a:rPr lang="fr-FR" sz="1000" dirty="0" err="1"/>
              <a:t>Engebretsen</a:t>
            </a:r>
            <a:r>
              <a:rPr lang="fr-FR" sz="1000" dirty="0"/>
              <a:t> L, </a:t>
            </a:r>
            <a:r>
              <a:rPr lang="fr-FR" sz="1000" dirty="0" err="1"/>
              <a:t>Lew</a:t>
            </a:r>
            <a:r>
              <a:rPr lang="fr-FR" sz="1000" dirty="0"/>
              <a:t> WD, Lewis JL, Hunter RE. The </a:t>
            </a:r>
            <a:r>
              <a:rPr lang="fr-FR" sz="1000" dirty="0" err="1"/>
              <a:t>effect</a:t>
            </a:r>
            <a:r>
              <a:rPr lang="fr-FR" sz="1000" dirty="0"/>
              <a:t> of an </a:t>
            </a:r>
            <a:r>
              <a:rPr lang="fr-FR" sz="1000" dirty="0" err="1"/>
              <a:t>iliotibial</a:t>
            </a:r>
            <a:r>
              <a:rPr lang="fr-FR" sz="1000" dirty="0"/>
              <a:t> </a:t>
            </a:r>
            <a:r>
              <a:rPr lang="fr-FR" sz="1000" dirty="0" err="1"/>
              <a:t>tenodesis</a:t>
            </a:r>
            <a:r>
              <a:rPr lang="fr-FR" sz="1000" dirty="0"/>
              <a:t> on </a:t>
            </a:r>
            <a:r>
              <a:rPr lang="fr-FR" sz="1000" dirty="0" err="1"/>
              <a:t>intraarticular</a:t>
            </a:r>
            <a:r>
              <a:rPr lang="fr-FR" sz="1000" dirty="0"/>
              <a:t> </a:t>
            </a:r>
            <a:r>
              <a:rPr lang="fr-FR" sz="1000" dirty="0" err="1"/>
              <a:t>graft</a:t>
            </a:r>
            <a:r>
              <a:rPr lang="fr-FR" sz="1000" dirty="0"/>
              <a:t> forces and </a:t>
            </a:r>
            <a:r>
              <a:rPr lang="fr-FR" sz="1000" dirty="0" err="1"/>
              <a:t>knee</a:t>
            </a:r>
            <a:r>
              <a:rPr lang="fr-FR" sz="1000" dirty="0"/>
              <a:t> joint motion. Am J Sports Med 1990; 18:169-76.</a:t>
            </a:r>
          </a:p>
        </p:txBody>
      </p:sp>
      <p:sp>
        <p:nvSpPr>
          <p:cNvPr id="7" name="Rectangle 6"/>
          <p:cNvSpPr/>
          <p:nvPr/>
        </p:nvSpPr>
        <p:spPr>
          <a:xfrm>
            <a:off x="111981" y="6122749"/>
            <a:ext cx="4572000" cy="707886"/>
          </a:xfrm>
          <a:prstGeom prst="rect">
            <a:avLst/>
          </a:prstGeom>
        </p:spPr>
        <p:txBody>
          <a:bodyPr>
            <a:spAutoFit/>
          </a:bodyPr>
          <a:lstStyle/>
          <a:p>
            <a:r>
              <a:rPr lang="fr-FR" sz="1000" dirty="0" err="1"/>
              <a:t>Colombet</a:t>
            </a:r>
            <a:r>
              <a:rPr lang="fr-FR" sz="1000" dirty="0"/>
              <a:t> P. </a:t>
            </a:r>
            <a:r>
              <a:rPr lang="fr-FR" sz="1000" dirty="0" err="1"/>
              <a:t>Knee</a:t>
            </a:r>
            <a:r>
              <a:rPr lang="fr-FR" sz="1000" dirty="0"/>
              <a:t> </a:t>
            </a:r>
            <a:r>
              <a:rPr lang="fr-FR" sz="1000" dirty="0" err="1"/>
              <a:t>laxity</a:t>
            </a:r>
            <a:r>
              <a:rPr lang="fr-FR" sz="1000" dirty="0"/>
              <a:t> control in </a:t>
            </a:r>
            <a:r>
              <a:rPr lang="fr-FR" sz="1000" dirty="0" err="1"/>
              <a:t>revision</a:t>
            </a:r>
            <a:r>
              <a:rPr lang="fr-FR" sz="1000" dirty="0"/>
              <a:t> </a:t>
            </a:r>
            <a:r>
              <a:rPr lang="fr-FR" sz="1000" dirty="0" err="1"/>
              <a:t>anterior</a:t>
            </a:r>
            <a:r>
              <a:rPr lang="fr-FR" sz="1000" dirty="0"/>
              <a:t> </a:t>
            </a:r>
            <a:r>
              <a:rPr lang="fr-FR" sz="1000" dirty="0" err="1"/>
              <a:t>cruciate</a:t>
            </a:r>
            <a:r>
              <a:rPr lang="fr-FR" sz="1000" dirty="0"/>
              <a:t> ligament reconstruction versus </a:t>
            </a:r>
            <a:r>
              <a:rPr lang="fr-FR" sz="1000" dirty="0" err="1"/>
              <a:t>anterior</a:t>
            </a:r>
            <a:r>
              <a:rPr lang="fr-FR" sz="1000" dirty="0"/>
              <a:t> </a:t>
            </a:r>
            <a:r>
              <a:rPr lang="fr-FR" sz="1000" dirty="0" err="1"/>
              <a:t>cruciate</a:t>
            </a:r>
            <a:r>
              <a:rPr lang="fr-FR" sz="1000" dirty="0"/>
              <a:t> ligament reconstruction and </a:t>
            </a:r>
            <a:r>
              <a:rPr lang="fr-FR" sz="1000" dirty="0" err="1"/>
              <a:t>lateral</a:t>
            </a:r>
            <a:r>
              <a:rPr lang="fr-FR" sz="1000" dirty="0"/>
              <a:t> </a:t>
            </a:r>
            <a:r>
              <a:rPr lang="fr-FR" sz="1000" dirty="0" err="1"/>
              <a:t>tenodesis</a:t>
            </a:r>
            <a:r>
              <a:rPr lang="fr-FR" sz="1000" dirty="0"/>
              <a:t>: </a:t>
            </a:r>
            <a:r>
              <a:rPr lang="fr-FR" sz="1000" dirty="0" err="1"/>
              <a:t>clinical</a:t>
            </a:r>
            <a:r>
              <a:rPr lang="fr-FR" sz="1000" dirty="0"/>
              <a:t> </a:t>
            </a:r>
            <a:r>
              <a:rPr lang="fr-FR" sz="1000" dirty="0" err="1"/>
              <a:t>assessment</a:t>
            </a:r>
            <a:r>
              <a:rPr lang="fr-FR" sz="1000" dirty="0"/>
              <a:t> </a:t>
            </a:r>
            <a:r>
              <a:rPr lang="fr-FR" sz="1000" dirty="0" err="1"/>
              <a:t>using</a:t>
            </a:r>
            <a:r>
              <a:rPr lang="fr-FR" sz="1000" dirty="0"/>
              <a:t> computer-</a:t>
            </a:r>
            <a:r>
              <a:rPr lang="fr-FR" sz="1000" dirty="0" err="1"/>
              <a:t>assisted</a:t>
            </a:r>
            <a:r>
              <a:rPr lang="fr-FR" sz="1000" dirty="0"/>
              <a:t> navigation. Am J Sports Med 2011;39:1248-54.</a:t>
            </a:r>
          </a:p>
        </p:txBody>
      </p:sp>
      <p:sp>
        <p:nvSpPr>
          <p:cNvPr id="8" name="ZoneTexte 7"/>
          <p:cNvSpPr txBox="1"/>
          <p:nvPr/>
        </p:nvSpPr>
        <p:spPr>
          <a:xfrm>
            <a:off x="4683981" y="5452597"/>
            <a:ext cx="4236945" cy="738664"/>
          </a:xfrm>
          <a:prstGeom prst="rect">
            <a:avLst/>
          </a:prstGeom>
          <a:noFill/>
        </p:spPr>
        <p:txBody>
          <a:bodyPr wrap="none" rtlCol="0">
            <a:spAutoFit/>
          </a:bodyPr>
          <a:lstStyle/>
          <a:p>
            <a:pPr algn="ctr"/>
            <a:r>
              <a:rPr lang="fr-FR" sz="1400" dirty="0" smtClean="0"/>
              <a:t>Intérêt pour un meilleur contrôle rotatoire</a:t>
            </a:r>
          </a:p>
          <a:p>
            <a:pPr algn="ctr"/>
            <a:r>
              <a:rPr lang="fr-FR" sz="1400" dirty="0" smtClean="0"/>
              <a:t>Aide à la protection de la greffe intra articulaire</a:t>
            </a:r>
          </a:p>
          <a:p>
            <a:pPr algn="ctr"/>
            <a:r>
              <a:rPr lang="fr-FR" sz="1400" dirty="0" smtClean="0"/>
              <a:t>échecs de ligamentoplastie (sans erreur)</a:t>
            </a:r>
            <a:endParaRPr lang="fr-FR" sz="1400" dirty="0"/>
          </a:p>
        </p:txBody>
      </p:sp>
      <p:pic>
        <p:nvPicPr>
          <p:cNvPr id="9" name="Image 8"/>
          <p:cNvPicPr>
            <a:picLocks noChangeAspect="1"/>
          </p:cNvPicPr>
          <p:nvPr/>
        </p:nvPicPr>
        <p:blipFill>
          <a:blip r:embed="rId5"/>
          <a:stretch>
            <a:fillRect/>
          </a:stretch>
        </p:blipFill>
        <p:spPr>
          <a:xfrm>
            <a:off x="6852638" y="2689801"/>
            <a:ext cx="1296386" cy="2347629"/>
          </a:xfrm>
          <a:prstGeom prst="rect">
            <a:avLst/>
          </a:prstGeom>
        </p:spPr>
      </p:pic>
      <p:pic>
        <p:nvPicPr>
          <p:cNvPr id="10" name="Image 9"/>
          <p:cNvPicPr>
            <a:picLocks noChangeAspect="1"/>
          </p:cNvPicPr>
          <p:nvPr/>
        </p:nvPicPr>
        <p:blipFill rotWithShape="1">
          <a:blip r:embed="rId6"/>
          <a:srcRect l="26140" r="22483"/>
          <a:stretch/>
        </p:blipFill>
        <p:spPr>
          <a:xfrm>
            <a:off x="111981" y="1244020"/>
            <a:ext cx="1339778" cy="1886673"/>
          </a:xfrm>
          <a:prstGeom prst="rect">
            <a:avLst/>
          </a:prstGeom>
        </p:spPr>
      </p:pic>
      <p:pic>
        <p:nvPicPr>
          <p:cNvPr id="11" name="Image 10"/>
          <p:cNvPicPr>
            <a:picLocks noChangeAspect="1"/>
          </p:cNvPicPr>
          <p:nvPr/>
        </p:nvPicPr>
        <p:blipFill>
          <a:blip r:embed="rId7"/>
          <a:stretch>
            <a:fillRect/>
          </a:stretch>
        </p:blipFill>
        <p:spPr>
          <a:xfrm>
            <a:off x="3934994" y="2053932"/>
            <a:ext cx="2628900" cy="3086100"/>
          </a:xfrm>
          <a:prstGeom prst="rect">
            <a:avLst/>
          </a:prstGeom>
        </p:spPr>
      </p:pic>
    </p:spTree>
    <p:extLst>
      <p:ext uri="{BB962C8B-B14F-4D97-AF65-F5344CB8AC3E}">
        <p14:creationId xmlns:p14="http://schemas.microsoft.com/office/powerpoint/2010/main" val="377445397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Rupture partielle du LCA</a:t>
            </a:r>
            <a:endParaRPr lang="fr-FR" dirty="0"/>
          </a:p>
        </p:txBody>
      </p:sp>
      <p:sp>
        <p:nvSpPr>
          <p:cNvPr id="3" name="ZoneTexte 2"/>
          <p:cNvSpPr txBox="1"/>
          <p:nvPr/>
        </p:nvSpPr>
        <p:spPr>
          <a:xfrm>
            <a:off x="427495" y="1571853"/>
            <a:ext cx="8320044" cy="3970318"/>
          </a:xfrm>
          <a:prstGeom prst="rect">
            <a:avLst/>
          </a:prstGeom>
          <a:noFill/>
        </p:spPr>
        <p:txBody>
          <a:bodyPr wrap="none" rtlCol="0">
            <a:spAutoFit/>
          </a:bodyPr>
          <a:lstStyle/>
          <a:p>
            <a:r>
              <a:rPr lang="fr-FR" dirty="0" smtClean="0"/>
              <a:t>10 à 28 % des traumatismes du LCA</a:t>
            </a:r>
          </a:p>
          <a:p>
            <a:endParaRPr lang="fr-FR" dirty="0" smtClean="0"/>
          </a:p>
          <a:p>
            <a:r>
              <a:rPr lang="fr-FR" dirty="0" smtClean="0"/>
              <a:t>Possibilité de rupture secondaire: possible traumatisme de faible intensité</a:t>
            </a:r>
          </a:p>
          <a:p>
            <a:endParaRPr lang="fr-FR" b="1" dirty="0"/>
          </a:p>
          <a:p>
            <a:r>
              <a:rPr lang="fr-FR" b="1" dirty="0" smtClean="0"/>
              <a:t>Diagnostic difficile:</a:t>
            </a:r>
          </a:p>
          <a:p>
            <a:endParaRPr lang="fr-FR" dirty="0"/>
          </a:p>
          <a:p>
            <a:r>
              <a:rPr lang="fr-FR" dirty="0" smtClean="0"/>
              <a:t>Clinique: </a:t>
            </a:r>
            <a:r>
              <a:rPr lang="fr-FR" dirty="0" err="1" smtClean="0"/>
              <a:t>lachman</a:t>
            </a:r>
            <a:r>
              <a:rPr lang="fr-FR" dirty="0" smtClean="0"/>
              <a:t> </a:t>
            </a:r>
            <a:r>
              <a:rPr lang="fr-FR" dirty="0" err="1" smtClean="0"/>
              <a:t>arret</a:t>
            </a:r>
            <a:r>
              <a:rPr lang="fr-FR" dirty="0" smtClean="0"/>
              <a:t> dur retardé, +/- ébauche de ressaut</a:t>
            </a:r>
          </a:p>
          <a:p>
            <a:endParaRPr lang="fr-FR" dirty="0"/>
          </a:p>
          <a:p>
            <a:r>
              <a:rPr lang="fr-FR" dirty="0" smtClean="0"/>
              <a:t>Non spécifique: douleurs, épanchement, dérobements</a:t>
            </a:r>
          </a:p>
          <a:p>
            <a:r>
              <a:rPr lang="fr-FR" dirty="0" smtClean="0"/>
              <a:t>Douleurs postérieures au creux poplité réveillées en hyper-extension</a:t>
            </a:r>
          </a:p>
          <a:p>
            <a:endParaRPr lang="fr-FR" dirty="0" smtClean="0"/>
          </a:p>
          <a:p>
            <a:r>
              <a:rPr lang="fr-FR" dirty="0" smtClean="0"/>
              <a:t>IRM: faux négatifs+++</a:t>
            </a:r>
          </a:p>
          <a:p>
            <a:endParaRPr lang="fr-FR" dirty="0"/>
          </a:p>
          <a:p>
            <a:r>
              <a:rPr lang="fr-FR" dirty="0" smtClean="0"/>
              <a:t>Diagnostic: </a:t>
            </a:r>
            <a:r>
              <a:rPr lang="fr-FR" b="1" dirty="0" smtClean="0"/>
              <a:t>Clichés radiologiques en stress, comparatifs au genou CL</a:t>
            </a:r>
            <a:endParaRPr lang="fr-FR" b="1" dirty="0"/>
          </a:p>
        </p:txBody>
      </p:sp>
      <p:pic>
        <p:nvPicPr>
          <p:cNvPr id="4" name="Image 3"/>
          <p:cNvPicPr>
            <a:picLocks noChangeAspect="1"/>
          </p:cNvPicPr>
          <p:nvPr/>
        </p:nvPicPr>
        <p:blipFill>
          <a:blip r:embed="rId3"/>
          <a:stretch>
            <a:fillRect/>
          </a:stretch>
        </p:blipFill>
        <p:spPr>
          <a:xfrm>
            <a:off x="5148257" y="5528731"/>
            <a:ext cx="1881828" cy="1329269"/>
          </a:xfrm>
          <a:prstGeom prst="rect">
            <a:avLst/>
          </a:prstGeom>
        </p:spPr>
      </p:pic>
      <p:pic>
        <p:nvPicPr>
          <p:cNvPr id="5" name="Image 4"/>
          <p:cNvPicPr>
            <a:picLocks noChangeAspect="1"/>
          </p:cNvPicPr>
          <p:nvPr/>
        </p:nvPicPr>
        <p:blipFill>
          <a:blip r:embed="rId4"/>
          <a:stretch>
            <a:fillRect/>
          </a:stretch>
        </p:blipFill>
        <p:spPr>
          <a:xfrm>
            <a:off x="1596287" y="5528731"/>
            <a:ext cx="1855764" cy="1329269"/>
          </a:xfrm>
          <a:prstGeom prst="rect">
            <a:avLst/>
          </a:prstGeom>
        </p:spPr>
      </p:pic>
    </p:spTree>
    <p:extLst>
      <p:ext uri="{BB962C8B-B14F-4D97-AF65-F5344CB8AC3E}">
        <p14:creationId xmlns:p14="http://schemas.microsoft.com/office/powerpoint/2010/main" val="317921773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Rupture partielle LCA </a:t>
            </a:r>
            <a:br>
              <a:rPr lang="fr-FR" dirty="0" smtClean="0"/>
            </a:br>
            <a:r>
              <a:rPr lang="fr-FR" dirty="0" smtClean="0"/>
              <a:t>traitement</a:t>
            </a:r>
            <a:endParaRPr lang="fr-FR" dirty="0"/>
          </a:p>
        </p:txBody>
      </p:sp>
      <p:sp>
        <p:nvSpPr>
          <p:cNvPr id="3" name="ZoneTexte 2"/>
          <p:cNvSpPr txBox="1"/>
          <p:nvPr/>
        </p:nvSpPr>
        <p:spPr>
          <a:xfrm>
            <a:off x="427495" y="2175446"/>
            <a:ext cx="4194928" cy="369332"/>
          </a:xfrm>
          <a:prstGeom prst="rect">
            <a:avLst/>
          </a:prstGeom>
          <a:noFill/>
        </p:spPr>
        <p:txBody>
          <a:bodyPr wrap="none" rtlCol="0">
            <a:spAutoFit/>
          </a:bodyPr>
          <a:lstStyle/>
          <a:p>
            <a:r>
              <a:rPr lang="fr-FR" dirty="0" smtClean="0"/>
              <a:t>Préférence au traitement fonctionnel</a:t>
            </a:r>
            <a:endParaRPr lang="fr-FR" dirty="0"/>
          </a:p>
        </p:txBody>
      </p:sp>
      <p:sp>
        <p:nvSpPr>
          <p:cNvPr id="4" name="ZoneTexte 3"/>
          <p:cNvSpPr txBox="1"/>
          <p:nvPr/>
        </p:nvSpPr>
        <p:spPr>
          <a:xfrm>
            <a:off x="5884348" y="2175446"/>
            <a:ext cx="1541370" cy="369332"/>
          </a:xfrm>
          <a:prstGeom prst="rect">
            <a:avLst/>
          </a:prstGeom>
          <a:noFill/>
        </p:spPr>
        <p:txBody>
          <a:bodyPr wrap="none" rtlCol="0">
            <a:spAutoFit/>
          </a:bodyPr>
          <a:lstStyle/>
          <a:p>
            <a:r>
              <a:rPr lang="fr-FR" dirty="0" smtClean="0"/>
              <a:t>Rééducation </a:t>
            </a:r>
            <a:endParaRPr lang="fr-FR" dirty="0"/>
          </a:p>
        </p:txBody>
      </p:sp>
      <p:sp>
        <p:nvSpPr>
          <p:cNvPr id="5" name="Flèche droite rayée 4"/>
          <p:cNvSpPr/>
          <p:nvPr/>
        </p:nvSpPr>
        <p:spPr>
          <a:xfrm>
            <a:off x="4804194" y="2129808"/>
            <a:ext cx="978408" cy="484632"/>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ZoneTexte 5"/>
          <p:cNvSpPr txBox="1"/>
          <p:nvPr/>
        </p:nvSpPr>
        <p:spPr>
          <a:xfrm>
            <a:off x="5368839" y="2614440"/>
            <a:ext cx="3481579" cy="646331"/>
          </a:xfrm>
          <a:prstGeom prst="rect">
            <a:avLst/>
          </a:prstGeom>
          <a:noFill/>
        </p:spPr>
        <p:txBody>
          <a:bodyPr wrap="none" rtlCol="0">
            <a:spAutoFit/>
          </a:bodyPr>
          <a:lstStyle/>
          <a:p>
            <a:r>
              <a:rPr lang="fr-FR" dirty="0" smtClean="0"/>
              <a:t>Reprise progressive du sport</a:t>
            </a:r>
          </a:p>
          <a:p>
            <a:r>
              <a:rPr lang="fr-FR" dirty="0" smtClean="0"/>
              <a:t>Sport pivot contact : &gt; 6 mois</a:t>
            </a:r>
            <a:endParaRPr lang="fr-FR" dirty="0"/>
          </a:p>
        </p:txBody>
      </p:sp>
      <p:sp>
        <p:nvSpPr>
          <p:cNvPr id="7" name="ZoneTexte 6"/>
          <p:cNvSpPr txBox="1"/>
          <p:nvPr/>
        </p:nvSpPr>
        <p:spPr>
          <a:xfrm>
            <a:off x="4215006" y="3608977"/>
            <a:ext cx="814834" cy="369332"/>
          </a:xfrm>
          <a:prstGeom prst="rect">
            <a:avLst/>
          </a:prstGeom>
          <a:noFill/>
        </p:spPr>
        <p:txBody>
          <a:bodyPr wrap="none" rtlCol="0">
            <a:spAutoFit/>
          </a:bodyPr>
          <a:lstStyle/>
          <a:p>
            <a:r>
              <a:rPr lang="fr-FR" dirty="0" smtClean="0"/>
              <a:t>échec</a:t>
            </a:r>
            <a:endParaRPr lang="fr-FR" dirty="0"/>
          </a:p>
        </p:txBody>
      </p:sp>
      <p:sp>
        <p:nvSpPr>
          <p:cNvPr id="9" name="ZoneTexte 8"/>
          <p:cNvSpPr txBox="1"/>
          <p:nvPr/>
        </p:nvSpPr>
        <p:spPr>
          <a:xfrm>
            <a:off x="3223993" y="4322139"/>
            <a:ext cx="2796859" cy="923330"/>
          </a:xfrm>
          <a:prstGeom prst="rect">
            <a:avLst/>
          </a:prstGeom>
          <a:noFill/>
        </p:spPr>
        <p:txBody>
          <a:bodyPr wrap="none" rtlCol="0">
            <a:spAutoFit/>
          </a:bodyPr>
          <a:lstStyle/>
          <a:p>
            <a:pPr algn="ctr"/>
            <a:r>
              <a:rPr lang="fr-FR" dirty="0" smtClean="0"/>
              <a:t>Rupture secondaire</a:t>
            </a:r>
          </a:p>
          <a:p>
            <a:pPr algn="ctr"/>
            <a:r>
              <a:rPr lang="fr-FR" dirty="0" smtClean="0"/>
              <a:t>Persistance de douleurs</a:t>
            </a:r>
          </a:p>
          <a:p>
            <a:pPr algn="ctr"/>
            <a:r>
              <a:rPr lang="fr-FR" dirty="0" smtClean="0"/>
              <a:t>instabilité</a:t>
            </a:r>
            <a:endParaRPr lang="fr-FR" dirty="0"/>
          </a:p>
        </p:txBody>
      </p:sp>
      <p:sp>
        <p:nvSpPr>
          <p:cNvPr id="10" name="ZoneTexte 9"/>
          <p:cNvSpPr txBox="1"/>
          <p:nvPr/>
        </p:nvSpPr>
        <p:spPr>
          <a:xfrm>
            <a:off x="3289309" y="5671249"/>
            <a:ext cx="2666227" cy="369332"/>
          </a:xfrm>
          <a:prstGeom prst="rect">
            <a:avLst/>
          </a:prstGeom>
          <a:noFill/>
        </p:spPr>
        <p:txBody>
          <a:bodyPr wrap="none" rtlCol="0">
            <a:spAutoFit/>
          </a:bodyPr>
          <a:lstStyle/>
          <a:p>
            <a:r>
              <a:rPr lang="fr-FR" dirty="0" smtClean="0"/>
              <a:t>Reconstruction du LCA</a:t>
            </a:r>
            <a:endParaRPr lang="fr-FR" dirty="0"/>
          </a:p>
        </p:txBody>
      </p:sp>
      <p:sp>
        <p:nvSpPr>
          <p:cNvPr id="11" name="Flèche courbée vers la gauche 10"/>
          <p:cNvSpPr/>
          <p:nvPr/>
        </p:nvSpPr>
        <p:spPr>
          <a:xfrm>
            <a:off x="5782602" y="3260771"/>
            <a:ext cx="731520" cy="1216152"/>
          </a:xfrm>
          <a:prstGeom prst="curvedLeftArrow">
            <a:avLst>
              <a:gd name="adj1" fmla="val 50000"/>
              <a:gd name="adj2" fmla="val 50000"/>
              <a:gd name="adj3"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cxnSp>
        <p:nvCxnSpPr>
          <p:cNvPr id="13" name="Connecteur droit avec flèche 12"/>
          <p:cNvCxnSpPr>
            <a:stCxn id="7" idx="2"/>
            <a:endCxn id="9" idx="0"/>
          </p:cNvCxnSpPr>
          <p:nvPr/>
        </p:nvCxnSpPr>
        <p:spPr>
          <a:xfrm>
            <a:off x="4622423" y="3978309"/>
            <a:ext cx="0" cy="3438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Connecteur droit avec flèche 14"/>
          <p:cNvCxnSpPr>
            <a:stCxn id="9" idx="2"/>
            <a:endCxn id="10" idx="0"/>
          </p:cNvCxnSpPr>
          <p:nvPr/>
        </p:nvCxnSpPr>
        <p:spPr>
          <a:xfrm>
            <a:off x="4622423" y="5245469"/>
            <a:ext cx="0" cy="4257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005438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Histoire naturelle</a:t>
            </a:r>
            <a:br>
              <a:rPr lang="fr-FR" dirty="0" smtClean="0"/>
            </a:br>
            <a:r>
              <a:rPr lang="fr-FR" dirty="0" smtClean="0"/>
              <a:t> rupture LCA</a:t>
            </a:r>
            <a:endParaRPr lang="fr-FR" dirty="0"/>
          </a:p>
        </p:txBody>
      </p:sp>
      <p:sp>
        <p:nvSpPr>
          <p:cNvPr id="3" name="ZoneTexte 2"/>
          <p:cNvSpPr txBox="1"/>
          <p:nvPr/>
        </p:nvSpPr>
        <p:spPr>
          <a:xfrm>
            <a:off x="692258" y="2037122"/>
            <a:ext cx="7899293" cy="3139321"/>
          </a:xfrm>
          <a:prstGeom prst="rect">
            <a:avLst/>
          </a:prstGeom>
          <a:noFill/>
        </p:spPr>
        <p:txBody>
          <a:bodyPr wrap="none" rtlCol="0">
            <a:spAutoFit/>
          </a:bodyPr>
          <a:lstStyle/>
          <a:p>
            <a:r>
              <a:rPr lang="fr-FR" dirty="0" smtClean="0"/>
              <a:t>Jeune sportif de 20 ans: entorse grave du genou +/- passée inaperçue</a:t>
            </a:r>
          </a:p>
          <a:p>
            <a:r>
              <a:rPr lang="fr-FR" dirty="0" smtClean="0"/>
              <a:t>Reprise possible du sport à quelques mois, mais lâchages+</a:t>
            </a:r>
          </a:p>
          <a:p>
            <a:r>
              <a:rPr lang="fr-FR" dirty="0" smtClean="0"/>
              <a:t>Genou stable dans la vie de tous les jours.</a:t>
            </a:r>
          </a:p>
          <a:p>
            <a:endParaRPr lang="fr-FR" dirty="0" smtClean="0"/>
          </a:p>
          <a:p>
            <a:r>
              <a:rPr lang="fr-FR" dirty="0" smtClean="0"/>
              <a:t>Apparition </a:t>
            </a:r>
            <a:r>
              <a:rPr lang="fr-FR" dirty="0" smtClean="0"/>
              <a:t>d’une </a:t>
            </a:r>
            <a:r>
              <a:rPr lang="fr-FR" dirty="0" smtClean="0"/>
              <a:t>lésion méniscale vers 30 ans:</a:t>
            </a:r>
          </a:p>
          <a:p>
            <a:r>
              <a:rPr lang="fr-FR" dirty="0"/>
              <a:t>Modification des activités </a:t>
            </a:r>
            <a:r>
              <a:rPr lang="fr-FR" dirty="0" smtClean="0"/>
              <a:t>sportives.</a:t>
            </a:r>
          </a:p>
          <a:p>
            <a:endParaRPr lang="fr-FR" dirty="0"/>
          </a:p>
          <a:p>
            <a:r>
              <a:rPr lang="fr-FR" dirty="0" smtClean="0"/>
              <a:t>À Partir de 40- 50 ans, douleurs qui s’aggravent progressivement</a:t>
            </a:r>
          </a:p>
          <a:p>
            <a:r>
              <a:rPr lang="fr-FR" dirty="0" smtClean="0"/>
              <a:t>Douleurs dans la vie de tous les jours</a:t>
            </a:r>
          </a:p>
          <a:p>
            <a:endParaRPr lang="fr-FR" dirty="0"/>
          </a:p>
          <a:p>
            <a:r>
              <a:rPr lang="fr-FR" dirty="0" smtClean="0"/>
              <a:t>Accidents d’instabilité + rares: arthrose FTI</a:t>
            </a:r>
            <a:endParaRPr lang="fr-FR" dirty="0"/>
          </a:p>
        </p:txBody>
      </p:sp>
    </p:spTree>
    <p:extLst>
      <p:ext uri="{BB962C8B-B14F-4D97-AF65-F5344CB8AC3E}">
        <p14:creationId xmlns:p14="http://schemas.microsoft.com/office/powerpoint/2010/main" val="139698212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3" name="Image 2"/>
          <p:cNvPicPr>
            <a:picLocks noChangeAspect="1"/>
          </p:cNvPicPr>
          <p:nvPr/>
        </p:nvPicPr>
        <p:blipFill>
          <a:blip r:embed="rId2"/>
          <a:stretch>
            <a:fillRect/>
          </a:stretch>
        </p:blipFill>
        <p:spPr>
          <a:xfrm>
            <a:off x="2587634" y="2053394"/>
            <a:ext cx="4584700" cy="3556000"/>
          </a:xfrm>
          <a:prstGeom prst="rect">
            <a:avLst/>
          </a:prstGeom>
        </p:spPr>
      </p:pic>
    </p:spTree>
    <p:extLst>
      <p:ext uri="{BB962C8B-B14F-4D97-AF65-F5344CB8AC3E}">
        <p14:creationId xmlns:p14="http://schemas.microsoft.com/office/powerpoint/2010/main" val="295505370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Rappels d’anatomie</a:t>
            </a:r>
            <a:endParaRPr lang="fr-FR" dirty="0"/>
          </a:p>
        </p:txBody>
      </p:sp>
      <p:pic>
        <p:nvPicPr>
          <p:cNvPr id="7" name="Image 6"/>
          <p:cNvPicPr>
            <a:picLocks noChangeAspect="1"/>
          </p:cNvPicPr>
          <p:nvPr/>
        </p:nvPicPr>
        <p:blipFill>
          <a:blip r:embed="rId3"/>
          <a:stretch>
            <a:fillRect/>
          </a:stretch>
        </p:blipFill>
        <p:spPr>
          <a:xfrm>
            <a:off x="651907" y="1896463"/>
            <a:ext cx="3467100" cy="4699000"/>
          </a:xfrm>
          <a:prstGeom prst="rect">
            <a:avLst/>
          </a:prstGeom>
        </p:spPr>
      </p:pic>
      <p:pic>
        <p:nvPicPr>
          <p:cNvPr id="8" name="Image 7"/>
          <p:cNvPicPr>
            <a:picLocks noChangeAspect="1"/>
          </p:cNvPicPr>
          <p:nvPr/>
        </p:nvPicPr>
        <p:blipFill>
          <a:blip r:embed="rId4"/>
          <a:stretch>
            <a:fillRect/>
          </a:stretch>
        </p:blipFill>
        <p:spPr>
          <a:xfrm>
            <a:off x="4885026" y="2099917"/>
            <a:ext cx="3517900" cy="4521200"/>
          </a:xfrm>
          <a:prstGeom prst="rect">
            <a:avLst/>
          </a:prstGeom>
        </p:spPr>
      </p:pic>
    </p:spTree>
    <p:extLst>
      <p:ext uri="{BB962C8B-B14F-4D97-AF65-F5344CB8AC3E}">
        <p14:creationId xmlns:p14="http://schemas.microsoft.com/office/powerpoint/2010/main" val="77218122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LESIONS MENISCALES</a:t>
            </a:r>
            <a:endParaRPr lang="fr-FR" dirty="0"/>
          </a:p>
        </p:txBody>
      </p:sp>
      <p:pic>
        <p:nvPicPr>
          <p:cNvPr id="3" name="Image 2"/>
          <p:cNvPicPr>
            <a:picLocks noChangeAspect="1"/>
          </p:cNvPicPr>
          <p:nvPr/>
        </p:nvPicPr>
        <p:blipFill>
          <a:blip r:embed="rId3"/>
          <a:stretch>
            <a:fillRect/>
          </a:stretch>
        </p:blipFill>
        <p:spPr>
          <a:xfrm>
            <a:off x="1079460" y="2184865"/>
            <a:ext cx="2478809" cy="3043780"/>
          </a:xfrm>
          <a:prstGeom prst="rect">
            <a:avLst/>
          </a:prstGeom>
        </p:spPr>
      </p:pic>
      <p:pic>
        <p:nvPicPr>
          <p:cNvPr id="4" name="Image 3"/>
          <p:cNvPicPr>
            <a:picLocks noChangeAspect="1"/>
          </p:cNvPicPr>
          <p:nvPr/>
        </p:nvPicPr>
        <p:blipFill>
          <a:blip r:embed="rId4"/>
          <a:stretch>
            <a:fillRect/>
          </a:stretch>
        </p:blipFill>
        <p:spPr>
          <a:xfrm>
            <a:off x="4620423" y="2184865"/>
            <a:ext cx="3422562" cy="3043780"/>
          </a:xfrm>
          <a:prstGeom prst="rect">
            <a:avLst/>
          </a:prstGeom>
        </p:spPr>
      </p:pic>
    </p:spTree>
    <p:extLst>
      <p:ext uri="{BB962C8B-B14F-4D97-AF65-F5344CB8AC3E}">
        <p14:creationId xmlns:p14="http://schemas.microsoft.com/office/powerpoint/2010/main" val="169648495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Suture méniscale </a:t>
            </a:r>
            <a:br>
              <a:rPr lang="fr-FR" dirty="0" smtClean="0"/>
            </a:br>
            <a:r>
              <a:rPr lang="fr-FR" sz="2000" dirty="0" smtClean="0"/>
              <a:t>(Matériel spécifique)</a:t>
            </a:r>
            <a:endParaRPr lang="fr-FR" dirty="0"/>
          </a:p>
        </p:txBody>
      </p:sp>
      <p:pic>
        <p:nvPicPr>
          <p:cNvPr id="3" name="Image 2"/>
          <p:cNvPicPr>
            <a:picLocks noChangeAspect="1"/>
          </p:cNvPicPr>
          <p:nvPr/>
        </p:nvPicPr>
        <p:blipFill>
          <a:blip r:embed="rId2"/>
          <a:stretch>
            <a:fillRect/>
          </a:stretch>
        </p:blipFill>
        <p:spPr>
          <a:xfrm>
            <a:off x="0" y="2224223"/>
            <a:ext cx="9144000" cy="4134105"/>
          </a:xfrm>
          <a:prstGeom prst="rect">
            <a:avLst/>
          </a:prstGeom>
        </p:spPr>
      </p:pic>
    </p:spTree>
    <p:extLst>
      <p:ext uri="{BB962C8B-B14F-4D97-AF65-F5344CB8AC3E}">
        <p14:creationId xmlns:p14="http://schemas.microsoft.com/office/powerpoint/2010/main" val="358756383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V00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079044" y="107576"/>
            <a:ext cx="5543863" cy="3118423"/>
          </a:xfrm>
          <a:prstGeom prst="rect">
            <a:avLst/>
          </a:prstGeom>
        </p:spPr>
      </p:pic>
      <p:pic>
        <p:nvPicPr>
          <p:cNvPr id="5" name="V002.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2110690" y="3659680"/>
            <a:ext cx="5512217" cy="3100622"/>
          </a:xfrm>
          <a:prstGeom prst="rect">
            <a:avLst/>
          </a:prstGeom>
        </p:spPr>
      </p:pic>
    </p:spTree>
    <p:extLst>
      <p:ext uri="{BB962C8B-B14F-4D97-AF65-F5344CB8AC3E}">
        <p14:creationId xmlns:p14="http://schemas.microsoft.com/office/powerpoint/2010/main" val="277218170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Suites suture méniscale</a:t>
            </a:r>
            <a:endParaRPr lang="fr-FR" dirty="0"/>
          </a:p>
        </p:txBody>
      </p:sp>
      <p:sp>
        <p:nvSpPr>
          <p:cNvPr id="3" name="ZoneTexte 2"/>
          <p:cNvSpPr txBox="1"/>
          <p:nvPr/>
        </p:nvSpPr>
        <p:spPr>
          <a:xfrm>
            <a:off x="83729" y="2079556"/>
            <a:ext cx="9303899" cy="369332"/>
          </a:xfrm>
          <a:prstGeom prst="rect">
            <a:avLst/>
          </a:prstGeom>
          <a:noFill/>
        </p:spPr>
        <p:txBody>
          <a:bodyPr wrap="none" rtlCol="0">
            <a:spAutoFit/>
          </a:bodyPr>
          <a:lstStyle/>
          <a:p>
            <a:r>
              <a:rPr lang="fr-FR" b="1" dirty="0" smtClean="0"/>
              <a:t>Intérêt: préserver le capital méniscal </a:t>
            </a:r>
            <a:r>
              <a:rPr lang="fr-FR" dirty="0" smtClean="0"/>
              <a:t>en association avec la reconstruction du LCA</a:t>
            </a:r>
            <a:endParaRPr lang="fr-FR" dirty="0"/>
          </a:p>
        </p:txBody>
      </p:sp>
      <p:sp>
        <p:nvSpPr>
          <p:cNvPr id="5" name="ZoneTexte 4"/>
          <p:cNvSpPr txBox="1"/>
          <p:nvPr/>
        </p:nvSpPr>
        <p:spPr>
          <a:xfrm>
            <a:off x="1576912" y="3777738"/>
            <a:ext cx="1074408" cy="369332"/>
          </a:xfrm>
          <a:prstGeom prst="rect">
            <a:avLst/>
          </a:prstGeom>
          <a:noFill/>
        </p:spPr>
        <p:txBody>
          <a:bodyPr wrap="none" rtlCol="0">
            <a:spAutoFit/>
          </a:bodyPr>
          <a:lstStyle/>
          <a:p>
            <a:r>
              <a:rPr lang="fr-FR" b="1" dirty="0" smtClean="0"/>
              <a:t>Risques</a:t>
            </a:r>
            <a:endParaRPr lang="fr-FR" b="1" dirty="0"/>
          </a:p>
        </p:txBody>
      </p:sp>
      <p:sp>
        <p:nvSpPr>
          <p:cNvPr id="6" name="ZoneTexte 5"/>
          <p:cNvSpPr txBox="1"/>
          <p:nvPr/>
        </p:nvSpPr>
        <p:spPr>
          <a:xfrm>
            <a:off x="3893439" y="3586886"/>
            <a:ext cx="4352611" cy="923330"/>
          </a:xfrm>
          <a:prstGeom prst="rect">
            <a:avLst/>
          </a:prstGeom>
          <a:noFill/>
        </p:spPr>
        <p:txBody>
          <a:bodyPr wrap="none" rtlCol="0">
            <a:spAutoFit/>
          </a:bodyPr>
          <a:lstStyle/>
          <a:p>
            <a:r>
              <a:rPr lang="fr-FR" dirty="0" smtClean="0"/>
              <a:t>Douleurs et récupération plus longues</a:t>
            </a:r>
          </a:p>
          <a:p>
            <a:endParaRPr lang="fr-FR" dirty="0"/>
          </a:p>
          <a:p>
            <a:r>
              <a:rPr lang="fr-FR" dirty="0" smtClean="0"/>
              <a:t>Risques de </a:t>
            </a:r>
            <a:r>
              <a:rPr lang="fr-FR" dirty="0" err="1" smtClean="0"/>
              <a:t>re</a:t>
            </a:r>
            <a:r>
              <a:rPr lang="fr-FR" dirty="0" smtClean="0"/>
              <a:t>-rupture</a:t>
            </a:r>
            <a:endParaRPr lang="fr-FR" dirty="0"/>
          </a:p>
        </p:txBody>
      </p:sp>
      <p:sp>
        <p:nvSpPr>
          <p:cNvPr id="7" name="Flèche courbée vers la droite 6"/>
          <p:cNvSpPr/>
          <p:nvPr/>
        </p:nvSpPr>
        <p:spPr>
          <a:xfrm>
            <a:off x="549275" y="2930918"/>
            <a:ext cx="731520" cy="1216152"/>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8" name="Flèche droite rayée 7"/>
          <p:cNvSpPr/>
          <p:nvPr/>
        </p:nvSpPr>
        <p:spPr>
          <a:xfrm>
            <a:off x="2664621" y="3777738"/>
            <a:ext cx="978408" cy="484632"/>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6853886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Lésions du LCM (et PAPI)</a:t>
            </a:r>
            <a:br>
              <a:rPr lang="fr-FR" dirty="0" smtClean="0"/>
            </a:br>
            <a:r>
              <a:rPr lang="fr-FR" dirty="0" smtClean="0"/>
              <a:t>(associées au LCA)</a:t>
            </a:r>
            <a:endParaRPr lang="fr-FR" dirty="0"/>
          </a:p>
        </p:txBody>
      </p:sp>
      <p:sp>
        <p:nvSpPr>
          <p:cNvPr id="3" name="ZoneTexte 2"/>
          <p:cNvSpPr txBox="1"/>
          <p:nvPr/>
        </p:nvSpPr>
        <p:spPr>
          <a:xfrm>
            <a:off x="879164" y="3204737"/>
            <a:ext cx="1661182" cy="646331"/>
          </a:xfrm>
          <a:prstGeom prst="rect">
            <a:avLst/>
          </a:prstGeom>
          <a:noFill/>
        </p:spPr>
        <p:txBody>
          <a:bodyPr wrap="none" rtlCol="0">
            <a:spAutoFit/>
          </a:bodyPr>
          <a:lstStyle/>
          <a:p>
            <a:pPr algn="ctr"/>
            <a:r>
              <a:rPr lang="fr-FR" dirty="0" smtClean="0"/>
              <a:t>En urgence</a:t>
            </a:r>
          </a:p>
          <a:p>
            <a:pPr algn="ctr"/>
            <a:r>
              <a:rPr lang="fr-FR" dirty="0" smtClean="0"/>
              <a:t>&lt; 3 semaines</a:t>
            </a:r>
            <a:endParaRPr lang="fr-FR" dirty="0"/>
          </a:p>
        </p:txBody>
      </p:sp>
      <p:sp>
        <p:nvSpPr>
          <p:cNvPr id="4" name="ZoneTexte 3"/>
          <p:cNvSpPr txBox="1"/>
          <p:nvPr/>
        </p:nvSpPr>
        <p:spPr>
          <a:xfrm>
            <a:off x="696346" y="5087758"/>
            <a:ext cx="2026817" cy="923330"/>
          </a:xfrm>
          <a:prstGeom prst="rect">
            <a:avLst/>
          </a:prstGeom>
          <a:noFill/>
        </p:spPr>
        <p:txBody>
          <a:bodyPr wrap="none" rtlCol="0">
            <a:spAutoFit/>
          </a:bodyPr>
          <a:lstStyle/>
          <a:p>
            <a:pPr algn="ctr"/>
            <a:r>
              <a:rPr lang="fr-FR" dirty="0" smtClean="0"/>
              <a:t>Suture simple</a:t>
            </a:r>
          </a:p>
          <a:p>
            <a:pPr algn="ctr"/>
            <a:r>
              <a:rPr lang="fr-FR" dirty="0" smtClean="0"/>
              <a:t>Immobilisation</a:t>
            </a:r>
          </a:p>
          <a:p>
            <a:pPr algn="ctr"/>
            <a:r>
              <a:rPr lang="fr-FR" dirty="0" smtClean="0"/>
              <a:t>Puis rééducation</a:t>
            </a:r>
            <a:endParaRPr lang="fr-FR" dirty="0"/>
          </a:p>
        </p:txBody>
      </p:sp>
      <p:sp>
        <p:nvSpPr>
          <p:cNvPr id="5" name="ZoneTexte 4"/>
          <p:cNvSpPr txBox="1"/>
          <p:nvPr/>
        </p:nvSpPr>
        <p:spPr>
          <a:xfrm>
            <a:off x="6279741" y="3204737"/>
            <a:ext cx="1627932" cy="369332"/>
          </a:xfrm>
          <a:prstGeom prst="rect">
            <a:avLst/>
          </a:prstGeom>
          <a:noFill/>
        </p:spPr>
        <p:txBody>
          <a:bodyPr wrap="none" rtlCol="0">
            <a:spAutoFit/>
          </a:bodyPr>
          <a:lstStyle/>
          <a:p>
            <a:r>
              <a:rPr lang="fr-FR" dirty="0" smtClean="0"/>
              <a:t>En chronique</a:t>
            </a:r>
            <a:endParaRPr lang="fr-FR" dirty="0"/>
          </a:p>
        </p:txBody>
      </p:sp>
      <p:sp>
        <p:nvSpPr>
          <p:cNvPr id="6" name="ZoneTexte 5"/>
          <p:cNvSpPr txBox="1"/>
          <p:nvPr/>
        </p:nvSpPr>
        <p:spPr>
          <a:xfrm>
            <a:off x="5731739" y="5317523"/>
            <a:ext cx="2723935" cy="369332"/>
          </a:xfrm>
          <a:prstGeom prst="rect">
            <a:avLst/>
          </a:prstGeom>
          <a:noFill/>
        </p:spPr>
        <p:txBody>
          <a:bodyPr wrap="none" rtlCol="0">
            <a:spAutoFit/>
          </a:bodyPr>
          <a:lstStyle/>
          <a:p>
            <a:r>
              <a:rPr lang="fr-FR" dirty="0" smtClean="0"/>
              <a:t>Reconstruction du LCM</a:t>
            </a:r>
            <a:endParaRPr lang="fr-FR" dirty="0"/>
          </a:p>
        </p:txBody>
      </p:sp>
      <p:cxnSp>
        <p:nvCxnSpPr>
          <p:cNvPr id="10" name="Connecteur droit avec flèche 9"/>
          <p:cNvCxnSpPr>
            <a:stCxn id="2" idx="2"/>
            <a:endCxn id="5" idx="0"/>
          </p:cNvCxnSpPr>
          <p:nvPr/>
        </p:nvCxnSpPr>
        <p:spPr>
          <a:xfrm>
            <a:off x="4570413" y="1444532"/>
            <a:ext cx="2523294" cy="176020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Connecteur droit avec flèche 11"/>
          <p:cNvCxnSpPr>
            <a:stCxn id="2" idx="2"/>
            <a:endCxn id="3" idx="0"/>
          </p:cNvCxnSpPr>
          <p:nvPr/>
        </p:nvCxnSpPr>
        <p:spPr>
          <a:xfrm flipH="1">
            <a:off x="1709755" y="1444532"/>
            <a:ext cx="2860658" cy="176020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Connecteur droit avec flèche 13"/>
          <p:cNvCxnSpPr>
            <a:stCxn id="3" idx="2"/>
            <a:endCxn id="4" idx="0"/>
          </p:cNvCxnSpPr>
          <p:nvPr/>
        </p:nvCxnSpPr>
        <p:spPr>
          <a:xfrm>
            <a:off x="1709755" y="3851068"/>
            <a:ext cx="0" cy="12366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Connecteur droit avec flèche 15"/>
          <p:cNvCxnSpPr>
            <a:stCxn id="5" idx="2"/>
            <a:endCxn id="6" idx="0"/>
          </p:cNvCxnSpPr>
          <p:nvPr/>
        </p:nvCxnSpPr>
        <p:spPr>
          <a:xfrm>
            <a:off x="7093707" y="3574069"/>
            <a:ext cx="0" cy="17434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7" name="Image 16"/>
          <p:cNvPicPr>
            <a:picLocks noChangeAspect="1"/>
          </p:cNvPicPr>
          <p:nvPr/>
        </p:nvPicPr>
        <p:blipFill>
          <a:blip r:embed="rId3"/>
          <a:stretch>
            <a:fillRect/>
          </a:stretch>
        </p:blipFill>
        <p:spPr>
          <a:xfrm>
            <a:off x="3114435" y="2540129"/>
            <a:ext cx="2463800" cy="3289300"/>
          </a:xfrm>
          <a:prstGeom prst="rect">
            <a:avLst/>
          </a:prstGeom>
        </p:spPr>
      </p:pic>
      <p:pic>
        <p:nvPicPr>
          <p:cNvPr id="24" name="Image 23"/>
          <p:cNvPicPr>
            <a:picLocks noChangeAspect="1"/>
          </p:cNvPicPr>
          <p:nvPr/>
        </p:nvPicPr>
        <p:blipFill>
          <a:blip r:embed="rId4"/>
          <a:stretch>
            <a:fillRect/>
          </a:stretch>
        </p:blipFill>
        <p:spPr>
          <a:xfrm>
            <a:off x="7242414" y="931518"/>
            <a:ext cx="1779498" cy="2069184"/>
          </a:xfrm>
          <a:prstGeom prst="rect">
            <a:avLst/>
          </a:prstGeom>
        </p:spPr>
      </p:pic>
    </p:spTree>
    <p:extLst>
      <p:ext uri="{BB962C8B-B14F-4D97-AF65-F5344CB8AC3E}">
        <p14:creationId xmlns:p14="http://schemas.microsoft.com/office/powerpoint/2010/main" val="379206071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Plastie du LCM au DI</a:t>
            </a:r>
            <a:endParaRPr lang="fr-FR" dirty="0"/>
          </a:p>
        </p:txBody>
      </p:sp>
      <p:pic>
        <p:nvPicPr>
          <p:cNvPr id="3" name="Image 2"/>
          <p:cNvPicPr>
            <a:picLocks noChangeAspect="1"/>
          </p:cNvPicPr>
          <p:nvPr/>
        </p:nvPicPr>
        <p:blipFill>
          <a:blip r:embed="rId2"/>
          <a:stretch>
            <a:fillRect/>
          </a:stretch>
        </p:blipFill>
        <p:spPr>
          <a:xfrm>
            <a:off x="2017594" y="1871437"/>
            <a:ext cx="4987805" cy="4741096"/>
          </a:xfrm>
          <a:prstGeom prst="rect">
            <a:avLst/>
          </a:prstGeom>
        </p:spPr>
      </p:pic>
    </p:spTree>
    <p:extLst>
      <p:ext uri="{BB962C8B-B14F-4D97-AF65-F5344CB8AC3E}">
        <p14:creationId xmlns:p14="http://schemas.microsoft.com/office/powerpoint/2010/main" val="162587240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Plastie </a:t>
            </a:r>
            <a:r>
              <a:rPr lang="fr-FR" dirty="0" err="1" smtClean="0"/>
              <a:t>postero</a:t>
            </a:r>
            <a:r>
              <a:rPr lang="fr-FR" dirty="0" smtClean="0"/>
              <a:t>-médiale</a:t>
            </a:r>
            <a:endParaRPr lang="fr-FR" dirty="0"/>
          </a:p>
        </p:txBody>
      </p:sp>
      <p:pic>
        <p:nvPicPr>
          <p:cNvPr id="3" name="Image 2"/>
          <p:cNvPicPr>
            <a:picLocks noChangeAspect="1"/>
          </p:cNvPicPr>
          <p:nvPr/>
        </p:nvPicPr>
        <p:blipFill>
          <a:blip r:embed="rId2"/>
          <a:stretch>
            <a:fillRect/>
          </a:stretch>
        </p:blipFill>
        <p:spPr>
          <a:xfrm>
            <a:off x="2176976" y="1730637"/>
            <a:ext cx="5165909" cy="5029665"/>
          </a:xfrm>
          <a:prstGeom prst="rect">
            <a:avLst/>
          </a:prstGeom>
        </p:spPr>
      </p:pic>
    </p:spTree>
    <p:extLst>
      <p:ext uri="{BB962C8B-B14F-4D97-AF65-F5344CB8AC3E}">
        <p14:creationId xmlns:p14="http://schemas.microsoft.com/office/powerpoint/2010/main" val="210879325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Lésions du LCL ou PAPE</a:t>
            </a:r>
            <a:br>
              <a:rPr lang="fr-FR" dirty="0" smtClean="0"/>
            </a:br>
            <a:r>
              <a:rPr lang="fr-FR" dirty="0" smtClean="0"/>
              <a:t>(associée au LCA)</a:t>
            </a:r>
            <a:endParaRPr lang="fr-FR" dirty="0"/>
          </a:p>
        </p:txBody>
      </p:sp>
      <p:pic>
        <p:nvPicPr>
          <p:cNvPr id="3" name="Image 2"/>
          <p:cNvPicPr>
            <a:picLocks noChangeAspect="1"/>
          </p:cNvPicPr>
          <p:nvPr/>
        </p:nvPicPr>
        <p:blipFill rotWithShape="1">
          <a:blip r:embed="rId2"/>
          <a:srcRect r="56864"/>
          <a:stretch/>
        </p:blipFill>
        <p:spPr>
          <a:xfrm>
            <a:off x="3359294" y="2024688"/>
            <a:ext cx="1959355" cy="2119744"/>
          </a:xfrm>
          <a:prstGeom prst="rect">
            <a:avLst/>
          </a:prstGeom>
        </p:spPr>
      </p:pic>
      <p:sp>
        <p:nvSpPr>
          <p:cNvPr id="4" name="ZoneTexte 3"/>
          <p:cNvSpPr txBox="1"/>
          <p:nvPr/>
        </p:nvSpPr>
        <p:spPr>
          <a:xfrm>
            <a:off x="1432219" y="4982054"/>
            <a:ext cx="6339709" cy="923330"/>
          </a:xfrm>
          <a:prstGeom prst="rect">
            <a:avLst/>
          </a:prstGeom>
          <a:noFill/>
        </p:spPr>
        <p:txBody>
          <a:bodyPr wrap="none" rtlCol="0">
            <a:spAutoFit/>
          </a:bodyPr>
          <a:lstStyle/>
          <a:p>
            <a:r>
              <a:rPr lang="fr-FR" dirty="0" smtClean="0"/>
              <a:t>Recommandations plutôt en faveur d’une reconstruction</a:t>
            </a:r>
          </a:p>
          <a:p>
            <a:endParaRPr lang="fr-FR" dirty="0"/>
          </a:p>
          <a:p>
            <a:r>
              <a:rPr lang="fr-FR" dirty="0" smtClean="0"/>
              <a:t>La suture marche moins bien que pour le plan interne</a:t>
            </a:r>
            <a:endParaRPr lang="fr-FR" dirty="0"/>
          </a:p>
        </p:txBody>
      </p:sp>
    </p:spTree>
    <p:extLst>
      <p:ext uri="{BB962C8B-B14F-4D97-AF65-F5344CB8AC3E}">
        <p14:creationId xmlns:p14="http://schemas.microsoft.com/office/powerpoint/2010/main" val="184548216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Plastie latérale</a:t>
            </a:r>
            <a:endParaRPr lang="fr-FR" dirty="0"/>
          </a:p>
        </p:txBody>
      </p:sp>
      <p:pic>
        <p:nvPicPr>
          <p:cNvPr id="3" name="Image 2"/>
          <p:cNvPicPr>
            <a:picLocks noChangeAspect="1"/>
          </p:cNvPicPr>
          <p:nvPr/>
        </p:nvPicPr>
        <p:blipFill>
          <a:blip r:embed="rId2"/>
          <a:stretch>
            <a:fillRect/>
          </a:stretch>
        </p:blipFill>
        <p:spPr>
          <a:xfrm>
            <a:off x="0" y="2050587"/>
            <a:ext cx="9144000" cy="3718307"/>
          </a:xfrm>
          <a:prstGeom prst="rect">
            <a:avLst/>
          </a:prstGeom>
        </p:spPr>
      </p:pic>
    </p:spTree>
    <p:extLst>
      <p:ext uri="{BB962C8B-B14F-4D97-AF65-F5344CB8AC3E}">
        <p14:creationId xmlns:p14="http://schemas.microsoft.com/office/powerpoint/2010/main" val="117221017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Plastie postéro-latérale</a:t>
            </a:r>
            <a:endParaRPr lang="fr-FR" dirty="0"/>
          </a:p>
        </p:txBody>
      </p:sp>
      <p:pic>
        <p:nvPicPr>
          <p:cNvPr id="3" name="Image 2"/>
          <p:cNvPicPr>
            <a:picLocks noChangeAspect="1"/>
          </p:cNvPicPr>
          <p:nvPr/>
        </p:nvPicPr>
        <p:blipFill>
          <a:blip r:embed="rId2"/>
          <a:stretch>
            <a:fillRect/>
          </a:stretch>
        </p:blipFill>
        <p:spPr>
          <a:xfrm>
            <a:off x="1358900" y="1486403"/>
            <a:ext cx="6413500" cy="5156200"/>
          </a:xfrm>
          <a:prstGeom prst="rect">
            <a:avLst/>
          </a:prstGeom>
        </p:spPr>
      </p:pic>
    </p:spTree>
    <p:extLst>
      <p:ext uri="{BB962C8B-B14F-4D97-AF65-F5344CB8AC3E}">
        <p14:creationId xmlns:p14="http://schemas.microsoft.com/office/powerpoint/2010/main" val="206237826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a:spLocks noGrp="1"/>
          </p:cNvSpPr>
          <p:nvPr>
            <p:ph type="title"/>
          </p:nvPr>
        </p:nvSpPr>
        <p:spPr/>
        <p:txBody>
          <a:bodyPr/>
          <a:lstStyle/>
          <a:p>
            <a:r>
              <a:rPr lang="fr-FR" dirty="0" smtClean="0"/>
              <a:t>Rappels d’anatomie</a:t>
            </a:r>
            <a:endParaRPr lang="fr-FR" dirty="0"/>
          </a:p>
        </p:txBody>
      </p:sp>
      <p:pic>
        <p:nvPicPr>
          <p:cNvPr id="4" name="Image 3"/>
          <p:cNvPicPr>
            <a:picLocks noChangeAspect="1"/>
          </p:cNvPicPr>
          <p:nvPr/>
        </p:nvPicPr>
        <p:blipFill>
          <a:blip r:embed="rId3"/>
          <a:stretch>
            <a:fillRect/>
          </a:stretch>
        </p:blipFill>
        <p:spPr>
          <a:xfrm>
            <a:off x="1448097" y="2282240"/>
            <a:ext cx="2420248" cy="3706542"/>
          </a:xfrm>
          <a:prstGeom prst="rect">
            <a:avLst/>
          </a:prstGeom>
        </p:spPr>
      </p:pic>
      <p:pic>
        <p:nvPicPr>
          <p:cNvPr id="5" name="Image 4"/>
          <p:cNvPicPr>
            <a:picLocks noChangeAspect="1"/>
          </p:cNvPicPr>
          <p:nvPr/>
        </p:nvPicPr>
        <p:blipFill>
          <a:blip r:embed="rId4"/>
          <a:stretch>
            <a:fillRect/>
          </a:stretch>
        </p:blipFill>
        <p:spPr>
          <a:xfrm>
            <a:off x="5683328" y="2226016"/>
            <a:ext cx="2485654" cy="3762766"/>
          </a:xfrm>
          <a:prstGeom prst="rect">
            <a:avLst/>
          </a:prstGeom>
        </p:spPr>
      </p:pic>
      <p:sp>
        <p:nvSpPr>
          <p:cNvPr id="6" name="ZoneTexte 5"/>
          <p:cNvSpPr txBox="1"/>
          <p:nvPr/>
        </p:nvSpPr>
        <p:spPr>
          <a:xfrm>
            <a:off x="857176" y="1605045"/>
            <a:ext cx="2822152" cy="369332"/>
          </a:xfrm>
          <a:prstGeom prst="rect">
            <a:avLst/>
          </a:prstGeom>
          <a:noFill/>
        </p:spPr>
        <p:txBody>
          <a:bodyPr wrap="none" rtlCol="0">
            <a:spAutoFit/>
          </a:bodyPr>
          <a:lstStyle/>
          <a:p>
            <a:r>
              <a:rPr lang="fr-FR" dirty="0" smtClean="0"/>
              <a:t>PAPI </a:t>
            </a:r>
            <a:r>
              <a:rPr lang="fr-FR" sz="1200" i="1" dirty="0" smtClean="0"/>
              <a:t>ou </a:t>
            </a:r>
            <a:r>
              <a:rPr lang="fr-FR" sz="1200" i="1" dirty="0" err="1" smtClean="0"/>
              <a:t>posterior</a:t>
            </a:r>
            <a:r>
              <a:rPr lang="fr-FR" sz="1200" i="1" dirty="0" smtClean="0"/>
              <a:t> oblique ligament</a:t>
            </a:r>
            <a:endParaRPr lang="fr-FR" sz="1200" i="1" dirty="0"/>
          </a:p>
        </p:txBody>
      </p:sp>
      <p:pic>
        <p:nvPicPr>
          <p:cNvPr id="7" name="Image 6"/>
          <p:cNvPicPr>
            <a:picLocks noChangeAspect="1"/>
          </p:cNvPicPr>
          <p:nvPr/>
        </p:nvPicPr>
        <p:blipFill>
          <a:blip r:embed="rId5"/>
          <a:stretch>
            <a:fillRect/>
          </a:stretch>
        </p:blipFill>
        <p:spPr>
          <a:xfrm>
            <a:off x="3218524" y="6120632"/>
            <a:ext cx="3225800" cy="660400"/>
          </a:xfrm>
          <a:prstGeom prst="rect">
            <a:avLst/>
          </a:prstGeom>
        </p:spPr>
      </p:pic>
      <p:sp>
        <p:nvSpPr>
          <p:cNvPr id="8" name="ZoneTexte 7"/>
          <p:cNvSpPr txBox="1"/>
          <p:nvPr/>
        </p:nvSpPr>
        <p:spPr>
          <a:xfrm>
            <a:off x="5300933" y="1630701"/>
            <a:ext cx="2878733" cy="369332"/>
          </a:xfrm>
          <a:prstGeom prst="rect">
            <a:avLst/>
          </a:prstGeom>
          <a:noFill/>
        </p:spPr>
        <p:txBody>
          <a:bodyPr wrap="none" rtlCol="0">
            <a:spAutoFit/>
          </a:bodyPr>
          <a:lstStyle/>
          <a:p>
            <a:r>
              <a:rPr lang="fr-FR" dirty="0" smtClean="0"/>
              <a:t>PAPE </a:t>
            </a:r>
            <a:r>
              <a:rPr lang="fr-FR" sz="1200" i="1" dirty="0" smtClean="0"/>
              <a:t>ou </a:t>
            </a:r>
            <a:r>
              <a:rPr lang="fr-FR" sz="1200" i="1" dirty="0" err="1" smtClean="0"/>
              <a:t>arcuate</a:t>
            </a:r>
            <a:r>
              <a:rPr lang="fr-FR" sz="1200" i="1" dirty="0" smtClean="0"/>
              <a:t> ligament </a:t>
            </a:r>
            <a:r>
              <a:rPr lang="fr-FR" sz="1200" i="1" dirty="0" err="1" smtClean="0"/>
              <a:t>complex</a:t>
            </a:r>
            <a:endParaRPr lang="fr-FR" sz="1200" i="1" dirty="0"/>
          </a:p>
        </p:txBody>
      </p:sp>
    </p:spTree>
    <p:extLst>
      <p:ext uri="{BB962C8B-B14F-4D97-AF65-F5344CB8AC3E}">
        <p14:creationId xmlns:p14="http://schemas.microsoft.com/office/powerpoint/2010/main" val="221952606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Plastie PL plus complexe</a:t>
            </a:r>
            <a:endParaRPr lang="fr-FR" dirty="0"/>
          </a:p>
        </p:txBody>
      </p:sp>
      <p:pic>
        <p:nvPicPr>
          <p:cNvPr id="3" name="Image 2"/>
          <p:cNvPicPr>
            <a:picLocks noChangeAspect="1"/>
          </p:cNvPicPr>
          <p:nvPr/>
        </p:nvPicPr>
        <p:blipFill>
          <a:blip r:embed="rId2"/>
          <a:stretch>
            <a:fillRect/>
          </a:stretch>
        </p:blipFill>
        <p:spPr>
          <a:xfrm>
            <a:off x="0" y="2566854"/>
            <a:ext cx="9144000" cy="3994381"/>
          </a:xfrm>
          <a:prstGeom prst="rect">
            <a:avLst/>
          </a:prstGeom>
        </p:spPr>
      </p:pic>
    </p:spTree>
    <p:extLst>
      <p:ext uri="{BB962C8B-B14F-4D97-AF65-F5344CB8AC3E}">
        <p14:creationId xmlns:p14="http://schemas.microsoft.com/office/powerpoint/2010/main" val="67614631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Lésions isolées du LCP</a:t>
            </a:r>
            <a:endParaRPr lang="fr-FR" dirty="0"/>
          </a:p>
        </p:txBody>
      </p:sp>
      <p:pic>
        <p:nvPicPr>
          <p:cNvPr id="4" name="Image 3"/>
          <p:cNvPicPr>
            <a:picLocks noChangeAspect="1"/>
          </p:cNvPicPr>
          <p:nvPr/>
        </p:nvPicPr>
        <p:blipFill>
          <a:blip r:embed="rId3"/>
          <a:stretch>
            <a:fillRect/>
          </a:stretch>
        </p:blipFill>
        <p:spPr>
          <a:xfrm>
            <a:off x="549275" y="1646503"/>
            <a:ext cx="3606800" cy="2336800"/>
          </a:xfrm>
          <a:prstGeom prst="rect">
            <a:avLst/>
          </a:prstGeom>
        </p:spPr>
      </p:pic>
      <p:sp>
        <p:nvSpPr>
          <p:cNvPr id="5" name="ZoneTexte 4"/>
          <p:cNvSpPr txBox="1"/>
          <p:nvPr/>
        </p:nvSpPr>
        <p:spPr>
          <a:xfrm>
            <a:off x="2260708" y="6091602"/>
            <a:ext cx="4660764" cy="369332"/>
          </a:xfrm>
          <a:prstGeom prst="rect">
            <a:avLst/>
          </a:prstGeom>
          <a:noFill/>
        </p:spPr>
        <p:txBody>
          <a:bodyPr wrap="none" rtlCol="0">
            <a:spAutoFit/>
          </a:bodyPr>
          <a:lstStyle/>
          <a:p>
            <a:r>
              <a:rPr lang="fr-FR" b="1" dirty="0" smtClean="0"/>
              <a:t>Reconstruction Arthroscopique possible</a:t>
            </a:r>
            <a:endParaRPr lang="fr-FR" b="1" dirty="0"/>
          </a:p>
        </p:txBody>
      </p:sp>
      <p:sp>
        <p:nvSpPr>
          <p:cNvPr id="7" name="ZoneTexte 6"/>
          <p:cNvSpPr txBox="1"/>
          <p:nvPr/>
        </p:nvSpPr>
        <p:spPr>
          <a:xfrm>
            <a:off x="4633053" y="1840107"/>
            <a:ext cx="3590797" cy="923330"/>
          </a:xfrm>
          <a:prstGeom prst="rect">
            <a:avLst/>
          </a:prstGeom>
          <a:noFill/>
        </p:spPr>
        <p:txBody>
          <a:bodyPr wrap="none" rtlCol="0">
            <a:spAutoFit/>
          </a:bodyPr>
          <a:lstStyle/>
          <a:p>
            <a:r>
              <a:rPr lang="fr-FR" dirty="0" smtClean="0"/>
              <a:t>Surtout douleurs</a:t>
            </a:r>
          </a:p>
          <a:p>
            <a:r>
              <a:rPr lang="fr-FR" dirty="0" smtClean="0"/>
              <a:t>Sensation de glissement genou</a:t>
            </a:r>
          </a:p>
          <a:p>
            <a:r>
              <a:rPr lang="fr-FR" dirty="0" smtClean="0"/>
              <a:t>Gène surtout en descente</a:t>
            </a:r>
            <a:endParaRPr lang="fr-FR" dirty="0"/>
          </a:p>
        </p:txBody>
      </p:sp>
      <p:sp>
        <p:nvSpPr>
          <p:cNvPr id="8" name="ZoneTexte 7"/>
          <p:cNvSpPr txBox="1"/>
          <p:nvPr/>
        </p:nvSpPr>
        <p:spPr>
          <a:xfrm>
            <a:off x="4633053" y="3196097"/>
            <a:ext cx="4277320" cy="646331"/>
          </a:xfrm>
          <a:prstGeom prst="rect">
            <a:avLst/>
          </a:prstGeom>
          <a:noFill/>
        </p:spPr>
        <p:txBody>
          <a:bodyPr wrap="none" rtlCol="0">
            <a:spAutoFit/>
          </a:bodyPr>
          <a:lstStyle/>
          <a:p>
            <a:r>
              <a:rPr lang="fr-FR" dirty="0" smtClean="0"/>
              <a:t>Adaptation du quadriceps</a:t>
            </a:r>
          </a:p>
          <a:p>
            <a:r>
              <a:rPr lang="fr-FR" dirty="0" smtClean="0"/>
              <a:t>Disparition possibles des symptômes</a:t>
            </a:r>
            <a:endParaRPr lang="fr-FR" dirty="0"/>
          </a:p>
        </p:txBody>
      </p:sp>
      <p:sp>
        <p:nvSpPr>
          <p:cNvPr id="9" name="Flèche vers le bas 8"/>
          <p:cNvSpPr/>
          <p:nvPr/>
        </p:nvSpPr>
        <p:spPr>
          <a:xfrm>
            <a:off x="4390737" y="4870907"/>
            <a:ext cx="484632" cy="97840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4"/>
          <a:stretch>
            <a:fillRect/>
          </a:stretch>
        </p:blipFill>
        <p:spPr>
          <a:xfrm>
            <a:off x="5251422" y="4870907"/>
            <a:ext cx="3340100" cy="927100"/>
          </a:xfrm>
          <a:prstGeom prst="rect">
            <a:avLst/>
          </a:prstGeom>
        </p:spPr>
      </p:pic>
    </p:spTree>
    <p:extLst>
      <p:ext uri="{BB962C8B-B14F-4D97-AF65-F5344CB8AC3E}">
        <p14:creationId xmlns:p14="http://schemas.microsoft.com/office/powerpoint/2010/main" val="309918107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Prévention  des entorses</a:t>
            </a:r>
            <a:br>
              <a:rPr lang="fr-FR" dirty="0" smtClean="0"/>
            </a:br>
            <a:r>
              <a:rPr lang="fr-FR" dirty="0" smtClean="0"/>
              <a:t>du genou</a:t>
            </a:r>
            <a:endParaRPr lang="fr-FR" dirty="0"/>
          </a:p>
        </p:txBody>
      </p:sp>
      <p:sp>
        <p:nvSpPr>
          <p:cNvPr id="3" name="ZoneTexte 2"/>
          <p:cNvSpPr txBox="1"/>
          <p:nvPr/>
        </p:nvSpPr>
        <p:spPr>
          <a:xfrm>
            <a:off x="1334360" y="2302864"/>
            <a:ext cx="1846817" cy="923330"/>
          </a:xfrm>
          <a:prstGeom prst="rect">
            <a:avLst/>
          </a:prstGeom>
          <a:noFill/>
        </p:spPr>
        <p:txBody>
          <a:bodyPr wrap="none" rtlCol="0">
            <a:spAutoFit/>
          </a:bodyPr>
          <a:lstStyle/>
          <a:p>
            <a:pPr algn="ctr"/>
            <a:r>
              <a:rPr lang="fr-FR" b="1" dirty="0" smtClean="0"/>
              <a:t>Entorse au SKI</a:t>
            </a:r>
          </a:p>
          <a:p>
            <a:pPr algn="ctr"/>
            <a:endParaRPr lang="fr-FR" b="1" dirty="0"/>
          </a:p>
          <a:p>
            <a:pPr algn="ctr"/>
            <a:r>
              <a:rPr lang="fr-FR" b="1" dirty="0" smtClean="0"/>
              <a:t>(vacances)</a:t>
            </a:r>
          </a:p>
        </p:txBody>
      </p:sp>
      <p:sp>
        <p:nvSpPr>
          <p:cNvPr id="4" name="ZoneTexte 3"/>
          <p:cNvSpPr txBox="1"/>
          <p:nvPr/>
        </p:nvSpPr>
        <p:spPr>
          <a:xfrm>
            <a:off x="549275" y="3726453"/>
            <a:ext cx="3579638" cy="2585323"/>
          </a:xfrm>
          <a:prstGeom prst="rect">
            <a:avLst/>
          </a:prstGeom>
          <a:noFill/>
        </p:spPr>
        <p:txBody>
          <a:bodyPr wrap="none" rtlCol="0">
            <a:spAutoFit/>
          </a:bodyPr>
          <a:lstStyle/>
          <a:p>
            <a:pPr algn="ctr"/>
            <a:r>
              <a:rPr lang="fr-FR" dirty="0" smtClean="0"/>
              <a:t>Prévention simple:</a:t>
            </a:r>
          </a:p>
          <a:p>
            <a:pPr algn="ctr"/>
            <a:endParaRPr lang="fr-FR" dirty="0"/>
          </a:p>
          <a:p>
            <a:pPr algn="ctr"/>
            <a:r>
              <a:rPr lang="fr-FR" dirty="0" smtClean="0"/>
              <a:t>Faire une préparation physique</a:t>
            </a:r>
          </a:p>
          <a:p>
            <a:pPr algn="ctr"/>
            <a:r>
              <a:rPr lang="fr-FR" dirty="0" smtClean="0"/>
              <a:t>Avant ou pratiquer une activité </a:t>
            </a:r>
          </a:p>
          <a:p>
            <a:pPr algn="ctr"/>
            <a:r>
              <a:rPr lang="fr-FR" dirty="0" smtClean="0"/>
              <a:t>Régulière.</a:t>
            </a:r>
          </a:p>
          <a:p>
            <a:pPr algn="ctr"/>
            <a:r>
              <a:rPr lang="fr-FR" dirty="0" smtClean="0"/>
              <a:t>Bien s’hydrater</a:t>
            </a:r>
          </a:p>
          <a:p>
            <a:pPr algn="ctr"/>
            <a:r>
              <a:rPr lang="fr-FR" dirty="0" smtClean="0"/>
              <a:t>Se reposer</a:t>
            </a:r>
          </a:p>
          <a:p>
            <a:pPr algn="ctr"/>
            <a:endParaRPr lang="fr-FR" dirty="0" smtClean="0"/>
          </a:p>
          <a:p>
            <a:pPr algn="ctr"/>
            <a:endParaRPr lang="fr-FR" dirty="0" smtClean="0"/>
          </a:p>
        </p:txBody>
      </p:sp>
      <p:pic>
        <p:nvPicPr>
          <p:cNvPr id="6" name="Image 5"/>
          <p:cNvPicPr>
            <a:picLocks noChangeAspect="1"/>
          </p:cNvPicPr>
          <p:nvPr/>
        </p:nvPicPr>
        <p:blipFill>
          <a:blip r:embed="rId3"/>
          <a:stretch>
            <a:fillRect/>
          </a:stretch>
        </p:blipFill>
        <p:spPr>
          <a:xfrm>
            <a:off x="6775879" y="3365500"/>
            <a:ext cx="2324100" cy="3492500"/>
          </a:xfrm>
          <a:prstGeom prst="rect">
            <a:avLst/>
          </a:prstGeom>
        </p:spPr>
      </p:pic>
      <p:pic>
        <p:nvPicPr>
          <p:cNvPr id="7" name="Image 6"/>
          <p:cNvPicPr>
            <a:picLocks noChangeAspect="1"/>
          </p:cNvPicPr>
          <p:nvPr/>
        </p:nvPicPr>
        <p:blipFill>
          <a:blip r:embed="rId4"/>
          <a:stretch>
            <a:fillRect/>
          </a:stretch>
        </p:blipFill>
        <p:spPr>
          <a:xfrm>
            <a:off x="6286500" y="1240236"/>
            <a:ext cx="2857500" cy="2857500"/>
          </a:xfrm>
          <a:prstGeom prst="rect">
            <a:avLst/>
          </a:prstGeom>
        </p:spPr>
      </p:pic>
      <p:pic>
        <p:nvPicPr>
          <p:cNvPr id="8" name="Image 7"/>
          <p:cNvPicPr>
            <a:picLocks noChangeAspect="1"/>
          </p:cNvPicPr>
          <p:nvPr/>
        </p:nvPicPr>
        <p:blipFill>
          <a:blip r:embed="rId5"/>
          <a:stretch>
            <a:fillRect/>
          </a:stretch>
        </p:blipFill>
        <p:spPr>
          <a:xfrm>
            <a:off x="3314754" y="1592853"/>
            <a:ext cx="3810000" cy="2133600"/>
          </a:xfrm>
          <a:prstGeom prst="rect">
            <a:avLst/>
          </a:prstGeom>
        </p:spPr>
      </p:pic>
    </p:spTree>
    <p:extLst>
      <p:ext uri="{BB962C8B-B14F-4D97-AF65-F5344CB8AC3E}">
        <p14:creationId xmlns:p14="http://schemas.microsoft.com/office/powerpoint/2010/main" val="159570880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711541" y="1971130"/>
            <a:ext cx="3327729" cy="369332"/>
          </a:xfrm>
          <a:prstGeom prst="rect">
            <a:avLst/>
          </a:prstGeom>
          <a:noFill/>
        </p:spPr>
        <p:txBody>
          <a:bodyPr wrap="none" rtlCol="0">
            <a:spAutoFit/>
          </a:bodyPr>
          <a:lstStyle/>
          <a:p>
            <a:r>
              <a:rPr lang="fr-FR" b="1" dirty="0" smtClean="0"/>
              <a:t>Entorses sport pivot-contact</a:t>
            </a:r>
            <a:endParaRPr lang="fr-FR" b="1" dirty="0"/>
          </a:p>
        </p:txBody>
      </p:sp>
      <p:pic>
        <p:nvPicPr>
          <p:cNvPr id="5" name="Image 4"/>
          <p:cNvPicPr>
            <a:picLocks noChangeAspect="1"/>
          </p:cNvPicPr>
          <p:nvPr/>
        </p:nvPicPr>
        <p:blipFill>
          <a:blip r:embed="rId2"/>
          <a:stretch>
            <a:fillRect/>
          </a:stretch>
        </p:blipFill>
        <p:spPr>
          <a:xfrm>
            <a:off x="5805283" y="1444532"/>
            <a:ext cx="2578100" cy="3162300"/>
          </a:xfrm>
          <a:prstGeom prst="rect">
            <a:avLst/>
          </a:prstGeom>
        </p:spPr>
      </p:pic>
      <p:sp>
        <p:nvSpPr>
          <p:cNvPr id="6" name="ZoneTexte 5"/>
          <p:cNvSpPr txBox="1"/>
          <p:nvPr/>
        </p:nvSpPr>
        <p:spPr>
          <a:xfrm>
            <a:off x="229017" y="2676468"/>
            <a:ext cx="4966436" cy="3970318"/>
          </a:xfrm>
          <a:prstGeom prst="rect">
            <a:avLst/>
          </a:prstGeom>
          <a:noFill/>
        </p:spPr>
        <p:txBody>
          <a:bodyPr wrap="none" rtlCol="0">
            <a:spAutoFit/>
          </a:bodyPr>
          <a:lstStyle/>
          <a:p>
            <a:r>
              <a:rPr lang="fr-FR" dirty="0" smtClean="0"/>
              <a:t>Intérêt d’une rééducation symétrique</a:t>
            </a:r>
          </a:p>
          <a:p>
            <a:r>
              <a:rPr lang="fr-FR" dirty="0" smtClean="0"/>
              <a:t>Muscles extenseurs et fléchisseurs</a:t>
            </a:r>
          </a:p>
          <a:p>
            <a:r>
              <a:rPr lang="fr-FR" dirty="0" smtClean="0"/>
              <a:t>Etirements+++</a:t>
            </a:r>
          </a:p>
          <a:p>
            <a:r>
              <a:rPr lang="fr-FR" dirty="0" smtClean="0"/>
              <a:t>Récupération musculaire doit être respecté</a:t>
            </a:r>
          </a:p>
          <a:p>
            <a:r>
              <a:rPr lang="fr-FR" dirty="0" smtClean="0"/>
              <a:t>Hygiène de vie</a:t>
            </a:r>
          </a:p>
          <a:p>
            <a:endParaRPr lang="fr-FR" dirty="0"/>
          </a:p>
          <a:p>
            <a:endParaRPr lang="fr-FR" dirty="0" smtClean="0"/>
          </a:p>
          <a:p>
            <a:r>
              <a:rPr lang="fr-FR" dirty="0" smtClean="0"/>
              <a:t>Pour les sportifs de haut niveau:</a:t>
            </a:r>
          </a:p>
          <a:p>
            <a:endParaRPr lang="fr-FR" dirty="0"/>
          </a:p>
          <a:p>
            <a:r>
              <a:rPr lang="fr-FR" dirty="0" smtClean="0"/>
              <a:t>Intérêt d’un bilan sur machine iso cinétique</a:t>
            </a:r>
          </a:p>
          <a:p>
            <a:r>
              <a:rPr lang="fr-FR" dirty="0" smtClean="0"/>
              <a:t>(avant accident, et après chirurgie </a:t>
            </a:r>
          </a:p>
          <a:p>
            <a:r>
              <a:rPr lang="fr-FR" dirty="0" smtClean="0"/>
              <a:t>Avant reprise sportive) </a:t>
            </a:r>
          </a:p>
          <a:p>
            <a:r>
              <a:rPr lang="fr-FR" dirty="0" smtClean="0"/>
              <a:t>Intérêt pour cibler la rééducation</a:t>
            </a:r>
          </a:p>
          <a:p>
            <a:endParaRPr lang="fr-FR" dirty="0"/>
          </a:p>
        </p:txBody>
      </p:sp>
      <p:sp>
        <p:nvSpPr>
          <p:cNvPr id="7" name="Titre 1"/>
          <p:cNvSpPr>
            <a:spLocks noGrp="1"/>
          </p:cNvSpPr>
          <p:nvPr>
            <p:ph type="title"/>
          </p:nvPr>
        </p:nvSpPr>
        <p:spPr/>
        <p:txBody>
          <a:bodyPr/>
          <a:lstStyle/>
          <a:p>
            <a:r>
              <a:rPr lang="fr-FR" dirty="0" smtClean="0"/>
              <a:t>Prévention  des entorses</a:t>
            </a:r>
            <a:br>
              <a:rPr lang="fr-FR" dirty="0" smtClean="0"/>
            </a:br>
            <a:r>
              <a:rPr lang="fr-FR" dirty="0" smtClean="0"/>
              <a:t>du genou</a:t>
            </a:r>
            <a:endParaRPr lang="fr-FR" dirty="0"/>
          </a:p>
        </p:txBody>
      </p:sp>
      <p:pic>
        <p:nvPicPr>
          <p:cNvPr id="8" name="Image 7"/>
          <p:cNvPicPr>
            <a:picLocks noChangeAspect="1"/>
          </p:cNvPicPr>
          <p:nvPr/>
        </p:nvPicPr>
        <p:blipFill>
          <a:blip r:embed="rId3"/>
          <a:stretch>
            <a:fillRect/>
          </a:stretch>
        </p:blipFill>
        <p:spPr>
          <a:xfrm>
            <a:off x="5805283" y="4000500"/>
            <a:ext cx="2857500" cy="2857500"/>
          </a:xfrm>
          <a:prstGeom prst="rect">
            <a:avLst/>
          </a:prstGeom>
        </p:spPr>
      </p:pic>
    </p:spTree>
    <p:extLst>
      <p:ext uri="{BB962C8B-B14F-4D97-AF65-F5344CB8AC3E}">
        <p14:creationId xmlns:p14="http://schemas.microsoft.com/office/powerpoint/2010/main" val="120913603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2857056"/>
            <a:ext cx="8042276" cy="1336956"/>
          </a:xfrm>
        </p:spPr>
        <p:txBody>
          <a:bodyPr/>
          <a:lstStyle/>
          <a:p>
            <a:r>
              <a:rPr lang="fr-FR" dirty="0" smtClean="0"/>
              <a:t>MERCI</a:t>
            </a:r>
            <a:endParaRPr lang="fr-FR" dirty="0"/>
          </a:p>
        </p:txBody>
      </p:sp>
      <p:sp>
        <p:nvSpPr>
          <p:cNvPr id="3" name="ZoneTexte 2"/>
          <p:cNvSpPr txBox="1"/>
          <p:nvPr/>
        </p:nvSpPr>
        <p:spPr>
          <a:xfrm>
            <a:off x="-1674597" y="1884162"/>
            <a:ext cx="184666" cy="369332"/>
          </a:xfrm>
          <a:prstGeom prst="rect">
            <a:avLst/>
          </a:prstGeom>
          <a:noFill/>
        </p:spPr>
        <p:txBody>
          <a:bodyPr wrap="none" rtlCol="0">
            <a:spAutoFit/>
          </a:bodyPr>
          <a:lstStyle/>
          <a:p>
            <a:endParaRPr lang="fr-FR"/>
          </a:p>
        </p:txBody>
      </p:sp>
    </p:spTree>
    <p:extLst>
      <p:ext uri="{BB962C8B-B14F-4D97-AF65-F5344CB8AC3E}">
        <p14:creationId xmlns:p14="http://schemas.microsoft.com/office/powerpoint/2010/main" val="226820273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a:spLocks noGrp="1"/>
          </p:cNvSpPr>
          <p:nvPr>
            <p:ph type="title"/>
          </p:nvPr>
        </p:nvSpPr>
        <p:spPr/>
        <p:txBody>
          <a:bodyPr/>
          <a:lstStyle/>
          <a:p>
            <a:r>
              <a:rPr lang="fr-FR" dirty="0" smtClean="0"/>
              <a:t>Rappels d’anatomie</a:t>
            </a:r>
            <a:endParaRPr lang="fr-FR" dirty="0"/>
          </a:p>
        </p:txBody>
      </p:sp>
      <p:sp>
        <p:nvSpPr>
          <p:cNvPr id="4" name="ZoneTexte 3"/>
          <p:cNvSpPr txBox="1"/>
          <p:nvPr/>
        </p:nvSpPr>
        <p:spPr>
          <a:xfrm>
            <a:off x="3251506" y="1861076"/>
            <a:ext cx="2353792" cy="369332"/>
          </a:xfrm>
          <a:prstGeom prst="rect">
            <a:avLst/>
          </a:prstGeom>
          <a:noFill/>
        </p:spPr>
        <p:txBody>
          <a:bodyPr wrap="none" rtlCol="0">
            <a:spAutoFit/>
          </a:bodyPr>
          <a:lstStyle/>
          <a:p>
            <a:r>
              <a:rPr lang="fr-FR" dirty="0" smtClean="0"/>
              <a:t>Stabilisateurs actifs</a:t>
            </a:r>
            <a:endParaRPr lang="fr-FR" dirty="0"/>
          </a:p>
        </p:txBody>
      </p:sp>
      <p:sp>
        <p:nvSpPr>
          <p:cNvPr id="5" name="ZoneTexte 4"/>
          <p:cNvSpPr txBox="1"/>
          <p:nvPr/>
        </p:nvSpPr>
        <p:spPr>
          <a:xfrm>
            <a:off x="1684835" y="3030535"/>
            <a:ext cx="4332999" cy="2585323"/>
          </a:xfrm>
          <a:prstGeom prst="rect">
            <a:avLst/>
          </a:prstGeom>
          <a:noFill/>
        </p:spPr>
        <p:txBody>
          <a:bodyPr wrap="none" rtlCol="0">
            <a:spAutoFit/>
          </a:bodyPr>
          <a:lstStyle/>
          <a:p>
            <a:r>
              <a:rPr lang="fr-FR" b="1" dirty="0"/>
              <a:t>Q</a:t>
            </a:r>
            <a:r>
              <a:rPr lang="fr-FR" b="1" dirty="0" smtClean="0"/>
              <a:t>uadriceps</a:t>
            </a:r>
            <a:r>
              <a:rPr lang="fr-FR" dirty="0" smtClean="0"/>
              <a:t>: flexion, contrôle de la RE</a:t>
            </a:r>
          </a:p>
          <a:p>
            <a:endParaRPr lang="fr-FR" dirty="0"/>
          </a:p>
          <a:p>
            <a:r>
              <a:rPr lang="fr-FR" b="1" dirty="0"/>
              <a:t>P</a:t>
            </a:r>
            <a:r>
              <a:rPr lang="fr-FR" b="1" dirty="0" smtClean="0"/>
              <a:t>atte d’oie</a:t>
            </a:r>
            <a:r>
              <a:rPr lang="fr-FR" dirty="0" smtClean="0"/>
              <a:t>: contrôle du valgus et RE</a:t>
            </a:r>
          </a:p>
          <a:p>
            <a:endParaRPr lang="fr-FR" dirty="0"/>
          </a:p>
          <a:p>
            <a:r>
              <a:rPr lang="fr-FR" b="1" dirty="0" smtClean="0"/>
              <a:t>Biceps</a:t>
            </a:r>
            <a:r>
              <a:rPr lang="fr-FR" dirty="0" smtClean="0"/>
              <a:t>: contrôle varus et RI</a:t>
            </a:r>
          </a:p>
          <a:p>
            <a:endParaRPr lang="fr-FR" dirty="0"/>
          </a:p>
          <a:p>
            <a:r>
              <a:rPr lang="fr-FR" b="1" dirty="0" smtClean="0"/>
              <a:t>Ischio-jambiers</a:t>
            </a:r>
            <a:r>
              <a:rPr lang="fr-FR" dirty="0" smtClean="0"/>
              <a:t>: contrôle translation</a:t>
            </a:r>
          </a:p>
          <a:p>
            <a:endParaRPr lang="fr-FR" dirty="0"/>
          </a:p>
          <a:p>
            <a:r>
              <a:rPr lang="fr-FR" b="1" dirty="0" smtClean="0"/>
              <a:t>Poplité</a:t>
            </a:r>
            <a:r>
              <a:rPr lang="fr-FR" dirty="0" smtClean="0"/>
              <a:t>: Starter de la Ri tibiale </a:t>
            </a:r>
            <a:endParaRPr lang="fr-FR" dirty="0"/>
          </a:p>
        </p:txBody>
      </p:sp>
    </p:spTree>
    <p:extLst>
      <p:ext uri="{BB962C8B-B14F-4D97-AF65-F5344CB8AC3E}">
        <p14:creationId xmlns:p14="http://schemas.microsoft.com/office/powerpoint/2010/main" val="386516486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Rappels:</a:t>
            </a:r>
            <a:br>
              <a:rPr lang="fr-FR" dirty="0" smtClean="0"/>
            </a:br>
            <a:r>
              <a:rPr lang="fr-FR" dirty="0" smtClean="0"/>
              <a:t>Mécanismes lésionnels</a:t>
            </a:r>
            <a:endParaRPr lang="fr-FR" dirty="0"/>
          </a:p>
        </p:txBody>
      </p:sp>
      <p:sp>
        <p:nvSpPr>
          <p:cNvPr id="3" name="ZoneTexte 2"/>
          <p:cNvSpPr txBox="1"/>
          <p:nvPr/>
        </p:nvSpPr>
        <p:spPr>
          <a:xfrm>
            <a:off x="1683005" y="2269773"/>
            <a:ext cx="986380" cy="369332"/>
          </a:xfrm>
          <a:prstGeom prst="rect">
            <a:avLst/>
          </a:prstGeom>
          <a:noFill/>
        </p:spPr>
        <p:txBody>
          <a:bodyPr wrap="none" rtlCol="0">
            <a:spAutoFit/>
          </a:bodyPr>
          <a:lstStyle/>
          <a:p>
            <a:r>
              <a:rPr lang="fr-FR" b="1" dirty="0" smtClean="0"/>
              <a:t>Directs</a:t>
            </a:r>
            <a:endParaRPr lang="fr-FR" b="1" dirty="0"/>
          </a:p>
        </p:txBody>
      </p:sp>
      <p:sp>
        <p:nvSpPr>
          <p:cNvPr id="4" name="ZoneTexte 3"/>
          <p:cNvSpPr txBox="1"/>
          <p:nvPr/>
        </p:nvSpPr>
        <p:spPr>
          <a:xfrm>
            <a:off x="754404" y="3294606"/>
            <a:ext cx="2746365" cy="1477328"/>
          </a:xfrm>
          <a:prstGeom prst="rect">
            <a:avLst/>
          </a:prstGeom>
          <a:noFill/>
        </p:spPr>
        <p:txBody>
          <a:bodyPr wrap="none" rtlCol="0">
            <a:spAutoFit/>
          </a:bodyPr>
          <a:lstStyle/>
          <a:p>
            <a:pPr algn="ctr"/>
            <a:r>
              <a:rPr lang="fr-FR" dirty="0" smtClean="0"/>
              <a:t>Choc frontal ou sagittal</a:t>
            </a:r>
          </a:p>
          <a:p>
            <a:pPr algn="ctr"/>
            <a:endParaRPr lang="fr-FR" dirty="0"/>
          </a:p>
          <a:p>
            <a:pPr algn="ctr"/>
            <a:endParaRPr lang="fr-FR" dirty="0" smtClean="0"/>
          </a:p>
          <a:p>
            <a:pPr algn="ctr"/>
            <a:r>
              <a:rPr lang="fr-FR" dirty="0" smtClean="0"/>
              <a:t>Tableau de bord</a:t>
            </a:r>
          </a:p>
          <a:p>
            <a:pPr algn="ctr"/>
            <a:r>
              <a:rPr lang="fr-FR" dirty="0" smtClean="0"/>
              <a:t>Sports avec contacts</a:t>
            </a:r>
            <a:endParaRPr lang="fr-FR" dirty="0"/>
          </a:p>
        </p:txBody>
      </p:sp>
      <p:sp>
        <p:nvSpPr>
          <p:cNvPr id="5" name="ZoneTexte 4"/>
          <p:cNvSpPr txBox="1"/>
          <p:nvPr/>
        </p:nvSpPr>
        <p:spPr>
          <a:xfrm>
            <a:off x="6052960" y="2250895"/>
            <a:ext cx="1174157" cy="369332"/>
          </a:xfrm>
          <a:prstGeom prst="rect">
            <a:avLst/>
          </a:prstGeom>
          <a:noFill/>
        </p:spPr>
        <p:txBody>
          <a:bodyPr wrap="none" rtlCol="0">
            <a:spAutoFit/>
          </a:bodyPr>
          <a:lstStyle/>
          <a:p>
            <a:r>
              <a:rPr lang="fr-FR" b="1" dirty="0" smtClean="0"/>
              <a:t>Indirects</a:t>
            </a:r>
            <a:endParaRPr lang="fr-FR" b="1" dirty="0"/>
          </a:p>
        </p:txBody>
      </p:sp>
      <p:sp>
        <p:nvSpPr>
          <p:cNvPr id="6" name="ZoneTexte 5"/>
          <p:cNvSpPr txBox="1"/>
          <p:nvPr/>
        </p:nvSpPr>
        <p:spPr>
          <a:xfrm>
            <a:off x="4705063" y="2871855"/>
            <a:ext cx="891928" cy="369332"/>
          </a:xfrm>
          <a:prstGeom prst="rect">
            <a:avLst/>
          </a:prstGeom>
          <a:noFill/>
        </p:spPr>
        <p:txBody>
          <a:bodyPr wrap="none" rtlCol="0">
            <a:spAutoFit/>
          </a:bodyPr>
          <a:lstStyle/>
          <a:p>
            <a:r>
              <a:rPr lang="fr-FR" b="1" dirty="0" smtClean="0"/>
              <a:t>VALFE</a:t>
            </a:r>
            <a:endParaRPr lang="fr-FR" b="1" dirty="0"/>
          </a:p>
        </p:txBody>
      </p:sp>
      <p:sp>
        <p:nvSpPr>
          <p:cNvPr id="7" name="ZoneTexte 6"/>
          <p:cNvSpPr txBox="1"/>
          <p:nvPr/>
        </p:nvSpPr>
        <p:spPr>
          <a:xfrm>
            <a:off x="7925099" y="2871855"/>
            <a:ext cx="853719" cy="369332"/>
          </a:xfrm>
          <a:prstGeom prst="rect">
            <a:avLst/>
          </a:prstGeom>
          <a:noFill/>
        </p:spPr>
        <p:txBody>
          <a:bodyPr wrap="none" rtlCol="0">
            <a:spAutoFit/>
          </a:bodyPr>
          <a:lstStyle/>
          <a:p>
            <a:r>
              <a:rPr lang="fr-FR" b="1" dirty="0" smtClean="0"/>
              <a:t>VARFI</a:t>
            </a:r>
            <a:endParaRPr lang="fr-FR" b="1" dirty="0"/>
          </a:p>
        </p:txBody>
      </p:sp>
      <p:pic>
        <p:nvPicPr>
          <p:cNvPr id="9" name="Image 8"/>
          <p:cNvPicPr>
            <a:picLocks noChangeAspect="1"/>
          </p:cNvPicPr>
          <p:nvPr/>
        </p:nvPicPr>
        <p:blipFill>
          <a:blip r:embed="rId3"/>
          <a:stretch>
            <a:fillRect/>
          </a:stretch>
        </p:blipFill>
        <p:spPr>
          <a:xfrm>
            <a:off x="4705063" y="3484505"/>
            <a:ext cx="3828141" cy="2946266"/>
          </a:xfrm>
          <a:prstGeom prst="rect">
            <a:avLst/>
          </a:prstGeom>
        </p:spPr>
      </p:pic>
      <p:sp>
        <p:nvSpPr>
          <p:cNvPr id="10" name="ZoneTexte 9"/>
          <p:cNvSpPr txBox="1"/>
          <p:nvPr/>
        </p:nvSpPr>
        <p:spPr>
          <a:xfrm>
            <a:off x="5824449" y="2871855"/>
            <a:ext cx="1994131" cy="369332"/>
          </a:xfrm>
          <a:prstGeom prst="rect">
            <a:avLst/>
          </a:prstGeom>
          <a:noFill/>
        </p:spPr>
        <p:txBody>
          <a:bodyPr wrap="none" rtlCol="0">
            <a:spAutoFit/>
          </a:bodyPr>
          <a:lstStyle/>
          <a:p>
            <a:r>
              <a:rPr lang="fr-FR" b="1" dirty="0" smtClean="0"/>
              <a:t>Hyper-extension</a:t>
            </a:r>
            <a:endParaRPr lang="fr-FR" b="1" dirty="0"/>
          </a:p>
        </p:txBody>
      </p:sp>
      <p:sp>
        <p:nvSpPr>
          <p:cNvPr id="11" name="ZoneTexte 10"/>
          <p:cNvSpPr txBox="1"/>
          <p:nvPr/>
        </p:nvSpPr>
        <p:spPr>
          <a:xfrm>
            <a:off x="-34312" y="5765190"/>
            <a:ext cx="4329731" cy="369332"/>
          </a:xfrm>
          <a:prstGeom prst="rect">
            <a:avLst/>
          </a:prstGeom>
          <a:noFill/>
        </p:spPr>
        <p:txBody>
          <a:bodyPr wrap="none" rtlCol="0">
            <a:spAutoFit/>
          </a:bodyPr>
          <a:lstStyle/>
          <a:p>
            <a:r>
              <a:rPr lang="fr-FR" dirty="0" smtClean="0"/>
              <a:t>Rechercher d’autres lésions associées</a:t>
            </a:r>
            <a:endParaRPr lang="fr-FR" dirty="0"/>
          </a:p>
        </p:txBody>
      </p:sp>
      <p:sp>
        <p:nvSpPr>
          <p:cNvPr id="12" name="Flèche vers le bas 11"/>
          <p:cNvSpPr/>
          <p:nvPr/>
        </p:nvSpPr>
        <p:spPr>
          <a:xfrm>
            <a:off x="2014181" y="2724274"/>
            <a:ext cx="230926" cy="34251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Double flèche verticale 7"/>
          <p:cNvSpPr/>
          <p:nvPr/>
        </p:nvSpPr>
        <p:spPr>
          <a:xfrm>
            <a:off x="2014181" y="4954648"/>
            <a:ext cx="230926" cy="635551"/>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0411384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347353" y="1983048"/>
            <a:ext cx="2398092" cy="2788479"/>
          </a:xfrm>
          <a:prstGeom prst="rect">
            <a:avLst/>
          </a:prstGeom>
        </p:spPr>
      </p:pic>
      <p:pic>
        <p:nvPicPr>
          <p:cNvPr id="4" name="Image 3"/>
          <p:cNvPicPr>
            <a:picLocks noChangeAspect="1"/>
          </p:cNvPicPr>
          <p:nvPr/>
        </p:nvPicPr>
        <p:blipFill>
          <a:blip r:embed="rId4"/>
          <a:stretch>
            <a:fillRect/>
          </a:stretch>
        </p:blipFill>
        <p:spPr>
          <a:xfrm>
            <a:off x="3131236" y="1983048"/>
            <a:ext cx="2908300" cy="2794000"/>
          </a:xfrm>
          <a:prstGeom prst="rect">
            <a:avLst/>
          </a:prstGeom>
        </p:spPr>
      </p:pic>
      <p:sp>
        <p:nvSpPr>
          <p:cNvPr id="5" name="ZoneTexte 4"/>
          <p:cNvSpPr txBox="1"/>
          <p:nvPr/>
        </p:nvSpPr>
        <p:spPr>
          <a:xfrm>
            <a:off x="1000379" y="4925830"/>
            <a:ext cx="874909" cy="369332"/>
          </a:xfrm>
          <a:prstGeom prst="rect">
            <a:avLst/>
          </a:prstGeom>
          <a:noFill/>
        </p:spPr>
        <p:txBody>
          <a:bodyPr wrap="none" rtlCol="0">
            <a:spAutoFit/>
          </a:bodyPr>
          <a:lstStyle/>
          <a:p>
            <a:r>
              <a:rPr lang="fr-FR" dirty="0" smtClean="0"/>
              <a:t>VALFE</a:t>
            </a:r>
            <a:endParaRPr lang="fr-FR" dirty="0"/>
          </a:p>
        </p:txBody>
      </p:sp>
      <p:sp>
        <p:nvSpPr>
          <p:cNvPr id="6" name="ZoneTexte 5"/>
          <p:cNvSpPr txBox="1"/>
          <p:nvPr/>
        </p:nvSpPr>
        <p:spPr>
          <a:xfrm>
            <a:off x="3720463" y="4925830"/>
            <a:ext cx="1928758" cy="369332"/>
          </a:xfrm>
          <a:prstGeom prst="rect">
            <a:avLst/>
          </a:prstGeom>
          <a:noFill/>
        </p:spPr>
        <p:txBody>
          <a:bodyPr wrap="none" rtlCol="0">
            <a:spAutoFit/>
          </a:bodyPr>
          <a:lstStyle/>
          <a:p>
            <a:r>
              <a:rPr lang="fr-FR" dirty="0" smtClean="0"/>
              <a:t>Hyper-extension</a:t>
            </a:r>
            <a:endParaRPr lang="fr-FR" dirty="0"/>
          </a:p>
        </p:txBody>
      </p:sp>
      <p:pic>
        <p:nvPicPr>
          <p:cNvPr id="8" name="Image 7"/>
          <p:cNvPicPr>
            <a:picLocks noChangeAspect="1"/>
          </p:cNvPicPr>
          <p:nvPr/>
        </p:nvPicPr>
        <p:blipFill rotWithShape="1">
          <a:blip r:embed="rId5"/>
          <a:srcRect r="56864"/>
          <a:stretch/>
        </p:blipFill>
        <p:spPr>
          <a:xfrm>
            <a:off x="6386900" y="1983048"/>
            <a:ext cx="2577491" cy="2788479"/>
          </a:xfrm>
          <a:prstGeom prst="rect">
            <a:avLst/>
          </a:prstGeom>
        </p:spPr>
      </p:pic>
      <p:sp>
        <p:nvSpPr>
          <p:cNvPr id="9" name="ZoneTexte 8"/>
          <p:cNvSpPr txBox="1"/>
          <p:nvPr/>
        </p:nvSpPr>
        <p:spPr>
          <a:xfrm>
            <a:off x="7124237" y="4938657"/>
            <a:ext cx="829148" cy="369332"/>
          </a:xfrm>
          <a:prstGeom prst="rect">
            <a:avLst/>
          </a:prstGeom>
          <a:noFill/>
        </p:spPr>
        <p:txBody>
          <a:bodyPr wrap="none" rtlCol="0">
            <a:spAutoFit/>
          </a:bodyPr>
          <a:lstStyle/>
          <a:p>
            <a:r>
              <a:rPr lang="fr-FR" dirty="0" smtClean="0"/>
              <a:t>VARFI</a:t>
            </a:r>
            <a:endParaRPr lang="fr-FR" dirty="0"/>
          </a:p>
        </p:txBody>
      </p:sp>
      <p:sp>
        <p:nvSpPr>
          <p:cNvPr id="10" name="Titre 1"/>
          <p:cNvSpPr>
            <a:spLocks noGrp="1"/>
          </p:cNvSpPr>
          <p:nvPr>
            <p:ph type="title"/>
          </p:nvPr>
        </p:nvSpPr>
        <p:spPr/>
        <p:txBody>
          <a:bodyPr/>
          <a:lstStyle/>
          <a:p>
            <a:r>
              <a:rPr lang="fr-FR" dirty="0" smtClean="0"/>
              <a:t>Rappels:</a:t>
            </a:r>
            <a:br>
              <a:rPr lang="fr-FR" dirty="0" smtClean="0"/>
            </a:br>
            <a:r>
              <a:rPr lang="fr-FR" dirty="0" smtClean="0"/>
              <a:t>Mécanismes lésionnels</a:t>
            </a:r>
            <a:endParaRPr lang="fr-FR" dirty="0"/>
          </a:p>
        </p:txBody>
      </p:sp>
      <p:sp>
        <p:nvSpPr>
          <p:cNvPr id="2" name="ZoneTexte 1"/>
          <p:cNvSpPr txBox="1"/>
          <p:nvPr/>
        </p:nvSpPr>
        <p:spPr>
          <a:xfrm>
            <a:off x="549275" y="5512918"/>
            <a:ext cx="1739742" cy="646331"/>
          </a:xfrm>
          <a:prstGeom prst="rect">
            <a:avLst/>
          </a:prstGeom>
          <a:noFill/>
        </p:spPr>
        <p:txBody>
          <a:bodyPr wrap="none" rtlCol="0">
            <a:spAutoFit/>
          </a:bodyPr>
          <a:lstStyle/>
          <a:p>
            <a:pPr algn="ctr"/>
            <a:r>
              <a:rPr lang="fr-FR" dirty="0" smtClean="0"/>
              <a:t>LCM</a:t>
            </a:r>
          </a:p>
          <a:p>
            <a:pPr algn="ctr"/>
            <a:r>
              <a:rPr lang="fr-FR" dirty="0" smtClean="0"/>
              <a:t>LCA-LCM-PAPI</a:t>
            </a:r>
            <a:endParaRPr lang="fr-FR" dirty="0"/>
          </a:p>
        </p:txBody>
      </p:sp>
      <p:sp>
        <p:nvSpPr>
          <p:cNvPr id="7" name="ZoneTexte 6"/>
          <p:cNvSpPr txBox="1"/>
          <p:nvPr/>
        </p:nvSpPr>
        <p:spPr>
          <a:xfrm>
            <a:off x="4270224" y="5554788"/>
            <a:ext cx="605867" cy="369332"/>
          </a:xfrm>
          <a:prstGeom prst="rect">
            <a:avLst/>
          </a:prstGeom>
          <a:noFill/>
        </p:spPr>
        <p:txBody>
          <a:bodyPr wrap="none" rtlCol="0">
            <a:spAutoFit/>
          </a:bodyPr>
          <a:lstStyle/>
          <a:p>
            <a:pPr algn="ctr"/>
            <a:r>
              <a:rPr lang="fr-FR" dirty="0" smtClean="0"/>
              <a:t>LCA</a:t>
            </a:r>
            <a:endParaRPr lang="fr-FR" dirty="0"/>
          </a:p>
        </p:txBody>
      </p:sp>
      <p:sp>
        <p:nvSpPr>
          <p:cNvPr id="11" name="ZoneTexte 10"/>
          <p:cNvSpPr txBox="1"/>
          <p:nvPr/>
        </p:nvSpPr>
        <p:spPr>
          <a:xfrm>
            <a:off x="6642570" y="5512918"/>
            <a:ext cx="1737487" cy="646331"/>
          </a:xfrm>
          <a:prstGeom prst="rect">
            <a:avLst/>
          </a:prstGeom>
          <a:noFill/>
        </p:spPr>
        <p:txBody>
          <a:bodyPr wrap="none" rtlCol="0">
            <a:spAutoFit/>
          </a:bodyPr>
          <a:lstStyle/>
          <a:p>
            <a:pPr algn="ctr"/>
            <a:r>
              <a:rPr lang="fr-FR" dirty="0" smtClean="0"/>
              <a:t>LCA</a:t>
            </a:r>
          </a:p>
          <a:p>
            <a:pPr algn="ctr"/>
            <a:r>
              <a:rPr lang="fr-FR" dirty="0" smtClean="0"/>
              <a:t>LCA-LCL-PAPE</a:t>
            </a:r>
          </a:p>
        </p:txBody>
      </p:sp>
    </p:spTree>
    <p:extLst>
      <p:ext uri="{BB962C8B-B14F-4D97-AF65-F5344CB8AC3E}">
        <p14:creationId xmlns:p14="http://schemas.microsoft.com/office/powerpoint/2010/main" val="357329864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LESIONS</a:t>
            </a:r>
            <a:endParaRPr lang="fr-FR" dirty="0"/>
          </a:p>
        </p:txBody>
      </p:sp>
      <p:sp>
        <p:nvSpPr>
          <p:cNvPr id="3" name="ZoneTexte 2"/>
          <p:cNvSpPr txBox="1"/>
          <p:nvPr/>
        </p:nvSpPr>
        <p:spPr>
          <a:xfrm>
            <a:off x="1941339" y="1975463"/>
            <a:ext cx="1380193" cy="369332"/>
          </a:xfrm>
          <a:prstGeom prst="rect">
            <a:avLst/>
          </a:prstGeom>
          <a:noFill/>
        </p:spPr>
        <p:txBody>
          <a:bodyPr wrap="none" rtlCol="0">
            <a:spAutoFit/>
          </a:bodyPr>
          <a:lstStyle/>
          <a:p>
            <a:r>
              <a:rPr lang="fr-FR" b="1" dirty="0" smtClean="0"/>
              <a:t>fréquentes</a:t>
            </a:r>
            <a:endParaRPr lang="fr-FR" b="1" dirty="0"/>
          </a:p>
        </p:txBody>
      </p:sp>
      <p:sp>
        <p:nvSpPr>
          <p:cNvPr id="4" name="ZoneTexte 3"/>
          <p:cNvSpPr txBox="1"/>
          <p:nvPr/>
        </p:nvSpPr>
        <p:spPr>
          <a:xfrm>
            <a:off x="6399852" y="1975463"/>
            <a:ext cx="758591" cy="369332"/>
          </a:xfrm>
          <a:prstGeom prst="rect">
            <a:avLst/>
          </a:prstGeom>
          <a:noFill/>
        </p:spPr>
        <p:txBody>
          <a:bodyPr wrap="none" rtlCol="0">
            <a:spAutoFit/>
          </a:bodyPr>
          <a:lstStyle/>
          <a:p>
            <a:r>
              <a:rPr lang="fr-FR" b="1" dirty="0" smtClean="0"/>
              <a:t>rares</a:t>
            </a:r>
            <a:endParaRPr lang="fr-FR" b="1" dirty="0"/>
          </a:p>
        </p:txBody>
      </p:sp>
      <p:sp>
        <p:nvSpPr>
          <p:cNvPr id="5" name="ZoneTexte 4"/>
          <p:cNvSpPr txBox="1"/>
          <p:nvPr/>
        </p:nvSpPr>
        <p:spPr>
          <a:xfrm>
            <a:off x="905284" y="2904787"/>
            <a:ext cx="3169257" cy="1477328"/>
          </a:xfrm>
          <a:prstGeom prst="rect">
            <a:avLst/>
          </a:prstGeom>
          <a:noFill/>
        </p:spPr>
        <p:txBody>
          <a:bodyPr wrap="none" rtlCol="0">
            <a:spAutoFit/>
          </a:bodyPr>
          <a:lstStyle/>
          <a:p>
            <a:pPr algn="ctr"/>
            <a:r>
              <a:rPr lang="fr-FR" b="1" dirty="0" smtClean="0"/>
              <a:t>LCA</a:t>
            </a:r>
          </a:p>
          <a:p>
            <a:pPr algn="ctr"/>
            <a:r>
              <a:rPr lang="fr-FR" b="1" dirty="0" smtClean="0"/>
              <a:t>Lésion méniscale associée</a:t>
            </a:r>
          </a:p>
          <a:p>
            <a:pPr algn="ctr"/>
            <a:r>
              <a:rPr lang="fr-FR" dirty="0" smtClean="0"/>
              <a:t>MI: 25 à 45 %</a:t>
            </a:r>
          </a:p>
          <a:p>
            <a:pPr algn="ctr"/>
            <a:r>
              <a:rPr lang="fr-FR" dirty="0" smtClean="0"/>
              <a:t>ME: 30 à 60%</a:t>
            </a:r>
          </a:p>
          <a:p>
            <a:pPr algn="ctr"/>
            <a:r>
              <a:rPr lang="fr-FR" b="1" dirty="0" smtClean="0"/>
              <a:t>LCM</a:t>
            </a:r>
            <a:r>
              <a:rPr lang="fr-FR" dirty="0" smtClean="0"/>
              <a:t> (jusqu’à 40)%</a:t>
            </a:r>
            <a:endParaRPr lang="fr-FR" dirty="0"/>
          </a:p>
        </p:txBody>
      </p:sp>
      <p:pic>
        <p:nvPicPr>
          <p:cNvPr id="6" name="Image 5"/>
          <p:cNvPicPr>
            <a:picLocks noChangeAspect="1"/>
          </p:cNvPicPr>
          <p:nvPr/>
        </p:nvPicPr>
        <p:blipFill>
          <a:blip r:embed="rId3"/>
          <a:stretch>
            <a:fillRect/>
          </a:stretch>
        </p:blipFill>
        <p:spPr>
          <a:xfrm>
            <a:off x="134051" y="5036827"/>
            <a:ext cx="4953000" cy="342900"/>
          </a:xfrm>
          <a:prstGeom prst="rect">
            <a:avLst/>
          </a:prstGeom>
        </p:spPr>
      </p:pic>
      <p:pic>
        <p:nvPicPr>
          <p:cNvPr id="7" name="Image 6"/>
          <p:cNvPicPr>
            <a:picLocks noChangeAspect="1"/>
          </p:cNvPicPr>
          <p:nvPr/>
        </p:nvPicPr>
        <p:blipFill>
          <a:blip r:embed="rId4"/>
          <a:stretch>
            <a:fillRect/>
          </a:stretch>
        </p:blipFill>
        <p:spPr>
          <a:xfrm>
            <a:off x="134051" y="5577294"/>
            <a:ext cx="4838700" cy="393700"/>
          </a:xfrm>
          <a:prstGeom prst="rect">
            <a:avLst/>
          </a:prstGeom>
        </p:spPr>
      </p:pic>
      <p:sp>
        <p:nvSpPr>
          <p:cNvPr id="8" name="ZoneTexte 7"/>
          <p:cNvSpPr txBox="1"/>
          <p:nvPr/>
        </p:nvSpPr>
        <p:spPr>
          <a:xfrm>
            <a:off x="6110668" y="2904787"/>
            <a:ext cx="1347394" cy="923330"/>
          </a:xfrm>
          <a:prstGeom prst="rect">
            <a:avLst/>
          </a:prstGeom>
          <a:noFill/>
        </p:spPr>
        <p:txBody>
          <a:bodyPr wrap="none" rtlCol="0">
            <a:spAutoFit/>
          </a:bodyPr>
          <a:lstStyle/>
          <a:p>
            <a:pPr algn="ctr"/>
            <a:r>
              <a:rPr lang="fr-FR" dirty="0" smtClean="0"/>
              <a:t>LCL</a:t>
            </a:r>
          </a:p>
          <a:p>
            <a:pPr algn="ctr"/>
            <a:r>
              <a:rPr lang="fr-FR" dirty="0" smtClean="0"/>
              <a:t>PAPE PAPI</a:t>
            </a:r>
          </a:p>
          <a:p>
            <a:pPr algn="ctr"/>
            <a:r>
              <a:rPr lang="fr-FR" dirty="0" smtClean="0"/>
              <a:t>LCP</a:t>
            </a:r>
            <a:endParaRPr lang="fr-FR" dirty="0"/>
          </a:p>
        </p:txBody>
      </p:sp>
      <p:pic>
        <p:nvPicPr>
          <p:cNvPr id="9" name="Image 8"/>
          <p:cNvPicPr>
            <a:picLocks noChangeAspect="1"/>
          </p:cNvPicPr>
          <p:nvPr/>
        </p:nvPicPr>
        <p:blipFill>
          <a:blip r:embed="rId5"/>
          <a:stretch>
            <a:fillRect/>
          </a:stretch>
        </p:blipFill>
        <p:spPr>
          <a:xfrm>
            <a:off x="5358302" y="5036827"/>
            <a:ext cx="3276600" cy="457200"/>
          </a:xfrm>
          <a:prstGeom prst="rect">
            <a:avLst/>
          </a:prstGeom>
        </p:spPr>
      </p:pic>
    </p:spTree>
    <p:extLst>
      <p:ext uri="{BB962C8B-B14F-4D97-AF65-F5344CB8AC3E}">
        <p14:creationId xmlns:p14="http://schemas.microsoft.com/office/powerpoint/2010/main" val="299576099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Rappels: Définitions</a:t>
            </a:r>
            <a:endParaRPr lang="fr-FR" dirty="0"/>
          </a:p>
        </p:txBody>
      </p:sp>
      <p:sp>
        <p:nvSpPr>
          <p:cNvPr id="3" name="ZoneTexte 2"/>
          <p:cNvSpPr txBox="1"/>
          <p:nvPr/>
        </p:nvSpPr>
        <p:spPr>
          <a:xfrm>
            <a:off x="2858582" y="1739284"/>
            <a:ext cx="3719400" cy="369332"/>
          </a:xfrm>
          <a:prstGeom prst="rect">
            <a:avLst/>
          </a:prstGeom>
          <a:noFill/>
        </p:spPr>
        <p:txBody>
          <a:bodyPr wrap="none" rtlCol="0">
            <a:spAutoFit/>
          </a:bodyPr>
          <a:lstStyle/>
          <a:p>
            <a:r>
              <a:rPr lang="fr-FR" b="1" dirty="0" smtClean="0"/>
              <a:t>2 types: GRAVES ou BENIGNES</a:t>
            </a:r>
            <a:endParaRPr lang="fr-FR" b="1" dirty="0"/>
          </a:p>
        </p:txBody>
      </p:sp>
      <p:sp>
        <p:nvSpPr>
          <p:cNvPr id="4" name="ZoneTexte 3"/>
          <p:cNvSpPr txBox="1"/>
          <p:nvPr/>
        </p:nvSpPr>
        <p:spPr>
          <a:xfrm>
            <a:off x="1873436" y="2728739"/>
            <a:ext cx="1107883" cy="369332"/>
          </a:xfrm>
          <a:prstGeom prst="rect">
            <a:avLst/>
          </a:prstGeom>
          <a:noFill/>
        </p:spPr>
        <p:txBody>
          <a:bodyPr wrap="none" rtlCol="0">
            <a:spAutoFit/>
          </a:bodyPr>
          <a:lstStyle/>
          <a:p>
            <a:r>
              <a:rPr lang="fr-FR" b="1" dirty="0" smtClean="0"/>
              <a:t>GRAVES</a:t>
            </a:r>
            <a:endParaRPr lang="fr-FR" b="1" dirty="0"/>
          </a:p>
        </p:txBody>
      </p:sp>
      <p:sp>
        <p:nvSpPr>
          <p:cNvPr id="6" name="ZoneTexte 5"/>
          <p:cNvSpPr txBox="1"/>
          <p:nvPr/>
        </p:nvSpPr>
        <p:spPr>
          <a:xfrm>
            <a:off x="1282487" y="3260838"/>
            <a:ext cx="2483861" cy="369332"/>
          </a:xfrm>
          <a:prstGeom prst="rect">
            <a:avLst/>
          </a:prstGeom>
          <a:noFill/>
        </p:spPr>
        <p:txBody>
          <a:bodyPr wrap="none" rtlCol="0">
            <a:spAutoFit/>
          </a:bodyPr>
          <a:lstStyle/>
          <a:p>
            <a:r>
              <a:rPr lang="fr-FR" dirty="0" smtClean="0"/>
              <a:t>Rupture ligamentaire</a:t>
            </a:r>
            <a:endParaRPr lang="fr-FR" dirty="0"/>
          </a:p>
        </p:txBody>
      </p:sp>
      <p:sp>
        <p:nvSpPr>
          <p:cNvPr id="8" name="ZoneTexte 7"/>
          <p:cNvSpPr txBox="1"/>
          <p:nvPr/>
        </p:nvSpPr>
        <p:spPr>
          <a:xfrm>
            <a:off x="5934650" y="2728739"/>
            <a:ext cx="1408145" cy="369332"/>
          </a:xfrm>
          <a:prstGeom prst="rect">
            <a:avLst/>
          </a:prstGeom>
          <a:noFill/>
        </p:spPr>
        <p:txBody>
          <a:bodyPr wrap="none" rtlCol="0">
            <a:spAutoFit/>
          </a:bodyPr>
          <a:lstStyle/>
          <a:p>
            <a:r>
              <a:rPr lang="fr-FR" b="1" dirty="0" smtClean="0"/>
              <a:t>BÉNIGNES</a:t>
            </a:r>
            <a:endParaRPr lang="fr-FR" b="1" dirty="0"/>
          </a:p>
        </p:txBody>
      </p:sp>
      <p:sp>
        <p:nvSpPr>
          <p:cNvPr id="9" name="ZoneTexte 8"/>
          <p:cNvSpPr txBox="1"/>
          <p:nvPr/>
        </p:nvSpPr>
        <p:spPr>
          <a:xfrm>
            <a:off x="5243105" y="3248264"/>
            <a:ext cx="2772288" cy="369332"/>
          </a:xfrm>
          <a:prstGeom prst="rect">
            <a:avLst/>
          </a:prstGeom>
          <a:noFill/>
        </p:spPr>
        <p:txBody>
          <a:bodyPr wrap="none" rtlCol="0">
            <a:spAutoFit/>
          </a:bodyPr>
          <a:lstStyle/>
          <a:p>
            <a:r>
              <a:rPr lang="fr-FR" dirty="0" smtClean="0"/>
              <a:t>Distension ligamentaire</a:t>
            </a:r>
            <a:endParaRPr lang="fr-FR" dirty="0"/>
          </a:p>
        </p:txBody>
      </p:sp>
      <p:sp>
        <p:nvSpPr>
          <p:cNvPr id="10" name="ZoneTexte 9"/>
          <p:cNvSpPr txBox="1"/>
          <p:nvPr/>
        </p:nvSpPr>
        <p:spPr>
          <a:xfrm>
            <a:off x="766977" y="4187420"/>
            <a:ext cx="3509419" cy="1477328"/>
          </a:xfrm>
          <a:prstGeom prst="rect">
            <a:avLst/>
          </a:prstGeom>
          <a:noFill/>
        </p:spPr>
        <p:txBody>
          <a:bodyPr wrap="none" rtlCol="0">
            <a:spAutoFit/>
          </a:bodyPr>
          <a:lstStyle/>
          <a:p>
            <a:pPr algn="ctr"/>
            <a:r>
              <a:rPr lang="fr-FR" dirty="0" smtClean="0"/>
              <a:t>Craquement</a:t>
            </a:r>
          </a:p>
          <a:p>
            <a:pPr algn="ctr"/>
            <a:r>
              <a:rPr lang="fr-FR" dirty="0" smtClean="0"/>
              <a:t>Impotence fonctionnelle totale</a:t>
            </a:r>
          </a:p>
          <a:p>
            <a:pPr algn="ctr"/>
            <a:r>
              <a:rPr lang="fr-FR" dirty="0" smtClean="0"/>
              <a:t>Hémarthrose</a:t>
            </a:r>
          </a:p>
          <a:p>
            <a:pPr algn="ctr"/>
            <a:r>
              <a:rPr lang="fr-FR" dirty="0" smtClean="0"/>
              <a:t>Sensation de déboitement</a:t>
            </a:r>
          </a:p>
          <a:p>
            <a:pPr algn="ctr"/>
            <a:r>
              <a:rPr lang="fr-FR" dirty="0" smtClean="0"/>
              <a:t>Blocage</a:t>
            </a:r>
            <a:endParaRPr lang="fr-FR" dirty="0"/>
          </a:p>
        </p:txBody>
      </p:sp>
      <p:sp>
        <p:nvSpPr>
          <p:cNvPr id="11" name="ZoneTexte 10"/>
          <p:cNvSpPr txBox="1"/>
          <p:nvPr/>
        </p:nvSpPr>
        <p:spPr>
          <a:xfrm>
            <a:off x="5092225" y="4187420"/>
            <a:ext cx="3078412" cy="923330"/>
          </a:xfrm>
          <a:prstGeom prst="rect">
            <a:avLst/>
          </a:prstGeom>
          <a:noFill/>
        </p:spPr>
        <p:txBody>
          <a:bodyPr wrap="none" rtlCol="0">
            <a:spAutoFit/>
          </a:bodyPr>
          <a:lstStyle/>
          <a:p>
            <a:pPr algn="ctr"/>
            <a:r>
              <a:rPr lang="fr-FR" dirty="0" smtClean="0"/>
              <a:t>Appui possible</a:t>
            </a:r>
          </a:p>
          <a:p>
            <a:pPr algn="ctr"/>
            <a:r>
              <a:rPr lang="fr-FR" dirty="0" smtClean="0"/>
              <a:t>Peu ou pas d’hémarthrose</a:t>
            </a:r>
          </a:p>
          <a:p>
            <a:pPr algn="ctr"/>
            <a:r>
              <a:rPr lang="fr-FR" dirty="0" smtClean="0"/>
              <a:t>Pas de craquement</a:t>
            </a:r>
            <a:endParaRPr lang="fr-FR" dirty="0"/>
          </a:p>
        </p:txBody>
      </p:sp>
      <p:cxnSp>
        <p:nvCxnSpPr>
          <p:cNvPr id="7" name="Connecteur droit avec flèche 6"/>
          <p:cNvCxnSpPr>
            <a:stCxn id="6" idx="2"/>
            <a:endCxn id="10" idx="0"/>
          </p:cNvCxnSpPr>
          <p:nvPr/>
        </p:nvCxnSpPr>
        <p:spPr>
          <a:xfrm flipH="1">
            <a:off x="2521687" y="3630170"/>
            <a:ext cx="2731" cy="5572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Connecteur droit avec flèche 12"/>
          <p:cNvCxnSpPr>
            <a:stCxn id="9" idx="2"/>
            <a:endCxn id="11" idx="0"/>
          </p:cNvCxnSpPr>
          <p:nvPr/>
        </p:nvCxnSpPr>
        <p:spPr>
          <a:xfrm>
            <a:off x="6629249" y="3617596"/>
            <a:ext cx="2182" cy="5698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5407369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Que faire?</a:t>
            </a:r>
            <a:endParaRPr lang="fr-FR" dirty="0"/>
          </a:p>
        </p:txBody>
      </p:sp>
      <p:sp>
        <p:nvSpPr>
          <p:cNvPr id="3" name="ZoneTexte 2"/>
          <p:cNvSpPr txBox="1"/>
          <p:nvPr/>
        </p:nvSpPr>
        <p:spPr>
          <a:xfrm>
            <a:off x="1295048" y="1848501"/>
            <a:ext cx="2001231" cy="369332"/>
          </a:xfrm>
          <a:prstGeom prst="rect">
            <a:avLst/>
          </a:prstGeom>
          <a:noFill/>
        </p:spPr>
        <p:txBody>
          <a:bodyPr wrap="none" rtlCol="0">
            <a:spAutoFit/>
          </a:bodyPr>
          <a:lstStyle/>
          <a:p>
            <a:r>
              <a:rPr lang="fr-FR" b="1" dirty="0" smtClean="0"/>
              <a:t>Entorse bénigne</a:t>
            </a:r>
            <a:endParaRPr lang="fr-FR" b="1" dirty="0"/>
          </a:p>
        </p:txBody>
      </p:sp>
      <p:sp>
        <p:nvSpPr>
          <p:cNvPr id="4" name="ZoneTexte 3"/>
          <p:cNvSpPr txBox="1"/>
          <p:nvPr/>
        </p:nvSpPr>
        <p:spPr>
          <a:xfrm>
            <a:off x="700151" y="2615565"/>
            <a:ext cx="3124623" cy="923330"/>
          </a:xfrm>
          <a:prstGeom prst="rect">
            <a:avLst/>
          </a:prstGeom>
          <a:noFill/>
        </p:spPr>
        <p:txBody>
          <a:bodyPr wrap="none" rtlCol="0">
            <a:spAutoFit/>
          </a:bodyPr>
          <a:lstStyle/>
          <a:p>
            <a:pPr algn="ctr"/>
            <a:r>
              <a:rPr lang="fr-FR" dirty="0" smtClean="0"/>
              <a:t>Arrêt sport 3 à 6 semaines</a:t>
            </a:r>
          </a:p>
          <a:p>
            <a:pPr algn="ctr"/>
            <a:r>
              <a:rPr lang="fr-FR" dirty="0" smtClean="0"/>
              <a:t>Attelle droite ou articulée</a:t>
            </a:r>
          </a:p>
          <a:p>
            <a:pPr algn="ctr"/>
            <a:r>
              <a:rPr lang="fr-FR" dirty="0" smtClean="0"/>
              <a:t>Antalgie glace AINS</a:t>
            </a:r>
            <a:endParaRPr lang="fr-FR" dirty="0"/>
          </a:p>
        </p:txBody>
      </p:sp>
      <p:sp>
        <p:nvSpPr>
          <p:cNvPr id="5" name="ZoneTexte 4"/>
          <p:cNvSpPr txBox="1"/>
          <p:nvPr/>
        </p:nvSpPr>
        <p:spPr>
          <a:xfrm>
            <a:off x="605068" y="4099396"/>
            <a:ext cx="3320290" cy="1477328"/>
          </a:xfrm>
          <a:prstGeom prst="rect">
            <a:avLst/>
          </a:prstGeom>
          <a:noFill/>
        </p:spPr>
        <p:txBody>
          <a:bodyPr wrap="none" rtlCol="0">
            <a:spAutoFit/>
          </a:bodyPr>
          <a:lstStyle/>
          <a:p>
            <a:pPr algn="ctr"/>
            <a:r>
              <a:rPr lang="fr-FR" dirty="0" smtClean="0"/>
              <a:t>Bonne évolution</a:t>
            </a:r>
          </a:p>
          <a:p>
            <a:pPr algn="ctr"/>
            <a:endParaRPr lang="fr-FR" dirty="0"/>
          </a:p>
          <a:p>
            <a:pPr algn="ctr"/>
            <a:r>
              <a:rPr lang="fr-FR" dirty="0" smtClean="0"/>
              <a:t>Disparition des douleurs</a:t>
            </a:r>
          </a:p>
          <a:p>
            <a:pPr algn="ctr"/>
            <a:r>
              <a:rPr lang="fr-FR" dirty="0" smtClean="0"/>
              <a:t>Reprise progressive du sport</a:t>
            </a:r>
          </a:p>
          <a:p>
            <a:pPr algn="ctr"/>
            <a:r>
              <a:rPr lang="fr-FR" dirty="0" smtClean="0"/>
              <a:t>À partir de 6 semaines</a:t>
            </a:r>
            <a:endParaRPr lang="fr-FR" dirty="0"/>
          </a:p>
        </p:txBody>
      </p:sp>
      <p:sp>
        <p:nvSpPr>
          <p:cNvPr id="6" name="ZoneTexte 5"/>
          <p:cNvSpPr txBox="1"/>
          <p:nvPr/>
        </p:nvSpPr>
        <p:spPr>
          <a:xfrm>
            <a:off x="5645460" y="1848501"/>
            <a:ext cx="1706830" cy="369332"/>
          </a:xfrm>
          <a:prstGeom prst="rect">
            <a:avLst/>
          </a:prstGeom>
          <a:noFill/>
        </p:spPr>
        <p:txBody>
          <a:bodyPr wrap="none" rtlCol="0">
            <a:spAutoFit/>
          </a:bodyPr>
          <a:lstStyle/>
          <a:p>
            <a:r>
              <a:rPr lang="fr-FR" b="1" dirty="0" smtClean="0"/>
              <a:t>Entorse grave</a:t>
            </a:r>
            <a:endParaRPr lang="fr-FR" b="1" dirty="0"/>
          </a:p>
        </p:txBody>
      </p:sp>
      <p:sp>
        <p:nvSpPr>
          <p:cNvPr id="8" name="ZoneTexte 7"/>
          <p:cNvSpPr txBox="1"/>
          <p:nvPr/>
        </p:nvSpPr>
        <p:spPr>
          <a:xfrm>
            <a:off x="4774730" y="2615565"/>
            <a:ext cx="3529595" cy="1200329"/>
          </a:xfrm>
          <a:prstGeom prst="rect">
            <a:avLst/>
          </a:prstGeom>
          <a:noFill/>
        </p:spPr>
        <p:txBody>
          <a:bodyPr wrap="none" rtlCol="0">
            <a:spAutoFit/>
          </a:bodyPr>
          <a:lstStyle/>
          <a:p>
            <a:pPr algn="ctr"/>
            <a:r>
              <a:rPr lang="fr-FR" dirty="0" smtClean="0"/>
              <a:t>Radiographie </a:t>
            </a:r>
          </a:p>
          <a:p>
            <a:pPr algn="ctr"/>
            <a:r>
              <a:rPr lang="fr-FR" dirty="0" smtClean="0"/>
              <a:t>Attelle rigide</a:t>
            </a:r>
          </a:p>
          <a:p>
            <a:pPr algn="ctr"/>
            <a:r>
              <a:rPr lang="fr-FR" dirty="0" smtClean="0"/>
              <a:t>Glace, IANS antalgie</a:t>
            </a:r>
          </a:p>
          <a:p>
            <a:pPr algn="ctr"/>
            <a:r>
              <a:rPr lang="fr-FR" dirty="0" smtClean="0"/>
              <a:t>Importance de l’examen initial</a:t>
            </a:r>
            <a:endParaRPr lang="fr-FR" dirty="0"/>
          </a:p>
        </p:txBody>
      </p:sp>
      <p:sp>
        <p:nvSpPr>
          <p:cNvPr id="9" name="ZoneTexte 8"/>
          <p:cNvSpPr txBox="1"/>
          <p:nvPr/>
        </p:nvSpPr>
        <p:spPr>
          <a:xfrm>
            <a:off x="5084920" y="4099396"/>
            <a:ext cx="2924674" cy="646331"/>
          </a:xfrm>
          <a:prstGeom prst="rect">
            <a:avLst/>
          </a:prstGeom>
          <a:noFill/>
        </p:spPr>
        <p:txBody>
          <a:bodyPr wrap="none" rtlCol="0">
            <a:spAutoFit/>
          </a:bodyPr>
          <a:lstStyle/>
          <a:p>
            <a:pPr algn="ctr"/>
            <a:r>
              <a:rPr lang="fr-FR" b="1" dirty="0" smtClean="0"/>
              <a:t>Consultation spécialisée</a:t>
            </a:r>
          </a:p>
          <a:p>
            <a:pPr algn="ctr"/>
            <a:r>
              <a:rPr lang="fr-FR" dirty="0" smtClean="0"/>
              <a:t>À J10</a:t>
            </a:r>
            <a:endParaRPr lang="fr-FR" dirty="0"/>
          </a:p>
        </p:txBody>
      </p:sp>
      <p:sp>
        <p:nvSpPr>
          <p:cNvPr id="10" name="ZoneTexte 9"/>
          <p:cNvSpPr txBox="1"/>
          <p:nvPr/>
        </p:nvSpPr>
        <p:spPr>
          <a:xfrm>
            <a:off x="5546573" y="4745727"/>
            <a:ext cx="1985903" cy="553998"/>
          </a:xfrm>
          <a:prstGeom prst="rect">
            <a:avLst/>
          </a:prstGeom>
          <a:noFill/>
        </p:spPr>
        <p:txBody>
          <a:bodyPr wrap="none" rtlCol="0">
            <a:spAutoFit/>
          </a:bodyPr>
          <a:lstStyle/>
          <a:p>
            <a:pPr algn="ctr"/>
            <a:r>
              <a:rPr lang="fr-FR" dirty="0" smtClean="0"/>
              <a:t>Examen clinique</a:t>
            </a:r>
          </a:p>
          <a:p>
            <a:pPr algn="ctr"/>
            <a:endParaRPr lang="fr-FR" sz="1200" dirty="0" smtClean="0"/>
          </a:p>
        </p:txBody>
      </p:sp>
      <p:cxnSp>
        <p:nvCxnSpPr>
          <p:cNvPr id="12" name="Connecteur droit avec flèche 11"/>
          <p:cNvCxnSpPr>
            <a:stCxn id="4" idx="2"/>
            <a:endCxn id="5" idx="0"/>
          </p:cNvCxnSpPr>
          <p:nvPr/>
        </p:nvCxnSpPr>
        <p:spPr>
          <a:xfrm>
            <a:off x="2262463" y="3538895"/>
            <a:ext cx="2750" cy="5605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Connecteur droit avec flèche 13"/>
          <p:cNvCxnSpPr>
            <a:stCxn id="8" idx="2"/>
            <a:endCxn id="9" idx="0"/>
          </p:cNvCxnSpPr>
          <p:nvPr/>
        </p:nvCxnSpPr>
        <p:spPr>
          <a:xfrm>
            <a:off x="6539528" y="3815894"/>
            <a:ext cx="7729" cy="2835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3" name="Image 12"/>
          <p:cNvPicPr>
            <a:picLocks noChangeAspect="1"/>
          </p:cNvPicPr>
          <p:nvPr/>
        </p:nvPicPr>
        <p:blipFill>
          <a:blip r:embed="rId3"/>
          <a:stretch>
            <a:fillRect/>
          </a:stretch>
        </p:blipFill>
        <p:spPr>
          <a:xfrm>
            <a:off x="6591292" y="107576"/>
            <a:ext cx="2313263" cy="1773078"/>
          </a:xfrm>
          <a:prstGeom prst="rect">
            <a:avLst/>
          </a:prstGeom>
        </p:spPr>
      </p:pic>
    </p:spTree>
    <p:extLst>
      <p:ext uri="{BB962C8B-B14F-4D97-AF65-F5344CB8AC3E}">
        <p14:creationId xmlns:p14="http://schemas.microsoft.com/office/powerpoint/2010/main" val="3133943237"/>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is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Brise.thmx</Template>
  <TotalTime>5513</TotalTime>
  <Words>3645</Words>
  <Application>Microsoft Macintosh PowerPoint</Application>
  <PresentationFormat>Présentation à l'écran (4:3)</PresentationFormat>
  <Paragraphs>331</Paragraphs>
  <Slides>34</Slides>
  <Notes>22</Notes>
  <HiddenSlides>0</HiddenSlides>
  <MMClips>2</MMClips>
  <ScaleCrop>false</ScaleCrop>
  <HeadingPairs>
    <vt:vector size="4" baseType="variant">
      <vt:variant>
        <vt:lpstr>Thème</vt:lpstr>
      </vt:variant>
      <vt:variant>
        <vt:i4>1</vt:i4>
      </vt:variant>
      <vt:variant>
        <vt:lpstr>Titres des diapositives</vt:lpstr>
      </vt:variant>
      <vt:variant>
        <vt:i4>34</vt:i4>
      </vt:variant>
    </vt:vector>
  </HeadingPairs>
  <TitlesOfParts>
    <vt:vector size="35" baseType="lpstr">
      <vt:lpstr>Brise</vt:lpstr>
      <vt:lpstr>ENTORSES DU GENOU</vt:lpstr>
      <vt:lpstr>Rappels d’anatomie</vt:lpstr>
      <vt:lpstr>Rappels d’anatomie</vt:lpstr>
      <vt:lpstr>Rappels d’anatomie</vt:lpstr>
      <vt:lpstr>Rappels: Mécanismes lésionnels</vt:lpstr>
      <vt:lpstr>Rappels: Mécanismes lésionnels</vt:lpstr>
      <vt:lpstr>LESIONS</vt:lpstr>
      <vt:lpstr>Rappels: Définitions</vt:lpstr>
      <vt:lpstr>Que faire?</vt:lpstr>
      <vt:lpstr>Examen clinique</vt:lpstr>
      <vt:lpstr>Bilan clinique</vt:lpstr>
      <vt:lpstr>LCA isolé</vt:lpstr>
      <vt:lpstr>PEC LCA isolé</vt:lpstr>
      <vt:lpstr>Techniques de reconstruction du LCA</vt:lpstr>
      <vt:lpstr>La plastie antéro-latérale</vt:lpstr>
      <vt:lpstr>Rupture partielle du LCA</vt:lpstr>
      <vt:lpstr>Rupture partielle LCA  traitement</vt:lpstr>
      <vt:lpstr>Histoire naturelle  rupture LCA</vt:lpstr>
      <vt:lpstr>Présentation PowerPoint</vt:lpstr>
      <vt:lpstr>LESIONS MENISCALES</vt:lpstr>
      <vt:lpstr>Suture méniscale  (Matériel spécifique)</vt:lpstr>
      <vt:lpstr>Présentation PowerPoint</vt:lpstr>
      <vt:lpstr>Suites suture méniscale</vt:lpstr>
      <vt:lpstr>Lésions du LCM (et PAPI) (associées au LCA)</vt:lpstr>
      <vt:lpstr>Plastie du LCM au DI</vt:lpstr>
      <vt:lpstr>Plastie postero-médiale</vt:lpstr>
      <vt:lpstr>Lésions du LCL ou PAPE (associée au LCA)</vt:lpstr>
      <vt:lpstr>Plastie latérale</vt:lpstr>
      <vt:lpstr>Plastie postéro-latérale</vt:lpstr>
      <vt:lpstr>Plastie PL plus complexe</vt:lpstr>
      <vt:lpstr>Lésions isolées du LCP</vt:lpstr>
      <vt:lpstr>Prévention  des entorses du genou</vt:lpstr>
      <vt:lpstr>Prévention  des entorses du genou</vt:lpstr>
      <vt:lpstr>MERCI</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ENTORSES DU GENOU</dc:title>
  <dc:creator>philippe Duchemin</dc:creator>
  <cp:lastModifiedBy>philippe Duchemin</cp:lastModifiedBy>
  <cp:revision>69</cp:revision>
  <dcterms:created xsi:type="dcterms:W3CDTF">2016-09-19T15:17:27Z</dcterms:created>
  <dcterms:modified xsi:type="dcterms:W3CDTF">2016-09-30T20:05:31Z</dcterms:modified>
</cp:coreProperties>
</file>