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45"/>
  </p:notesMasterIdLst>
  <p:handoutMasterIdLst>
    <p:handoutMasterId r:id="rId46"/>
  </p:handoutMasterIdLst>
  <p:sldIdLst>
    <p:sldId id="533" r:id="rId2"/>
    <p:sldId id="511" r:id="rId3"/>
    <p:sldId id="516" r:id="rId4"/>
    <p:sldId id="429" r:id="rId5"/>
    <p:sldId id="431" r:id="rId6"/>
    <p:sldId id="430" r:id="rId7"/>
    <p:sldId id="432" r:id="rId8"/>
    <p:sldId id="349" r:id="rId9"/>
    <p:sldId id="347" r:id="rId10"/>
    <p:sldId id="525" r:id="rId11"/>
    <p:sldId id="426" r:id="rId12"/>
    <p:sldId id="428" r:id="rId13"/>
    <p:sldId id="258" r:id="rId14"/>
    <p:sldId id="375" r:id="rId15"/>
    <p:sldId id="376" r:id="rId16"/>
    <p:sldId id="512" r:id="rId17"/>
    <p:sldId id="517" r:id="rId18"/>
    <p:sldId id="526" r:id="rId19"/>
    <p:sldId id="532" r:id="rId20"/>
    <p:sldId id="261" r:id="rId21"/>
    <p:sldId id="527" r:id="rId22"/>
    <p:sldId id="262" r:id="rId23"/>
    <p:sldId id="448" r:id="rId24"/>
    <p:sldId id="354" r:id="rId25"/>
    <p:sldId id="438" r:id="rId26"/>
    <p:sldId id="447" r:id="rId27"/>
    <p:sldId id="408" r:id="rId28"/>
    <p:sldId id="388" r:id="rId29"/>
    <p:sldId id="433" r:id="rId30"/>
    <p:sldId id="391" r:id="rId31"/>
    <p:sldId id="268" r:id="rId32"/>
    <p:sldId id="377" r:id="rId33"/>
    <p:sldId id="434" r:id="rId34"/>
    <p:sldId id="401" r:id="rId35"/>
    <p:sldId id="446" r:id="rId36"/>
    <p:sldId id="355" r:id="rId37"/>
    <p:sldId id="471" r:id="rId38"/>
    <p:sldId id="423" r:id="rId39"/>
    <p:sldId id="443" r:id="rId40"/>
    <p:sldId id="444" r:id="rId41"/>
    <p:sldId id="435" r:id="rId42"/>
    <p:sldId id="529" r:id="rId43"/>
    <p:sldId id="534" r:id="rId44"/>
  </p:sldIdLst>
  <p:sldSz cx="9144000" cy="6858000" type="screen4x3"/>
  <p:notesSz cx="6642100" cy="97663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6040D"/>
    <a:srgbClr val="000707"/>
    <a:srgbClr val="FAFD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8" autoAdjust="0"/>
    <p:restoredTop sz="94660"/>
  </p:normalViewPr>
  <p:slideViewPr>
    <p:cSldViewPr>
      <p:cViewPr varScale="1">
        <p:scale>
          <a:sx n="86" d="100"/>
          <a:sy n="86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9672"/>
    </p:cViewPr>
  </p:sorterViewPr>
  <p:notesViewPr>
    <p:cSldViewPr>
      <p:cViewPr varScale="1">
        <p:scale>
          <a:sx n="72" d="100"/>
          <a:sy n="72" d="100"/>
        </p:scale>
        <p:origin x="-1712" y="-104"/>
      </p:cViewPr>
      <p:guideLst>
        <p:guide orient="horz" pos="3076"/>
        <p:guide pos="20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563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54550"/>
            <a:ext cx="4876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de texte du masque</a:t>
            </a:r>
          </a:p>
          <a:p>
            <a:pPr lvl="1"/>
            <a:r>
              <a:rPr lang="fr-FR" noProof="0" smtClean="0"/>
              <a:t>Second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85090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304511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0900"/>
            <a:ext cx="4556125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26 os 16 articulations 107 ligaments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09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0900"/>
            <a:ext cx="4556125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 en charge , en décharge statique dynamique avec et sans chaussures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957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85090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0900"/>
            <a:ext cx="4556125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Causes multiples : troubles statiques, troubles musculo aponévrotiques, </a:t>
            </a:r>
            <a:r>
              <a:rPr lang="fr-FR" dirty="0" err="1" smtClean="0"/>
              <a:t>freiberg</a:t>
            </a:r>
            <a:r>
              <a:rPr lang="fr-FR" dirty="0" smtClean="0"/>
              <a:t> (nécrose tête m2) brièveté métatarsiennes, </a:t>
            </a:r>
            <a:r>
              <a:rPr lang="fr-FR" dirty="0" err="1" smtClean="0"/>
              <a:t>morton</a:t>
            </a:r>
            <a:r>
              <a:rPr lang="is-IS" dirty="0" smtClean="0"/>
              <a:t>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91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E65F-A854-3C46-BB9D-2CA1EC31C58B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DA6C-6BAE-EA49-92EC-05EFC547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4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B159-58E6-6346-9AD6-984DB4A6AE70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DD81-9859-E646-8052-FB301E369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7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396E-712C-EC4E-B633-5219F84B8AF6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3A434-E381-944F-944D-9591805F9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6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863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400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046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351992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8DAD-ECC8-394A-97C8-50AB92C30FE5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380A-412F-CD4E-B6AB-9F7D92598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1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CC6E-B93D-964D-B718-BF966B85A57B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A048-5DD3-E744-8CF9-BA9ABA6A7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5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C39C-3DCF-D449-9D5C-996E41BB78F7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9C17-F59E-3340-B30A-D42947643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FBC7F-9191-1E4B-930B-3993313BB113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BE33-5FAD-994A-90B3-9D0E41A5A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3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51A34-A66F-6348-AA5F-508F292373DA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DEE6-A26F-CF47-A00A-F3752C6F3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3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2277A-20D7-9443-A30D-ABD039A2F6F8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3D7A0-9C14-EC43-A5E1-D82DECF9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7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9EB6-9698-2947-A1D3-3837E6BB2B10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330F-1886-7C4D-95BE-343058739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0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6468D-6876-664A-A620-9360D8E5847F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2690-9FF8-594B-89AC-4F9BBB489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sp>
        <p:nvSpPr>
          <p:cNvPr id="983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D91D51-1EAD-BC4F-BD4A-CB342513AC1B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9153C9-2327-4549-95B6-854216257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6" Type="http://schemas.openxmlformats.org/officeDocument/2006/relationships/image" Target="../media/image55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6" Type="http://schemas.openxmlformats.org/officeDocument/2006/relationships/image" Target="../media/image68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5" Type="http://schemas.openxmlformats.org/officeDocument/2006/relationships/image" Target="../media/image72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5.jpg"/><Relationship Id="rId5" Type="http://schemas.openxmlformats.org/officeDocument/2006/relationships/image" Target="../media/image76.jpg"/><Relationship Id="rId6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4" Type="http://schemas.openxmlformats.org/officeDocument/2006/relationships/image" Target="../media/image2.png"/><Relationship Id="rId5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5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4" Type="http://schemas.openxmlformats.org/officeDocument/2006/relationships/image" Target="../media/image88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4" Type="http://schemas.openxmlformats.org/officeDocument/2006/relationships/image" Target="../media/image9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404813"/>
            <a:ext cx="7772400" cy="1800051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sz="6000" dirty="0" smtClean="0">
                <a:solidFill>
                  <a:srgbClr val="FAFD00"/>
                </a:solidFill>
                <a:ea typeface="+mj-ea"/>
                <a:cs typeface="+mj-cs"/>
              </a:rPr>
              <a:t>Le pied </a:t>
            </a:r>
            <a:r>
              <a:rPr lang="fr-FR" dirty="0" smtClean="0">
                <a:solidFill>
                  <a:srgbClr val="FAFD00"/>
                </a:solidFill>
                <a:ea typeface="+mj-ea"/>
                <a:cs typeface="+mj-cs"/>
              </a:rPr>
              <a:t/>
            </a:r>
            <a:br>
              <a:rPr lang="fr-FR" dirty="0" smtClean="0">
                <a:solidFill>
                  <a:srgbClr val="FAFD00"/>
                </a:solidFill>
                <a:ea typeface="+mj-ea"/>
                <a:cs typeface="+mj-cs"/>
              </a:rPr>
            </a:br>
            <a:r>
              <a:rPr lang="fr-FR" sz="3200" dirty="0" smtClean="0">
                <a:solidFill>
                  <a:srgbClr val="FAFD00"/>
                </a:solidFill>
                <a:ea typeface="+mj-ea"/>
                <a:cs typeface="+mj-cs"/>
              </a:rPr>
              <a:t>tour d’horizon rapide: </a:t>
            </a:r>
            <a:br>
              <a:rPr lang="fr-FR" sz="3200" dirty="0" smtClean="0">
                <a:solidFill>
                  <a:srgbClr val="FAFD00"/>
                </a:solidFill>
                <a:ea typeface="+mj-ea"/>
                <a:cs typeface="+mj-cs"/>
              </a:rPr>
            </a:br>
            <a:r>
              <a:rPr lang="fr-FR" sz="3200" dirty="0" smtClean="0">
                <a:solidFill>
                  <a:srgbClr val="FAFD00"/>
                </a:solidFill>
                <a:ea typeface="+mj-ea"/>
                <a:cs typeface="+mj-cs"/>
              </a:rPr>
              <a:t>Examen, pied plat, </a:t>
            </a:r>
            <a:r>
              <a:rPr lang="fr-FR" sz="3200" dirty="0" smtClean="0">
                <a:solidFill>
                  <a:srgbClr val="FAFD00"/>
                </a:solidFill>
                <a:ea typeface="+mj-ea"/>
                <a:cs typeface="+mj-cs"/>
              </a:rPr>
              <a:t>pied </a:t>
            </a:r>
            <a:r>
              <a:rPr lang="fr-FR" sz="3200" dirty="0" smtClean="0">
                <a:solidFill>
                  <a:srgbClr val="FAFD00"/>
                </a:solidFill>
                <a:ea typeface="+mj-ea"/>
                <a:cs typeface="+mj-cs"/>
              </a:rPr>
              <a:t>creux, </a:t>
            </a:r>
            <a:r>
              <a:rPr lang="fr-FR" sz="3200" dirty="0" err="1" smtClean="0">
                <a:solidFill>
                  <a:srgbClr val="FAFD00"/>
                </a:solidFill>
                <a:ea typeface="+mj-ea"/>
                <a:cs typeface="+mj-cs"/>
              </a:rPr>
              <a:t>métatarsalgies</a:t>
            </a:r>
            <a:endParaRPr lang="fr-FR" sz="3200" dirty="0" smtClean="0">
              <a:solidFill>
                <a:srgbClr val="FAFD00"/>
              </a:solidFill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860032" y="3789040"/>
            <a:ext cx="4169147" cy="1150938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FAFD00"/>
                </a:solidFill>
                <a:ea typeface="+mn-ea"/>
                <a:cs typeface="+mn-cs"/>
              </a:rPr>
              <a:t>Docteur Richard </a:t>
            </a:r>
            <a:r>
              <a:rPr lang="fr-FR" sz="2400" dirty="0" err="1">
                <a:solidFill>
                  <a:srgbClr val="FAFD00"/>
                </a:solidFill>
                <a:ea typeface="+mn-ea"/>
                <a:cs typeface="+mn-cs"/>
              </a:rPr>
              <a:t>Béracassat</a:t>
            </a:r>
            <a:r>
              <a:rPr lang="fr-FR" sz="2400" dirty="0">
                <a:solidFill>
                  <a:srgbClr val="FAFD00"/>
                </a:solidFill>
                <a:ea typeface="+mn-ea"/>
                <a:cs typeface="+mn-cs"/>
              </a:rPr>
              <a:t> </a:t>
            </a:r>
            <a:endParaRPr lang="fr-FR" sz="2400" dirty="0" smtClean="0">
              <a:solidFill>
                <a:srgbClr val="FAFD00"/>
              </a:solidFill>
              <a:ea typeface="+mn-ea"/>
              <a:cs typeface="+mn-cs"/>
            </a:endParaRPr>
          </a:p>
        </p:txBody>
      </p:sp>
      <p:pic>
        <p:nvPicPr>
          <p:cNvPr id="3075" name="Image 4" descr="Capture d’écran 2015-11-21 à 11.51.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54338"/>
            <a:ext cx="496887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D 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2895600" cy="30956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3" descr="mob 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836613"/>
            <a:ext cx="3914775" cy="30956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900113" y="4508500"/>
            <a:ext cx="7127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3600" dirty="0" smtClean="0">
                <a:solidFill>
                  <a:srgbClr val="FAFD00"/>
                </a:solidFill>
                <a:latin typeface="Arial" charset="0"/>
                <a:cs typeface="+mn-cs"/>
              </a:rPr>
              <a:t>Flexion extension du gros orteil</a:t>
            </a: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>
                <a:solidFill>
                  <a:srgbClr val="FAFD00"/>
                </a:solidFill>
                <a:latin typeface="Corbel" charset="0"/>
              </a:rPr>
              <a:t>Recherche d’une laxité</a:t>
            </a:r>
            <a:endParaRPr lang="fr-FR" sz="4400" dirty="0">
              <a:solidFill>
                <a:srgbClr val="FAFD00"/>
              </a:solidFill>
              <a:latin typeface="Corbel" charset="0"/>
            </a:endParaRPr>
          </a:p>
        </p:txBody>
      </p:sp>
      <p:pic>
        <p:nvPicPr>
          <p:cNvPr id="183305" name="Picture 9" descr="laxité sous ast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492375"/>
            <a:ext cx="4884737" cy="2833688"/>
          </a:xfrm>
          <a:ln>
            <a:solidFill>
              <a:srgbClr val="FFFF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r>
              <a:rPr lang="fr-FR" sz="4800" dirty="0">
                <a:solidFill>
                  <a:srgbClr val="FAFD00"/>
                </a:solidFill>
                <a:latin typeface="Corbel" charset="0"/>
              </a:rPr>
              <a:t>Empreinte plantaire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259632" y="5661248"/>
            <a:ext cx="6934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3200" dirty="0" err="1">
                <a:solidFill>
                  <a:srgbClr val="FAFD00"/>
                </a:solidFill>
                <a:latin typeface="Arial" charset="0"/>
                <a:cs typeface="+mn-cs"/>
              </a:rPr>
              <a:t>P</a:t>
            </a:r>
            <a:r>
              <a:rPr lang="fr-FR" sz="3200" dirty="0" err="1" smtClean="0">
                <a:solidFill>
                  <a:srgbClr val="FAFD00"/>
                </a:solidFill>
                <a:latin typeface="Arial" charset="0"/>
                <a:cs typeface="+mn-cs"/>
              </a:rPr>
              <a:t>odogramme</a:t>
            </a:r>
            <a:r>
              <a:rPr lang="fr-FR" sz="3200" dirty="0" smtClean="0">
                <a:solidFill>
                  <a:srgbClr val="FAFD00"/>
                </a:solidFill>
                <a:latin typeface="Arial" charset="0"/>
                <a:cs typeface="+mn-cs"/>
              </a:rPr>
              <a:t> normal</a:t>
            </a: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1941513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23256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704856" cy="576262"/>
          </a:xfrm>
        </p:spPr>
        <p:txBody>
          <a:bodyPr/>
          <a:lstStyle/>
          <a:p>
            <a:pPr algn="l"/>
            <a:r>
              <a:rPr lang="fr-FR" sz="4000" dirty="0">
                <a:solidFill>
                  <a:srgbClr val="FAFD00"/>
                </a:solidFill>
                <a:latin typeface="Arial"/>
                <a:cs typeface="Arial"/>
              </a:rPr>
              <a:t>Empreintes plantaires anormales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-108520" y="5661248"/>
            <a:ext cx="2905125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fr-FR" sz="3200" dirty="0">
                <a:solidFill>
                  <a:srgbClr val="FFFFFF"/>
                </a:solidFill>
                <a:cs typeface="+mn-cs"/>
              </a:rPr>
              <a:t>Pied normal</a:t>
            </a:r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325688" cy="4495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268216" cy="26114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3276600" cy="3022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516216" y="1772816"/>
            <a:ext cx="1584176" cy="58221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>
            <a:defPPr>
              <a:defRPr lang="fr-FR"/>
            </a:defPPr>
            <a:lvl1pPr algn="ctr" defTabSz="762000">
              <a:spcBef>
                <a:spcPct val="50000"/>
              </a:spcBef>
              <a:defRPr sz="3200">
                <a:solidFill>
                  <a:srgbClr val="FFFFFF"/>
                </a:solidFill>
                <a:cs typeface="+mn-cs"/>
              </a:defRPr>
            </a:lvl1pPr>
          </a:lstStyle>
          <a:p>
            <a:r>
              <a:rPr lang="fr-FR" dirty="0"/>
              <a:t>Creux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516216" y="4365104"/>
            <a:ext cx="1224136" cy="58221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>
            <a:defPPr>
              <a:defRPr lang="fr-FR"/>
            </a:defPPr>
            <a:lvl1pPr algn="ctr" defTabSz="762000">
              <a:spcBef>
                <a:spcPct val="50000"/>
              </a:spcBef>
              <a:defRPr sz="3200">
                <a:solidFill>
                  <a:srgbClr val="FFFFFF"/>
                </a:solidFill>
                <a:cs typeface="+mn-cs"/>
              </a:defRPr>
            </a:lvl1pPr>
          </a:lstStyle>
          <a:p>
            <a:r>
              <a:rPr lang="fr-FR" dirty="0"/>
              <a:t>Plat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705100" cy="22891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2882900" cy="2247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882900" cy="22733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179512" y="838200"/>
            <a:ext cx="8856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2800" dirty="0" smtClean="0">
                <a:solidFill>
                  <a:srgbClr val="FAFD00"/>
                </a:solidFill>
                <a:latin typeface="Arial" charset="0"/>
                <a:cs typeface="+mn-cs"/>
              </a:rPr>
              <a:t>3 type de pieds en fonction de la longueur des orteils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0" y="4941168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FAFD00"/>
                </a:solidFill>
                <a:latin typeface="Arial" charset="0"/>
                <a:cs typeface="+mn-cs"/>
              </a:rPr>
              <a:t>        Pied égyptien              Pied grec	               Pied carré</a:t>
            </a:r>
          </a:p>
        </p:txBody>
      </p:sp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107504" y="5661248"/>
            <a:ext cx="849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FAFD00"/>
                </a:solidFill>
                <a:latin typeface="Arial" charset="0"/>
                <a:cs typeface="+mn-cs"/>
              </a:rPr>
              <a:t>         O1 &gt; 02 &gt; O3             O1 &lt; O2                     O1 = O2</a:t>
            </a:r>
          </a:p>
        </p:txBody>
      </p:sp>
      <p:pic>
        <p:nvPicPr>
          <p:cNvPr id="8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318000" cy="2247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1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25144"/>
            <a:ext cx="4318000" cy="16383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5" name="Text Box 1035"/>
          <p:cNvSpPr txBox="1">
            <a:spLocks noChangeArrowheads="1"/>
          </p:cNvSpPr>
          <p:nvPr/>
        </p:nvSpPr>
        <p:spPr bwMode="auto">
          <a:xfrm>
            <a:off x="684213" y="260350"/>
            <a:ext cx="74898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3200" dirty="0" smtClean="0">
                <a:solidFill>
                  <a:srgbClr val="FAFD00"/>
                </a:solidFill>
                <a:latin typeface="Arial" charset="0"/>
                <a:cs typeface="+mn-cs"/>
              </a:rPr>
              <a:t>La marche normale  </a:t>
            </a:r>
          </a:p>
          <a:p>
            <a:pPr>
              <a:spcBef>
                <a:spcPct val="50000"/>
              </a:spcBef>
              <a:defRPr/>
            </a:pPr>
            <a:r>
              <a:rPr lang="fr-FR" sz="3200" dirty="0" smtClean="0">
                <a:solidFill>
                  <a:srgbClr val="FAFD00"/>
                </a:solidFill>
                <a:latin typeface="Arial" charset="0"/>
                <a:cs typeface="+mn-cs"/>
              </a:rPr>
              <a:t>Longueur du pas  Angle du pas</a:t>
            </a: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march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88913"/>
            <a:ext cx="4859338" cy="16144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5" descr="march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16113"/>
            <a:ext cx="4824413" cy="15192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6" descr="march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573463"/>
            <a:ext cx="3949700" cy="1727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7" descr="march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359400"/>
            <a:ext cx="4897438" cy="1498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12" name="Rectangle 8"/>
          <p:cNvSpPr>
            <a:spLocks noChangeArrowheads="1"/>
          </p:cNvSpPr>
          <p:nvPr/>
        </p:nvSpPr>
        <p:spPr bwMode="auto">
          <a:xfrm>
            <a:off x="4860925" y="620713"/>
            <a:ext cx="41036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 defTabSz="762000">
              <a:defRPr/>
            </a:pPr>
            <a:r>
              <a:rPr lang="fr-FR" sz="3600" dirty="0">
                <a:solidFill>
                  <a:srgbClr val="FAFD00"/>
                </a:solidFill>
                <a:cs typeface="+mn-cs"/>
              </a:rPr>
              <a:t>Marche normale</a:t>
            </a:r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4284663" y="3860800"/>
            <a:ext cx="4608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mtClean="0">
                <a:solidFill>
                  <a:srgbClr val="FFFFFF"/>
                </a:solidFill>
                <a:latin typeface="Arial" charset="0"/>
                <a:cs typeface="+mn-cs"/>
              </a:rPr>
              <a:t>Les 4 phases du pas selon Ducroquet</a:t>
            </a:r>
          </a:p>
        </p:txBody>
      </p:sp>
      <p:pic>
        <p:nvPicPr>
          <p:cNvPr id="8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empreintes mar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98575"/>
            <a:ext cx="74168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6423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3200" dirty="0" smtClean="0">
                <a:solidFill>
                  <a:srgbClr val="FFFFFF"/>
                </a:solidFill>
                <a:latin typeface="Arial" charset="0"/>
                <a:cs typeface="+mn-cs"/>
              </a:rPr>
              <a:t>Le déroulement du pied lors de la marche</a:t>
            </a:r>
          </a:p>
        </p:txBody>
      </p:sp>
      <p:pic>
        <p:nvPicPr>
          <p:cNvPr id="4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emprei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424862" cy="29114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755650" y="4652963"/>
            <a:ext cx="7705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mtClean="0">
                <a:solidFill>
                  <a:srgbClr val="FFFFFF"/>
                </a:solidFill>
                <a:latin typeface="Arial" charset="0"/>
                <a:cs typeface="+mn-cs"/>
              </a:rPr>
              <a:t>Les pieds sont orientés en dehors ou en dedans en fonction surtout de la conformation du squelette du membre inférieur (torsions fémorales et tibiales)</a:t>
            </a:r>
          </a:p>
        </p:txBody>
      </p:sp>
      <p:pic>
        <p:nvPicPr>
          <p:cNvPr id="4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4" name="Picture 4" descr="C2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r="3031"/>
          <a:stretch>
            <a:fillRect/>
          </a:stretch>
        </p:blipFill>
        <p:spPr>
          <a:xfrm>
            <a:off x="611560" y="1171338"/>
            <a:ext cx="7054552" cy="4979684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1331913" y="5661025"/>
            <a:ext cx="669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mtClean="0">
                <a:solidFill>
                  <a:srgbClr val="FFFFFF"/>
                </a:solidFill>
                <a:latin typeface="Arial" charset="0"/>
                <a:cs typeface="+mn-cs"/>
              </a:rPr>
              <a:t>Effondrement de la voute plantaire</a:t>
            </a:r>
          </a:p>
        </p:txBody>
      </p:sp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7956550" y="6524625"/>
            <a:ext cx="14398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800" smtClean="0">
                <a:solidFill>
                  <a:srgbClr val="FFFFFF"/>
                </a:solidFill>
                <a:latin typeface="Arial" charset="0"/>
                <a:cs typeface="+mn-cs"/>
              </a:rPr>
              <a:t>Dessin G Halatas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260648"/>
            <a:ext cx="31070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FAFD00"/>
                </a:solidFill>
                <a:latin typeface="Verdana" charset="0"/>
              </a:rPr>
              <a:t>PIED PLAT</a:t>
            </a:r>
            <a:endParaRPr lang="fr-FR" sz="4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453336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DSCN68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2857500" cy="5397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5" descr="DSCN68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5715000" cy="35941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2195513" y="188913"/>
            <a:ext cx="46815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4800" dirty="0" smtClean="0">
                <a:solidFill>
                  <a:srgbClr val="FAFD00"/>
                </a:solidFill>
                <a:latin typeface="Arial" charset="0"/>
                <a:cs typeface="+mn-cs"/>
              </a:rPr>
              <a:t>Anatomie</a:t>
            </a: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91880" y="5085184"/>
            <a:ext cx="22322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Avant pied</a:t>
            </a:r>
          </a:p>
          <a:p>
            <a:r>
              <a:rPr lang="fr-FR" dirty="0" smtClean="0"/>
              <a:t>Médio pied</a:t>
            </a:r>
          </a:p>
          <a:p>
            <a:r>
              <a:rPr lang="fr-FR" dirty="0" smtClean="0"/>
              <a:t>Arrière pied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5499100" y="3962400"/>
            <a:ext cx="203200" cy="1295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 flipV="1">
            <a:off x="5638800" y="1828800"/>
            <a:ext cx="76200" cy="2209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11560" y="5877272"/>
            <a:ext cx="822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FAFD00"/>
                </a:solidFill>
                <a:latin typeface="Arial" charset="0"/>
                <a:cs typeface="+mn-cs"/>
              </a:rPr>
              <a:t>Arche interne effondrée                     Valgus du talon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57200" y="304800"/>
            <a:ext cx="8305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4400" smtClean="0">
                <a:solidFill>
                  <a:srgbClr val="FAFD00"/>
                </a:solidFill>
                <a:latin typeface="Arial" charset="0"/>
                <a:cs typeface="+mn-cs"/>
              </a:rPr>
              <a:t>Pied plat valgus statique</a:t>
            </a:r>
          </a:p>
        </p:txBody>
      </p:sp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2755900" cy="46863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5399088" cy="41783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453313" y="4076700"/>
            <a:ext cx="287337" cy="865188"/>
          </a:xfrm>
          <a:prstGeom prst="line">
            <a:avLst/>
          </a:prstGeom>
          <a:noFill/>
          <a:ln w="38100">
            <a:solidFill>
              <a:srgbClr val="C6040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tendons chevi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702050" cy="55435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dirty="0">
                <a:solidFill>
                  <a:srgbClr val="FAFD00"/>
                </a:solidFill>
              </a:rPr>
              <a:t>L’équilibre du pied et de la cheville est dicté par l’intégrité des muscles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4686300" cy="3962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9952" y="51571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FAFD00"/>
                </a:solidFill>
                <a:latin typeface="Arial"/>
                <a:cs typeface="Arial"/>
              </a:rPr>
              <a:t>Importance de l’intégrité du jambier postérieur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772400" cy="1143000"/>
          </a:xfrm>
        </p:spPr>
        <p:txBody>
          <a:bodyPr/>
          <a:lstStyle/>
          <a:p>
            <a:pPr algn="l"/>
            <a:r>
              <a:rPr lang="fr-FR" dirty="0" smtClean="0">
                <a:latin typeface="Corbel" charset="0"/>
              </a:rPr>
              <a:t>Pied plat</a:t>
            </a:r>
            <a:endParaRPr lang="fr-FR" dirty="0">
              <a:latin typeface="Corbel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913" y="5088632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FAFD00"/>
                </a:solidFill>
                <a:latin typeface="Arial" charset="0"/>
                <a:cs typeface="+mn-cs"/>
              </a:rPr>
              <a:t>		</a:t>
            </a:r>
            <a:r>
              <a:rPr lang="fr-FR" dirty="0" err="1" smtClean="0">
                <a:solidFill>
                  <a:srgbClr val="FAFD00"/>
                </a:solidFill>
                <a:latin typeface="Arial" charset="0"/>
                <a:cs typeface="+mn-cs"/>
              </a:rPr>
              <a:t>Podoscope</a:t>
            </a:r>
            <a:r>
              <a:rPr lang="fr-FR" dirty="0" smtClean="0">
                <a:solidFill>
                  <a:srgbClr val="FAFD00"/>
                </a:solidFill>
                <a:latin typeface="Arial" charset="0"/>
                <a:cs typeface="+mn-cs"/>
              </a:rPr>
              <a:t> 		Pied plat de degré 1, 2 et 3   </a:t>
            </a:r>
          </a:p>
        </p:txBody>
      </p:sp>
      <p:pic>
        <p:nvPicPr>
          <p:cNvPr id="307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3" y="1488218"/>
            <a:ext cx="3246512" cy="359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13" y="1484784"/>
            <a:ext cx="3962400" cy="32337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7338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6576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011244" cy="50405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8024" y="566124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000" dirty="0">
                <a:solidFill>
                  <a:srgbClr val="FAFD00"/>
                </a:solidFill>
              </a:rPr>
              <a:t>Pied plat majeur paralytique (polio)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09600"/>
          </a:xfrm>
        </p:spPr>
        <p:txBody>
          <a:bodyPr/>
          <a:lstStyle/>
          <a:p>
            <a:pPr algn="l"/>
            <a:r>
              <a:rPr lang="fr-FR" sz="3600" dirty="0">
                <a:solidFill>
                  <a:srgbClr val="FAFD00"/>
                </a:solidFill>
                <a:latin typeface="Arial"/>
                <a:cs typeface="Arial"/>
              </a:rPr>
              <a:t>Radiologie du pied plat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5364088" y="1484784"/>
            <a:ext cx="35283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2800" dirty="0" smtClean="0">
                <a:solidFill>
                  <a:srgbClr val="FFFFFF"/>
                </a:solidFill>
                <a:latin typeface="Arial" charset="0"/>
                <a:cs typeface="+mn-cs"/>
              </a:rPr>
              <a:t>Astragale </a:t>
            </a:r>
            <a:r>
              <a:rPr lang="fr-FR" sz="2800" dirty="0" err="1" smtClean="0">
                <a:solidFill>
                  <a:srgbClr val="FFFFFF"/>
                </a:solidFill>
                <a:latin typeface="Arial" charset="0"/>
                <a:cs typeface="+mn-cs"/>
              </a:rPr>
              <a:t>verticalisé</a:t>
            </a:r>
            <a:r>
              <a:rPr lang="fr-FR" sz="2800" dirty="0" smtClean="0">
                <a:solidFill>
                  <a:srgbClr val="FFFFFF"/>
                </a:solidFill>
                <a:latin typeface="Arial" charset="0"/>
                <a:cs typeface="+mn-cs"/>
              </a:rPr>
              <a:t> (plongeant)</a:t>
            </a: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 flipH="1" flipV="1">
            <a:off x="3048000" y="4267200"/>
            <a:ext cx="106680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4318000" cy="19177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5399088" cy="27813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72400" cy="836613"/>
          </a:xfrm>
        </p:spPr>
        <p:txBody>
          <a:bodyPr/>
          <a:lstStyle/>
          <a:p>
            <a:pPr algn="l"/>
            <a:r>
              <a:rPr lang="fr-FR" sz="2800" dirty="0">
                <a:solidFill>
                  <a:srgbClr val="FAFD00"/>
                </a:solidFill>
                <a:latin typeface="Arial"/>
                <a:cs typeface="Arial"/>
              </a:rPr>
              <a:t>Le port de semelles orthopédique est indiqué dans la plupart des cas</a:t>
            </a:r>
          </a:p>
        </p:txBody>
      </p:sp>
      <p:pic>
        <p:nvPicPr>
          <p:cNvPr id="196621" name="Picture 13" descr="semel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1" r="10701"/>
          <a:stretch>
            <a:fillRect/>
          </a:stretch>
        </p:blipFill>
        <p:spPr>
          <a:xfrm>
            <a:off x="467544" y="1196752"/>
            <a:ext cx="4038600" cy="4525963"/>
          </a:xfrm>
          <a:ln>
            <a:solidFill>
              <a:srgbClr val="FFFF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304800" y="5805264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FAFD00"/>
                </a:solidFill>
                <a:latin typeface="Arial" charset="0"/>
                <a:cs typeface="+mn-cs"/>
              </a:rPr>
              <a:t>   Soutien de la voute plantaire		Coin </a:t>
            </a:r>
            <a:r>
              <a:rPr lang="fr-FR" dirty="0" err="1" smtClean="0">
                <a:solidFill>
                  <a:srgbClr val="FAFD00"/>
                </a:solidFill>
                <a:latin typeface="Arial" charset="0"/>
                <a:cs typeface="+mn-cs"/>
              </a:rPr>
              <a:t>talonnier</a:t>
            </a:r>
            <a:endParaRPr lang="fr-FR" dirty="0" smtClean="0">
              <a:solidFill>
                <a:srgbClr val="FAFD00"/>
              </a:solidFill>
              <a:latin typeface="Arial" charset="0"/>
              <a:cs typeface="+mn-cs"/>
            </a:endParaRPr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3335"/>
          <a:stretch>
            <a:fillRect/>
          </a:stretch>
        </p:blipFill>
        <p:spPr bwMode="auto">
          <a:xfrm>
            <a:off x="4572000" y="1196975"/>
            <a:ext cx="4038600" cy="4525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1" r="31941"/>
          <a:stretch>
            <a:fillRect/>
          </a:stretch>
        </p:blipFill>
        <p:spPr>
          <a:xfrm>
            <a:off x="2699792" y="1628801"/>
            <a:ext cx="3750568" cy="4203172"/>
          </a:xfrm>
        </p:spPr>
      </p:pic>
      <p:pic>
        <p:nvPicPr>
          <p:cNvPr id="208901" name="Picture 5" descr="semelles pronatri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44675"/>
            <a:ext cx="1425575" cy="35290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843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450" y="692696"/>
            <a:ext cx="2495550" cy="5181600"/>
          </a:xfrm>
        </p:spPr>
      </p:pic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179512" y="116632"/>
            <a:ext cx="561662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2800" dirty="0" smtClean="0">
                <a:solidFill>
                  <a:srgbClr val="FFFFFF"/>
                </a:solidFill>
                <a:latin typeface="Arial" charset="0"/>
                <a:cs typeface="+mn-cs"/>
              </a:rPr>
              <a:t>Principe et plan de semelles compensatrices destinées à relever l’arche interne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l"/>
            <a:r>
              <a:rPr lang="fr-FR" sz="3200" dirty="0">
                <a:solidFill>
                  <a:srgbClr val="FFFFFF"/>
                </a:solidFill>
                <a:latin typeface="Arial"/>
                <a:cs typeface="Arial"/>
              </a:rPr>
              <a:t>Le traitement chirurgical est exceptionnel</a:t>
            </a:r>
          </a:p>
        </p:txBody>
      </p:sp>
      <p:sp>
        <p:nvSpPr>
          <p:cNvPr id="163844" name="Text Box 1028"/>
          <p:cNvSpPr txBox="1">
            <a:spLocks noChangeArrowheads="1"/>
          </p:cNvSpPr>
          <p:nvPr/>
        </p:nvSpPr>
        <p:spPr bwMode="auto">
          <a:xfrm>
            <a:off x="395536" y="5373216"/>
            <a:ext cx="8534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2000" dirty="0" smtClean="0">
                <a:solidFill>
                  <a:srgbClr val="FAFD00"/>
                </a:solidFill>
                <a:latin typeface="Arial" charset="0"/>
                <a:cs typeface="+mn-cs"/>
              </a:rPr>
              <a:t>Stabilisation provisoire </a:t>
            </a:r>
            <a:r>
              <a:rPr lang="fr-FR" sz="2000" dirty="0" err="1" smtClean="0">
                <a:solidFill>
                  <a:srgbClr val="FAFD00"/>
                </a:solidFill>
                <a:latin typeface="Arial" charset="0"/>
                <a:cs typeface="+mn-cs"/>
              </a:rPr>
              <a:t>astragalo</a:t>
            </a:r>
            <a:r>
              <a:rPr lang="fr-FR" sz="2000" dirty="0" smtClean="0">
                <a:solidFill>
                  <a:srgbClr val="FAFD00"/>
                </a:solidFill>
                <a:latin typeface="Arial" charset="0"/>
                <a:cs typeface="+mn-cs"/>
              </a:rPr>
              <a:t>-calcanéenne par vis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2000" dirty="0" smtClean="0">
                <a:solidFill>
                  <a:srgbClr val="FAFD00"/>
                </a:solidFill>
                <a:latin typeface="Arial" charset="0"/>
                <a:cs typeface="+mn-cs"/>
              </a:rPr>
              <a:t>dite</a:t>
            </a:r>
            <a:r>
              <a:rPr lang="fr-FR" sz="2000" dirty="0" smtClean="0">
                <a:latin typeface="Arial" charset="0"/>
                <a:cs typeface="+mn-cs"/>
              </a:rPr>
              <a:t> </a:t>
            </a:r>
            <a:r>
              <a:rPr lang="fr-FR" sz="2000" dirty="0" smtClean="0">
                <a:solidFill>
                  <a:srgbClr val="FAFD00"/>
                </a:solidFill>
                <a:latin typeface="Arial" charset="0"/>
                <a:cs typeface="+mn-cs"/>
              </a:rPr>
              <a:t>«opération du cavalier »  (Judet)</a:t>
            </a:r>
          </a:p>
        </p:txBody>
      </p:sp>
      <p:pic>
        <p:nvPicPr>
          <p:cNvPr id="36867" name="Picture 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39900"/>
            <a:ext cx="4686300" cy="3378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5610200" cy="828328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FAFD00"/>
                </a:solidFill>
                <a:latin typeface="Arial"/>
                <a:cs typeface="Arial"/>
              </a:rPr>
              <a:t>Pied creux </a:t>
            </a:r>
          </a:p>
        </p:txBody>
      </p:sp>
      <p:pic>
        <p:nvPicPr>
          <p:cNvPr id="142348" name="Picture 1036" descr="creux dessi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268760"/>
            <a:ext cx="5041900" cy="1968500"/>
          </a:xfrm>
          <a:ln>
            <a:solidFill>
              <a:srgbClr val="FFFF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39" name="Picture 1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419600" cy="26066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10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168352" cy="245708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640404" cy="252028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algn="l"/>
            <a:r>
              <a:rPr lang="fr-FR" sz="4400" dirty="0">
                <a:solidFill>
                  <a:srgbClr val="FAFD00"/>
                </a:solidFill>
                <a:latin typeface="Arial"/>
                <a:cs typeface="Arial"/>
              </a:rPr>
              <a:t>Pied creux : Griffe des orteils</a:t>
            </a:r>
          </a:p>
        </p:txBody>
      </p:sp>
      <p:pic>
        <p:nvPicPr>
          <p:cNvPr id="191497" name="Picture 9" descr="3 arch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4149080"/>
            <a:ext cx="4248150" cy="16414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318000" cy="2209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318000" cy="3429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9" name="Picture 3" descr="vue interne pied  cop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5761037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5940" name="Picture 4" descr="bord int - 1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3816424" cy="339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5436096" y="1340768"/>
            <a:ext cx="3313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fr-FR" sz="4000" dirty="0" smtClean="0">
                <a:solidFill>
                  <a:srgbClr val="FAFD00"/>
                </a:solidFill>
                <a:latin typeface="Arial" charset="0"/>
                <a:cs typeface="+mn-cs"/>
              </a:rPr>
              <a:t>Vue interne</a:t>
            </a: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139952" y="260648"/>
            <a:ext cx="46815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fr-FR" sz="4800" dirty="0" smtClean="0">
                <a:solidFill>
                  <a:srgbClr val="FAFD00"/>
                </a:solidFill>
                <a:latin typeface="Arial" charset="0"/>
                <a:cs typeface="+mn-cs"/>
              </a:rPr>
              <a:t>Anatomie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3600400" cy="1143000"/>
          </a:xfrm>
        </p:spPr>
        <p:txBody>
          <a:bodyPr/>
          <a:lstStyle/>
          <a:p>
            <a:pPr algn="l"/>
            <a:r>
              <a:rPr lang="fr-FR" sz="3600" dirty="0">
                <a:solidFill>
                  <a:srgbClr val="FAFD00"/>
                </a:solidFill>
                <a:latin typeface="Arial"/>
                <a:cs typeface="Arial"/>
              </a:rPr>
              <a:t>Perte d’appui des orteils</a:t>
            </a:r>
          </a:p>
        </p:txBody>
      </p:sp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043488" cy="3124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9051" y="3874472"/>
            <a:ext cx="374441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FAFD00"/>
                </a:solidFill>
                <a:latin typeface="Arial"/>
                <a:cs typeface="Arial"/>
              </a:rPr>
              <a:t>Surcharge des têtes métatarsiennes</a:t>
            </a:r>
            <a:endParaRPr lang="fr-FR" sz="3600" dirty="0">
              <a:latin typeface="Arial"/>
              <a:cs typeface="Arial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36" y="3645024"/>
            <a:ext cx="5131619" cy="233098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3594100" cy="41021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3784600" cy="4318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23850" y="5373688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dirty="0" err="1" smtClean="0">
                <a:solidFill>
                  <a:srgbClr val="FAFD00"/>
                </a:solidFill>
                <a:latin typeface="Arial" charset="0"/>
                <a:cs typeface="+mn-cs"/>
              </a:rPr>
              <a:t>Hyperappui</a:t>
            </a:r>
            <a:r>
              <a:rPr lang="fr-FR" dirty="0" smtClean="0">
                <a:solidFill>
                  <a:srgbClr val="FAFD00"/>
                </a:solidFill>
                <a:latin typeface="Arial" charset="0"/>
                <a:cs typeface="+mn-cs"/>
              </a:rPr>
              <a:t> des têtes métatarsiennes se traduisant par des durillons plantaires (</a:t>
            </a:r>
            <a:r>
              <a:rPr lang="fr-FR" dirty="0" err="1" smtClean="0">
                <a:solidFill>
                  <a:srgbClr val="FAFD00"/>
                </a:solidFill>
                <a:latin typeface="Arial" charset="0"/>
                <a:cs typeface="+mn-cs"/>
              </a:rPr>
              <a:t>poro</a:t>
            </a:r>
            <a:r>
              <a:rPr lang="fr-FR" dirty="0" smtClean="0">
                <a:solidFill>
                  <a:srgbClr val="FAFD00"/>
                </a:solidFill>
                <a:latin typeface="Arial" charset="0"/>
                <a:cs typeface="+mn-cs"/>
              </a:rPr>
              <a:t> kératose)</a:t>
            </a: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rgbClr val="FAFD00"/>
                </a:solidFill>
                <a:latin typeface="Arial"/>
                <a:cs typeface="Arial"/>
              </a:rPr>
              <a:t>Pieds creux : Stades 1, 2 et 3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60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874368" cy="357437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9" r="17079"/>
          <a:stretch>
            <a:fillRect/>
          </a:stretch>
        </p:blipFill>
        <p:spPr bwMode="auto">
          <a:xfrm>
            <a:off x="4716016" y="1628800"/>
            <a:ext cx="4038600" cy="4525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5122912" cy="1143000"/>
          </a:xfrm>
        </p:spPr>
        <p:txBody>
          <a:bodyPr/>
          <a:lstStyle/>
          <a:p>
            <a:pPr algn="l"/>
            <a:r>
              <a:rPr lang="fr-FR" sz="4800" dirty="0">
                <a:solidFill>
                  <a:srgbClr val="FAFD00"/>
                </a:solidFill>
                <a:latin typeface="Arial"/>
                <a:cs typeface="Arial"/>
              </a:rPr>
              <a:t>Pied creux varus</a:t>
            </a:r>
          </a:p>
        </p:txBody>
      </p:sp>
      <p:pic>
        <p:nvPicPr>
          <p:cNvPr id="192521" name="Picture 9" descr="DSCN98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1196752"/>
            <a:ext cx="2088232" cy="3689637"/>
          </a:xfrm>
          <a:ln>
            <a:solidFill>
              <a:srgbClr val="FFFF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6" y="1196752"/>
            <a:ext cx="2089150" cy="37020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17" y="5085184"/>
            <a:ext cx="2285383" cy="160986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32" descr="varus ar pied dess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1449352" cy="1772816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1" y="5229200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AFD00"/>
                </a:solidFill>
                <a:latin typeface="Arial"/>
                <a:cs typeface="Arial"/>
              </a:rPr>
              <a:t>Varus de l’arrière-pied</a:t>
            </a:r>
            <a:endParaRPr lang="fr-FR" dirty="0"/>
          </a:p>
        </p:txBody>
      </p:sp>
      <p:pic>
        <p:nvPicPr>
          <p:cNvPr id="11" name="Picture 20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1862"/>
          <a:stretch>
            <a:fillRect/>
          </a:stretch>
        </p:blipFill>
        <p:spPr bwMode="auto">
          <a:xfrm>
            <a:off x="5652120" y="2996952"/>
            <a:ext cx="3320122" cy="372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573016"/>
            <a:ext cx="4319959" cy="522288"/>
          </a:xfrm>
        </p:spPr>
        <p:txBody>
          <a:bodyPr/>
          <a:lstStyle/>
          <a:p>
            <a:pPr algn="l"/>
            <a:r>
              <a:rPr lang="fr-FR" sz="2400" dirty="0">
                <a:solidFill>
                  <a:srgbClr val="FAFD00"/>
                </a:solidFill>
                <a:latin typeface="Arial"/>
                <a:cs typeface="Arial"/>
              </a:rPr>
              <a:t>Ostéotomie du </a:t>
            </a:r>
            <a:r>
              <a:rPr lang="fr-FR" sz="2400" dirty="0" err="1">
                <a:solidFill>
                  <a:srgbClr val="FAFD00"/>
                </a:solidFill>
                <a:latin typeface="Arial"/>
                <a:cs typeface="Arial"/>
              </a:rPr>
              <a:t>calcaneum</a:t>
            </a:r>
            <a:endParaRPr lang="fr-FR" sz="2400" dirty="0">
              <a:solidFill>
                <a:srgbClr val="FAFD00"/>
              </a:solidFill>
              <a:latin typeface="Arial"/>
              <a:cs typeface="Arial"/>
            </a:endParaRPr>
          </a:p>
        </p:txBody>
      </p:sp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80728"/>
            <a:ext cx="4243096" cy="252028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179512" y="188640"/>
            <a:ext cx="475188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3200" dirty="0" smtClean="0">
                <a:solidFill>
                  <a:srgbClr val="FAFD00"/>
                </a:solidFill>
                <a:latin typeface="Arial" charset="0"/>
                <a:cs typeface="+mn-cs"/>
              </a:rPr>
              <a:t>Possibilités chirurgicales</a:t>
            </a:r>
          </a:p>
        </p:txBody>
      </p:sp>
      <p:pic>
        <p:nvPicPr>
          <p:cNvPr id="5" name="Picture 8" descr="arthrodèse SAM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980728"/>
            <a:ext cx="4065414" cy="1368152"/>
          </a:xfrm>
          <a:ln>
            <a:solidFill>
              <a:srgbClr val="FFFF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60032" y="2420888"/>
            <a:ext cx="1703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AFD00"/>
                </a:solidFill>
                <a:latin typeface="Arial"/>
                <a:cs typeface="Arial"/>
              </a:rPr>
              <a:t>Arthrodèse</a:t>
            </a:r>
            <a:endParaRPr lang="fr-FR" dirty="0">
              <a:latin typeface="Arial"/>
              <a:cs typeface="Arial"/>
            </a:endParaRPr>
          </a:p>
        </p:txBody>
      </p:sp>
      <p:pic>
        <p:nvPicPr>
          <p:cNvPr id="8" name="Picture 1030" descr="métatarsectom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65974"/>
            <a:ext cx="4032448" cy="1735947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9" name="Picture 12" descr="tarsectom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4306110" cy="1800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60032" y="479715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AFD00"/>
                </a:solidFill>
              </a:rPr>
              <a:t>Métatarsectomies</a:t>
            </a:r>
            <a:endParaRPr lang="fr-FR" dirty="0">
              <a:solidFill>
                <a:srgbClr val="FAFD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616530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AFD00"/>
                </a:solidFill>
              </a:rPr>
              <a:t>Tarsectomies</a:t>
            </a:r>
            <a:endParaRPr lang="fr-FR" dirty="0">
              <a:solidFill>
                <a:srgbClr val="FAFD00"/>
              </a:solidFill>
            </a:endParaRPr>
          </a:p>
        </p:txBody>
      </p:sp>
      <p:pic>
        <p:nvPicPr>
          <p:cNvPr id="11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FAFD00"/>
                </a:solidFill>
                <a:latin typeface="Arial"/>
                <a:cs typeface="Arial"/>
              </a:rPr>
              <a:t>Pied creux avec équinisme</a:t>
            </a:r>
          </a:p>
        </p:txBody>
      </p:sp>
      <p:pic>
        <p:nvPicPr>
          <p:cNvPr id="205833" name="Picture 1033" descr="poin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412776"/>
            <a:ext cx="2369921" cy="2735684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6323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4968875" cy="35321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05834" name="Text Box 1034"/>
          <p:cNvSpPr txBox="1">
            <a:spLocks noChangeArrowheads="1"/>
          </p:cNvSpPr>
          <p:nvPr/>
        </p:nvSpPr>
        <p:spPr bwMode="auto">
          <a:xfrm>
            <a:off x="323528" y="5157192"/>
            <a:ext cx="86407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FAFD00"/>
                </a:solidFill>
                <a:latin typeface="Arial" charset="0"/>
                <a:cs typeface="+mn-cs"/>
              </a:rPr>
              <a:t>Dans ce cas il y a une rétraction du tendon d’Achille, des capsules postérieures et de l’aponévrose plantaire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772400" cy="1143000"/>
          </a:xfrm>
        </p:spPr>
        <p:txBody>
          <a:bodyPr/>
          <a:lstStyle/>
          <a:p>
            <a:pPr algn="l"/>
            <a:r>
              <a:rPr lang="fr-FR" sz="6600" dirty="0" err="1">
                <a:solidFill>
                  <a:srgbClr val="FAFD00"/>
                </a:solidFill>
                <a:latin typeface="Arial"/>
                <a:cs typeface="Arial"/>
              </a:rPr>
              <a:t>Métatarsalgies</a:t>
            </a:r>
            <a:endParaRPr lang="fr-FR" sz="6600" dirty="0">
              <a:solidFill>
                <a:srgbClr val="FAFD00"/>
              </a:solidFill>
              <a:latin typeface="Arial"/>
              <a:cs typeface="Arial"/>
            </a:endParaRPr>
          </a:p>
        </p:txBody>
      </p:sp>
      <p:pic>
        <p:nvPicPr>
          <p:cNvPr id="3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Capture d’écran 2015-11-25 à 06.29.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2235200" cy="2540000"/>
          </a:xfrm>
          <a:prstGeom prst="rect">
            <a:avLst/>
          </a:prstGeom>
        </p:spPr>
      </p:pic>
      <p:pic>
        <p:nvPicPr>
          <p:cNvPr id="5" name="Image 4" descr="Capture d’écran 2015-11-25 à 06.28.3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01" y="1772816"/>
            <a:ext cx="5951999" cy="4019982"/>
          </a:xfrm>
          <a:prstGeom prst="rect">
            <a:avLst/>
          </a:prstGeom>
        </p:spPr>
      </p:pic>
      <p:pic>
        <p:nvPicPr>
          <p:cNvPr id="6" name="Image 5" descr="Capture d’écran 2015-11-25 à 06.32.0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89764"/>
            <a:ext cx="2088232" cy="22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fr-FR" sz="2000" smtClean="0">
              <a:cs typeface="+mn-cs"/>
            </a:endParaRP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107504" y="5301208"/>
            <a:ext cx="540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FFFFFF"/>
                </a:solidFill>
                <a:latin typeface="Arial" charset="0"/>
                <a:cs typeface="+mn-cs"/>
              </a:rPr>
              <a:t>La courbe idéale</a:t>
            </a:r>
          </a:p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FFFFFF"/>
                </a:solidFill>
                <a:latin typeface="Arial" charset="0"/>
                <a:cs typeface="+mn-cs"/>
              </a:rPr>
              <a:t>1=2 &gt;3 &gt;4 &gt;5   ou  1&lt;2 &gt;3 &gt;4 &gt;5</a:t>
            </a:r>
          </a:p>
        </p:txBody>
      </p:sp>
      <p:grpSp>
        <p:nvGrpSpPr>
          <p:cNvPr id="58372" name="Group 7"/>
          <p:cNvGrpSpPr>
            <a:grpSpLocks/>
          </p:cNvGrpSpPr>
          <p:nvPr/>
        </p:nvGrpSpPr>
        <p:grpSpPr bwMode="auto">
          <a:xfrm>
            <a:off x="2438400" y="1828800"/>
            <a:ext cx="2590800" cy="2520950"/>
            <a:chOff x="1488" y="1152"/>
            <a:chExt cx="1632" cy="1588"/>
          </a:xfrm>
        </p:grpSpPr>
        <p:pic>
          <p:nvPicPr>
            <p:cNvPr id="58376" name="Picture 8" descr="jlb0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58" r="15021" b="40735"/>
            <a:stretch>
              <a:fillRect/>
            </a:stretch>
          </p:blipFill>
          <p:spPr bwMode="auto">
            <a:xfrm>
              <a:off x="1584" y="1152"/>
              <a:ext cx="1400" cy="158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481" name="Text Box 9"/>
            <p:cNvSpPr txBox="1">
              <a:spLocks noChangeAspect="1" noChangeArrowheads="1"/>
            </p:cNvSpPr>
            <p:nvPr/>
          </p:nvSpPr>
          <p:spPr bwMode="auto">
            <a:xfrm>
              <a:off x="2251" y="1470"/>
              <a:ext cx="18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000">
                  <a:solidFill>
                    <a:srgbClr val="66FFFF"/>
                  </a:solidFill>
                  <a:cs typeface="+mn-cs"/>
                </a:rPr>
                <a:t>2</a:t>
              </a:r>
            </a:p>
          </p:txBody>
        </p:sp>
        <p:sp>
          <p:nvSpPr>
            <p:cNvPr id="233482" name="Text Box 10"/>
            <p:cNvSpPr txBox="1">
              <a:spLocks noChangeAspect="1" noChangeArrowheads="1"/>
            </p:cNvSpPr>
            <p:nvPr/>
          </p:nvSpPr>
          <p:spPr bwMode="auto">
            <a:xfrm>
              <a:off x="2834" y="2044"/>
              <a:ext cx="18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000">
                  <a:solidFill>
                    <a:srgbClr val="66FFFF"/>
                  </a:solidFill>
                  <a:cs typeface="+mn-cs"/>
                </a:rPr>
                <a:t>5</a:t>
              </a:r>
            </a:p>
          </p:txBody>
        </p:sp>
        <p:sp>
          <p:nvSpPr>
            <p:cNvPr id="233483" name="Text Box 11"/>
            <p:cNvSpPr txBox="1">
              <a:spLocks noChangeAspect="1" noChangeArrowheads="1"/>
            </p:cNvSpPr>
            <p:nvPr/>
          </p:nvSpPr>
          <p:spPr bwMode="auto">
            <a:xfrm>
              <a:off x="1852" y="1470"/>
              <a:ext cx="18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000">
                  <a:solidFill>
                    <a:srgbClr val="66FFFF"/>
                  </a:solidFill>
                  <a:cs typeface="+mn-cs"/>
                </a:rPr>
                <a:t>1</a:t>
              </a:r>
            </a:p>
          </p:txBody>
        </p:sp>
        <p:sp>
          <p:nvSpPr>
            <p:cNvPr id="233484" name="Arc 12"/>
            <p:cNvSpPr>
              <a:spLocks noChangeAspect="1"/>
            </p:cNvSpPr>
            <p:nvPr/>
          </p:nvSpPr>
          <p:spPr bwMode="auto">
            <a:xfrm rot="-11952719">
              <a:off x="2190" y="1593"/>
              <a:ext cx="123" cy="1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85" name="Text Box 13"/>
            <p:cNvSpPr txBox="1">
              <a:spLocks noChangeAspect="1" noChangeArrowheads="1"/>
            </p:cNvSpPr>
            <p:nvPr/>
          </p:nvSpPr>
          <p:spPr bwMode="auto">
            <a:xfrm>
              <a:off x="2098" y="1716"/>
              <a:ext cx="3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solidFill>
                    <a:srgbClr val="FFFFFF"/>
                  </a:solidFill>
                  <a:cs typeface="+mn-cs"/>
                </a:rPr>
                <a:t>144°</a:t>
              </a:r>
            </a:p>
          </p:txBody>
        </p:sp>
        <p:sp>
          <p:nvSpPr>
            <p:cNvPr id="233486" name="Text Box 14"/>
            <p:cNvSpPr txBox="1">
              <a:spLocks noChangeArrowheads="1"/>
            </p:cNvSpPr>
            <p:nvPr/>
          </p:nvSpPr>
          <p:spPr bwMode="auto">
            <a:xfrm>
              <a:off x="1488" y="1152"/>
              <a:ext cx="16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fr-FR" sz="18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angle de  Meschan</a:t>
              </a:r>
            </a:p>
          </p:txBody>
        </p:sp>
      </p:grpSp>
      <p:pic>
        <p:nvPicPr>
          <p:cNvPr id="5837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2366963" cy="367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88" name="Text Box 16"/>
          <p:cNvSpPr txBox="1">
            <a:spLocks noChangeArrowheads="1"/>
          </p:cNvSpPr>
          <p:nvPr/>
        </p:nvSpPr>
        <p:spPr bwMode="auto">
          <a:xfrm>
            <a:off x="533400" y="1524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3600" dirty="0" smtClean="0">
                <a:solidFill>
                  <a:srgbClr val="FAFD00"/>
                </a:solidFill>
                <a:latin typeface="Arial" charset="0"/>
                <a:cs typeface="+mn-cs"/>
              </a:rPr>
              <a:t>Morphologie de l’avant-pied</a:t>
            </a:r>
          </a:p>
        </p:txBody>
      </p:sp>
      <p:sp>
        <p:nvSpPr>
          <p:cNvPr id="233489" name="Text Box 17"/>
          <p:cNvSpPr txBox="1">
            <a:spLocks noChangeArrowheads="1"/>
          </p:cNvSpPr>
          <p:nvPr/>
        </p:nvSpPr>
        <p:spPr bwMode="auto">
          <a:xfrm>
            <a:off x="381000" y="914400"/>
            <a:ext cx="876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FFFFFF"/>
                </a:solidFill>
                <a:latin typeface="Arial" charset="0"/>
                <a:cs typeface="+mn-cs"/>
              </a:rPr>
              <a:t>Alignement idéal des articulations </a:t>
            </a:r>
            <a:r>
              <a:rPr lang="fr-FR" dirty="0" err="1" smtClean="0">
                <a:solidFill>
                  <a:srgbClr val="FFFFFF"/>
                </a:solidFill>
                <a:latin typeface="Arial" charset="0"/>
                <a:cs typeface="+mn-cs"/>
              </a:rPr>
              <a:t>métatarso</a:t>
            </a:r>
            <a:r>
              <a:rPr lang="fr-FR" dirty="0" smtClean="0">
                <a:solidFill>
                  <a:srgbClr val="FFFFFF"/>
                </a:solidFill>
                <a:latin typeface="Arial" charset="0"/>
                <a:cs typeface="+mn-cs"/>
              </a:rPr>
              <a:t>-phalangiennes ?</a:t>
            </a:r>
          </a:p>
        </p:txBody>
      </p:sp>
      <p:pic>
        <p:nvPicPr>
          <p:cNvPr id="18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1826840" cy="531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92280" y="2780928"/>
            <a:ext cx="1781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000" dirty="0">
                <a:solidFill>
                  <a:srgbClr val="FAFD00"/>
                </a:solidFill>
              </a:rPr>
              <a:t>Les métatarsiens ont des longueurs très variables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1143000"/>
          </a:xfrm>
        </p:spPr>
        <p:txBody>
          <a:bodyPr/>
          <a:lstStyle/>
          <a:p>
            <a:r>
              <a:rPr lang="fr-FR" sz="3600" dirty="0">
                <a:solidFill>
                  <a:srgbClr val="FAFD00"/>
                </a:solidFill>
                <a:latin typeface="Arial"/>
                <a:cs typeface="Arial"/>
              </a:rPr>
              <a:t>Surcharge des têtes métatarsiennes</a:t>
            </a:r>
          </a:p>
        </p:txBody>
      </p:sp>
      <p:pic>
        <p:nvPicPr>
          <p:cNvPr id="179209" name="Picture 9" descr="méta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3500438"/>
            <a:ext cx="5511800" cy="1714500"/>
          </a:xfrm>
          <a:ln>
            <a:solidFill>
              <a:srgbClr val="FFFF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971550" y="5589588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FFFFFF"/>
                </a:solidFill>
                <a:latin typeface="Arial" charset="0"/>
                <a:cs typeface="+mn-cs"/>
              </a:rPr>
              <a:t>Semelle déchargeant la tête métatarsienne</a:t>
            </a:r>
          </a:p>
        </p:txBody>
      </p:sp>
      <p:pic>
        <p:nvPicPr>
          <p:cNvPr id="624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5580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84082" y="5157192"/>
            <a:ext cx="8991600" cy="712440"/>
          </a:xfrm>
        </p:spPr>
        <p:txBody>
          <a:bodyPr/>
          <a:lstStyle/>
          <a:p>
            <a:r>
              <a:rPr lang="fr-FR" sz="4000" dirty="0">
                <a:solidFill>
                  <a:srgbClr val="FAFD00"/>
                </a:solidFill>
                <a:latin typeface="Arial"/>
                <a:cs typeface="Arial"/>
              </a:rPr>
              <a:t>Orteils en griffe 		Orteil en marteau</a:t>
            </a:r>
          </a:p>
        </p:txBody>
      </p:sp>
      <p:pic>
        <p:nvPicPr>
          <p:cNvPr id="747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48880"/>
            <a:ext cx="4317998" cy="274319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572000" cy="2755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88640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dirty="0">
                <a:solidFill>
                  <a:srgbClr val="FFFFFF"/>
                </a:solidFill>
              </a:rPr>
              <a:t>D</a:t>
            </a:r>
            <a:r>
              <a:rPr lang="fr-FR" dirty="0" smtClean="0">
                <a:solidFill>
                  <a:srgbClr val="FFFFFF"/>
                </a:solidFill>
              </a:rPr>
              <a:t>éformations des </a:t>
            </a:r>
            <a:r>
              <a:rPr lang="fr-FR" dirty="0">
                <a:solidFill>
                  <a:srgbClr val="FFFFFF"/>
                </a:solidFill>
              </a:rPr>
              <a:t>orteils </a:t>
            </a:r>
            <a:r>
              <a:rPr lang="fr-FR" dirty="0" smtClean="0">
                <a:solidFill>
                  <a:srgbClr val="FFFFFF"/>
                </a:solidFill>
              </a:rPr>
              <a:t>= conséquence </a:t>
            </a:r>
            <a:r>
              <a:rPr lang="fr-FR" dirty="0">
                <a:solidFill>
                  <a:srgbClr val="FFFFFF"/>
                </a:solidFill>
              </a:rPr>
              <a:t>des rétractions des parties molles et des anomalies de longueur des métatarsiens</a:t>
            </a:r>
          </a:p>
        </p:txBody>
      </p:sp>
      <p:pic>
        <p:nvPicPr>
          <p:cNvPr id="3" name="Image 2" descr="Capture d’écran 2015-11-24 à 09.46.4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5906"/>
            <a:ext cx="1440160" cy="2156389"/>
          </a:xfrm>
          <a:prstGeom prst="rect">
            <a:avLst/>
          </a:prstGeom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93" y="620713"/>
            <a:ext cx="4614232" cy="424844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251520" y="2060848"/>
            <a:ext cx="3313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3200" dirty="0" smtClean="0">
                <a:solidFill>
                  <a:srgbClr val="FAFD00"/>
                </a:solidFill>
                <a:latin typeface="Arial" charset="0"/>
                <a:cs typeface="+mn-cs"/>
              </a:rPr>
              <a:t>Vue externe</a:t>
            </a:r>
          </a:p>
        </p:txBody>
      </p:sp>
      <p:pic>
        <p:nvPicPr>
          <p:cNvPr id="4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7504" y="260648"/>
            <a:ext cx="46815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4800" dirty="0" smtClean="0">
                <a:solidFill>
                  <a:srgbClr val="FAFD00"/>
                </a:solidFill>
                <a:latin typeface="Arial" charset="0"/>
                <a:cs typeface="+mn-cs"/>
              </a:rPr>
              <a:t>Anatomie</a:t>
            </a:r>
          </a:p>
        </p:txBody>
      </p:sp>
      <p:pic>
        <p:nvPicPr>
          <p:cNvPr id="6" name="Picture 5" descr="DSCN68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4772"/>
            <a:ext cx="3960440" cy="249067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251520" y="18864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2800" dirty="0" smtClean="0">
                <a:solidFill>
                  <a:srgbClr val="FAFD00"/>
                </a:solidFill>
                <a:latin typeface="Arial" charset="0"/>
                <a:cs typeface="+mn-cs"/>
              </a:rPr>
              <a:t>Traitement chirurgical des griffes des orteils</a:t>
            </a:r>
          </a:p>
        </p:txBody>
      </p:sp>
      <p:pic>
        <p:nvPicPr>
          <p:cNvPr id="7577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202487" cy="2730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Capture d’écran 2015-11-24 à 09.30.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7032"/>
            <a:ext cx="2520280" cy="2831999"/>
          </a:xfrm>
          <a:prstGeom prst="rect">
            <a:avLst/>
          </a:prstGeom>
        </p:spPr>
      </p:pic>
      <p:pic>
        <p:nvPicPr>
          <p:cNvPr id="4" name="Image 3" descr="Capture d’écran 2015-11-24 à 09.31.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437112"/>
            <a:ext cx="4257737" cy="1430784"/>
          </a:xfrm>
          <a:prstGeom prst="rect">
            <a:avLst/>
          </a:prstGeom>
        </p:spPr>
      </p:pic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852936"/>
            <a:ext cx="7696200" cy="648816"/>
          </a:xfrm>
        </p:spPr>
        <p:txBody>
          <a:bodyPr/>
          <a:lstStyle/>
          <a:p>
            <a:r>
              <a:rPr lang="fr-FR" sz="2400" dirty="0">
                <a:solidFill>
                  <a:srgbClr val="FFFFFF"/>
                </a:solidFill>
                <a:latin typeface="Arial"/>
                <a:cs typeface="Arial"/>
              </a:rPr>
              <a:t>Griffe distale 		   </a:t>
            </a:r>
            <a:r>
              <a:rPr lang="fr-FR" sz="2400" dirty="0" smtClean="0">
                <a:solidFill>
                  <a:srgbClr val="FFFFFF"/>
                </a:solidFill>
                <a:latin typeface="Arial"/>
                <a:cs typeface="Arial"/>
              </a:rPr>
              <a:t>             Griffe </a:t>
            </a:r>
            <a:r>
              <a:rPr lang="fr-FR" sz="2400" dirty="0">
                <a:solidFill>
                  <a:srgbClr val="FFFFFF"/>
                </a:solidFill>
                <a:latin typeface="Arial"/>
                <a:cs typeface="Arial"/>
              </a:rPr>
              <a:t>totale 		</a:t>
            </a:r>
          </a:p>
        </p:txBody>
      </p:sp>
      <p:pic>
        <p:nvPicPr>
          <p:cNvPr id="7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56176" y="332656"/>
            <a:ext cx="1785392" cy="523528"/>
          </a:xfrm>
        </p:spPr>
        <p:txBody>
          <a:bodyPr/>
          <a:lstStyle/>
          <a:p>
            <a:pPr algn="l"/>
            <a:r>
              <a:rPr lang="fr-FR" sz="2400" dirty="0" smtClean="0">
                <a:solidFill>
                  <a:srgbClr val="FAFD00"/>
                </a:solidFill>
                <a:latin typeface="Arial"/>
                <a:cs typeface="Arial"/>
              </a:rPr>
              <a:t>Luxation des MP</a:t>
            </a:r>
            <a:endParaRPr lang="fr-FR" sz="2400" dirty="0">
              <a:solidFill>
                <a:srgbClr val="FAFD00"/>
              </a:solidFill>
              <a:latin typeface="Arial"/>
              <a:cs typeface="Arial"/>
            </a:endParaRPr>
          </a:p>
        </p:txBody>
      </p:sp>
      <p:pic>
        <p:nvPicPr>
          <p:cNvPr id="193546" name="Picture 10" descr="wei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2276872"/>
            <a:ext cx="5832475" cy="3478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323528" y="3645024"/>
            <a:ext cx="2286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2800" dirty="0" smtClean="0">
                <a:solidFill>
                  <a:srgbClr val="FFFFFF"/>
                </a:solidFill>
                <a:latin typeface="Arial" charset="0"/>
                <a:cs typeface="+mn-cs"/>
              </a:rPr>
              <a:t>Ostéotomie de Weil</a:t>
            </a: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3275856" y="5733256"/>
            <a:ext cx="5112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FAFD00"/>
                </a:solidFill>
                <a:latin typeface="Arial" charset="0"/>
                <a:cs typeface="+mn-cs"/>
              </a:rPr>
              <a:t>Accourcissement des métatarsiens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" y="0"/>
            <a:ext cx="2882900" cy="2209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94" y="0"/>
            <a:ext cx="2590800" cy="21828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Sans titre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0645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Sans titre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272408" cy="312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5-11-24 à 10.36.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28700"/>
            <a:ext cx="8572500" cy="58293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8" y="18864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Merci pour votre attention</a:t>
            </a:r>
            <a:endParaRPr lang="fr-FR" sz="4400" dirty="0"/>
          </a:p>
        </p:txBody>
      </p:sp>
      <p:sp>
        <p:nvSpPr>
          <p:cNvPr id="4" name="Pensées 3"/>
          <p:cNvSpPr/>
          <p:nvPr/>
        </p:nvSpPr>
        <p:spPr>
          <a:xfrm>
            <a:off x="6263680" y="764704"/>
            <a:ext cx="2880320" cy="1440160"/>
          </a:xfrm>
          <a:prstGeom prst="cloudCallout">
            <a:avLst>
              <a:gd name="adj1" fmla="val -35700"/>
              <a:gd name="adj2" fmla="val 101467"/>
            </a:avLst>
          </a:prstGeom>
          <a:noFill/>
          <a:ln>
            <a:solidFill>
              <a:srgbClr val="FAFD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AFD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60232" y="105273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AFD00"/>
                </a:solidFill>
              </a:rPr>
              <a:t>Pfft </a:t>
            </a:r>
            <a:r>
              <a:rPr lang="fr-FR" sz="1800" dirty="0" smtClean="0">
                <a:solidFill>
                  <a:srgbClr val="FAFD00"/>
                </a:solidFill>
              </a:rPr>
              <a:t>! Pour nous, </a:t>
            </a:r>
            <a:r>
              <a:rPr lang="fr-FR" sz="1800" dirty="0" smtClean="0">
                <a:solidFill>
                  <a:srgbClr val="FAFD00"/>
                </a:solidFill>
              </a:rPr>
              <a:t>Ni patte plate , ni patte creuse...</a:t>
            </a:r>
            <a:endParaRPr lang="fr-FR" sz="1800" dirty="0">
              <a:solidFill>
                <a:srgbClr val="FAFD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3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FAFD00"/>
                </a:solidFill>
                <a:latin typeface="Arial"/>
                <a:cs typeface="Arial"/>
              </a:rPr>
              <a:t>Architecture plantaire</a:t>
            </a:r>
          </a:p>
        </p:txBody>
      </p:sp>
      <p:sp>
        <p:nvSpPr>
          <p:cNvPr id="189444" name="Text Box 1028"/>
          <p:cNvSpPr txBox="1">
            <a:spLocks noChangeArrowheads="1"/>
          </p:cNvSpPr>
          <p:nvPr/>
        </p:nvSpPr>
        <p:spPr bwMode="auto">
          <a:xfrm>
            <a:off x="179512" y="4941168"/>
            <a:ext cx="8686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3200" dirty="0" smtClean="0">
                <a:solidFill>
                  <a:srgbClr val="FFFFFF"/>
                </a:solidFill>
                <a:latin typeface="Arial" charset="0"/>
                <a:cs typeface="+mn-cs"/>
              </a:rPr>
              <a:t>Les 3 arches médiale, latérale et antérieure</a:t>
            </a:r>
          </a:p>
        </p:txBody>
      </p:sp>
      <p:pic>
        <p:nvPicPr>
          <p:cNvPr id="10243" name="Picture 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241550"/>
            <a:ext cx="5767387" cy="2374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30" name="Picture 14" descr="arch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8" r="20188"/>
          <a:stretch>
            <a:fillRect/>
          </a:stretch>
        </p:blipFill>
        <p:spPr>
          <a:xfrm>
            <a:off x="251520" y="2492896"/>
            <a:ext cx="3672408" cy="3966201"/>
          </a:xfrm>
          <a:ln>
            <a:solidFill>
              <a:srgbClr val="FFFF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8432" name="Picture 16" descr="aponvr plantai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16632"/>
            <a:ext cx="4017963" cy="2017713"/>
          </a:xfrm>
          <a:ln>
            <a:solidFill>
              <a:srgbClr val="FFFF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8436" name="Picture 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88640"/>
            <a:ext cx="2266950" cy="5043488"/>
          </a:xfrm>
          <a:ln w="19050">
            <a:solidFill>
              <a:srgbClr val="FFFF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8435" name="Text Box 19"/>
          <p:cNvSpPr txBox="1">
            <a:spLocks noChangeArrowheads="1"/>
          </p:cNvSpPr>
          <p:nvPr/>
        </p:nvSpPr>
        <p:spPr bwMode="auto">
          <a:xfrm>
            <a:off x="4211960" y="5373216"/>
            <a:ext cx="46084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FAFD00"/>
                </a:solidFill>
                <a:latin typeface="Arial" charset="0"/>
                <a:cs typeface="+mn-cs"/>
              </a:rPr>
              <a:t>Arche médiale. Importance de l’aponévrose plantaire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AFD00"/>
                </a:solidFill>
                <a:latin typeface="Arial"/>
                <a:cs typeface="Arial"/>
              </a:rPr>
              <a:t>Radiologie  du pied normal</a:t>
            </a:r>
          </a:p>
        </p:txBody>
      </p:sp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7017426" cy="30914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3402" y="116632"/>
            <a:ext cx="8839200" cy="1143000"/>
          </a:xfrm>
        </p:spPr>
        <p:txBody>
          <a:bodyPr/>
          <a:lstStyle/>
          <a:p>
            <a:pPr algn="l"/>
            <a:r>
              <a:rPr lang="fr-FR" sz="4000" dirty="0">
                <a:solidFill>
                  <a:srgbClr val="FAFD00"/>
                </a:solidFill>
                <a:latin typeface="Arial"/>
                <a:cs typeface="Arial"/>
              </a:rPr>
              <a:t>Mouvements de la cheville et du pied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1187624" y="5517232"/>
            <a:ext cx="6988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3600" dirty="0" smtClean="0">
                <a:solidFill>
                  <a:srgbClr val="FAFD00"/>
                </a:solidFill>
                <a:latin typeface="Arial" charset="0"/>
                <a:cs typeface="+mn-cs"/>
              </a:rPr>
              <a:t>Éversion		Inversion</a:t>
            </a:r>
          </a:p>
        </p:txBody>
      </p:sp>
      <p:pic>
        <p:nvPicPr>
          <p:cNvPr id="13315" name="Picture 15" descr="éver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44" y="1412776"/>
            <a:ext cx="3325812" cy="36718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16" descr="inver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2598738" cy="3743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fr-FR" dirty="0">
                <a:solidFill>
                  <a:srgbClr val="FAFD00"/>
                </a:solidFill>
                <a:latin typeface="Corbel" charset="0"/>
              </a:rPr>
              <a:t>Flexion dorsale et plantaire</a:t>
            </a:r>
          </a:p>
        </p:txBody>
      </p:sp>
      <p:pic>
        <p:nvPicPr>
          <p:cNvPr id="97288" name="Picture 8" descr="Flex ex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773238"/>
            <a:ext cx="5761037" cy="3389312"/>
          </a:xfrm>
          <a:ln>
            <a:solidFill>
              <a:srgbClr val="FFFF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425700" cy="3238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90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ube">
  <a:themeElements>
    <a:clrScheme name="Aube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Aube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b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Aube.thmx</Template>
  <TotalTime>2888</TotalTime>
  <Pages>20</Pages>
  <Words>487</Words>
  <Application>Microsoft Macintosh PowerPoint</Application>
  <PresentationFormat>Présentation à l'écran (4:3)</PresentationFormat>
  <Paragraphs>92</Paragraphs>
  <Slides>43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Aube</vt:lpstr>
      <vt:lpstr>Le pied  tour d’horizon rapide:  Examen, pied plat, pied creux, métatarsalgies</vt:lpstr>
      <vt:lpstr>Présentation PowerPoint</vt:lpstr>
      <vt:lpstr>Présentation PowerPoint</vt:lpstr>
      <vt:lpstr>Présentation PowerPoint</vt:lpstr>
      <vt:lpstr>Architecture plantaire</vt:lpstr>
      <vt:lpstr>Présentation PowerPoint</vt:lpstr>
      <vt:lpstr>Radiologie  du pied normal</vt:lpstr>
      <vt:lpstr>Mouvements de la cheville et du pied</vt:lpstr>
      <vt:lpstr>Flexion dorsale et plantaire</vt:lpstr>
      <vt:lpstr>Présentation PowerPoint</vt:lpstr>
      <vt:lpstr>Recherche d’une laxité</vt:lpstr>
      <vt:lpstr>Empreinte plantaire</vt:lpstr>
      <vt:lpstr>Empreintes plantaires anormales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Pied plat</vt:lpstr>
      <vt:lpstr>Présentation PowerPoint</vt:lpstr>
      <vt:lpstr>Radiologie du pied plat</vt:lpstr>
      <vt:lpstr>Le port de semelles orthopédique est indiqué dans la plupart des cas</vt:lpstr>
      <vt:lpstr>Présentation PowerPoint</vt:lpstr>
      <vt:lpstr>Le traitement chirurgical est exceptionnel</vt:lpstr>
      <vt:lpstr>Pied creux </vt:lpstr>
      <vt:lpstr>Pied creux : Griffe des orteils</vt:lpstr>
      <vt:lpstr>Perte d’appui des orteils</vt:lpstr>
      <vt:lpstr>Présentation PowerPoint</vt:lpstr>
      <vt:lpstr>Pieds creux : Stades 1, 2 et 3</vt:lpstr>
      <vt:lpstr>Pied creux varus</vt:lpstr>
      <vt:lpstr>Ostéotomie du calcaneum</vt:lpstr>
      <vt:lpstr>Pied creux avec équinisme</vt:lpstr>
      <vt:lpstr>Métatarsalgies</vt:lpstr>
      <vt:lpstr>Présentation PowerPoint</vt:lpstr>
      <vt:lpstr>Surcharge des têtes métatarsiennes</vt:lpstr>
      <vt:lpstr>Orteils en griffe   Orteil en marteau</vt:lpstr>
      <vt:lpstr>Griffe distale                   Griffe totale   </vt:lpstr>
      <vt:lpstr>Luxation des MP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subject/>
  <dc:creator>JLL</dc:creator>
  <cp:keywords/>
  <dc:description/>
  <cp:lastModifiedBy>Admin</cp:lastModifiedBy>
  <cp:revision>280</cp:revision>
  <cp:lastPrinted>2009-04-22T19:24:48Z</cp:lastPrinted>
  <dcterms:created xsi:type="dcterms:W3CDTF">1999-06-08T18:49:04Z</dcterms:created>
  <dcterms:modified xsi:type="dcterms:W3CDTF">2015-11-26T18:20:15Z</dcterms:modified>
</cp:coreProperties>
</file>