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333" r:id="rId3"/>
    <p:sldId id="352" r:id="rId4"/>
    <p:sldId id="263" r:id="rId5"/>
    <p:sldId id="336" r:id="rId6"/>
    <p:sldId id="292" r:id="rId7"/>
    <p:sldId id="293" r:id="rId8"/>
    <p:sldId id="353" r:id="rId9"/>
    <p:sldId id="368" r:id="rId10"/>
    <p:sldId id="297" r:id="rId11"/>
    <p:sldId id="294" r:id="rId12"/>
    <p:sldId id="354" r:id="rId13"/>
    <p:sldId id="258" r:id="rId14"/>
    <p:sldId id="257" r:id="rId15"/>
    <p:sldId id="273" r:id="rId16"/>
    <p:sldId id="274" r:id="rId17"/>
    <p:sldId id="315" r:id="rId18"/>
    <p:sldId id="275" r:id="rId19"/>
    <p:sldId id="276" r:id="rId20"/>
    <p:sldId id="355" r:id="rId21"/>
    <p:sldId id="335" r:id="rId22"/>
    <p:sldId id="270" r:id="rId23"/>
    <p:sldId id="356" r:id="rId24"/>
    <p:sldId id="357" r:id="rId25"/>
    <p:sldId id="358" r:id="rId26"/>
    <p:sldId id="359" r:id="rId27"/>
    <p:sldId id="360" r:id="rId28"/>
    <p:sldId id="361" r:id="rId29"/>
    <p:sldId id="362" r:id="rId30"/>
    <p:sldId id="304" r:id="rId31"/>
    <p:sldId id="312" r:id="rId32"/>
    <p:sldId id="301" r:id="rId33"/>
    <p:sldId id="334" r:id="rId34"/>
    <p:sldId id="364" r:id="rId35"/>
    <p:sldId id="365" r:id="rId36"/>
    <p:sldId id="302" r:id="rId37"/>
    <p:sldId id="332" r:id="rId38"/>
    <p:sldId id="318" r:id="rId39"/>
    <p:sldId id="327" r:id="rId40"/>
    <p:sldId id="319" r:id="rId41"/>
    <p:sldId id="369" r:id="rId42"/>
    <p:sldId id="371" r:id="rId43"/>
    <p:sldId id="370" r:id="rId44"/>
    <p:sldId id="320" r:id="rId45"/>
    <p:sldId id="351" r:id="rId46"/>
    <p:sldId id="329" r:id="rId47"/>
    <p:sldId id="330" r:id="rId48"/>
    <p:sldId id="331" r:id="rId49"/>
    <p:sldId id="324" r:id="rId50"/>
    <p:sldId id="328" r:id="rId51"/>
    <p:sldId id="321" r:id="rId52"/>
    <p:sldId id="367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7" autoAdjust="0"/>
    <p:restoredTop sz="94607" autoAdjust="0"/>
  </p:normalViewPr>
  <p:slideViewPr>
    <p:cSldViewPr>
      <p:cViewPr>
        <p:scale>
          <a:sx n="60" d="100"/>
          <a:sy n="60" d="100"/>
        </p:scale>
        <p:origin x="-1376" y="-10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7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A1D42-1DF5-4F0D-85E6-A502998D7A5E}" type="datetimeFigureOut">
              <a:rPr lang="en-US" smtClean="0"/>
              <a:t>10/10/15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D93B58-FF05-49B3-B4FC-E7FC400C2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246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FDD3C-DF3D-43E7-BDB8-B5FF72A125BC}" type="datetimeFigureOut">
              <a:rPr lang="en-US" smtClean="0"/>
              <a:t>10/10/15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5BA8-0654-4E34-9DA9-FCE67094E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872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FDD3C-DF3D-43E7-BDB8-B5FF72A125BC}" type="datetimeFigureOut">
              <a:rPr lang="en-US" smtClean="0"/>
              <a:t>10/10/15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5BA8-0654-4E34-9DA9-FCE67094E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20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FDD3C-DF3D-43E7-BDB8-B5FF72A125BC}" type="datetimeFigureOut">
              <a:rPr lang="en-US" smtClean="0"/>
              <a:t>10/10/15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5BA8-0654-4E34-9DA9-FCE67094E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05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FDD3C-DF3D-43E7-BDB8-B5FF72A125BC}" type="datetimeFigureOut">
              <a:rPr lang="en-US" smtClean="0"/>
              <a:t>10/10/15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5BA8-0654-4E34-9DA9-FCE67094E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398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FDD3C-DF3D-43E7-BDB8-B5FF72A125BC}" type="datetimeFigureOut">
              <a:rPr lang="en-US" smtClean="0"/>
              <a:t>10/10/15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5BA8-0654-4E34-9DA9-FCE67094E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968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FDD3C-DF3D-43E7-BDB8-B5FF72A125BC}" type="datetimeFigureOut">
              <a:rPr lang="en-US" smtClean="0"/>
              <a:t>10/10/15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5BA8-0654-4E34-9DA9-FCE67094E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769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FDD3C-DF3D-43E7-BDB8-B5FF72A125BC}" type="datetimeFigureOut">
              <a:rPr lang="en-US" smtClean="0"/>
              <a:t>10/10/15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5BA8-0654-4E34-9DA9-FCE67094E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315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FDD3C-DF3D-43E7-BDB8-B5FF72A125BC}" type="datetimeFigureOut">
              <a:rPr lang="en-US" smtClean="0"/>
              <a:t>10/10/15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5BA8-0654-4E34-9DA9-FCE67094E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457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FDD3C-DF3D-43E7-BDB8-B5FF72A125BC}" type="datetimeFigureOut">
              <a:rPr lang="en-US" smtClean="0"/>
              <a:t>10/10/15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5BA8-0654-4E34-9DA9-FCE67094E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028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FDD3C-DF3D-43E7-BDB8-B5FF72A125BC}" type="datetimeFigureOut">
              <a:rPr lang="en-US" smtClean="0"/>
              <a:t>10/10/15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5BA8-0654-4E34-9DA9-FCE67094E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909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FDD3C-DF3D-43E7-BDB8-B5FF72A125BC}" type="datetimeFigureOut">
              <a:rPr lang="en-US" smtClean="0"/>
              <a:t>10/10/15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85BA8-0654-4E34-9DA9-FCE67094E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99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FDD3C-DF3D-43E7-BDB8-B5FF72A125BC}" type="datetimeFigureOut">
              <a:rPr lang="en-US" smtClean="0"/>
              <a:t>10/10/15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85BA8-0654-4E34-9DA9-FCE67094E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060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Relationship Id="rId3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918648" cy="1686049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Chirurgie de l’appareil locomoteur</a:t>
            </a:r>
            <a:br>
              <a:rPr lang="fr-FR" b="1" dirty="0" smtClean="0">
                <a:solidFill>
                  <a:schemeClr val="bg1"/>
                </a:solidFill>
              </a:rPr>
            </a:br>
            <a:r>
              <a:rPr lang="fr-FR" b="1" dirty="0" smtClean="0">
                <a:solidFill>
                  <a:schemeClr val="bg1"/>
                </a:solidFill>
              </a:rPr>
              <a:t>Particularités de la Personne Agée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117" y="2924944"/>
            <a:ext cx="4704487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80" y="2280989"/>
            <a:ext cx="1785937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136" y="2449139"/>
            <a:ext cx="2475132" cy="1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876056" y="6413140"/>
            <a:ext cx="3304456" cy="512440"/>
          </a:xfrm>
        </p:spPr>
        <p:txBody>
          <a:bodyPr>
            <a:normAutofit/>
          </a:bodyPr>
          <a:lstStyle/>
          <a:p>
            <a:pPr algn="r"/>
            <a:r>
              <a:rPr lang="fr-FR" sz="2000" i="1" dirty="0" smtClean="0">
                <a:solidFill>
                  <a:schemeClr val="tx1"/>
                </a:solidFill>
              </a:rPr>
              <a:t>Pr Jean </a:t>
            </a:r>
            <a:r>
              <a:rPr lang="fr-FR" sz="2000" i="1" dirty="0" err="1" smtClean="0">
                <a:solidFill>
                  <a:schemeClr val="tx1"/>
                </a:solidFill>
              </a:rPr>
              <a:t>Paysant</a:t>
            </a:r>
            <a:r>
              <a:rPr lang="fr-FR" sz="2000" i="1" dirty="0" smtClean="0">
                <a:solidFill>
                  <a:schemeClr val="tx1"/>
                </a:solidFill>
              </a:rPr>
              <a:t>, MPR Nancy</a:t>
            </a:r>
            <a:endParaRPr lang="en-US" sz="20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334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16200000">
            <a:off x="-3101415" y="2965512"/>
            <a:ext cx="7272807" cy="1143000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   appareil « locomoteur »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90440" y="1340768"/>
            <a:ext cx="7632848" cy="4925144"/>
          </a:xfrm>
        </p:spPr>
        <p:txBody>
          <a:bodyPr>
            <a:normAutofit fontScale="85000" lnSpcReduction="1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Vieillissement des afférences : </a:t>
            </a:r>
            <a:r>
              <a:rPr lang="fr-FR" dirty="0" smtClean="0"/>
              <a:t>informations </a:t>
            </a:r>
            <a:r>
              <a:rPr lang="fr-FR" dirty="0" err="1" smtClean="0"/>
              <a:t>somato</a:t>
            </a:r>
            <a:r>
              <a:rPr lang="fr-FR" dirty="0" smtClean="0"/>
              <a:t>-sensorielles</a:t>
            </a:r>
            <a:endParaRPr lang="en-US" dirty="0" smtClean="0"/>
          </a:p>
          <a:p>
            <a:pPr lvl="1"/>
            <a:r>
              <a:rPr lang="fr-FR" dirty="0" smtClean="0"/>
              <a:t>Capteurs proprioceptifs, récepteurs sensoriels…</a:t>
            </a:r>
          </a:p>
          <a:p>
            <a:pPr lvl="1"/>
            <a:endParaRPr lang="fr-FR" dirty="0"/>
          </a:p>
          <a:p>
            <a:r>
              <a:rPr lang="fr-FR" b="1" dirty="0" smtClean="0">
                <a:solidFill>
                  <a:srgbClr val="FF0000"/>
                </a:solidFill>
              </a:rPr>
              <a:t>Difficultés au traitement de l’information </a:t>
            </a:r>
            <a:r>
              <a:rPr lang="fr-FR" dirty="0" smtClean="0"/>
              <a:t>(commande et régulation)</a:t>
            </a:r>
          </a:p>
          <a:p>
            <a:pPr lvl="1"/>
            <a:r>
              <a:rPr lang="fr-FR" dirty="0" smtClean="0"/>
              <a:t>Capacités motivationnelles, planification…</a:t>
            </a:r>
          </a:p>
          <a:p>
            <a:pPr lvl="1"/>
            <a:r>
              <a:rPr lang="fr-FR" dirty="0" smtClean="0"/>
              <a:t>Capacités cognitives, capacités attentionnelles…</a:t>
            </a:r>
          </a:p>
          <a:p>
            <a:pPr marL="457200" lvl="1" indent="0">
              <a:buNone/>
            </a:pPr>
            <a:endParaRPr lang="fr-FR" dirty="0"/>
          </a:p>
          <a:p>
            <a:r>
              <a:rPr lang="fr-FR" b="1" dirty="0" smtClean="0">
                <a:solidFill>
                  <a:srgbClr val="FF0000"/>
                </a:solidFill>
              </a:rPr>
              <a:t>Vieillissement des efférences  </a:t>
            </a:r>
            <a:r>
              <a:rPr lang="fr-FR" dirty="0" smtClean="0"/>
              <a:t>: effecteurs moteurs</a:t>
            </a:r>
          </a:p>
          <a:p>
            <a:pPr lvl="1"/>
            <a:r>
              <a:rPr lang="fr-FR" dirty="0" smtClean="0"/>
              <a:t>Raideur articulaire, rétractions </a:t>
            </a:r>
            <a:r>
              <a:rPr lang="fr-FR" dirty="0" err="1" smtClean="0"/>
              <a:t>musculotendineuses</a:t>
            </a:r>
            <a:r>
              <a:rPr lang="fr-FR" dirty="0" smtClean="0"/>
              <a:t>, amyotrophie, force, endurance…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915816" y="476672"/>
            <a:ext cx="46506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/>
              <a:t>Boucle Sensori-Motrice</a:t>
            </a:r>
          </a:p>
        </p:txBody>
      </p:sp>
    </p:spTree>
    <p:extLst>
      <p:ext uri="{BB962C8B-B14F-4D97-AF65-F5344CB8AC3E}">
        <p14:creationId xmlns:p14="http://schemas.microsoft.com/office/powerpoint/2010/main" val="1471312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91680" y="188641"/>
            <a:ext cx="7128792" cy="4464496"/>
          </a:xfrm>
        </p:spPr>
        <p:txBody>
          <a:bodyPr>
            <a:normAutofit fontScale="85000" lnSpcReduction="20000"/>
          </a:bodyPr>
          <a:lstStyle/>
          <a:p>
            <a:r>
              <a:rPr lang="fr-FR" b="1" dirty="0" smtClean="0"/>
              <a:t>Fréquente réduction de l’adaptabilité « perte de plasticité », « fragilité »</a:t>
            </a:r>
            <a:endParaRPr lang="en-US" b="1" dirty="0"/>
          </a:p>
          <a:p>
            <a:pPr marL="0" indent="0">
              <a:buNone/>
            </a:pPr>
            <a:r>
              <a:rPr lang="fr-FR" sz="800" dirty="0" smtClean="0"/>
              <a:t>   </a:t>
            </a:r>
            <a:endParaRPr lang="fr-FR" sz="800" dirty="0"/>
          </a:p>
          <a:p>
            <a:r>
              <a:rPr lang="fr-FR" dirty="0" smtClean="0"/>
              <a:t>Capacité de réactions adaptées aux changements</a:t>
            </a:r>
            <a:endParaRPr lang="fr-FR" dirty="0"/>
          </a:p>
          <a:p>
            <a:pPr lvl="1"/>
            <a:r>
              <a:rPr lang="fr-FR" dirty="0" smtClean="0"/>
              <a:t>Périphérique : boucle proprioceptive (récepteurs et effecteurs)</a:t>
            </a:r>
          </a:p>
          <a:p>
            <a:pPr lvl="1"/>
            <a:r>
              <a:rPr lang="fr-FR" dirty="0" smtClean="0"/>
              <a:t>Centrale : </a:t>
            </a:r>
            <a:r>
              <a:rPr lang="fr-FR" dirty="0" err="1" smtClean="0"/>
              <a:t>inititiative</a:t>
            </a:r>
            <a:r>
              <a:rPr lang="fr-FR" dirty="0" smtClean="0"/>
              <a:t>, programmation, traitement des informations (espaces, verticalité…), capacités attentionnelles, état thymique</a:t>
            </a:r>
          </a:p>
          <a:p>
            <a:pPr lvl="1"/>
            <a:r>
              <a:rPr lang="fr-FR" sz="700" dirty="0" smtClean="0"/>
              <a:t>  </a:t>
            </a:r>
          </a:p>
          <a:p>
            <a:r>
              <a:rPr lang="fr-FR" b="1" dirty="0" smtClean="0"/>
              <a:t>Réactions motrices mais aussi psycho-comportementales</a:t>
            </a: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 rot="16200000">
            <a:off x="-3579811" y="2219773"/>
            <a:ext cx="8229600" cy="11430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b="1" dirty="0" smtClean="0">
                <a:solidFill>
                  <a:schemeClr val="bg1"/>
                </a:solidFill>
              </a:rPr>
              <a:t>   Les particularités </a:t>
            </a:r>
            <a:r>
              <a:rPr lang="fr-FR" sz="2800" b="1" dirty="0" smtClean="0">
                <a:solidFill>
                  <a:schemeClr val="bg1"/>
                </a:solidFill>
              </a:rPr>
              <a:t>de la personne âgée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339070"/>
            <a:ext cx="3440410" cy="2402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9432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863080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fr-FR" sz="5400" b="1" dirty="0" smtClean="0">
                <a:solidFill>
                  <a:srgbClr val="FFFF00"/>
                </a:solidFill>
              </a:rPr>
              <a:t>La fragilité</a:t>
            </a:r>
            <a:endParaRPr lang="en-US" sz="5400" b="1" dirty="0">
              <a:solidFill>
                <a:srgbClr val="FFFF00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852936"/>
            <a:ext cx="3552206" cy="339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4842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31640" y="476672"/>
            <a:ext cx="6984776" cy="3816424"/>
          </a:xfrm>
        </p:spPr>
        <p:txBody>
          <a:bodyPr>
            <a:normAutofit/>
          </a:bodyPr>
          <a:lstStyle/>
          <a:p>
            <a:r>
              <a:rPr lang="fr-FR" sz="2800" dirty="0" smtClean="0"/>
              <a:t>La fragilité correspond à la perte </a:t>
            </a:r>
            <a:r>
              <a:rPr lang="fr-FR" sz="2800" dirty="0"/>
              <a:t>des réserves adaptatives due au vieillissement et aux maladies </a:t>
            </a:r>
            <a:r>
              <a:rPr lang="fr-FR" sz="2800" dirty="0" smtClean="0"/>
              <a:t>chroniques</a:t>
            </a:r>
          </a:p>
          <a:p>
            <a:endParaRPr lang="fr-FR" sz="2800" dirty="0" smtClean="0"/>
          </a:p>
          <a:p>
            <a:r>
              <a:rPr lang="fr-FR" sz="2800" dirty="0" smtClean="0"/>
              <a:t>L’état </a:t>
            </a:r>
            <a:r>
              <a:rPr lang="fr-FR" sz="2800" dirty="0"/>
              <a:t>de </a:t>
            </a:r>
            <a:r>
              <a:rPr lang="fr-FR" sz="2800" dirty="0" smtClean="0"/>
              <a:t>fragilité permanent (mais parfois masqué) expose au </a:t>
            </a:r>
            <a:r>
              <a:rPr lang="fr-FR" sz="2800" dirty="0"/>
              <a:t>risque de pathologies en cascade</a:t>
            </a:r>
            <a:r>
              <a:rPr lang="fr-FR" sz="2800" dirty="0" smtClean="0"/>
              <a:t>.</a:t>
            </a:r>
          </a:p>
          <a:p>
            <a:pPr marL="457200" lvl="1" indent="0">
              <a:buNone/>
            </a:pPr>
            <a:endParaRPr lang="fr-FR" sz="2400" dirty="0"/>
          </a:p>
          <a:p>
            <a:endParaRPr lang="fr-FR" sz="2800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 rot="16200000">
            <a:off x="-3579811" y="2219773"/>
            <a:ext cx="8229600" cy="11430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b="1" dirty="0" smtClean="0">
                <a:solidFill>
                  <a:schemeClr val="bg1"/>
                </a:solidFill>
              </a:rPr>
              <a:t>   La fragilité de la personne âgée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717032"/>
            <a:ext cx="4398072" cy="292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0976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1680" y="-171400"/>
            <a:ext cx="8229600" cy="1143000"/>
          </a:xfrm>
        </p:spPr>
        <p:txBody>
          <a:bodyPr>
            <a:normAutofit/>
          </a:bodyPr>
          <a:lstStyle/>
          <a:p>
            <a:r>
              <a:rPr lang="fr-FR" sz="3600" dirty="0"/>
              <a:t>Décompensations en série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09328" y="764704"/>
            <a:ext cx="7715200" cy="5184576"/>
          </a:xfrm>
        </p:spPr>
        <p:txBody>
          <a:bodyPr>
            <a:normAutofit/>
          </a:bodyPr>
          <a:lstStyle/>
          <a:p>
            <a:endParaRPr lang="fr-FR" dirty="0"/>
          </a:p>
          <a:p>
            <a:r>
              <a:rPr lang="fr-FR" b="1" dirty="0" smtClean="0"/>
              <a:t>Situations </a:t>
            </a:r>
            <a:r>
              <a:rPr lang="fr-FR" b="1" dirty="0"/>
              <a:t>à risque </a:t>
            </a:r>
            <a:r>
              <a:rPr lang="fr-FR" b="1" dirty="0" smtClean="0"/>
              <a:t>connues</a:t>
            </a:r>
          </a:p>
          <a:p>
            <a:pPr lvl="1"/>
            <a:r>
              <a:rPr lang="fr-FR" dirty="0" smtClean="0"/>
              <a:t>grand </a:t>
            </a:r>
            <a:r>
              <a:rPr lang="fr-FR" dirty="0"/>
              <a:t>âge, </a:t>
            </a:r>
            <a:r>
              <a:rPr lang="fr-FR" dirty="0" smtClean="0"/>
              <a:t>poly-pathologie</a:t>
            </a:r>
            <a:r>
              <a:rPr lang="fr-FR" dirty="0"/>
              <a:t>, </a:t>
            </a:r>
            <a:r>
              <a:rPr lang="fr-FR" dirty="0" smtClean="0"/>
              <a:t>poly-médication</a:t>
            </a:r>
            <a:r>
              <a:rPr lang="fr-FR" dirty="0"/>
              <a:t>, dépendance psychique </a:t>
            </a:r>
            <a:r>
              <a:rPr lang="fr-FR" dirty="0" smtClean="0"/>
              <a:t>et physique</a:t>
            </a:r>
            <a:r>
              <a:rPr lang="fr-FR" dirty="0"/>
              <a:t>. </a:t>
            </a:r>
            <a:endParaRPr lang="fr-FR" dirty="0" smtClean="0"/>
          </a:p>
          <a:p>
            <a:pPr marL="457200" lvl="1" indent="0">
              <a:buNone/>
            </a:pPr>
            <a:endParaRPr lang="fr-FR" dirty="0"/>
          </a:p>
          <a:p>
            <a:r>
              <a:rPr lang="fr-FR" b="1" dirty="0" smtClean="0"/>
              <a:t>Facteurs prépondérants </a:t>
            </a:r>
          </a:p>
          <a:p>
            <a:pPr lvl="1"/>
            <a:r>
              <a:rPr lang="fr-FR" dirty="0" smtClean="0"/>
              <a:t>intensité </a:t>
            </a:r>
            <a:r>
              <a:rPr lang="fr-FR" dirty="0"/>
              <a:t>du stress initial </a:t>
            </a:r>
            <a:r>
              <a:rPr lang="fr-FR" b="1" dirty="0">
                <a:solidFill>
                  <a:srgbClr val="FF0000"/>
                </a:solidFill>
              </a:rPr>
              <a:t>(hospitalisation en milieu </a:t>
            </a:r>
            <a:r>
              <a:rPr lang="fr-FR" b="1" dirty="0" smtClean="0">
                <a:solidFill>
                  <a:srgbClr val="FF0000"/>
                </a:solidFill>
              </a:rPr>
              <a:t>chirurgical notamment</a:t>
            </a:r>
            <a:r>
              <a:rPr lang="fr-FR" b="1" dirty="0">
                <a:solidFill>
                  <a:srgbClr val="FF0000"/>
                </a:solidFill>
              </a:rPr>
              <a:t>) </a:t>
            </a:r>
            <a:endParaRPr lang="fr-FR" b="1" dirty="0" smtClean="0">
              <a:solidFill>
                <a:srgbClr val="FF0000"/>
              </a:solidFill>
            </a:endParaRPr>
          </a:p>
          <a:p>
            <a:pPr lvl="1"/>
            <a:r>
              <a:rPr lang="fr-FR" dirty="0" smtClean="0"/>
              <a:t>non-qualité </a:t>
            </a:r>
            <a:r>
              <a:rPr lang="fr-FR" dirty="0"/>
              <a:t>de l'environnement </a:t>
            </a:r>
            <a:r>
              <a:rPr lang="fr-FR" b="1" dirty="0">
                <a:solidFill>
                  <a:srgbClr val="FF0000"/>
                </a:solidFill>
              </a:rPr>
              <a:t>(insuffisance de formation </a:t>
            </a:r>
            <a:r>
              <a:rPr lang="fr-FR" b="1" dirty="0" smtClean="0">
                <a:solidFill>
                  <a:srgbClr val="FF0000"/>
                </a:solidFill>
              </a:rPr>
              <a:t>des soignants</a:t>
            </a:r>
            <a:r>
              <a:rPr lang="fr-FR" b="1" dirty="0">
                <a:solidFill>
                  <a:srgbClr val="FF0000"/>
                </a:solidFill>
              </a:rPr>
              <a:t>, iatrogénie</a:t>
            </a:r>
            <a:r>
              <a:rPr lang="fr-FR" b="1" dirty="0" smtClean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 rot="16200000">
            <a:off x="-3579811" y="2219773"/>
            <a:ext cx="8229600" cy="11430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b="1" dirty="0" smtClean="0">
                <a:solidFill>
                  <a:schemeClr val="bg1"/>
                </a:solidFill>
              </a:rPr>
              <a:t>   La fragilité de la personne âgée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81000" y="6227763"/>
            <a:ext cx="8458200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2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2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2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2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2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2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20" charset="-128"/>
              </a:defRPr>
            </a:lvl9pPr>
          </a:lstStyle>
          <a:p>
            <a:pPr algn="r">
              <a:spcBef>
                <a:spcPts val="600"/>
              </a:spcBef>
              <a:buFontTx/>
              <a:buNone/>
            </a:pPr>
            <a:r>
              <a:rPr lang="fr-FR" altLang="fr-FR" sz="1600" i="1" dirty="0">
                <a:solidFill>
                  <a:srgbClr val="808080"/>
                </a:solidFill>
              </a:rPr>
              <a:t>Commencez par changer en vous ce que vous voulez changer autour de vous.</a:t>
            </a:r>
          </a:p>
          <a:p>
            <a:pPr algn="r">
              <a:spcBef>
                <a:spcPts val="600"/>
              </a:spcBef>
              <a:buFontTx/>
              <a:buNone/>
            </a:pPr>
            <a:r>
              <a:rPr lang="fr-FR" altLang="fr-FR" sz="1400" dirty="0">
                <a:solidFill>
                  <a:srgbClr val="808080"/>
                </a:solidFill>
              </a:rPr>
              <a:t>Gandhi</a:t>
            </a:r>
          </a:p>
        </p:txBody>
      </p:sp>
    </p:spTree>
    <p:extLst>
      <p:ext uri="{BB962C8B-B14F-4D97-AF65-F5344CB8AC3E}">
        <p14:creationId xmlns:p14="http://schemas.microsoft.com/office/powerpoint/2010/main" val="4134117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6" t="14496" r="28599" b="7576"/>
          <a:stretch/>
        </p:blipFill>
        <p:spPr bwMode="auto">
          <a:xfrm>
            <a:off x="56585" y="-99392"/>
            <a:ext cx="9123927" cy="705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729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3" r="13251" b="4165"/>
          <a:stretch/>
        </p:blipFill>
        <p:spPr bwMode="auto">
          <a:xfrm>
            <a:off x="611560" y="402941"/>
            <a:ext cx="8136904" cy="6377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9853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00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fr-FR" sz="4000" b="1" dirty="0" smtClean="0">
                <a:solidFill>
                  <a:schemeClr val="bg1"/>
                </a:solidFill>
              </a:rPr>
              <a:t>Concept de Fragilité : définition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6" t="27878" r="21220" b="46570"/>
          <a:stretch/>
        </p:blipFill>
        <p:spPr bwMode="auto">
          <a:xfrm>
            <a:off x="78010" y="3501008"/>
            <a:ext cx="9174510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6" t="75946" r="21220" b="11515"/>
          <a:stretch/>
        </p:blipFill>
        <p:spPr bwMode="auto">
          <a:xfrm>
            <a:off x="1331640" y="5737380"/>
            <a:ext cx="6765828" cy="100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98942"/>
            <a:ext cx="1885876" cy="1801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398942"/>
            <a:ext cx="1900121" cy="1814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0013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6" t="16596" r="17678" b="32450"/>
          <a:stretch/>
        </p:blipFill>
        <p:spPr bwMode="auto">
          <a:xfrm>
            <a:off x="401687" y="1052736"/>
            <a:ext cx="8452148" cy="4103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547664" y="437763"/>
            <a:ext cx="3528392" cy="83099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Stress chirurgical </a:t>
            </a:r>
          </a:p>
          <a:p>
            <a:pPr algn="ctr"/>
            <a:r>
              <a:rPr lang="fr-FR" sz="2000" dirty="0" smtClean="0"/>
              <a:t>(± contexte traumatique)</a:t>
            </a:r>
            <a:endParaRPr lang="en-US" sz="2000" dirty="0"/>
          </a:p>
        </p:txBody>
      </p:sp>
      <p:sp>
        <p:nvSpPr>
          <p:cNvPr id="5" name="ZoneTexte 4"/>
          <p:cNvSpPr txBox="1"/>
          <p:nvPr/>
        </p:nvSpPr>
        <p:spPr>
          <a:xfrm>
            <a:off x="3059226" y="1399183"/>
            <a:ext cx="505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b="1" dirty="0" smtClean="0"/>
              <a:t>?</a:t>
            </a:r>
            <a:endParaRPr lang="en-US" sz="5400" b="1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801688" y="6183139"/>
            <a:ext cx="7162800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2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2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2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2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2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2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20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r-FR" altLang="fr-FR" sz="1600" i="1" dirty="0">
                <a:solidFill>
                  <a:srgbClr val="808080"/>
                </a:solidFill>
              </a:rPr>
              <a:t>La science des projets consiste à prévenir les difficultés de l'exécution </a:t>
            </a:r>
            <a:endParaRPr lang="fr-FR" altLang="fr-FR" sz="800" dirty="0">
              <a:solidFill>
                <a:srgbClr val="808080"/>
              </a:solidFill>
            </a:endParaRPr>
          </a:p>
          <a:p>
            <a:pPr algn="r">
              <a:spcBef>
                <a:spcPts val="600"/>
              </a:spcBef>
              <a:buFontTx/>
              <a:buNone/>
            </a:pPr>
            <a:r>
              <a:rPr lang="fr-FR" altLang="fr-FR" sz="1400" dirty="0">
                <a:solidFill>
                  <a:srgbClr val="808080"/>
                </a:solidFill>
              </a:rPr>
              <a:t>Vauvenargues</a:t>
            </a:r>
          </a:p>
        </p:txBody>
      </p:sp>
    </p:spTree>
    <p:extLst>
      <p:ext uri="{BB962C8B-B14F-4D97-AF65-F5344CB8AC3E}">
        <p14:creationId xmlns:p14="http://schemas.microsoft.com/office/powerpoint/2010/main" val="3989361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Prévalence du phénotype fragile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3" t="27153" r="21353" b="11610"/>
          <a:stretch/>
        </p:blipFill>
        <p:spPr bwMode="auto">
          <a:xfrm>
            <a:off x="899593" y="1698171"/>
            <a:ext cx="7717674" cy="4819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502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fr-FR" sz="3600" dirty="0" smtClean="0"/>
              <a:t>La chirurgie TO de l’appareil locomoteur</a:t>
            </a:r>
            <a:br>
              <a:rPr lang="fr-FR" sz="3600" dirty="0" smtClean="0"/>
            </a:br>
            <a:r>
              <a:rPr lang="fr-FR" sz="3600" dirty="0" smtClean="0"/>
              <a:t>c’est </a:t>
            </a:r>
            <a:r>
              <a:rPr lang="fr-FR" sz="3600" dirty="0"/>
              <a:t>possible à tout âge, mais</a:t>
            </a:r>
            <a:r>
              <a:rPr lang="fr-FR" sz="3600" dirty="0" smtClean="0"/>
              <a:t>…</a:t>
            </a:r>
            <a:endParaRPr lang="en-US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90872" y="2032248"/>
            <a:ext cx="8229600" cy="3845024"/>
          </a:xfrm>
        </p:spPr>
        <p:txBody>
          <a:bodyPr>
            <a:normAutofit/>
          </a:bodyPr>
          <a:lstStyle/>
          <a:p>
            <a:r>
              <a:rPr lang="fr-FR" dirty="0" smtClean="0"/>
              <a:t>Définir des </a:t>
            </a:r>
            <a:r>
              <a:rPr lang="fr-FR" b="1" dirty="0" smtClean="0">
                <a:solidFill>
                  <a:srgbClr val="FF0000"/>
                </a:solidFill>
              </a:rPr>
              <a:t>objectifs réalistes</a:t>
            </a:r>
          </a:p>
          <a:p>
            <a:r>
              <a:rPr lang="fr-FR" dirty="0" smtClean="0"/>
              <a:t>Considérer les particularités de la personne âgée en général</a:t>
            </a:r>
          </a:p>
          <a:p>
            <a:pPr lvl="1"/>
            <a:r>
              <a:rPr lang="fr-FR" dirty="0"/>
              <a:t>l</a:t>
            </a:r>
            <a:r>
              <a:rPr lang="fr-FR" dirty="0" smtClean="0"/>
              <a:t>e vieillissement normal</a:t>
            </a:r>
          </a:p>
          <a:p>
            <a:pPr lvl="1"/>
            <a:r>
              <a:rPr lang="fr-FR" dirty="0"/>
              <a:t>l</a:t>
            </a:r>
            <a:r>
              <a:rPr lang="fr-FR" dirty="0" smtClean="0"/>
              <a:t>a </a:t>
            </a:r>
            <a:r>
              <a:rPr lang="fr-FR" sz="3200" b="1" dirty="0" smtClean="0">
                <a:solidFill>
                  <a:srgbClr val="FF0000"/>
                </a:solidFill>
              </a:rPr>
              <a:t>fragilité</a:t>
            </a:r>
          </a:p>
          <a:p>
            <a:r>
              <a:rPr lang="fr-FR" dirty="0"/>
              <a:t>Considérer les particularités de la personne âgée en </a:t>
            </a:r>
            <a:r>
              <a:rPr lang="fr-FR" dirty="0" smtClean="0"/>
              <a:t>particulier : </a:t>
            </a:r>
            <a:r>
              <a:rPr lang="fr-FR" b="1" dirty="0" err="1" smtClean="0">
                <a:solidFill>
                  <a:srgbClr val="FF0000"/>
                </a:solidFill>
              </a:rPr>
              <a:t>polypathologie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651189" y="6095037"/>
            <a:ext cx="4169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« Un homme averti en vaut deux » </a:t>
            </a:r>
          </a:p>
          <a:p>
            <a:r>
              <a:rPr lang="fr-FR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Almanach </a:t>
            </a:r>
            <a:r>
              <a:rPr lang="fr-FR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Vermot</a:t>
            </a:r>
            <a:r>
              <a:rPr lang="fr-FR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, édition cévenole, 1875</a:t>
            </a:r>
            <a:endParaRPr lang="en-US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124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7" t="13997" r="23366" b="25197"/>
          <a:stretch/>
        </p:blipFill>
        <p:spPr bwMode="auto">
          <a:xfrm>
            <a:off x="1228033" y="1386332"/>
            <a:ext cx="7611167" cy="5067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609600" y="197768"/>
            <a:ext cx="8229600" cy="11430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 smtClean="0">
                <a:solidFill>
                  <a:schemeClr val="bg1"/>
                </a:solidFill>
              </a:rPr>
              <a:t>1. Comment évaluer la fragilité ?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156176" y="6444044"/>
            <a:ext cx="2465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Fried</a:t>
            </a:r>
            <a:r>
              <a:rPr lang="fr-FR" dirty="0" smtClean="0"/>
              <a:t> and </a:t>
            </a:r>
            <a:r>
              <a:rPr lang="fr-FR" dirty="0" err="1" smtClean="0"/>
              <a:t>Walston</a:t>
            </a:r>
            <a:r>
              <a:rPr lang="fr-FR" dirty="0" smtClean="0"/>
              <a:t>, 1998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779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Autofit/>
          </a:bodyPr>
          <a:lstStyle/>
          <a:p>
            <a:r>
              <a:rPr lang="fr-FR" sz="3600" b="1" dirty="0"/>
              <a:t>Quatre paramètres </a:t>
            </a:r>
            <a:r>
              <a:rPr lang="fr-FR" sz="3600" b="1" dirty="0" smtClean="0"/>
              <a:t/>
            </a:r>
            <a:br>
              <a:rPr lang="fr-FR" sz="3600" b="1" dirty="0" smtClean="0"/>
            </a:br>
            <a:r>
              <a:rPr lang="fr-FR" sz="3600" b="1" dirty="0" smtClean="0"/>
              <a:t>de </a:t>
            </a:r>
            <a:r>
              <a:rPr lang="fr-FR" sz="3600" b="1" dirty="0"/>
              <a:t>l’évaluation gérontologique permettent de dépister l’état de fragilité</a:t>
            </a:r>
            <a:endParaRPr lang="en-US" sz="36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067944" y="3040360"/>
            <a:ext cx="4968552" cy="3124944"/>
          </a:xfrm>
        </p:spPr>
        <p:txBody>
          <a:bodyPr>
            <a:normAutofit/>
          </a:bodyPr>
          <a:lstStyle/>
          <a:p>
            <a:r>
              <a:rPr lang="en-US" sz="2800" dirty="0"/>
              <a:t>la </a:t>
            </a:r>
            <a:r>
              <a:rPr lang="en-US" sz="2800" dirty="0" err="1"/>
              <a:t>fonction</a:t>
            </a:r>
            <a:r>
              <a:rPr lang="en-US" sz="2800" dirty="0"/>
              <a:t> </a:t>
            </a:r>
            <a:r>
              <a:rPr lang="en-US" sz="2800" dirty="0" err="1" smtClean="0"/>
              <a:t>musculaire</a:t>
            </a:r>
            <a:endParaRPr lang="en-US" sz="2800" dirty="0" smtClean="0"/>
          </a:p>
          <a:p>
            <a:r>
              <a:rPr lang="fr-FR" sz="2800" dirty="0"/>
              <a:t>les aptitudes psychomotrices </a:t>
            </a:r>
            <a:endParaRPr lang="en-US" sz="1800" dirty="0"/>
          </a:p>
          <a:p>
            <a:r>
              <a:rPr lang="en-US" sz="2800" dirty="0" smtClean="0"/>
              <a:t>la </a:t>
            </a:r>
            <a:r>
              <a:rPr lang="en-US" sz="2800" dirty="0" err="1"/>
              <a:t>capacité</a:t>
            </a:r>
            <a:r>
              <a:rPr lang="en-US" sz="2800" dirty="0"/>
              <a:t> </a:t>
            </a:r>
            <a:r>
              <a:rPr lang="en-US" sz="2800" dirty="0" err="1" smtClean="0"/>
              <a:t>aérobie</a:t>
            </a:r>
            <a:endParaRPr lang="en-US" sz="2800" dirty="0" smtClean="0"/>
          </a:p>
          <a:p>
            <a:r>
              <a:rPr lang="en-US" sz="2800" dirty="0" err="1" smtClean="0"/>
              <a:t>l’état</a:t>
            </a:r>
            <a:r>
              <a:rPr lang="en-US" sz="2800" dirty="0" smtClean="0"/>
              <a:t> </a:t>
            </a:r>
            <a:r>
              <a:rPr lang="en-US" sz="2800" dirty="0" err="1" smtClean="0"/>
              <a:t>nutritionnel</a:t>
            </a:r>
            <a:endParaRPr lang="en-US" sz="2800" dirty="0" smtClean="0"/>
          </a:p>
          <a:p>
            <a:r>
              <a:rPr lang="fr-FR" sz="2800" dirty="0" smtClean="0"/>
              <a:t>les </a:t>
            </a:r>
            <a:r>
              <a:rPr lang="fr-FR" sz="2800" dirty="0"/>
              <a:t>fonctions </a:t>
            </a:r>
            <a:r>
              <a:rPr lang="fr-FR" sz="2800" dirty="0" smtClean="0"/>
              <a:t>cognitives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32803"/>
            <a:ext cx="3734817" cy="2484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3116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 smtClean="0"/>
              <a:t>Évaluation complète</a:t>
            </a:r>
            <a:endParaRPr lang="en-US" sz="36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24744"/>
            <a:ext cx="843528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800" i="1" dirty="0"/>
          </a:p>
          <a:p>
            <a:pPr marL="0" indent="0">
              <a:buNone/>
            </a:pPr>
            <a:r>
              <a:rPr lang="fr-FR" sz="1800" dirty="0"/>
              <a:t>1. </a:t>
            </a:r>
            <a:r>
              <a:rPr lang="fr-FR" sz="1800" b="1" dirty="0"/>
              <a:t>Les capacités fonctionnelles pour réaliser les actes de la vie quotidienne </a:t>
            </a:r>
            <a:r>
              <a:rPr lang="fr-FR" sz="1800" dirty="0"/>
              <a:t>(</a:t>
            </a:r>
            <a:r>
              <a:rPr lang="fr-FR" sz="1800" dirty="0" smtClean="0"/>
              <a:t>ADL) sont </a:t>
            </a:r>
            <a:r>
              <a:rPr lang="fr-FR" sz="1800" dirty="0"/>
              <a:t>évaluées avec l’échelle ADL et les activités instrumentales de la vie </a:t>
            </a:r>
            <a:r>
              <a:rPr lang="fr-FR" sz="1800" dirty="0" smtClean="0"/>
              <a:t>quotidienne (IADL</a:t>
            </a:r>
            <a:r>
              <a:rPr lang="fr-FR" sz="1800" dirty="0"/>
              <a:t>) avec l’échelle des IADL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fr-FR" sz="1800" dirty="0"/>
              <a:t>2. </a:t>
            </a:r>
            <a:r>
              <a:rPr lang="fr-FR" sz="1800" b="1" dirty="0"/>
              <a:t>La réduction de la force musculaire </a:t>
            </a:r>
            <a:r>
              <a:rPr lang="fr-FR" sz="1800" dirty="0"/>
              <a:t>peut être appréciée par l’instabilité ou </a:t>
            </a:r>
            <a:r>
              <a:rPr lang="fr-FR" sz="1800" dirty="0" smtClean="0"/>
              <a:t>les </a:t>
            </a:r>
            <a:r>
              <a:rPr lang="en-US" sz="1800" dirty="0" smtClean="0"/>
              <a:t>chutes </a:t>
            </a:r>
            <a:r>
              <a:rPr lang="en-US" sz="1800" dirty="0"/>
              <a:t>à </a:t>
            </a:r>
            <a:r>
              <a:rPr lang="en-US" sz="1800" dirty="0" err="1"/>
              <a:t>répétition</a:t>
            </a: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fr-FR" sz="1800" dirty="0"/>
              <a:t>3. </a:t>
            </a:r>
            <a:r>
              <a:rPr lang="fr-FR" sz="1800" b="1" dirty="0"/>
              <a:t>L’altération des fonctions supérieures, les troubles thymiques</a:t>
            </a:r>
            <a:r>
              <a:rPr lang="fr-FR" sz="1800" dirty="0"/>
              <a:t>, les </a:t>
            </a:r>
            <a:r>
              <a:rPr lang="fr-FR" sz="1800" dirty="0" smtClean="0"/>
              <a:t>désafférentations sensorielles</a:t>
            </a:r>
            <a:r>
              <a:rPr lang="fr-FR" sz="1800" dirty="0"/>
              <a:t>, provoquent une dégradation du lien et des relations </a:t>
            </a:r>
            <a:r>
              <a:rPr lang="fr-FR" sz="1800" dirty="0" smtClean="0"/>
              <a:t>sociales. Par </a:t>
            </a:r>
            <a:r>
              <a:rPr lang="fr-FR" sz="1800" dirty="0"/>
              <a:t>exemple les troubles cognitifs sont évalués par des échelles comme le </a:t>
            </a:r>
            <a:r>
              <a:rPr lang="fr-FR" sz="1800" dirty="0" smtClean="0"/>
              <a:t>Mini Mental </a:t>
            </a:r>
            <a:r>
              <a:rPr lang="fr-FR" sz="1800" dirty="0"/>
              <a:t>Statu (MMS) et les signes de dépression avec la </a:t>
            </a:r>
            <a:r>
              <a:rPr lang="fr-FR" sz="1800" dirty="0" err="1"/>
              <a:t>Geriatric</a:t>
            </a:r>
            <a:r>
              <a:rPr lang="fr-FR" sz="1800" dirty="0"/>
              <a:t> </a:t>
            </a:r>
            <a:r>
              <a:rPr lang="fr-FR" sz="1800" dirty="0" err="1" smtClean="0"/>
              <a:t>Depression</a:t>
            </a:r>
            <a:r>
              <a:rPr lang="fr-FR" sz="1800" dirty="0"/>
              <a:t> </a:t>
            </a:r>
            <a:r>
              <a:rPr lang="en-US" sz="1800" dirty="0" smtClean="0"/>
              <a:t>Scale </a:t>
            </a:r>
            <a:r>
              <a:rPr lang="en-US" sz="1800" dirty="0"/>
              <a:t>(GDS)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fr-FR" sz="1800" dirty="0"/>
              <a:t>4. </a:t>
            </a:r>
            <a:r>
              <a:rPr lang="fr-FR" sz="1800" b="1" dirty="0"/>
              <a:t>Le statut nutritionnel </a:t>
            </a:r>
            <a:r>
              <a:rPr lang="fr-FR" sz="1800" dirty="0"/>
              <a:t>est essentiel à prendre en compte car en l’absence </a:t>
            </a:r>
            <a:r>
              <a:rPr lang="fr-FR" sz="1800" dirty="0" smtClean="0"/>
              <a:t>de réserves </a:t>
            </a:r>
            <a:r>
              <a:rPr lang="fr-FR" sz="1800" dirty="0"/>
              <a:t>nutritionnelles lors d’un stress, le SA ne pourra faire face et adapter </a:t>
            </a:r>
            <a:r>
              <a:rPr lang="fr-FR" sz="1800" dirty="0" smtClean="0"/>
              <a:t>la réponse </a:t>
            </a:r>
            <a:r>
              <a:rPr lang="fr-FR" sz="1800" dirty="0"/>
              <a:t>à l’agression. Si des pathologies chroniques affectent le SA </a:t>
            </a:r>
            <a:r>
              <a:rPr lang="fr-FR" sz="1800" dirty="0" smtClean="0"/>
              <a:t>celles-ci décompenseront </a:t>
            </a:r>
            <a:r>
              <a:rPr lang="fr-FR" sz="1800" dirty="0"/>
              <a:t>plus rapidement et plus massivement. Le Mini </a:t>
            </a:r>
            <a:r>
              <a:rPr lang="fr-FR" sz="1800" dirty="0" err="1" smtClean="0"/>
              <a:t>Nutritional</a:t>
            </a:r>
            <a:r>
              <a:rPr lang="fr-FR" sz="1800" dirty="0"/>
              <a:t> </a:t>
            </a:r>
            <a:r>
              <a:rPr lang="fr-FR" sz="1800" dirty="0" err="1" smtClean="0"/>
              <a:t>Assessment</a:t>
            </a:r>
            <a:r>
              <a:rPr lang="fr-FR" sz="1800" dirty="0" smtClean="0"/>
              <a:t> </a:t>
            </a:r>
            <a:r>
              <a:rPr lang="fr-FR" sz="1800" dirty="0"/>
              <a:t>(MNA), une perte de poids récente, un état de maigreur ou un </a:t>
            </a:r>
            <a:r>
              <a:rPr lang="fr-FR" sz="1800" dirty="0" smtClean="0"/>
              <a:t>taux d’albumine </a:t>
            </a:r>
            <a:r>
              <a:rPr lang="fr-FR" sz="1800" dirty="0"/>
              <a:t>bas mesurent l’état nutritionnel</a:t>
            </a:r>
          </a:p>
          <a:p>
            <a:pPr marL="0" indent="0"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10514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fr-FR" sz="3600" b="1" dirty="0" smtClean="0"/>
              <a:t>Comment évaluer la fragilité ?</a:t>
            </a:r>
            <a:endParaRPr lang="en-US" sz="36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9552" y="2204864"/>
            <a:ext cx="8229600" cy="2736304"/>
          </a:xfrm>
        </p:spPr>
        <p:txBody>
          <a:bodyPr>
            <a:normAutofit/>
          </a:bodyPr>
          <a:lstStyle/>
          <a:p>
            <a:r>
              <a:rPr lang="fr-FR" sz="2800" dirty="0" smtClean="0"/>
              <a:t>À partir de l’Evaluation Gériatrique Standardisée </a:t>
            </a:r>
          </a:p>
          <a:p>
            <a:r>
              <a:rPr lang="fr-FR" sz="2800" dirty="0" smtClean="0"/>
              <a:t>Comporte des évaluations clinique, biologique, environnementales……</a:t>
            </a:r>
          </a:p>
          <a:p>
            <a:r>
              <a:rPr lang="fr-FR" sz="2800" dirty="0" smtClean="0"/>
              <a:t>Constitue un outil pronostic (incapacité, institutionnalisation, décès…)</a:t>
            </a:r>
          </a:p>
          <a:p>
            <a:endParaRPr lang="fr-FR" sz="2800" dirty="0"/>
          </a:p>
          <a:p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251520" y="5446965"/>
            <a:ext cx="87630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dirty="0"/>
              <a:t>Long !! C’est l’affaire des équipes de gériatrie</a:t>
            </a:r>
          </a:p>
        </p:txBody>
      </p:sp>
    </p:spTree>
    <p:extLst>
      <p:ext uri="{BB962C8B-B14F-4D97-AF65-F5344CB8AC3E}">
        <p14:creationId xmlns:p14="http://schemas.microsoft.com/office/powerpoint/2010/main" val="412695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 smtClean="0"/>
              <a:t>Parmi les facteurs de EGS, place centrale de la fonction motrice</a:t>
            </a:r>
          </a:p>
          <a:p>
            <a:pPr lvl="1"/>
            <a:r>
              <a:rPr lang="fr-FR" dirty="0" smtClean="0"/>
              <a:t>Performances d’équilibre</a:t>
            </a:r>
          </a:p>
          <a:p>
            <a:pPr lvl="1"/>
            <a:r>
              <a:rPr lang="fr-FR" dirty="0" smtClean="0"/>
              <a:t>Performances de marche</a:t>
            </a:r>
          </a:p>
          <a:p>
            <a:pPr lvl="1"/>
            <a:endParaRPr lang="fr-FR" dirty="0"/>
          </a:p>
          <a:p>
            <a:r>
              <a:rPr lang="fr-FR" b="1" dirty="0" smtClean="0"/>
              <a:t>Le Short Performance Physical </a:t>
            </a:r>
            <a:r>
              <a:rPr lang="fr-FR" b="1" dirty="0" err="1" smtClean="0"/>
              <a:t>Battery</a:t>
            </a:r>
            <a:r>
              <a:rPr lang="fr-FR" b="1" dirty="0" smtClean="0"/>
              <a:t> (SPPB)</a:t>
            </a:r>
          </a:p>
          <a:p>
            <a:pPr lvl="1"/>
            <a:r>
              <a:rPr lang="fr-FR" dirty="0" smtClean="0"/>
              <a:t>besoin d’examen…</a:t>
            </a:r>
          </a:p>
          <a:p>
            <a:pPr lvl="1"/>
            <a:r>
              <a:rPr lang="fr-FR" dirty="0" smtClean="0"/>
              <a:t>Faisable et utile en </a:t>
            </a:r>
            <a:r>
              <a:rPr lang="fr-FR" dirty="0" err="1" smtClean="0"/>
              <a:t>pré-opératoire</a:t>
            </a:r>
            <a:endParaRPr lang="fr-FR" dirty="0" smtClean="0"/>
          </a:p>
          <a:p>
            <a:pPr lvl="1"/>
            <a:r>
              <a:rPr lang="fr-FR" dirty="0" smtClean="0"/>
              <a:t>Peu applicable en consultation </a:t>
            </a:r>
            <a:r>
              <a:rPr lang="fr-FR" dirty="0" err="1" smtClean="0"/>
              <a:t>chir</a:t>
            </a:r>
            <a:r>
              <a:rPr lang="fr-FR" dirty="0" smtClean="0"/>
              <a:t> ou anesthésique. Médecin Généraliste? Kiné pré-op?</a:t>
            </a:r>
          </a:p>
          <a:p>
            <a:endParaRPr lang="fr-FR" dirty="0" smtClean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 smtClean="0"/>
              <a:t>Comment évaluer la fragilité ?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16991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6" t="19723" r="20912" b="10047"/>
          <a:stretch/>
        </p:blipFill>
        <p:spPr bwMode="auto">
          <a:xfrm>
            <a:off x="664826" y="964306"/>
            <a:ext cx="7795606" cy="5705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6109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5" t="14191" r="29435" b="9325"/>
          <a:stretch/>
        </p:blipFill>
        <p:spPr bwMode="auto">
          <a:xfrm>
            <a:off x="1694225" y="12353"/>
            <a:ext cx="7054239" cy="6945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19618936">
            <a:off x="-4226056" y="3408541"/>
            <a:ext cx="14719493" cy="1143000"/>
          </a:xfrm>
          <a:solidFill>
            <a:srgbClr val="FF0000">
              <a:alpha val="30980"/>
            </a:srgbClr>
          </a:solidFill>
        </p:spPr>
        <p:txBody>
          <a:bodyPr/>
          <a:lstStyle/>
          <a:p>
            <a:r>
              <a:rPr lang="fr-FR" dirty="0" smtClean="0"/>
              <a:t>Seuil ≤ 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910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08520" y="404664"/>
            <a:ext cx="1296144" cy="710952"/>
          </a:xfrm>
        </p:spPr>
        <p:txBody>
          <a:bodyPr>
            <a:normAutofit/>
          </a:bodyPr>
          <a:lstStyle/>
          <a:p>
            <a:r>
              <a:rPr lang="fr-FR" sz="2400" dirty="0" smtClean="0"/>
              <a:t>D</a:t>
            </a:r>
            <a:endParaRPr lang="en-US" sz="24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6" t="14191" r="18071" b="11490"/>
          <a:stretch/>
        </p:blipFill>
        <p:spPr bwMode="auto">
          <a:xfrm>
            <a:off x="626384" y="476672"/>
            <a:ext cx="8338104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5080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2" t="18279" r="20642" b="6920"/>
          <a:stretch/>
        </p:blipFill>
        <p:spPr bwMode="auto">
          <a:xfrm>
            <a:off x="372998" y="260648"/>
            <a:ext cx="8375466" cy="6544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402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1" t="15874" r="21183" b="8603"/>
          <a:stretch/>
        </p:blipFill>
        <p:spPr bwMode="auto">
          <a:xfrm>
            <a:off x="715510" y="116632"/>
            <a:ext cx="8032954" cy="6655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4852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1620000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D</a:t>
            </a:r>
            <a:r>
              <a:rPr lang="fr-FR" b="1" dirty="0" smtClean="0">
                <a:solidFill>
                  <a:srgbClr val="FFFF00"/>
                </a:solidFill>
              </a:rPr>
              <a:t>es objectifs réalistes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321" y="3212976"/>
            <a:ext cx="3672408" cy="2442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4773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24000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fr-FR" sz="3600" dirty="0" smtClean="0">
                <a:solidFill>
                  <a:schemeClr val="bg1"/>
                </a:solidFill>
              </a:rPr>
              <a:t>La fragilité de la personne </a:t>
            </a:r>
            <a:r>
              <a:rPr lang="fr-FR" sz="3600" dirty="0">
                <a:solidFill>
                  <a:schemeClr val="bg1"/>
                </a:solidFill>
              </a:rPr>
              <a:t>â</a:t>
            </a:r>
            <a:r>
              <a:rPr lang="fr-FR" sz="3600" dirty="0" smtClean="0">
                <a:solidFill>
                  <a:schemeClr val="bg1"/>
                </a:solidFill>
              </a:rPr>
              <a:t>gée</a:t>
            </a:r>
            <a:r>
              <a:rPr lang="fr-FR" sz="3600" b="1" dirty="0" smtClean="0">
                <a:solidFill>
                  <a:srgbClr val="FFFF00"/>
                </a:solidFill>
              </a:rPr>
              <a:t/>
            </a:r>
            <a:br>
              <a:rPr lang="fr-FR" sz="3600" b="1" dirty="0" smtClean="0">
                <a:solidFill>
                  <a:srgbClr val="FFFF00"/>
                </a:solidFill>
              </a:rPr>
            </a:br>
            <a:r>
              <a:rPr lang="fr-FR" sz="4000" b="1" dirty="0" smtClean="0">
                <a:solidFill>
                  <a:srgbClr val="FFFF00"/>
                </a:solidFill>
              </a:rPr>
              <a:t>quelle place du chirurgien </a:t>
            </a:r>
            <a:br>
              <a:rPr lang="fr-FR" sz="4000" b="1" dirty="0" smtClean="0">
                <a:solidFill>
                  <a:srgbClr val="FFFF00"/>
                </a:solidFill>
              </a:rPr>
            </a:br>
            <a:r>
              <a:rPr lang="fr-FR" sz="4000" b="1" dirty="0" smtClean="0">
                <a:solidFill>
                  <a:srgbClr val="FFFF00"/>
                </a:solidFill>
              </a:rPr>
              <a:t>et de son équipe ?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4" name="Ellipse 3"/>
          <p:cNvSpPr/>
          <p:nvPr/>
        </p:nvSpPr>
        <p:spPr>
          <a:xfrm>
            <a:off x="395536" y="3253138"/>
            <a:ext cx="1800200" cy="6799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Connaître ?</a:t>
            </a:r>
            <a:endParaRPr lang="en-US" b="1" dirty="0"/>
          </a:p>
        </p:txBody>
      </p:sp>
      <p:sp>
        <p:nvSpPr>
          <p:cNvPr id="6" name="Ellipse 5"/>
          <p:cNvSpPr/>
          <p:nvPr/>
        </p:nvSpPr>
        <p:spPr>
          <a:xfrm>
            <a:off x="251520" y="5805264"/>
            <a:ext cx="1944216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E</a:t>
            </a:r>
            <a:r>
              <a:rPr lang="fr-FR" b="1" dirty="0" smtClean="0"/>
              <a:t>valuer ?</a:t>
            </a:r>
            <a:endParaRPr lang="en-US" b="1" dirty="0"/>
          </a:p>
        </p:txBody>
      </p:sp>
      <p:sp>
        <p:nvSpPr>
          <p:cNvPr id="8" name="Ellipse 7"/>
          <p:cNvSpPr/>
          <p:nvPr/>
        </p:nvSpPr>
        <p:spPr>
          <a:xfrm>
            <a:off x="6372200" y="3819939"/>
            <a:ext cx="2232248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 smtClean="0"/>
              <a:t>Orienter ?</a:t>
            </a:r>
            <a:endParaRPr lang="en-US" sz="2200" b="1" dirty="0"/>
          </a:p>
        </p:txBody>
      </p:sp>
      <p:sp>
        <p:nvSpPr>
          <p:cNvPr id="9" name="Ellipse 8"/>
          <p:cNvSpPr/>
          <p:nvPr/>
        </p:nvSpPr>
        <p:spPr>
          <a:xfrm>
            <a:off x="1547664" y="4653136"/>
            <a:ext cx="1800200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Ignorer ?</a:t>
            </a:r>
            <a:endParaRPr lang="en-US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36" y="2741191"/>
            <a:ext cx="3548063" cy="364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llipse 4"/>
          <p:cNvSpPr/>
          <p:nvPr/>
        </p:nvSpPr>
        <p:spPr>
          <a:xfrm>
            <a:off x="3923928" y="5754960"/>
            <a:ext cx="1672008" cy="7703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T</a:t>
            </a:r>
            <a:r>
              <a:rPr lang="fr-FR" b="1" dirty="0" smtClean="0"/>
              <a:t>raiter ?</a:t>
            </a:r>
            <a:endParaRPr lang="en-US" b="1" dirty="0"/>
          </a:p>
        </p:txBody>
      </p:sp>
      <p:sp>
        <p:nvSpPr>
          <p:cNvPr id="7" name="Ellipse 6"/>
          <p:cNvSpPr/>
          <p:nvPr/>
        </p:nvSpPr>
        <p:spPr>
          <a:xfrm>
            <a:off x="3851920" y="3820886"/>
            <a:ext cx="1872208" cy="7602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Dépister 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46693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800000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Soyons raisonnables !</a:t>
            </a:r>
            <a:br>
              <a:rPr lang="fr-FR" sz="3600" b="1" dirty="0" smtClean="0">
                <a:solidFill>
                  <a:schemeClr val="bg1"/>
                </a:solidFill>
              </a:rPr>
            </a:br>
            <a:r>
              <a:rPr lang="fr-FR" sz="3600" b="1" dirty="0" smtClean="0">
                <a:solidFill>
                  <a:schemeClr val="bg1"/>
                </a:solidFill>
              </a:rPr>
              <a:t>Seulement dépister/alerter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708920"/>
            <a:ext cx="6816626" cy="385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5661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56792"/>
            <a:ext cx="8229600" cy="1143000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fr-FR" sz="4000" b="1" dirty="0" smtClean="0">
                <a:solidFill>
                  <a:schemeClr val="bg1"/>
                </a:solidFill>
              </a:rPr>
              <a:t>2. Comment dépister la fragilité ?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620" y="3356992"/>
            <a:ext cx="3774596" cy="2107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974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fr-FR" sz="4000" b="1" dirty="0" smtClean="0">
                <a:solidFill>
                  <a:schemeClr val="bg1"/>
                </a:solidFill>
              </a:rPr>
              <a:t>Échelle de dépistage SEGA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960440"/>
          </a:xfrm>
        </p:spPr>
        <p:txBody>
          <a:bodyPr>
            <a:normAutofit fontScale="85000" lnSpcReduction="20000"/>
          </a:bodyPr>
          <a:lstStyle/>
          <a:p>
            <a:r>
              <a:rPr lang="fr-FR" dirty="0" err="1" smtClean="0"/>
              <a:t>Schoevaerdts</a:t>
            </a:r>
            <a:r>
              <a:rPr lang="fr-FR" dirty="0" smtClean="0"/>
              <a:t> La Revue de Gériatrie 2004 29, 169-78</a:t>
            </a:r>
          </a:p>
          <a:p>
            <a:r>
              <a:rPr lang="fr-FR" dirty="0" smtClean="0"/>
              <a:t>Score corrélé aux index complexes pronostics</a:t>
            </a:r>
          </a:p>
          <a:p>
            <a:endParaRPr lang="fr-FR" dirty="0" smtClean="0"/>
          </a:p>
          <a:p>
            <a:r>
              <a:rPr lang="fr-FR" sz="3300" b="1" dirty="0" smtClean="0">
                <a:solidFill>
                  <a:srgbClr val="FF0000"/>
                </a:solidFill>
              </a:rPr>
              <a:t>Utilisation facile </a:t>
            </a:r>
          </a:p>
          <a:p>
            <a:pPr lvl="1"/>
            <a:r>
              <a:rPr lang="fr-FR" sz="3300" b="1" dirty="0" smtClean="0">
                <a:solidFill>
                  <a:srgbClr val="FF0000"/>
                </a:solidFill>
              </a:rPr>
              <a:t>Hétéro-évaluation</a:t>
            </a:r>
          </a:p>
          <a:p>
            <a:pPr lvl="1"/>
            <a:r>
              <a:rPr lang="fr-FR" sz="3300" b="1" dirty="0" smtClean="0">
                <a:solidFill>
                  <a:srgbClr val="FF0000"/>
                </a:solidFill>
              </a:rPr>
              <a:t>Sans examen</a:t>
            </a:r>
          </a:p>
          <a:p>
            <a:pPr lvl="1"/>
            <a:r>
              <a:rPr lang="fr-FR" sz="3300" b="1" dirty="0" smtClean="0">
                <a:solidFill>
                  <a:srgbClr val="FF0000"/>
                </a:solidFill>
              </a:rPr>
              <a:t>5 à 10 min maxi</a:t>
            </a:r>
          </a:p>
          <a:p>
            <a:pPr lvl="1"/>
            <a:endParaRPr lang="fr-FR" dirty="0" smtClean="0"/>
          </a:p>
          <a:p>
            <a:r>
              <a:rPr lang="fr-FR" dirty="0" smtClean="0"/>
              <a:t>Fait pour les services d’Urgences (et de chirurgie)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746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5" t="45102" r="32625" b="5556"/>
          <a:stretch/>
        </p:blipFill>
        <p:spPr bwMode="auto">
          <a:xfrm>
            <a:off x="371744" y="116632"/>
            <a:ext cx="8592744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5526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3" t="21778" r="29812" b="21333"/>
          <a:stretch/>
        </p:blipFill>
        <p:spPr bwMode="auto">
          <a:xfrm>
            <a:off x="80118" y="-99392"/>
            <a:ext cx="8956378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5335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fr-FR" sz="4000" b="1" dirty="0" smtClean="0">
                <a:solidFill>
                  <a:schemeClr val="bg1"/>
                </a:solidFill>
              </a:rPr>
              <a:t>3. Pourquoi dépister la fragilité ?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071389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fr-FR" dirty="0" smtClean="0"/>
              <a:t>Mobiliser les compétences de gériatrie ou MG</a:t>
            </a:r>
          </a:p>
          <a:p>
            <a:r>
              <a:rPr lang="fr-FR" dirty="0" smtClean="0"/>
              <a:t>Intervention d’une Unité Mobile de Gériatrie?</a:t>
            </a:r>
          </a:p>
          <a:p>
            <a:endParaRPr lang="fr-FR" dirty="0"/>
          </a:p>
          <a:p>
            <a:r>
              <a:rPr lang="fr-FR" dirty="0" smtClean="0"/>
              <a:t> Expérience du CHU de Clermont Ferrand</a:t>
            </a:r>
          </a:p>
          <a:p>
            <a:pPr lvl="1"/>
            <a:r>
              <a:rPr lang="fr-FR" dirty="0" smtClean="0"/>
              <a:t>100 patients de </a:t>
            </a:r>
            <a:r>
              <a:rPr lang="fr-FR" dirty="0" err="1" smtClean="0"/>
              <a:t>chir</a:t>
            </a:r>
            <a:r>
              <a:rPr lang="fr-FR" dirty="0" smtClean="0"/>
              <a:t> </a:t>
            </a:r>
            <a:r>
              <a:rPr lang="fr-FR" dirty="0" err="1" smtClean="0"/>
              <a:t>orthop</a:t>
            </a:r>
            <a:r>
              <a:rPr lang="fr-FR" dirty="0" smtClean="0"/>
              <a:t> et </a:t>
            </a:r>
            <a:r>
              <a:rPr lang="fr-FR" dirty="0" err="1" smtClean="0"/>
              <a:t>chir</a:t>
            </a:r>
            <a:r>
              <a:rPr lang="fr-FR" dirty="0" smtClean="0"/>
              <a:t> </a:t>
            </a:r>
            <a:r>
              <a:rPr lang="fr-FR" dirty="0" err="1" smtClean="0"/>
              <a:t>dig</a:t>
            </a:r>
            <a:endParaRPr lang="fr-FR" dirty="0" smtClean="0"/>
          </a:p>
          <a:p>
            <a:pPr lvl="1"/>
            <a:r>
              <a:rPr lang="fr-FR" dirty="0" err="1" smtClean="0"/>
              <a:t>Rando</a:t>
            </a:r>
            <a:r>
              <a:rPr lang="fr-FR" dirty="0" smtClean="0"/>
              <a:t> avec/sans grille de </a:t>
            </a:r>
            <a:r>
              <a:rPr lang="fr-FR" dirty="0" err="1" smtClean="0"/>
              <a:t>depistage</a:t>
            </a:r>
            <a:r>
              <a:rPr lang="fr-FR" dirty="0" smtClean="0"/>
              <a:t> SEGA dans 48H</a:t>
            </a:r>
          </a:p>
          <a:p>
            <a:pPr lvl="1"/>
            <a:r>
              <a:rPr lang="fr-FR" dirty="0" smtClean="0"/>
              <a:t>Intervention UMG si SEGA&gt;12 et ALD dans 2 groupes</a:t>
            </a:r>
          </a:p>
          <a:p>
            <a:pPr lvl="1"/>
            <a:r>
              <a:rPr lang="fr-FR" dirty="0" smtClean="0"/>
              <a:t>DMS : groupe Sega 16j, groupe classique 25j</a:t>
            </a:r>
          </a:p>
          <a:p>
            <a:pPr lvl="1"/>
            <a:r>
              <a:rPr lang="fr-FR" dirty="0" smtClean="0"/>
              <a:t>Délai intervention UMG : groupe </a:t>
            </a:r>
            <a:r>
              <a:rPr lang="fr-FR" dirty="0"/>
              <a:t>Sega 3</a:t>
            </a:r>
            <a:r>
              <a:rPr lang="fr-FR" dirty="0" smtClean="0"/>
              <a:t>j</a:t>
            </a:r>
            <a:r>
              <a:rPr lang="fr-FR" dirty="0"/>
              <a:t>, groupe classique </a:t>
            </a:r>
            <a:r>
              <a:rPr lang="fr-FR" dirty="0" smtClean="0"/>
              <a:t>13j</a:t>
            </a:r>
            <a:endParaRPr lang="fr-FR" dirty="0"/>
          </a:p>
          <a:p>
            <a:pPr lvl="1"/>
            <a:endParaRPr lang="fr-FR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939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749" y="2158405"/>
            <a:ext cx="6380501" cy="4392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32656"/>
            <a:ext cx="2835275" cy="160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0071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662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3568" y="692696"/>
            <a:ext cx="7772400" cy="2520280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Conduite à Tenir Pratique</a:t>
            </a:r>
            <a:br>
              <a:rPr lang="fr-FR" b="1" dirty="0" smtClean="0">
                <a:solidFill>
                  <a:schemeClr val="bg1"/>
                </a:solidFill>
              </a:rPr>
            </a:br>
            <a:r>
              <a:rPr lang="fr-FR" sz="1600" b="1" dirty="0" smtClean="0">
                <a:solidFill>
                  <a:schemeClr val="bg1"/>
                </a:solidFill>
              </a:rPr>
              <a:t>  </a:t>
            </a:r>
            <a:r>
              <a:rPr lang="fr-FR" b="1" dirty="0" smtClean="0">
                <a:solidFill>
                  <a:schemeClr val="bg1"/>
                </a:solidFill>
              </a:rPr>
              <a:t/>
            </a:r>
            <a:br>
              <a:rPr lang="fr-FR" b="1" dirty="0" smtClean="0">
                <a:solidFill>
                  <a:schemeClr val="bg1"/>
                </a:solidFill>
              </a:rPr>
            </a:br>
            <a:r>
              <a:rPr lang="fr-FR" sz="4000" b="1" dirty="0" smtClean="0">
                <a:solidFill>
                  <a:schemeClr val="bg1"/>
                </a:solidFill>
              </a:rPr>
              <a:t>lors prise en charge chirurgicale </a:t>
            </a:r>
            <a:br>
              <a:rPr lang="fr-FR" sz="4000" b="1" dirty="0" smtClean="0">
                <a:solidFill>
                  <a:schemeClr val="bg1"/>
                </a:solidFill>
              </a:rPr>
            </a:br>
            <a:r>
              <a:rPr lang="fr-FR" sz="4000" b="1" dirty="0" smtClean="0">
                <a:solidFill>
                  <a:schemeClr val="bg1"/>
                </a:solidFill>
              </a:rPr>
              <a:t>de la personne </a:t>
            </a:r>
            <a:r>
              <a:rPr lang="fr-FR" sz="4000" b="1" dirty="0">
                <a:solidFill>
                  <a:schemeClr val="bg1"/>
                </a:solidFill>
              </a:rPr>
              <a:t>â</a:t>
            </a:r>
            <a:r>
              <a:rPr lang="fr-FR" sz="4000" b="1" dirty="0" smtClean="0">
                <a:solidFill>
                  <a:schemeClr val="bg1"/>
                </a:solidFill>
              </a:rPr>
              <a:t>gée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7363" y="3789511"/>
            <a:ext cx="10120313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5183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2"/>
          <p:cNvGrpSpPr>
            <a:grpSpLocks/>
          </p:cNvGrpSpPr>
          <p:nvPr/>
        </p:nvGrpSpPr>
        <p:grpSpPr bwMode="auto">
          <a:xfrm>
            <a:off x="3810000" y="2209800"/>
            <a:ext cx="2617177" cy="2266950"/>
            <a:chOff x="2416" y="1446"/>
            <a:chExt cx="1649" cy="1428"/>
          </a:xfrm>
        </p:grpSpPr>
        <p:sp>
          <p:nvSpPr>
            <p:cNvPr id="30739" name="Freeform 3"/>
            <p:cNvSpPr>
              <a:spLocks/>
            </p:cNvSpPr>
            <p:nvPr/>
          </p:nvSpPr>
          <p:spPr bwMode="auto">
            <a:xfrm>
              <a:off x="2416" y="1446"/>
              <a:ext cx="1649" cy="1428"/>
            </a:xfrm>
            <a:custGeom>
              <a:avLst/>
              <a:gdLst>
                <a:gd name="T0" fmla="*/ 1648 w 1649"/>
                <a:gd name="T1" fmla="*/ 0 h 1428"/>
                <a:gd name="T2" fmla="*/ 0 w 1649"/>
                <a:gd name="T3" fmla="*/ 0 h 1428"/>
                <a:gd name="T4" fmla="*/ 824 w 1649"/>
                <a:gd name="T5" fmla="*/ 1427 h 1428"/>
                <a:gd name="T6" fmla="*/ 1648 w 1649"/>
                <a:gd name="T7" fmla="*/ 0 h 14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49"/>
                <a:gd name="T13" fmla="*/ 0 h 1428"/>
                <a:gd name="T14" fmla="*/ 1649 w 1649"/>
                <a:gd name="T15" fmla="*/ 1428 h 14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49" h="1428">
                  <a:moveTo>
                    <a:pt x="1648" y="0"/>
                  </a:moveTo>
                  <a:lnTo>
                    <a:pt x="0" y="0"/>
                  </a:lnTo>
                  <a:lnTo>
                    <a:pt x="824" y="1427"/>
                  </a:lnTo>
                  <a:lnTo>
                    <a:pt x="1648" y="0"/>
                  </a:lnTo>
                </a:path>
              </a:pathLst>
            </a:custGeom>
            <a:solidFill>
              <a:srgbClr val="ED181E"/>
            </a:solidFill>
            <a:ln w="76200" cap="rnd">
              <a:solidFill>
                <a:srgbClr val="F63F1B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740" name="Freeform 4"/>
            <p:cNvSpPr>
              <a:spLocks/>
            </p:cNvSpPr>
            <p:nvPr/>
          </p:nvSpPr>
          <p:spPr bwMode="auto">
            <a:xfrm>
              <a:off x="2416" y="1446"/>
              <a:ext cx="1641" cy="1420"/>
            </a:xfrm>
            <a:custGeom>
              <a:avLst/>
              <a:gdLst>
                <a:gd name="T0" fmla="*/ 1640 w 1641"/>
                <a:gd name="T1" fmla="*/ 0 h 1420"/>
                <a:gd name="T2" fmla="*/ 0 w 1641"/>
                <a:gd name="T3" fmla="*/ 0 h 1420"/>
                <a:gd name="T4" fmla="*/ 820 w 1641"/>
                <a:gd name="T5" fmla="*/ 1419 h 1420"/>
                <a:gd name="T6" fmla="*/ 1640 w 1641"/>
                <a:gd name="T7" fmla="*/ 0 h 14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41"/>
                <a:gd name="T13" fmla="*/ 0 h 1420"/>
                <a:gd name="T14" fmla="*/ 1641 w 1641"/>
                <a:gd name="T15" fmla="*/ 1420 h 14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41" h="1420">
                  <a:moveTo>
                    <a:pt x="1640" y="0"/>
                  </a:moveTo>
                  <a:lnTo>
                    <a:pt x="0" y="0"/>
                  </a:lnTo>
                  <a:lnTo>
                    <a:pt x="820" y="1419"/>
                  </a:lnTo>
                  <a:lnTo>
                    <a:pt x="1640" y="0"/>
                  </a:lnTo>
                </a:path>
              </a:pathLst>
            </a:custGeom>
            <a:solidFill>
              <a:srgbClr val="ED181E"/>
            </a:solidFill>
            <a:ln w="76200" cap="rnd">
              <a:solidFill>
                <a:srgbClr val="F63F1B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0725" name="Rectangle 7"/>
          <p:cNvSpPr>
            <a:spLocks noChangeArrowheads="1"/>
          </p:cNvSpPr>
          <p:nvPr/>
        </p:nvSpPr>
        <p:spPr bwMode="auto">
          <a:xfrm rot="19516482">
            <a:off x="2195638" y="1796791"/>
            <a:ext cx="1728192" cy="540000"/>
          </a:xfrm>
          <a:prstGeom prst="rect">
            <a:avLst/>
          </a:prstGeom>
          <a:solidFill>
            <a:srgbClr val="00FF00"/>
          </a:solidFill>
          <a:ln>
            <a:noFill/>
          </a:ln>
          <a:extLst/>
        </p:spPr>
        <p:txBody>
          <a:bodyPr wrap="squar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800" b="1" dirty="0"/>
              <a:t>I</a:t>
            </a:r>
            <a:r>
              <a:rPr lang="fr-FR" altLang="fr-FR" sz="2800" b="1" dirty="0" smtClean="0"/>
              <a:t>ndividu</a:t>
            </a:r>
            <a:endParaRPr lang="fr-FR" altLang="fr-FR" sz="2800" b="1" dirty="0"/>
          </a:p>
        </p:txBody>
      </p:sp>
      <p:sp>
        <p:nvSpPr>
          <p:cNvPr id="30726" name="Rectangle 8"/>
          <p:cNvSpPr>
            <a:spLocks noChangeArrowheads="1"/>
          </p:cNvSpPr>
          <p:nvPr/>
        </p:nvSpPr>
        <p:spPr bwMode="auto">
          <a:xfrm>
            <a:off x="1311867" y="458088"/>
            <a:ext cx="268406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Char char="-"/>
            </a:pPr>
            <a:r>
              <a:rPr lang="fr-FR" altLang="fr-FR" sz="1600" dirty="0"/>
              <a:t> </a:t>
            </a:r>
            <a:r>
              <a:rPr lang="fr-FR" altLang="fr-FR" sz="1600" dirty="0" smtClean="0"/>
              <a:t>capacités motrices</a:t>
            </a:r>
            <a:endParaRPr lang="fr-FR" altLang="fr-FR" sz="1600" dirty="0"/>
          </a:p>
          <a:p>
            <a:pPr algn="r">
              <a:spcBef>
                <a:spcPct val="0"/>
              </a:spcBef>
              <a:buClrTx/>
              <a:buSzTx/>
              <a:buFontTx/>
              <a:buChar char="-"/>
            </a:pPr>
            <a:r>
              <a:rPr lang="fr-FR" altLang="fr-FR" sz="1600" dirty="0"/>
              <a:t> </a:t>
            </a:r>
            <a:r>
              <a:rPr lang="fr-FR" altLang="fr-FR" sz="1600" dirty="0" smtClean="0"/>
              <a:t>capacités cognitives</a:t>
            </a:r>
            <a:endParaRPr lang="fr-FR" altLang="fr-FR" sz="1600" dirty="0"/>
          </a:p>
          <a:p>
            <a:pPr algn="r">
              <a:spcBef>
                <a:spcPct val="0"/>
              </a:spcBef>
              <a:buClrTx/>
              <a:buSzTx/>
              <a:buFontTx/>
              <a:buChar char="-"/>
            </a:pPr>
            <a:r>
              <a:rPr lang="fr-FR" altLang="fr-FR" sz="1600" dirty="0"/>
              <a:t> </a:t>
            </a:r>
            <a:r>
              <a:rPr lang="fr-FR" altLang="fr-FR" sz="1600" dirty="0" smtClean="0"/>
              <a:t>capacités psychologiques…</a:t>
            </a:r>
            <a:endParaRPr lang="fr-FR" altLang="fr-FR" sz="1600" dirty="0"/>
          </a:p>
        </p:txBody>
      </p:sp>
      <p:sp>
        <p:nvSpPr>
          <p:cNvPr id="30727" name="Rectangle 9"/>
          <p:cNvSpPr>
            <a:spLocks noChangeArrowheads="1"/>
          </p:cNvSpPr>
          <p:nvPr/>
        </p:nvSpPr>
        <p:spPr bwMode="auto">
          <a:xfrm rot="2764456">
            <a:off x="6439933" y="1833012"/>
            <a:ext cx="1476000" cy="540000"/>
          </a:xfrm>
          <a:prstGeom prst="rect">
            <a:avLst/>
          </a:prstGeom>
          <a:solidFill>
            <a:srgbClr val="00FF00"/>
          </a:solidFill>
          <a:ln>
            <a:noFill/>
          </a:ln>
          <a:extLst/>
        </p:spPr>
        <p:txBody>
          <a:bodyPr wrap="non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800" b="1" dirty="0"/>
              <a:t>Projet</a:t>
            </a:r>
          </a:p>
        </p:txBody>
      </p:sp>
      <p:sp>
        <p:nvSpPr>
          <p:cNvPr id="30730" name="AutoShape 14"/>
          <p:cNvSpPr>
            <a:spLocks noChangeArrowheads="1"/>
          </p:cNvSpPr>
          <p:nvPr/>
        </p:nvSpPr>
        <p:spPr bwMode="auto">
          <a:xfrm rot="19800000" flipH="1">
            <a:off x="5150827" y="2362200"/>
            <a:ext cx="838200" cy="685800"/>
          </a:xfrm>
          <a:prstGeom prst="rightArrow">
            <a:avLst>
              <a:gd name="adj1" fmla="val 50000"/>
              <a:gd name="adj2" fmla="val 33102"/>
            </a:avLst>
          </a:prstGeom>
          <a:noFill/>
          <a:ln w="38100">
            <a:solidFill>
              <a:srgbClr val="618FF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30731" name="AutoShape 15"/>
          <p:cNvSpPr>
            <a:spLocks noChangeArrowheads="1"/>
          </p:cNvSpPr>
          <p:nvPr/>
        </p:nvSpPr>
        <p:spPr bwMode="auto">
          <a:xfrm rot="1800000">
            <a:off x="4224704" y="2362200"/>
            <a:ext cx="838200" cy="685800"/>
          </a:xfrm>
          <a:prstGeom prst="rightArrow">
            <a:avLst>
              <a:gd name="adj1" fmla="val 50000"/>
              <a:gd name="adj2" fmla="val 33102"/>
            </a:avLst>
          </a:prstGeom>
          <a:noFill/>
          <a:ln w="38100">
            <a:solidFill>
              <a:srgbClr val="66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30732" name="AutoShape 16"/>
          <p:cNvSpPr>
            <a:spLocks noChangeArrowheads="1"/>
          </p:cNvSpPr>
          <p:nvPr/>
        </p:nvSpPr>
        <p:spPr bwMode="auto">
          <a:xfrm rot="-5400000">
            <a:off x="4670181" y="3152775"/>
            <a:ext cx="838200" cy="685800"/>
          </a:xfrm>
          <a:prstGeom prst="rightArrow">
            <a:avLst>
              <a:gd name="adj1" fmla="val 50000"/>
              <a:gd name="adj2" fmla="val 28205"/>
            </a:avLst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7380312" y="1196752"/>
            <a:ext cx="201622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Char char="-"/>
            </a:pPr>
            <a:r>
              <a:rPr lang="fr-FR" altLang="fr-FR" sz="1600" dirty="0" smtClean="0"/>
              <a:t> activités à faire</a:t>
            </a: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r>
              <a:rPr lang="fr-FR" altLang="fr-FR" sz="1600" dirty="0" smtClean="0"/>
              <a:t> projet de vie…</a:t>
            </a:r>
            <a:endParaRPr lang="fr-FR" altLang="fr-FR" sz="1600" dirty="0"/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4572000" y="5373216"/>
            <a:ext cx="201622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Char char="-"/>
            </a:pPr>
            <a:r>
              <a:rPr lang="fr-FR" altLang="fr-FR" sz="1600" dirty="0" smtClean="0"/>
              <a:t> personnel et familial</a:t>
            </a: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r>
              <a:rPr lang="fr-FR" altLang="fr-FR" sz="1600" dirty="0" smtClean="0"/>
              <a:t> architectural</a:t>
            </a: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r>
              <a:rPr lang="fr-FR" altLang="fr-FR" sz="1600" dirty="0" smtClean="0"/>
              <a:t> économique…</a:t>
            </a:r>
            <a:endParaRPr lang="fr-FR" altLang="fr-FR" sz="1600" dirty="0"/>
          </a:p>
        </p:txBody>
      </p:sp>
      <p:sp>
        <p:nvSpPr>
          <p:cNvPr id="2" name="ZoneTexte 1"/>
          <p:cNvSpPr txBox="1"/>
          <p:nvPr/>
        </p:nvSpPr>
        <p:spPr>
          <a:xfrm>
            <a:off x="4162102" y="3495675"/>
            <a:ext cx="1850058" cy="52322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800" dirty="0" smtClean="0"/>
              <a:t>adéquation</a:t>
            </a:r>
          </a:p>
        </p:txBody>
      </p:sp>
      <p:sp>
        <p:nvSpPr>
          <p:cNvPr id="24" name="Rectangle 9"/>
          <p:cNvSpPr>
            <a:spLocks noChangeArrowheads="1"/>
          </p:cNvSpPr>
          <p:nvPr/>
        </p:nvSpPr>
        <p:spPr bwMode="auto">
          <a:xfrm>
            <a:off x="3563888" y="4643056"/>
            <a:ext cx="3132000" cy="540000"/>
          </a:xfrm>
          <a:prstGeom prst="rect">
            <a:avLst/>
          </a:prstGeom>
          <a:solidFill>
            <a:srgbClr val="00FF00"/>
          </a:solidFill>
          <a:ln>
            <a:noFill/>
          </a:ln>
          <a:extLst/>
        </p:spPr>
        <p:txBody>
          <a:bodyPr wrap="non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800" b="1" dirty="0" smtClean="0"/>
              <a:t>Environnements</a:t>
            </a:r>
            <a:endParaRPr lang="fr-FR" altLang="fr-FR" sz="2800" b="1" dirty="0"/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 rot="16200000">
            <a:off x="-3579811" y="2703140"/>
            <a:ext cx="8229600" cy="11430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 smtClean="0">
                <a:solidFill>
                  <a:schemeClr val="bg1"/>
                </a:solidFill>
              </a:rPr>
              <a:t>Des objectifs réalistes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589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fr-FR" b="1" dirty="0" smtClean="0">
                <a:solidFill>
                  <a:schemeClr val="bg1"/>
                </a:solidFill>
              </a:rPr>
              <a:t>1. Ce qu’il y a à faire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34888" y="1772816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fr-FR" b="1" dirty="0" smtClean="0"/>
              <a:t>Situer la personne sur le continuum</a:t>
            </a:r>
          </a:p>
          <a:p>
            <a:pPr lvl="1"/>
            <a:r>
              <a:rPr lang="fr-FR" dirty="0" smtClean="0"/>
              <a:t>Robuste / fragile / dépendant</a:t>
            </a:r>
          </a:p>
          <a:p>
            <a:pPr lvl="1"/>
            <a:r>
              <a:rPr lang="fr-FR" dirty="0" smtClean="0"/>
              <a:t>Niveau de réserve pour réagir à un stress</a:t>
            </a:r>
          </a:p>
          <a:p>
            <a:pPr lvl="1"/>
            <a:r>
              <a:rPr lang="fr-FR" dirty="0" smtClean="0"/>
              <a:t>« </a:t>
            </a:r>
            <a:r>
              <a:rPr lang="fr-FR" dirty="0"/>
              <a:t>â</a:t>
            </a:r>
            <a:r>
              <a:rPr lang="fr-FR" dirty="0" smtClean="0"/>
              <a:t>ge physiologique »</a:t>
            </a:r>
          </a:p>
          <a:p>
            <a:pPr lvl="1"/>
            <a:endParaRPr lang="fr-FR" dirty="0"/>
          </a:p>
          <a:p>
            <a:r>
              <a:rPr lang="fr-FR" b="1" dirty="0" smtClean="0"/>
              <a:t>Guetter la survenue de trois complications</a:t>
            </a:r>
          </a:p>
          <a:p>
            <a:pPr lvl="1"/>
            <a:r>
              <a:rPr lang="fr-FR" dirty="0" smtClean="0"/>
              <a:t>Rétention Aigue Urine / Vessie claquée</a:t>
            </a:r>
          </a:p>
          <a:p>
            <a:pPr lvl="1"/>
            <a:r>
              <a:rPr lang="fr-FR" dirty="0" smtClean="0"/>
              <a:t>Risque d’escarre</a:t>
            </a:r>
          </a:p>
          <a:p>
            <a:pPr lvl="1"/>
            <a:r>
              <a:rPr lang="fr-FR" dirty="0" smtClean="0"/>
              <a:t>Syndrome confusionnel</a:t>
            </a:r>
          </a:p>
          <a:p>
            <a:pPr lvl="1"/>
            <a:endParaRPr lang="fr-FR" dirty="0" smtClean="0"/>
          </a:p>
          <a:p>
            <a:r>
              <a:rPr lang="fr-FR" b="1" dirty="0" smtClean="0"/>
              <a:t>Mener une rééducation adaptée à la personne </a:t>
            </a:r>
            <a:r>
              <a:rPr lang="fr-FR" b="1" dirty="0"/>
              <a:t>â</a:t>
            </a:r>
            <a:r>
              <a:rPr lang="fr-FR" b="1" dirty="0" smtClean="0"/>
              <a:t>gée</a:t>
            </a:r>
          </a:p>
          <a:p>
            <a:pPr lvl="1"/>
            <a:endParaRPr lang="fr-FR" dirty="0"/>
          </a:p>
          <a:p>
            <a:pPr lvl="1"/>
            <a:endParaRPr lang="en-US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81000" y="6227763"/>
            <a:ext cx="8458200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2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2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2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2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2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2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20" charset="-128"/>
              </a:defRPr>
            </a:lvl9pPr>
          </a:lstStyle>
          <a:p>
            <a:pPr algn="r">
              <a:spcBef>
                <a:spcPts val="600"/>
              </a:spcBef>
              <a:buFontTx/>
              <a:buNone/>
            </a:pPr>
            <a:r>
              <a:rPr lang="fr-FR" altLang="fr-FR" sz="1600" i="1" dirty="0">
                <a:solidFill>
                  <a:srgbClr val="808080"/>
                </a:solidFill>
              </a:rPr>
              <a:t>Commencez par changer en vous ce que vous voulez changer autour de vous.</a:t>
            </a:r>
          </a:p>
          <a:p>
            <a:pPr algn="r">
              <a:spcBef>
                <a:spcPts val="600"/>
              </a:spcBef>
              <a:buFontTx/>
              <a:buNone/>
            </a:pPr>
            <a:r>
              <a:rPr lang="fr-FR" altLang="fr-FR" sz="1400" dirty="0">
                <a:solidFill>
                  <a:srgbClr val="808080"/>
                </a:solidFill>
              </a:rPr>
              <a:t>Gandhi</a:t>
            </a:r>
          </a:p>
        </p:txBody>
      </p:sp>
    </p:spTree>
    <p:extLst>
      <p:ext uri="{BB962C8B-B14F-4D97-AF65-F5344CB8AC3E}">
        <p14:creationId xmlns:p14="http://schemas.microsoft.com/office/powerpoint/2010/main" val="3319857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6" t="16596" r="17678" b="32450"/>
          <a:stretch/>
        </p:blipFill>
        <p:spPr bwMode="auto">
          <a:xfrm>
            <a:off x="401687" y="1052736"/>
            <a:ext cx="8452148" cy="4103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547664" y="437763"/>
            <a:ext cx="3528392" cy="83099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Stress chirurgical </a:t>
            </a:r>
          </a:p>
          <a:p>
            <a:pPr algn="ctr"/>
            <a:r>
              <a:rPr lang="fr-FR" sz="2000" dirty="0" smtClean="0"/>
              <a:t>(± contexte traumatique)</a:t>
            </a:r>
            <a:endParaRPr lang="en-US" sz="2000" dirty="0"/>
          </a:p>
        </p:txBody>
      </p:sp>
      <p:sp>
        <p:nvSpPr>
          <p:cNvPr id="5" name="ZoneTexte 4"/>
          <p:cNvSpPr txBox="1"/>
          <p:nvPr/>
        </p:nvSpPr>
        <p:spPr>
          <a:xfrm>
            <a:off x="3059226" y="1399183"/>
            <a:ext cx="505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b="1" dirty="0" smtClean="0"/>
              <a:t>?</a:t>
            </a:r>
            <a:endParaRPr lang="en-US" sz="5400" b="1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801688" y="6183139"/>
            <a:ext cx="7162800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2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2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2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2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2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2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20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r-FR" altLang="fr-FR" sz="1600" i="1" dirty="0">
                <a:solidFill>
                  <a:srgbClr val="808080"/>
                </a:solidFill>
              </a:rPr>
              <a:t>La science des projets consiste à prévenir les difficultés de l'exécution </a:t>
            </a:r>
            <a:endParaRPr lang="fr-FR" altLang="fr-FR" sz="800" dirty="0">
              <a:solidFill>
                <a:srgbClr val="808080"/>
              </a:solidFill>
            </a:endParaRPr>
          </a:p>
          <a:p>
            <a:pPr algn="r">
              <a:spcBef>
                <a:spcPts val="600"/>
              </a:spcBef>
              <a:buFontTx/>
              <a:buNone/>
            </a:pPr>
            <a:r>
              <a:rPr lang="fr-FR" altLang="fr-FR" sz="1400" dirty="0">
                <a:solidFill>
                  <a:srgbClr val="808080"/>
                </a:solidFill>
              </a:rPr>
              <a:t>Vauvenargues</a:t>
            </a:r>
          </a:p>
        </p:txBody>
      </p:sp>
    </p:spTree>
    <p:extLst>
      <p:ext uri="{BB962C8B-B14F-4D97-AF65-F5344CB8AC3E}">
        <p14:creationId xmlns:p14="http://schemas.microsoft.com/office/powerpoint/2010/main" val="1812840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fr-FR" sz="4000" b="1" dirty="0" smtClean="0">
                <a:solidFill>
                  <a:schemeClr val="bg1"/>
                </a:solidFill>
              </a:rPr>
              <a:t>Échelle de dépistage SEGA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960440"/>
          </a:xfrm>
        </p:spPr>
        <p:txBody>
          <a:bodyPr>
            <a:normAutofit fontScale="85000" lnSpcReduction="20000"/>
          </a:bodyPr>
          <a:lstStyle/>
          <a:p>
            <a:r>
              <a:rPr lang="fr-FR" dirty="0" err="1" smtClean="0"/>
              <a:t>Schoevaerdts</a:t>
            </a:r>
            <a:r>
              <a:rPr lang="fr-FR" dirty="0" smtClean="0"/>
              <a:t> La Revue de Gériatrie 2004 29, 169-78</a:t>
            </a:r>
          </a:p>
          <a:p>
            <a:r>
              <a:rPr lang="fr-FR" dirty="0" smtClean="0"/>
              <a:t>Score corrélé aux index complexes pronostics</a:t>
            </a:r>
          </a:p>
          <a:p>
            <a:endParaRPr lang="fr-FR" dirty="0" smtClean="0"/>
          </a:p>
          <a:p>
            <a:r>
              <a:rPr lang="fr-FR" sz="3300" b="1" dirty="0" smtClean="0">
                <a:solidFill>
                  <a:srgbClr val="FF0000"/>
                </a:solidFill>
              </a:rPr>
              <a:t>Utilisation facile </a:t>
            </a:r>
          </a:p>
          <a:p>
            <a:pPr lvl="1"/>
            <a:r>
              <a:rPr lang="fr-FR" sz="3300" b="1" dirty="0" smtClean="0">
                <a:solidFill>
                  <a:srgbClr val="FF0000"/>
                </a:solidFill>
              </a:rPr>
              <a:t>Hétéro-évaluation</a:t>
            </a:r>
          </a:p>
          <a:p>
            <a:pPr lvl="1"/>
            <a:r>
              <a:rPr lang="fr-FR" sz="3300" b="1" dirty="0" smtClean="0">
                <a:solidFill>
                  <a:srgbClr val="FF0000"/>
                </a:solidFill>
              </a:rPr>
              <a:t>Sans examen</a:t>
            </a:r>
          </a:p>
          <a:p>
            <a:pPr lvl="1"/>
            <a:r>
              <a:rPr lang="fr-FR" sz="3300" b="1" dirty="0" smtClean="0">
                <a:solidFill>
                  <a:srgbClr val="FF0000"/>
                </a:solidFill>
              </a:rPr>
              <a:t>5 à 10 min maxi</a:t>
            </a:r>
          </a:p>
          <a:p>
            <a:pPr lvl="1"/>
            <a:endParaRPr lang="fr-FR" dirty="0" smtClean="0"/>
          </a:p>
          <a:p>
            <a:r>
              <a:rPr lang="fr-FR" dirty="0" smtClean="0"/>
              <a:t>Fait pour les services d’Urgences (et de chirurgie)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873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5" t="45102" r="32625" b="5556"/>
          <a:stretch/>
        </p:blipFill>
        <p:spPr bwMode="auto">
          <a:xfrm>
            <a:off x="371744" y="116632"/>
            <a:ext cx="8592744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2917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69776"/>
            <a:ext cx="8229600" cy="1143000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fr-FR" sz="3600" b="1" dirty="0" smtClean="0">
                <a:solidFill>
                  <a:schemeClr val="bg1"/>
                </a:solidFill>
              </a:rPr>
              <a:t>La rééducation de la personne âgée…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864" y="1556792"/>
            <a:ext cx="8229600" cy="4525963"/>
          </a:xfrm>
        </p:spPr>
        <p:txBody>
          <a:bodyPr>
            <a:normAutofit/>
          </a:bodyPr>
          <a:lstStyle/>
          <a:p>
            <a:r>
              <a:rPr lang="fr-FR" sz="2800" dirty="0"/>
              <a:t>e</a:t>
            </a:r>
            <a:r>
              <a:rPr lang="fr-FR" sz="2800" dirty="0" smtClean="0"/>
              <a:t>st essentiellement fonctionnelle / </a:t>
            </a:r>
            <a:r>
              <a:rPr lang="fr-FR" sz="1800" dirty="0" smtClean="0"/>
              <a:t>analytique</a:t>
            </a:r>
          </a:p>
          <a:p>
            <a:r>
              <a:rPr lang="fr-FR" sz="2800" dirty="0"/>
              <a:t>d</a:t>
            </a:r>
            <a:r>
              <a:rPr lang="fr-FR" sz="2800" dirty="0" smtClean="0"/>
              <a:t>oit </a:t>
            </a:r>
            <a:r>
              <a:rPr lang="fr-FR" sz="2800" dirty="0"/>
              <a:t>toujours être contextualisée aux besoins et aux environnements</a:t>
            </a:r>
            <a:endParaRPr lang="en-US" sz="2800" dirty="0"/>
          </a:p>
          <a:p>
            <a:r>
              <a:rPr lang="fr-FR" sz="2800" dirty="0"/>
              <a:t>u</a:t>
            </a:r>
            <a:r>
              <a:rPr lang="fr-FR" sz="2800" dirty="0" smtClean="0"/>
              <a:t>tilise et valorise les suppléances sensorielles</a:t>
            </a:r>
          </a:p>
          <a:p>
            <a:pPr marL="0" indent="0">
              <a:buNone/>
            </a:pPr>
            <a:r>
              <a:rPr lang="fr-FR" sz="2400" dirty="0" smtClean="0"/>
              <a:t>(entrées visuelles, vestibulaires, proprioceptives…)</a:t>
            </a:r>
          </a:p>
          <a:p>
            <a:r>
              <a:rPr lang="fr-FR" sz="2800" dirty="0"/>
              <a:t>u</a:t>
            </a:r>
            <a:r>
              <a:rPr lang="fr-FR" sz="2800" dirty="0" smtClean="0"/>
              <a:t>tilise des aides de marche et petites aides techniques au domicile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093419"/>
            <a:ext cx="5595937" cy="1431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8426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43808" y="332656"/>
            <a:ext cx="2448272" cy="1980000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fr-FR" sz="3600" b="1" dirty="0" smtClean="0">
                <a:solidFill>
                  <a:srgbClr val="FFFF00"/>
                </a:solidFill>
              </a:rPr>
              <a:t>Rétention </a:t>
            </a:r>
            <a:br>
              <a:rPr lang="fr-FR" sz="3600" b="1" dirty="0" smtClean="0">
                <a:solidFill>
                  <a:srgbClr val="FFFF00"/>
                </a:solidFill>
              </a:rPr>
            </a:br>
            <a:r>
              <a:rPr lang="fr-FR" sz="3600" b="1" dirty="0" smtClean="0">
                <a:solidFill>
                  <a:srgbClr val="FFFF00"/>
                </a:solidFill>
              </a:rPr>
              <a:t>Aigue d’Urine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2780928"/>
            <a:ext cx="8229600" cy="4392488"/>
          </a:xfrm>
        </p:spPr>
        <p:txBody>
          <a:bodyPr>
            <a:normAutofit fontScale="85000" lnSpcReduction="10000"/>
          </a:bodyPr>
          <a:lstStyle/>
          <a:p>
            <a:r>
              <a:rPr lang="fr-FR" b="1" dirty="0" smtClean="0"/>
              <a:t>Physiopathologie et prévention</a:t>
            </a:r>
          </a:p>
          <a:p>
            <a:pPr lvl="1"/>
            <a:r>
              <a:rPr lang="fr-FR" dirty="0" smtClean="0"/>
              <a:t>Constipation, fécalome (alimentation, hydratation, etc…)</a:t>
            </a:r>
          </a:p>
          <a:p>
            <a:pPr lvl="1"/>
            <a:r>
              <a:rPr lang="fr-FR" dirty="0" smtClean="0"/>
              <a:t>Iatrogénie</a:t>
            </a:r>
            <a:r>
              <a:rPr lang="en-US" dirty="0" smtClean="0"/>
              <a:t> (</a:t>
            </a:r>
            <a:r>
              <a:rPr lang="en-US" dirty="0" err="1" smtClean="0"/>
              <a:t>résidus</a:t>
            </a:r>
            <a:r>
              <a:rPr lang="en-US" dirty="0" smtClean="0"/>
              <a:t> </a:t>
            </a:r>
            <a:r>
              <a:rPr lang="en-US" dirty="0" err="1" smtClean="0"/>
              <a:t>anesthésiques</a:t>
            </a:r>
            <a:r>
              <a:rPr lang="en-US" dirty="0" smtClean="0"/>
              <a:t>, </a:t>
            </a:r>
            <a:r>
              <a:rPr lang="en-US" dirty="0" err="1" smtClean="0"/>
              <a:t>anticholinergiques</a:t>
            </a:r>
            <a:r>
              <a:rPr lang="en-US" dirty="0" smtClean="0"/>
              <a:t> : </a:t>
            </a:r>
            <a:r>
              <a:rPr lang="en-US" dirty="0" err="1" smtClean="0"/>
              <a:t>psychotropes</a:t>
            </a:r>
            <a:r>
              <a:rPr lang="en-US" dirty="0" smtClean="0"/>
              <a:t> de </a:t>
            </a:r>
            <a:r>
              <a:rPr lang="en-US" dirty="0" err="1" smtClean="0"/>
              <a:t>confort</a:t>
            </a:r>
            <a:r>
              <a:rPr lang="en-US" dirty="0" smtClean="0"/>
              <a:t>, </a:t>
            </a:r>
            <a:r>
              <a:rPr lang="en-US" dirty="0" err="1" smtClean="0"/>
              <a:t>antalgiques</a:t>
            </a:r>
            <a:r>
              <a:rPr lang="en-US" dirty="0" smtClean="0"/>
              <a:t> </a:t>
            </a:r>
            <a:r>
              <a:rPr lang="en-US" dirty="0" err="1" smtClean="0"/>
              <a:t>centraux</a:t>
            </a:r>
            <a:r>
              <a:rPr lang="en-US" dirty="0" smtClean="0"/>
              <a:t>, </a:t>
            </a:r>
            <a:r>
              <a:rPr lang="en-US" dirty="0" err="1" smtClean="0"/>
              <a:t>Acupan</a:t>
            </a:r>
            <a:r>
              <a:rPr lang="en-US" dirty="0" smtClean="0"/>
              <a:t>, </a:t>
            </a:r>
            <a:r>
              <a:rPr lang="en-US" dirty="0" err="1" smtClean="0"/>
              <a:t>brochodilat</a:t>
            </a:r>
            <a:r>
              <a:rPr lang="en-US" dirty="0" smtClean="0"/>
              <a:t> beta2M, </a:t>
            </a:r>
            <a:r>
              <a:rPr lang="en-US" dirty="0" err="1" smtClean="0"/>
              <a:t>antihistaminiques</a:t>
            </a:r>
            <a:r>
              <a:rPr lang="en-US" dirty="0" smtClean="0"/>
              <a:t>, </a:t>
            </a:r>
            <a:r>
              <a:rPr lang="en-US" dirty="0" err="1" smtClean="0"/>
              <a:t>inhibiteurs</a:t>
            </a:r>
            <a:r>
              <a:rPr lang="en-US" dirty="0" smtClean="0"/>
              <a:t> </a:t>
            </a:r>
            <a:r>
              <a:rPr lang="en-US" dirty="0" err="1" smtClean="0"/>
              <a:t>calciques</a:t>
            </a:r>
            <a:r>
              <a:rPr lang="en-US" dirty="0" smtClean="0"/>
              <a:t>…)</a:t>
            </a:r>
          </a:p>
          <a:p>
            <a:pPr lvl="1"/>
            <a:r>
              <a:rPr lang="fr-FR" dirty="0" smtClean="0"/>
              <a:t>Pathologie </a:t>
            </a:r>
            <a:r>
              <a:rPr lang="fr-FR" dirty="0" err="1" smtClean="0"/>
              <a:t>pré-existantes</a:t>
            </a:r>
            <a:r>
              <a:rPr lang="fr-FR" dirty="0" smtClean="0"/>
              <a:t> </a:t>
            </a:r>
            <a:r>
              <a:rPr lang="fr-FR" dirty="0" err="1" smtClean="0"/>
              <a:t>rétentionnelles</a:t>
            </a:r>
            <a:endParaRPr lang="fr-FR" dirty="0" smtClean="0"/>
          </a:p>
          <a:p>
            <a:pPr lvl="1"/>
            <a:endParaRPr lang="fr-FR" sz="1600" dirty="0" smtClean="0"/>
          </a:p>
          <a:p>
            <a:r>
              <a:rPr lang="fr-FR" b="1" dirty="0" smtClean="0"/>
              <a:t>Diagnostic et CAT</a:t>
            </a:r>
            <a:endParaRPr lang="fr-FR" b="1" dirty="0"/>
          </a:p>
          <a:p>
            <a:pPr lvl="1"/>
            <a:r>
              <a:rPr lang="fr-FR" dirty="0" smtClean="0"/>
              <a:t>Signes d’appel de la rétention aigue d’urine chez le sujet </a:t>
            </a:r>
            <a:r>
              <a:rPr lang="fr-FR" dirty="0" err="1" smtClean="0"/>
              <a:t>agé</a:t>
            </a:r>
            <a:r>
              <a:rPr lang="fr-FR" dirty="0" smtClean="0"/>
              <a:t> : DTS, agitation, (Douleur </a:t>
            </a:r>
            <a:r>
              <a:rPr lang="fr-FR" dirty="0" err="1"/>
              <a:t>sus-pubienne</a:t>
            </a:r>
            <a:r>
              <a:rPr lang="fr-FR" dirty="0"/>
              <a:t>,  </a:t>
            </a:r>
            <a:r>
              <a:rPr lang="fr-FR" dirty="0" smtClean="0"/>
              <a:t>globe)</a:t>
            </a:r>
          </a:p>
          <a:p>
            <a:pPr lvl="1"/>
            <a:endParaRPr lang="fr-FR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20" y="116632"/>
            <a:ext cx="2371625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164" y="116632"/>
            <a:ext cx="3385635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243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836712"/>
            <a:ext cx="7978551" cy="4997152"/>
          </a:xfrm>
        </p:spPr>
        <p:txBody>
          <a:bodyPr>
            <a:noAutofit/>
          </a:bodyPr>
          <a:lstStyle/>
          <a:p>
            <a:r>
              <a:rPr lang="fr-FR" sz="2800" b="1" dirty="0" smtClean="0"/>
              <a:t>Diagnostic et CAT</a:t>
            </a:r>
            <a:endParaRPr lang="fr-FR" sz="2800" b="1" dirty="0"/>
          </a:p>
          <a:p>
            <a:pPr lvl="1"/>
            <a:r>
              <a:rPr lang="fr-FR" sz="2400" dirty="0" smtClean="0"/>
              <a:t>Signes d’appel de la rétention aigue d’urine chez le sujet </a:t>
            </a:r>
            <a:r>
              <a:rPr lang="fr-FR" sz="2400" dirty="0" err="1" smtClean="0"/>
              <a:t>agé</a:t>
            </a:r>
            <a:r>
              <a:rPr lang="fr-FR" sz="2400" dirty="0" smtClean="0"/>
              <a:t> : DTS, agitation, (Douleur </a:t>
            </a:r>
            <a:r>
              <a:rPr lang="fr-FR" sz="2400" dirty="0" err="1"/>
              <a:t>sus-pubienne</a:t>
            </a:r>
            <a:r>
              <a:rPr lang="fr-FR" sz="2400" dirty="0"/>
              <a:t>,  </a:t>
            </a:r>
            <a:r>
              <a:rPr lang="fr-FR" sz="2400" dirty="0" smtClean="0"/>
              <a:t>globe)</a:t>
            </a:r>
          </a:p>
          <a:p>
            <a:pPr lvl="1"/>
            <a:r>
              <a:rPr lang="fr-FR" sz="2400" dirty="0" smtClean="0"/>
              <a:t>Le sondage évacuateur d’urgence +++</a:t>
            </a:r>
          </a:p>
          <a:p>
            <a:pPr lvl="1"/>
            <a:r>
              <a:rPr lang="fr-FR" sz="2400" dirty="0" smtClean="0"/>
              <a:t>Place du </a:t>
            </a:r>
            <a:r>
              <a:rPr lang="fr-FR" sz="2400" dirty="0" err="1" smtClean="0"/>
              <a:t>bladderscan</a:t>
            </a:r>
            <a:r>
              <a:rPr lang="fr-FR" sz="2400" dirty="0" smtClean="0"/>
              <a:t> : recherche d’un résidu (stase, </a:t>
            </a:r>
            <a:r>
              <a:rPr lang="fr-FR" sz="2400" dirty="0" err="1" smtClean="0"/>
              <a:t>hypercalciurie</a:t>
            </a:r>
            <a:r>
              <a:rPr lang="fr-FR" sz="2400" dirty="0" smtClean="0"/>
              <a:t>, infection, lithiase)</a:t>
            </a:r>
          </a:p>
          <a:p>
            <a:pPr lvl="1"/>
            <a:endParaRPr lang="fr-FR" sz="2400" dirty="0" smtClean="0"/>
          </a:p>
          <a:p>
            <a:r>
              <a:rPr lang="fr-FR" sz="2800" b="1" dirty="0" smtClean="0"/>
              <a:t>Conséquences</a:t>
            </a:r>
          </a:p>
          <a:p>
            <a:pPr lvl="1"/>
            <a:r>
              <a:rPr lang="fr-FR" sz="2400" dirty="0" smtClean="0"/>
              <a:t>vessie claquée +++</a:t>
            </a:r>
          </a:p>
          <a:p>
            <a:pPr lvl="1"/>
            <a:r>
              <a:rPr lang="fr-FR" sz="2400" dirty="0"/>
              <a:t>Risque IRA </a:t>
            </a:r>
            <a:r>
              <a:rPr lang="fr-FR" sz="2400" dirty="0" smtClean="0"/>
              <a:t>,</a:t>
            </a:r>
            <a:endParaRPr lang="fr-FR" sz="2400" dirty="0"/>
          </a:p>
          <a:p>
            <a:pPr lvl="1"/>
            <a:r>
              <a:rPr lang="fr-FR" sz="2400" dirty="0" err="1" smtClean="0"/>
              <a:t>Sd</a:t>
            </a:r>
            <a:r>
              <a:rPr lang="fr-FR" sz="2400" dirty="0" smtClean="0"/>
              <a:t> de levée d’obstacle avec polyurie </a:t>
            </a:r>
          </a:p>
          <a:p>
            <a:pPr marL="457200" lvl="1" indent="0">
              <a:buNone/>
            </a:pPr>
            <a:r>
              <a:rPr lang="fr-FR" sz="2400" dirty="0"/>
              <a:t> </a:t>
            </a:r>
            <a:r>
              <a:rPr lang="fr-FR" sz="2400" dirty="0" smtClean="0"/>
              <a:t>    osmotique (déshydratation+++)</a:t>
            </a:r>
            <a:endParaRPr lang="fr-FR" sz="2400" dirty="0"/>
          </a:p>
          <a:p>
            <a:pPr lvl="1"/>
            <a:endParaRPr lang="fr-FR" sz="24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284984"/>
            <a:ext cx="2160240" cy="3223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6926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80112" y="841276"/>
            <a:ext cx="2448272" cy="1143000"/>
          </a:xfrm>
          <a:solidFill>
            <a:schemeClr val="tx1"/>
          </a:solidFill>
        </p:spPr>
        <p:txBody>
          <a:bodyPr/>
          <a:lstStyle/>
          <a:p>
            <a:r>
              <a:rPr lang="fr-FR" b="1" dirty="0">
                <a:solidFill>
                  <a:srgbClr val="FFFF00"/>
                </a:solidFill>
              </a:rPr>
              <a:t>E</a:t>
            </a:r>
            <a:r>
              <a:rPr lang="fr-FR" b="1" dirty="0" smtClean="0">
                <a:solidFill>
                  <a:srgbClr val="FFFF00"/>
                </a:solidFill>
              </a:rPr>
              <a:t>scarre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131" y="3501008"/>
            <a:ext cx="2376115" cy="2376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86341"/>
            <a:ext cx="1812106" cy="1598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632"/>
          <a:stretch/>
        </p:blipFill>
        <p:spPr bwMode="auto">
          <a:xfrm>
            <a:off x="314883" y="404664"/>
            <a:ext cx="4833181" cy="1970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03648" y="2680320"/>
            <a:ext cx="6491064" cy="3845024"/>
          </a:xfrm>
        </p:spPr>
        <p:txBody>
          <a:bodyPr>
            <a:normAutofit fontScale="85000" lnSpcReduction="10000"/>
          </a:bodyPr>
          <a:lstStyle/>
          <a:p>
            <a:r>
              <a:rPr lang="fr-FR" b="1" dirty="0" smtClean="0"/>
              <a:t>Physiopathologie et facteurs de risque  </a:t>
            </a:r>
          </a:p>
          <a:p>
            <a:pPr lvl="1"/>
            <a:r>
              <a:rPr lang="fr-FR" dirty="0" smtClean="0"/>
              <a:t>faible mobilité, trouble de la sensibilité, troubles de hydratation et nutritionnels (maigreur et obésité), facteurs </a:t>
            </a:r>
            <a:r>
              <a:rPr lang="fr-FR" dirty="0" err="1" smtClean="0"/>
              <a:t>pré-existants</a:t>
            </a:r>
            <a:r>
              <a:rPr lang="fr-FR" dirty="0" smtClean="0"/>
              <a:t> locaux ou généraux</a:t>
            </a:r>
          </a:p>
          <a:p>
            <a:pPr lvl="1"/>
            <a:endParaRPr lang="fr-FR" dirty="0"/>
          </a:p>
          <a:p>
            <a:r>
              <a:rPr lang="fr-FR" b="1" dirty="0"/>
              <a:t>P</a:t>
            </a:r>
            <a:r>
              <a:rPr lang="fr-FR" b="1" dirty="0" smtClean="0"/>
              <a:t>révention</a:t>
            </a:r>
          </a:p>
          <a:p>
            <a:pPr lvl="1"/>
            <a:r>
              <a:rPr lang="fr-FR" dirty="0" smtClean="0"/>
              <a:t>Choix des supports, vigilance/confort, hygiène cutanée, hydratation/nutrition, mobilisation active précoce,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481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fr-FR" sz="4000" b="1" dirty="0" smtClean="0">
                <a:solidFill>
                  <a:srgbClr val="FFFF00"/>
                </a:solidFill>
              </a:rPr>
              <a:t>Syndrome Confusionnel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460029"/>
            <a:ext cx="8229600" cy="3993307"/>
          </a:xfrm>
        </p:spPr>
        <p:txBody>
          <a:bodyPr>
            <a:normAutofit fontScale="92500" lnSpcReduction="20000"/>
          </a:bodyPr>
          <a:lstStyle/>
          <a:p>
            <a:r>
              <a:rPr lang="fr-FR" b="1" dirty="0" smtClean="0"/>
              <a:t>Diagnostic</a:t>
            </a:r>
          </a:p>
          <a:p>
            <a:endParaRPr lang="fr-FR" i="1" dirty="0"/>
          </a:p>
          <a:p>
            <a:r>
              <a:rPr lang="fr-FR" b="1" dirty="0" smtClean="0"/>
              <a:t>CAT</a:t>
            </a:r>
            <a:r>
              <a:rPr lang="fr-FR" dirty="0" smtClean="0"/>
              <a:t> </a:t>
            </a:r>
          </a:p>
          <a:p>
            <a:pPr lvl="1"/>
            <a:r>
              <a:rPr lang="fr-FR" dirty="0" smtClean="0"/>
              <a:t>Bien connaitre ses malades à l’entrée +++</a:t>
            </a:r>
          </a:p>
          <a:p>
            <a:pPr lvl="1"/>
            <a:r>
              <a:rPr lang="fr-FR" dirty="0" smtClean="0"/>
              <a:t>Savoir détecter un élément nouveau (confusion) sur troubles cognitifs </a:t>
            </a:r>
            <a:r>
              <a:rPr lang="fr-FR" dirty="0" err="1" smtClean="0"/>
              <a:t>pré-existants</a:t>
            </a:r>
            <a:endParaRPr lang="fr-FR" dirty="0" smtClean="0"/>
          </a:p>
          <a:p>
            <a:pPr lvl="1"/>
            <a:r>
              <a:rPr lang="fr-FR" dirty="0" smtClean="0"/>
              <a:t> tenir compte de l’avis de l’entourage</a:t>
            </a:r>
          </a:p>
          <a:p>
            <a:pPr lvl="1"/>
            <a:endParaRPr lang="fr-FR" dirty="0"/>
          </a:p>
          <a:p>
            <a:r>
              <a:rPr lang="fr-FR" dirty="0"/>
              <a:t>Biologie, diurèse « forcée », réduire </a:t>
            </a:r>
            <a:r>
              <a:rPr lang="fr-FR" dirty="0" smtClean="0"/>
              <a:t>médicaments</a:t>
            </a:r>
            <a:endParaRPr lang="fr-FR" dirty="0"/>
          </a:p>
          <a:p>
            <a:endParaRPr lang="fr-FR" dirty="0"/>
          </a:p>
          <a:p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11"/>
          <a:stretch/>
        </p:blipFill>
        <p:spPr bwMode="auto">
          <a:xfrm>
            <a:off x="3563888" y="1763266"/>
            <a:ext cx="2584450" cy="1809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56" t="5641" b="50000"/>
          <a:stretch/>
        </p:blipFill>
        <p:spPr bwMode="auto">
          <a:xfrm>
            <a:off x="6300192" y="1763266"/>
            <a:ext cx="1516601" cy="1809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146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4" t="20791" r="33962" b="16498"/>
          <a:stretch/>
        </p:blipFill>
        <p:spPr bwMode="auto">
          <a:xfrm>
            <a:off x="107504" y="548680"/>
            <a:ext cx="8876992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0241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16200000">
            <a:off x="-3579811" y="2703140"/>
            <a:ext cx="8229600" cy="1143000"/>
          </a:xfrm>
          <a:solidFill>
            <a:schemeClr val="tx1"/>
          </a:solidFill>
        </p:spPr>
        <p:txBody>
          <a:bodyPr/>
          <a:lstStyle/>
          <a:p>
            <a:r>
              <a:rPr lang="fr-FR" b="1" dirty="0" smtClean="0">
                <a:solidFill>
                  <a:schemeClr val="bg1"/>
                </a:solidFill>
              </a:rPr>
              <a:t>Des objectifs réalistes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135" y="3977803"/>
            <a:ext cx="4145348" cy="276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88640"/>
            <a:ext cx="2139950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972" y="5373216"/>
            <a:ext cx="1957957" cy="1302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008" y="188640"/>
            <a:ext cx="2859087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70"/>
          <a:stretch/>
        </p:blipFill>
        <p:spPr bwMode="auto">
          <a:xfrm>
            <a:off x="1433159" y="219100"/>
            <a:ext cx="2158169" cy="3569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008" y="1916832"/>
            <a:ext cx="2859087" cy="1906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972" y="3861048"/>
            <a:ext cx="1938485" cy="1415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732240" y="3789040"/>
            <a:ext cx="2139950" cy="295232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902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fr-FR" b="1" dirty="0" smtClean="0">
                <a:solidFill>
                  <a:schemeClr val="bg1"/>
                </a:solidFill>
              </a:rPr>
              <a:t>2. Ce qu’il faudrait faire faire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855365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 smtClean="0"/>
              <a:t>Stade </a:t>
            </a:r>
            <a:r>
              <a:rPr lang="fr-FR" b="1" dirty="0" err="1" smtClean="0"/>
              <a:t>pré-opératoire</a:t>
            </a:r>
            <a:r>
              <a:rPr lang="fr-FR" b="1" dirty="0" smtClean="0"/>
              <a:t> si possible</a:t>
            </a:r>
          </a:p>
          <a:p>
            <a:pPr lvl="1"/>
            <a:r>
              <a:rPr lang="fr-FR" dirty="0" smtClean="0">
                <a:solidFill>
                  <a:srgbClr val="FF0000"/>
                </a:solidFill>
              </a:rPr>
              <a:t>Bilan d’évaluation de la fragilité</a:t>
            </a:r>
          </a:p>
          <a:p>
            <a:pPr lvl="1"/>
            <a:r>
              <a:rPr lang="fr-FR" dirty="0"/>
              <a:t>p</a:t>
            </a:r>
            <a:r>
              <a:rPr lang="fr-FR" dirty="0" smtClean="0"/>
              <a:t>our être averti et vigilant lors séjour chirurgical</a:t>
            </a:r>
          </a:p>
          <a:p>
            <a:pPr lvl="1"/>
            <a:endParaRPr lang="fr-FR" dirty="0"/>
          </a:p>
          <a:p>
            <a:r>
              <a:rPr lang="fr-FR" b="1" dirty="0" smtClean="0"/>
              <a:t>Stade post-opératoire le plus souvent</a:t>
            </a:r>
          </a:p>
          <a:p>
            <a:pPr lvl="1"/>
            <a:r>
              <a:rPr lang="fr-FR" dirty="0" smtClean="0"/>
              <a:t>Bilans diagnostics et thérapeutiques ALD</a:t>
            </a:r>
          </a:p>
          <a:p>
            <a:pPr lvl="2"/>
            <a:r>
              <a:rPr lang="fr-FR" dirty="0">
                <a:solidFill>
                  <a:srgbClr val="FF0000"/>
                </a:solidFill>
              </a:rPr>
              <a:t>Bilan des chutes </a:t>
            </a:r>
          </a:p>
          <a:p>
            <a:pPr lvl="2"/>
            <a:r>
              <a:rPr lang="fr-FR" dirty="0">
                <a:solidFill>
                  <a:srgbClr val="FF0000"/>
                </a:solidFill>
              </a:rPr>
              <a:t>Bilan de l’ostéoporose</a:t>
            </a:r>
          </a:p>
          <a:p>
            <a:pPr lvl="2"/>
            <a:r>
              <a:rPr lang="fr-FR" dirty="0">
                <a:solidFill>
                  <a:srgbClr val="FF0000"/>
                </a:solidFill>
              </a:rPr>
              <a:t>Bilan cognitif et </a:t>
            </a:r>
            <a:r>
              <a:rPr lang="fr-FR" dirty="0" smtClean="0">
                <a:solidFill>
                  <a:srgbClr val="FF0000"/>
                </a:solidFill>
              </a:rPr>
              <a:t>émotionnel</a:t>
            </a:r>
          </a:p>
          <a:p>
            <a:pPr lvl="1"/>
            <a:r>
              <a:rPr lang="fr-FR" dirty="0"/>
              <a:t>p</a:t>
            </a:r>
            <a:r>
              <a:rPr lang="fr-FR" dirty="0" smtClean="0"/>
              <a:t>our améliorer l’état de santé de la personne </a:t>
            </a:r>
            <a:r>
              <a:rPr lang="fr-FR" dirty="0"/>
              <a:t>â</a:t>
            </a:r>
            <a:r>
              <a:rPr lang="fr-FR" dirty="0" smtClean="0"/>
              <a:t>gée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235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48000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fr-FR" sz="3600" dirty="0" smtClean="0">
                <a:solidFill>
                  <a:schemeClr val="bg1"/>
                </a:solidFill>
              </a:rPr>
              <a:t>En conclusion,</a:t>
            </a:r>
            <a:r>
              <a:rPr lang="fr-FR" sz="3600" dirty="0">
                <a:solidFill>
                  <a:schemeClr val="bg1"/>
                </a:solidFill>
              </a:rPr>
              <a:t> </a:t>
            </a:r>
            <a:r>
              <a:rPr lang="fr-FR" sz="3600" dirty="0" smtClean="0">
                <a:solidFill>
                  <a:schemeClr val="bg1"/>
                </a:solidFill>
              </a:rPr>
              <a:t>en milieu chirurgical</a:t>
            </a:r>
            <a:r>
              <a:rPr lang="fr-FR" sz="3600" b="1" dirty="0" smtClean="0">
                <a:solidFill>
                  <a:schemeClr val="bg1"/>
                </a:solidFill>
              </a:rPr>
              <a:t/>
            </a:r>
            <a:br>
              <a:rPr lang="fr-FR" sz="3600" b="1" dirty="0" smtClean="0">
                <a:solidFill>
                  <a:schemeClr val="bg1"/>
                </a:solidFill>
              </a:rPr>
            </a:br>
            <a:r>
              <a:rPr lang="fr-FR" sz="3600" b="1" dirty="0" smtClean="0">
                <a:solidFill>
                  <a:schemeClr val="bg1"/>
                </a:solidFill>
              </a:rPr>
              <a:t>les règles simples pour le sujet âgé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90872" y="2348880"/>
            <a:ext cx="8229600" cy="4176464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fr-FR" dirty="0" smtClean="0"/>
              <a:t>Utiliser des supports adaptés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/>
              <a:t>Surveiller hydratation </a:t>
            </a:r>
            <a:r>
              <a:rPr lang="fr-FR" dirty="0"/>
              <a:t>et </a:t>
            </a:r>
            <a:r>
              <a:rPr lang="fr-FR" dirty="0" smtClean="0"/>
              <a:t>apports </a:t>
            </a:r>
            <a:r>
              <a:rPr lang="fr-FR" dirty="0"/>
              <a:t>nutritionnels suffisants, </a:t>
            </a:r>
            <a:endParaRPr lang="fr-FR" dirty="0" smtClean="0"/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M</a:t>
            </a:r>
            <a:r>
              <a:rPr lang="fr-FR" dirty="0" smtClean="0"/>
              <a:t>obiliser </a:t>
            </a:r>
            <a:r>
              <a:rPr lang="fr-FR" dirty="0"/>
              <a:t>le patient, </a:t>
            </a:r>
            <a:endParaRPr lang="fr-FR" dirty="0" smtClean="0"/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R</a:t>
            </a:r>
            <a:r>
              <a:rPr lang="fr-FR" dirty="0" smtClean="0"/>
              <a:t>éduire la prescription </a:t>
            </a:r>
            <a:r>
              <a:rPr lang="fr-FR" dirty="0"/>
              <a:t>aux médicaments indispensables, 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 smtClean="0"/>
              <a:t>Maintenir l’utilisation </a:t>
            </a:r>
            <a:r>
              <a:rPr lang="fr-FR" dirty="0"/>
              <a:t>maximale des capacités </a:t>
            </a:r>
            <a:r>
              <a:rPr lang="fr-FR" dirty="0" smtClean="0"/>
              <a:t>restantes</a:t>
            </a:r>
            <a:r>
              <a:rPr lang="en-US" dirty="0"/>
              <a:t> </a:t>
            </a:r>
            <a:r>
              <a:rPr lang="en-US" sz="2600" dirty="0" smtClean="0"/>
              <a:t>(</a:t>
            </a:r>
            <a:r>
              <a:rPr lang="en-US" sz="2600" dirty="0" err="1" smtClean="0"/>
              <a:t>motrices</a:t>
            </a:r>
            <a:r>
              <a:rPr lang="en-US" sz="2600" dirty="0" smtClean="0"/>
              <a:t>, </a:t>
            </a:r>
            <a:r>
              <a:rPr lang="en-US" sz="2600" dirty="0" err="1" smtClean="0"/>
              <a:t>attentionnelles</a:t>
            </a:r>
            <a:r>
              <a:rPr lang="en-US" sz="2600" dirty="0" smtClean="0"/>
              <a:t>, </a:t>
            </a:r>
            <a:r>
              <a:rPr lang="en-US" sz="2600" dirty="0" err="1" smtClean="0"/>
              <a:t>organisationnelles</a:t>
            </a:r>
            <a:r>
              <a:rPr lang="en-US" sz="2600" dirty="0" smtClean="0"/>
              <a:t>, </a:t>
            </a:r>
            <a:r>
              <a:rPr lang="en-US" sz="2600" dirty="0" err="1" smtClean="0"/>
              <a:t>émotionnelles</a:t>
            </a:r>
            <a:r>
              <a:rPr lang="en-US" sz="2600" dirty="0" smtClean="0"/>
              <a:t>…)</a:t>
            </a:r>
            <a:endParaRPr lang="fr-FR" sz="2600" dirty="0"/>
          </a:p>
        </p:txBody>
      </p:sp>
    </p:spTree>
    <p:extLst>
      <p:ext uri="{BB962C8B-B14F-4D97-AF65-F5344CB8AC3E}">
        <p14:creationId xmlns:p14="http://schemas.microsoft.com/office/powerpoint/2010/main" val="270767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21" y="332656"/>
            <a:ext cx="6455601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57"/>
          <a:stretch/>
        </p:blipFill>
        <p:spPr bwMode="auto">
          <a:xfrm>
            <a:off x="6516216" y="5146896"/>
            <a:ext cx="2356625" cy="153364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426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5656" y="3717032"/>
            <a:ext cx="7221488" cy="1791072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fr-FR" sz="3200" b="1" dirty="0" smtClean="0"/>
              <a:t>le résultat fonctionnel, la satisfaction</a:t>
            </a:r>
            <a:r>
              <a:rPr lang="fr-FR" sz="3200" b="1" dirty="0"/>
              <a:t> </a:t>
            </a:r>
            <a:r>
              <a:rPr lang="fr-FR" sz="3200" b="1" dirty="0" smtClean="0"/>
              <a:t>dépend de la cohérence entre</a:t>
            </a:r>
            <a:br>
              <a:rPr lang="fr-FR" sz="3200" b="1" dirty="0" smtClean="0"/>
            </a:br>
            <a:r>
              <a:rPr lang="fr-FR" sz="3200" b="1" dirty="0" smtClean="0"/>
              <a:t>RESUTATS OBTENUS  et ATTENTES</a:t>
            </a:r>
            <a:endParaRPr lang="en-US" sz="32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75656" y="1556792"/>
            <a:ext cx="7488832" cy="12241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b="1" dirty="0" smtClean="0"/>
              <a:t>de bonnes indications, une bonne information sur les résultats attendus…</a:t>
            </a:r>
          </a:p>
          <a:p>
            <a:pPr algn="ctr"/>
            <a:endParaRPr lang="en-US" b="1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 rot="16200000">
            <a:off x="-3579811" y="2703140"/>
            <a:ext cx="8229600" cy="11430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 smtClean="0">
                <a:solidFill>
                  <a:schemeClr val="bg1"/>
                </a:solidFill>
              </a:rPr>
              <a:t>Des objectifs réalistes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617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 rot="20094474">
            <a:off x="1277493" y="401132"/>
            <a:ext cx="3456384" cy="1872208"/>
          </a:xfrm>
        </p:spPr>
        <p:txBody>
          <a:bodyPr>
            <a:normAutofit/>
          </a:bodyPr>
          <a:lstStyle/>
          <a:p>
            <a:r>
              <a:rPr lang="fr-FR" sz="2400" dirty="0" smtClean="0"/>
              <a:t>Résultats lésionnels</a:t>
            </a:r>
          </a:p>
          <a:p>
            <a:r>
              <a:rPr lang="fr-FR" sz="2400" dirty="0" smtClean="0"/>
              <a:t>Résultats fonctionnels</a:t>
            </a:r>
          </a:p>
          <a:p>
            <a:r>
              <a:rPr lang="fr-FR" sz="2400" dirty="0" smtClean="0"/>
              <a:t>Résultats situationnels</a:t>
            </a:r>
          </a:p>
          <a:p>
            <a:r>
              <a:rPr lang="fr-FR" sz="2400" dirty="0" smtClean="0"/>
              <a:t>Résultats perceptuels</a:t>
            </a:r>
          </a:p>
          <a:p>
            <a:pPr marL="0" indent="0">
              <a:buNone/>
            </a:pPr>
            <a:endParaRPr lang="fr-FR" sz="2400" dirty="0"/>
          </a:p>
        </p:txBody>
      </p:sp>
      <p:sp>
        <p:nvSpPr>
          <p:cNvPr id="5" name="ZoneTexte 4"/>
          <p:cNvSpPr txBox="1"/>
          <p:nvPr/>
        </p:nvSpPr>
        <p:spPr>
          <a:xfrm>
            <a:off x="4155409" y="2959204"/>
            <a:ext cx="4553362" cy="12618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/>
              <a:t>Chez la personne âgée </a:t>
            </a:r>
          </a:p>
          <a:p>
            <a:pPr algn="ctr"/>
            <a:r>
              <a:rPr lang="fr-FR" sz="2400" dirty="0" smtClean="0"/>
              <a:t>cerner le niveau </a:t>
            </a:r>
            <a:r>
              <a:rPr lang="fr-FR" sz="2400" dirty="0"/>
              <a:t>global d’activité, </a:t>
            </a:r>
            <a:endParaRPr lang="fr-FR" sz="2400" dirty="0" smtClean="0"/>
          </a:p>
          <a:p>
            <a:pPr algn="ctr"/>
            <a:r>
              <a:rPr lang="fr-FR" sz="2400" dirty="0" smtClean="0"/>
              <a:t>le niveau </a:t>
            </a:r>
            <a:r>
              <a:rPr lang="fr-FR" sz="2400" dirty="0"/>
              <a:t>de participation sociale</a:t>
            </a:r>
            <a:r>
              <a:rPr lang="fr-FR" sz="2400" dirty="0" smtClean="0"/>
              <a:t>…</a:t>
            </a:r>
            <a:endParaRPr lang="fr-FR" sz="2400" dirty="0"/>
          </a:p>
        </p:txBody>
      </p:sp>
      <p:sp>
        <p:nvSpPr>
          <p:cNvPr id="6" name="ZoneTexte 5"/>
          <p:cNvSpPr txBox="1"/>
          <p:nvPr/>
        </p:nvSpPr>
        <p:spPr>
          <a:xfrm>
            <a:off x="1763688" y="4636293"/>
            <a:ext cx="6823388" cy="1384995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Des attentes raisonnables</a:t>
            </a:r>
          </a:p>
          <a:p>
            <a:pPr marL="285750" indent="-285750">
              <a:buFontTx/>
              <a:buChar char="-"/>
            </a:pPr>
            <a:r>
              <a:rPr lang="fr-FR" sz="2800" dirty="0"/>
              <a:t>e</a:t>
            </a:r>
            <a:r>
              <a:rPr lang="fr-FR" sz="2800" dirty="0" smtClean="0"/>
              <a:t>n cohérence avec l’état antérieur</a:t>
            </a:r>
          </a:p>
          <a:p>
            <a:pPr marL="285750" indent="-285750">
              <a:buFontTx/>
              <a:buChar char="-"/>
            </a:pPr>
            <a:r>
              <a:rPr lang="fr-FR" sz="2800" dirty="0"/>
              <a:t>p</a:t>
            </a:r>
            <a:r>
              <a:rPr lang="fr-FR" sz="2800" dirty="0" smtClean="0"/>
              <a:t>our répondre à un projet de vie réaliste</a:t>
            </a:r>
            <a:endParaRPr lang="en-US" sz="2800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 rot="16200000">
            <a:off x="-3579811" y="2703140"/>
            <a:ext cx="8229600" cy="11430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 smtClean="0">
                <a:solidFill>
                  <a:schemeClr val="bg1"/>
                </a:solidFill>
              </a:rPr>
              <a:t>Des objectifs réalistes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593" y="404664"/>
            <a:ext cx="3258067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7835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1714202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fr-FR" sz="4000" b="1" dirty="0" smtClean="0">
                <a:solidFill>
                  <a:schemeClr val="bg1"/>
                </a:solidFill>
              </a:rPr>
              <a:t>Les particularités </a:t>
            </a:r>
            <a:br>
              <a:rPr lang="fr-FR" sz="4000" b="1" dirty="0" smtClean="0">
                <a:solidFill>
                  <a:schemeClr val="bg1"/>
                </a:solidFill>
              </a:rPr>
            </a:br>
            <a:r>
              <a:rPr lang="fr-FR" sz="4000" b="1" dirty="0" smtClean="0">
                <a:solidFill>
                  <a:schemeClr val="bg1"/>
                </a:solidFill>
              </a:rPr>
              <a:t>de la personne </a:t>
            </a:r>
            <a:r>
              <a:rPr lang="fr-FR" sz="4000" b="1" dirty="0">
                <a:solidFill>
                  <a:schemeClr val="bg1"/>
                </a:solidFill>
              </a:rPr>
              <a:t>â</a:t>
            </a:r>
            <a:r>
              <a:rPr lang="fr-FR" sz="4000" b="1" dirty="0" smtClean="0">
                <a:solidFill>
                  <a:schemeClr val="bg1"/>
                </a:solidFill>
              </a:rPr>
              <a:t>gée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22"/>
          <a:stretch/>
        </p:blipFill>
        <p:spPr bwMode="auto">
          <a:xfrm>
            <a:off x="2411760" y="3573016"/>
            <a:ext cx="2016837" cy="2670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67596"/>
            <a:ext cx="1773455" cy="23536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819" y="3653780"/>
            <a:ext cx="4257661" cy="2367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174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457200" y="1124744"/>
            <a:ext cx="8229600" cy="19080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b="1" dirty="0" smtClean="0">
                <a:solidFill>
                  <a:srgbClr val="FFFF00"/>
                </a:solidFill>
              </a:rPr>
              <a:t>Une boucle sensori-motrice</a:t>
            </a:r>
          </a:p>
          <a:p>
            <a:r>
              <a:rPr lang="fr-FR" sz="4800" b="1" dirty="0" smtClean="0">
                <a:solidFill>
                  <a:srgbClr val="FFFF00"/>
                </a:solidFill>
              </a:rPr>
              <a:t>vieillie…</a:t>
            </a:r>
            <a:endParaRPr lang="en-US" sz="4800" b="1" dirty="0">
              <a:solidFill>
                <a:srgbClr val="FFFF00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501008"/>
            <a:ext cx="3456384" cy="230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0685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726</TotalTime>
  <Words>1330</Words>
  <Application>Microsoft Macintosh PowerPoint</Application>
  <PresentationFormat>Présentation à l'écran (4:3)</PresentationFormat>
  <Paragraphs>232</Paragraphs>
  <Slides>52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52</vt:i4>
      </vt:variant>
    </vt:vector>
  </HeadingPairs>
  <TitlesOfParts>
    <vt:vector size="53" baseType="lpstr">
      <vt:lpstr>Thème Office</vt:lpstr>
      <vt:lpstr>Chirurgie de l’appareil locomoteur Particularités de la Personne Agée</vt:lpstr>
      <vt:lpstr>La chirurgie TO de l’appareil locomoteur c’est possible à tout âge, mais…</vt:lpstr>
      <vt:lpstr>Des objectifs réalistes</vt:lpstr>
      <vt:lpstr>Présentation PowerPoint</vt:lpstr>
      <vt:lpstr>Des objectifs réalistes</vt:lpstr>
      <vt:lpstr>le résultat fonctionnel, la satisfaction dépend de la cohérence entre RESUTATS OBTENUS  et ATTENTES</vt:lpstr>
      <vt:lpstr>Présentation PowerPoint</vt:lpstr>
      <vt:lpstr>Les particularités  de la personne âgée</vt:lpstr>
      <vt:lpstr>Présentation PowerPoint</vt:lpstr>
      <vt:lpstr>   appareil « locomoteur »</vt:lpstr>
      <vt:lpstr>Présentation PowerPoint</vt:lpstr>
      <vt:lpstr>La fragilité</vt:lpstr>
      <vt:lpstr>Présentation PowerPoint</vt:lpstr>
      <vt:lpstr>Décompensations en série </vt:lpstr>
      <vt:lpstr>Présentation PowerPoint</vt:lpstr>
      <vt:lpstr>Présentation PowerPoint</vt:lpstr>
      <vt:lpstr>Concept de Fragilité : définition</vt:lpstr>
      <vt:lpstr>Présentation PowerPoint</vt:lpstr>
      <vt:lpstr>Prévalence du phénotype fragile</vt:lpstr>
      <vt:lpstr>Présentation PowerPoint</vt:lpstr>
      <vt:lpstr>Quatre paramètres  de l’évaluation gérontologique permettent de dépister l’état de fragilité</vt:lpstr>
      <vt:lpstr>Évaluation complète</vt:lpstr>
      <vt:lpstr>Comment évaluer la fragilité ?</vt:lpstr>
      <vt:lpstr>Comment évaluer la fragilité ?</vt:lpstr>
      <vt:lpstr>Présentation PowerPoint</vt:lpstr>
      <vt:lpstr>Seuil ≤ 8</vt:lpstr>
      <vt:lpstr>D</vt:lpstr>
      <vt:lpstr>Présentation PowerPoint</vt:lpstr>
      <vt:lpstr>Présentation PowerPoint</vt:lpstr>
      <vt:lpstr>La fragilité de la personne âgée quelle place du chirurgien  et de son équipe ?</vt:lpstr>
      <vt:lpstr>Soyons raisonnables ! Seulement dépister/alerter</vt:lpstr>
      <vt:lpstr>2. Comment dépister la fragilité ?</vt:lpstr>
      <vt:lpstr>Échelle de dépistage SEGA</vt:lpstr>
      <vt:lpstr>Présentation PowerPoint</vt:lpstr>
      <vt:lpstr>Présentation PowerPoint</vt:lpstr>
      <vt:lpstr>3. Pourquoi dépister la fragilité ?</vt:lpstr>
      <vt:lpstr>Présentation PowerPoint</vt:lpstr>
      <vt:lpstr>Présentation PowerPoint</vt:lpstr>
      <vt:lpstr>Conduite à Tenir Pratique    lors prise en charge chirurgicale  de la personne âgée</vt:lpstr>
      <vt:lpstr>1. Ce qu’il y a à faire</vt:lpstr>
      <vt:lpstr>Présentation PowerPoint</vt:lpstr>
      <vt:lpstr>Échelle de dépistage SEGA</vt:lpstr>
      <vt:lpstr>Présentation PowerPoint</vt:lpstr>
      <vt:lpstr>La rééducation de la personne âgée…</vt:lpstr>
      <vt:lpstr>Rétention  Aigue d’Urine</vt:lpstr>
      <vt:lpstr>Présentation PowerPoint</vt:lpstr>
      <vt:lpstr>Escarre</vt:lpstr>
      <vt:lpstr>Syndrome Confusionnel</vt:lpstr>
      <vt:lpstr>Présentation PowerPoint</vt:lpstr>
      <vt:lpstr>2. Ce qu’il faudrait faire faire</vt:lpstr>
      <vt:lpstr>En conclusion, en milieu chirurgical les règles simples pour le sujet âgé</vt:lpstr>
      <vt:lpstr>Présentation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</dc:creator>
  <cp:lastModifiedBy>Admin</cp:lastModifiedBy>
  <cp:revision>82</cp:revision>
  <cp:lastPrinted>2015-10-07T19:26:15Z</cp:lastPrinted>
  <dcterms:created xsi:type="dcterms:W3CDTF">2015-10-03T19:31:00Z</dcterms:created>
  <dcterms:modified xsi:type="dcterms:W3CDTF">2015-10-10T08:24:31Z</dcterms:modified>
</cp:coreProperties>
</file>