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0" r:id="rId1"/>
  </p:sldMasterIdLst>
  <p:notesMasterIdLst>
    <p:notesMasterId r:id="rId52"/>
  </p:notesMasterIdLst>
  <p:sldIdLst>
    <p:sldId id="256" r:id="rId2"/>
    <p:sldId id="332" r:id="rId3"/>
    <p:sldId id="333" r:id="rId4"/>
    <p:sldId id="334" r:id="rId5"/>
    <p:sldId id="258" r:id="rId6"/>
    <p:sldId id="335" r:id="rId7"/>
    <p:sldId id="336" r:id="rId8"/>
    <p:sldId id="261" r:id="rId9"/>
    <p:sldId id="262" r:id="rId10"/>
    <p:sldId id="337" r:id="rId11"/>
    <p:sldId id="271" r:id="rId12"/>
    <p:sldId id="272" r:id="rId13"/>
    <p:sldId id="279" r:id="rId14"/>
    <p:sldId id="280" r:id="rId15"/>
    <p:sldId id="369" r:id="rId16"/>
    <p:sldId id="370" r:id="rId17"/>
    <p:sldId id="288" r:id="rId18"/>
    <p:sldId id="289" r:id="rId19"/>
    <p:sldId id="322" r:id="rId20"/>
    <p:sldId id="312" r:id="rId21"/>
    <p:sldId id="313" r:id="rId22"/>
    <p:sldId id="338" r:id="rId23"/>
    <p:sldId id="339" r:id="rId24"/>
    <p:sldId id="340" r:id="rId25"/>
    <p:sldId id="341" r:id="rId26"/>
    <p:sldId id="342" r:id="rId27"/>
    <p:sldId id="344" r:id="rId28"/>
    <p:sldId id="346" r:id="rId29"/>
    <p:sldId id="347" r:id="rId30"/>
    <p:sldId id="348" r:id="rId31"/>
    <p:sldId id="349" r:id="rId32"/>
    <p:sldId id="350" r:id="rId33"/>
    <p:sldId id="351" r:id="rId34"/>
    <p:sldId id="355" r:id="rId35"/>
    <p:sldId id="356" r:id="rId36"/>
    <p:sldId id="357" r:id="rId37"/>
    <p:sldId id="358" r:id="rId38"/>
    <p:sldId id="359" r:id="rId39"/>
    <p:sldId id="361" r:id="rId40"/>
    <p:sldId id="360" r:id="rId41"/>
    <p:sldId id="371" r:id="rId42"/>
    <p:sldId id="363" r:id="rId43"/>
    <p:sldId id="373" r:id="rId44"/>
    <p:sldId id="362" r:id="rId45"/>
    <p:sldId id="372" r:id="rId46"/>
    <p:sldId id="366" r:id="rId47"/>
    <p:sldId id="365" r:id="rId48"/>
    <p:sldId id="367" r:id="rId49"/>
    <p:sldId id="368" r:id="rId50"/>
    <p:sldId id="319" r:id="rId51"/>
  </p:sldIdLst>
  <p:sldSz cx="9144000" cy="6858000" type="screen4x3"/>
  <p:notesSz cx="6858000" cy="9144000"/>
  <p:defaultTextStyle>
    <a:defPPr>
      <a:defRPr lang="fr-FR"/>
    </a:defPPr>
    <a:lvl1pPr algn="l" defTabSz="455613"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defTabSz="455613"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defTabSz="455613"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defTabSz="455613"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defTabSz="455613"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E8D6"/>
    <a:srgbClr val="006666"/>
    <a:srgbClr val="C1EFFF"/>
    <a:srgbClr val="C1EEFF"/>
    <a:srgbClr val="A7052E"/>
    <a:srgbClr val="A7052F"/>
    <a:srgbClr val="FF0000"/>
    <a:srgbClr val="FBF8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05" autoAdjust="0"/>
    <p:restoredTop sz="94660"/>
  </p:normalViewPr>
  <p:slideViewPr>
    <p:cSldViewPr snapToGrid="0" snapToObjects="1">
      <p:cViewPr varScale="1">
        <p:scale>
          <a:sx n="86" d="100"/>
          <a:sy n="86" d="100"/>
        </p:scale>
        <p:origin x="-1648" y="-112"/>
      </p:cViewPr>
      <p:guideLst>
        <p:guide orient="horz" pos="2160"/>
        <p:guide pos="2880"/>
      </p:guideLst>
    </p:cSldViewPr>
  </p:slideViewPr>
  <p:notesTextViewPr>
    <p:cViewPr>
      <p:scale>
        <a:sx n="100" d="100"/>
        <a:sy n="100" d="100"/>
      </p:scale>
      <p:origin x="0" y="0"/>
    </p:cViewPr>
  </p:notesTextViewPr>
  <p:sorterViewPr>
    <p:cViewPr>
      <p:scale>
        <a:sx n="171" d="100"/>
        <a:sy n="171" d="100"/>
      </p:scale>
      <p:origin x="0" y="8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pPr>
        <a:noFill/>
        <a:ln w="25395">
          <a:solidFill>
            <a:srgbClr val="C1EEFF"/>
          </a:solidFill>
        </a:ln>
      </c:spPr>
    </c:sideWall>
    <c:backWall>
      <c:thickness val="0"/>
      <c:spPr>
        <a:noFill/>
        <a:ln w="25395">
          <a:solidFill>
            <a:srgbClr val="C1EEFF"/>
          </a:solidFill>
        </a:ln>
      </c:spPr>
    </c:backWall>
    <c:plotArea>
      <c:layout>
        <c:manualLayout>
          <c:layoutTarget val="inner"/>
          <c:xMode val="edge"/>
          <c:yMode val="edge"/>
          <c:x val="0.106728538283063"/>
          <c:y val="0.0829015544041451"/>
          <c:w val="0.874709976798144"/>
          <c:h val="0.774437624210712"/>
        </c:manualLayout>
      </c:layout>
      <c:bar3DChart>
        <c:barDir val="col"/>
        <c:grouping val="clustered"/>
        <c:varyColors val="0"/>
        <c:ser>
          <c:idx val="0"/>
          <c:order val="0"/>
          <c:tx>
            <c:strRef>
              <c:f>Sheet1!$A$9</c:f>
              <c:strCache>
                <c:ptCount val="1"/>
                <c:pt idx="0">
                  <c:v>Wear Rate (mm3/106 cycles)</c:v>
                </c:pt>
              </c:strCache>
            </c:strRef>
          </c:tx>
          <c:spPr>
            <a:solidFill>
              <a:srgbClr val="FF9900"/>
            </a:solidFill>
            <a:ln w="17530">
              <a:solidFill>
                <a:srgbClr val="000000"/>
              </a:solidFill>
              <a:prstDash val="solid"/>
            </a:ln>
          </c:spPr>
          <c:invertIfNegative val="0"/>
          <c:dPt>
            <c:idx val="0"/>
            <c:invertIfNegative val="0"/>
            <c:bubble3D val="0"/>
            <c:spPr>
              <a:solidFill>
                <a:srgbClr val="63AAFE"/>
              </a:solidFill>
              <a:ln w="17530">
                <a:solidFill>
                  <a:srgbClr val="000000"/>
                </a:solidFill>
                <a:prstDash val="solid"/>
              </a:ln>
            </c:spPr>
          </c:dPt>
          <c:dPt>
            <c:idx val="1"/>
            <c:invertIfNegative val="0"/>
            <c:bubble3D val="0"/>
            <c:spPr>
              <a:solidFill>
                <a:srgbClr val="993366"/>
              </a:solidFill>
              <a:ln w="17530">
                <a:solidFill>
                  <a:srgbClr val="000000"/>
                </a:solidFill>
                <a:prstDash val="solid"/>
              </a:ln>
            </c:spPr>
          </c:dPt>
          <c:dPt>
            <c:idx val="2"/>
            <c:invertIfNegative val="0"/>
            <c:bubble3D val="0"/>
            <c:spPr>
              <a:solidFill>
                <a:srgbClr val="FFFF00"/>
              </a:solidFill>
              <a:ln w="17530">
                <a:solidFill>
                  <a:srgbClr val="000000"/>
                </a:solidFill>
                <a:prstDash val="solid"/>
              </a:ln>
            </c:spPr>
          </c:dPt>
          <c:errBars>
            <c:errBarType val="both"/>
            <c:errValType val="cust"/>
            <c:noEndCap val="0"/>
            <c:plus>
              <c:numRef>
                <c:f>Sheet1!$B$10:$D$10</c:f>
                <c:numCache>
                  <c:formatCode>General</c:formatCode>
                  <c:ptCount val="3"/>
                  <c:pt idx="0">
                    <c:v>9.4</c:v>
                  </c:pt>
                  <c:pt idx="1">
                    <c:v>2.1</c:v>
                  </c:pt>
                  <c:pt idx="2">
                    <c:v>0.7</c:v>
                  </c:pt>
                </c:numCache>
              </c:numRef>
            </c:plus>
            <c:minus>
              <c:numRef>
                <c:f>Sheet1!$B$10:$D$10</c:f>
                <c:numCache>
                  <c:formatCode>General</c:formatCode>
                  <c:ptCount val="3"/>
                  <c:pt idx="0">
                    <c:v>9.4</c:v>
                  </c:pt>
                  <c:pt idx="1">
                    <c:v>2.1</c:v>
                  </c:pt>
                  <c:pt idx="2">
                    <c:v>0.7</c:v>
                  </c:pt>
                </c:numCache>
              </c:numRef>
            </c:minus>
            <c:spPr>
              <a:ln w="17530">
                <a:noFill/>
                <a:prstDash val="solid"/>
              </a:ln>
            </c:spPr>
          </c:errBars>
          <c:cat>
            <c:strRef>
              <c:f>Sheet1!$B$8:$D$8</c:f>
              <c:strCache>
                <c:ptCount val="3"/>
                <c:pt idx="0">
                  <c:v>Standard UHMWPE</c:v>
                </c:pt>
                <c:pt idx="1">
                  <c:v>Crossfire®</c:v>
                </c:pt>
                <c:pt idx="2">
                  <c:v>X3™</c:v>
                </c:pt>
              </c:strCache>
            </c:strRef>
          </c:cat>
          <c:val>
            <c:numRef>
              <c:f>Sheet1!$B$9:$D$9</c:f>
              <c:numCache>
                <c:formatCode>General</c:formatCode>
                <c:ptCount val="3"/>
                <c:pt idx="0">
                  <c:v>46.7</c:v>
                </c:pt>
                <c:pt idx="1">
                  <c:v>4.3</c:v>
                </c:pt>
                <c:pt idx="2">
                  <c:v>1.3</c:v>
                </c:pt>
              </c:numCache>
            </c:numRef>
          </c:val>
        </c:ser>
        <c:dLbls>
          <c:showLegendKey val="0"/>
          <c:showVal val="0"/>
          <c:showCatName val="0"/>
          <c:showSerName val="0"/>
          <c:showPercent val="0"/>
          <c:showBubbleSize val="0"/>
        </c:dLbls>
        <c:gapWidth val="150"/>
        <c:shape val="box"/>
        <c:axId val="2125859464"/>
        <c:axId val="2125851512"/>
        <c:axId val="0"/>
      </c:bar3DChart>
      <c:catAx>
        <c:axId val="2125859464"/>
        <c:scaling>
          <c:orientation val="minMax"/>
        </c:scaling>
        <c:delete val="0"/>
        <c:axPos val="b"/>
        <c:numFmt formatCode="General" sourceLinked="1"/>
        <c:majorTickMark val="out"/>
        <c:minorTickMark val="none"/>
        <c:tickLblPos val="nextTo"/>
        <c:spPr>
          <a:ln w="4382">
            <a:solidFill>
              <a:srgbClr val="000000"/>
            </a:solidFill>
            <a:prstDash val="solid"/>
          </a:ln>
        </c:spPr>
        <c:txPr>
          <a:bodyPr rot="0" vert="horz"/>
          <a:lstStyle/>
          <a:p>
            <a:pPr>
              <a:defRPr sz="1310" b="1" i="0" u="none" strike="noStrike" baseline="0">
                <a:solidFill>
                  <a:srgbClr val="C1EEFF"/>
                </a:solidFill>
                <a:latin typeface="Arial"/>
                <a:ea typeface="Arial"/>
                <a:cs typeface="Arial"/>
              </a:defRPr>
            </a:pPr>
            <a:endParaRPr lang="fr-FR"/>
          </a:p>
        </c:txPr>
        <c:crossAx val="2125851512"/>
        <c:crosses val="autoZero"/>
        <c:auto val="1"/>
        <c:lblAlgn val="ctr"/>
        <c:lblOffset val="100"/>
        <c:tickLblSkip val="1"/>
        <c:tickMarkSkip val="1"/>
        <c:noMultiLvlLbl val="0"/>
      </c:catAx>
      <c:valAx>
        <c:axId val="2125851512"/>
        <c:scaling>
          <c:orientation val="minMax"/>
        </c:scaling>
        <c:delete val="0"/>
        <c:axPos val="l"/>
        <c:majorGridlines>
          <c:spPr>
            <a:ln w="4382">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pl-PL" sz="1310" b="1" i="0" u="none" strike="noStrike" baseline="0">
                    <a:solidFill>
                      <a:srgbClr val="000000"/>
                    </a:solidFill>
                    <a:latin typeface="Arial"/>
                    <a:ea typeface="Arial"/>
                    <a:cs typeface="Arial"/>
                  </a:rPr>
                  <a:t>Usure (mm</a:t>
                </a:r>
                <a:r>
                  <a:rPr lang="pl-PL" sz="1310" b="1" i="0" u="none" strike="noStrike" baseline="30000">
                    <a:solidFill>
                      <a:srgbClr val="000000"/>
                    </a:solidFill>
                    <a:latin typeface="Arial"/>
                    <a:ea typeface="Arial"/>
                    <a:cs typeface="Arial"/>
                  </a:rPr>
                  <a:t>3</a:t>
                </a:r>
                <a:r>
                  <a:rPr lang="pl-PL" sz="1310" b="1" i="0" u="none" strike="noStrike" baseline="0">
                    <a:solidFill>
                      <a:srgbClr val="000000"/>
                    </a:solidFill>
                    <a:latin typeface="Arial"/>
                    <a:ea typeface="Arial"/>
                    <a:cs typeface="Arial"/>
                  </a:rPr>
                  <a:t>/10</a:t>
                </a:r>
                <a:r>
                  <a:rPr lang="pl-PL" sz="1310" b="1" i="0" u="none" strike="noStrike" baseline="30000">
                    <a:solidFill>
                      <a:srgbClr val="000000"/>
                    </a:solidFill>
                    <a:latin typeface="Arial"/>
                    <a:ea typeface="Arial"/>
                    <a:cs typeface="Arial"/>
                  </a:rPr>
                  <a:t>6</a:t>
                </a:r>
                <a:r>
                  <a:rPr lang="pl-PL" sz="1310" b="1" i="0" u="none" strike="noStrike" baseline="0">
                    <a:solidFill>
                      <a:srgbClr val="000000"/>
                    </a:solidFill>
                    <a:latin typeface="Arial"/>
                    <a:ea typeface="Arial"/>
                    <a:cs typeface="Arial"/>
                  </a:rPr>
                  <a:t> cycles)</a:t>
                </a:r>
              </a:p>
            </c:rich>
          </c:tx>
          <c:layout>
            <c:manualLayout>
              <c:xMode val="edge"/>
              <c:yMode val="edge"/>
              <c:x val="0.0208817257217848"/>
              <c:y val="0.170984377751503"/>
            </c:manualLayout>
          </c:layout>
          <c:overlay val="0"/>
          <c:spPr>
            <a:noFill/>
            <a:ln w="35060">
              <a:noFill/>
            </a:ln>
          </c:spPr>
        </c:title>
        <c:numFmt formatCode="General" sourceLinked="1"/>
        <c:majorTickMark val="out"/>
        <c:minorTickMark val="none"/>
        <c:tickLblPos val="nextTo"/>
        <c:spPr>
          <a:ln w="4382">
            <a:solidFill>
              <a:srgbClr val="000000"/>
            </a:solidFill>
            <a:prstDash val="solid"/>
          </a:ln>
        </c:spPr>
        <c:txPr>
          <a:bodyPr rot="0" vert="horz"/>
          <a:lstStyle/>
          <a:p>
            <a:pPr>
              <a:defRPr sz="1310" b="0" i="0" u="none" strike="noStrike" baseline="0">
                <a:solidFill>
                  <a:srgbClr val="C1EEFF"/>
                </a:solidFill>
                <a:latin typeface="Arial"/>
                <a:ea typeface="Arial"/>
                <a:cs typeface="Arial"/>
              </a:defRPr>
            </a:pPr>
            <a:endParaRPr lang="fr-FR"/>
          </a:p>
        </c:txPr>
        <c:crossAx val="2125859464"/>
        <c:crosses val="autoZero"/>
        <c:crossBetween val="between"/>
      </c:valAx>
    </c:plotArea>
    <c:plotVisOnly val="1"/>
    <c:dispBlanksAs val="gap"/>
    <c:showDLblsOverMax val="0"/>
  </c:chart>
  <c:spPr>
    <a:noFill/>
    <a:ln>
      <a:noFill/>
    </a:ln>
  </c:spPr>
  <c:txPr>
    <a:bodyPr/>
    <a:lstStyle/>
    <a:p>
      <a:pPr>
        <a:defRPr sz="1415" b="0" i="0" u="none" strike="noStrike" baseline="0">
          <a:solidFill>
            <a:srgbClr val="000000"/>
          </a:solidFill>
          <a:latin typeface="Arial"/>
          <a:ea typeface="Arial"/>
          <a:cs typeface="Arial"/>
        </a:defRPr>
      </a:pPr>
      <a:endParaRPr lang="fr-FR"/>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drawings/drawing1.xml><?xml version="1.0" encoding="utf-8"?>
<c:userShapes xmlns:c="http://schemas.openxmlformats.org/drawingml/2006/chart">
  <cdr:relSizeAnchor xmlns:cdr="http://schemas.openxmlformats.org/drawingml/2006/chartDrawing">
    <cdr:from>
      <cdr:x>0</cdr:x>
      <cdr:y>0.01363</cdr:y>
    </cdr:from>
    <cdr:to>
      <cdr:x>0.82816</cdr:x>
      <cdr:y>0.31439</cdr:y>
    </cdr:to>
    <cdr:grpSp>
      <cdr:nvGrpSpPr>
        <cdr:cNvPr id="9" name="Group 4"/>
        <cdr:cNvGrpSpPr>
          <a:grpSpLocks xmlns:a="http://schemas.openxmlformats.org/drawingml/2006/main"/>
        </cdr:cNvGrpSpPr>
      </cdr:nvGrpSpPr>
      <cdr:grpSpPr bwMode="auto">
        <a:xfrm xmlns:a="http://schemas.openxmlformats.org/drawingml/2006/main">
          <a:off x="0" y="58549"/>
          <a:ext cx="6546612" cy="1291946"/>
          <a:chOff x="209" y="401"/>
          <a:chExt cx="6546567" cy="752"/>
        </a:xfrm>
      </cdr:grpSpPr>
      <cdr:sp macro="" textlink="">
        <cdr:nvSpPr>
          <cdr:cNvPr id="14" name="Rectangle 13"/>
          <cdr:cNvSpPr>
            <a:spLocks xmlns:a="http://schemas.openxmlformats.org/drawingml/2006/main" noChangeArrowheads="1"/>
          </cdr:cNvSpPr>
        </cdr:nvSpPr>
        <cdr:spPr bwMode="auto">
          <a:xfrm xmlns:a="http://schemas.openxmlformats.org/drawingml/2006/main">
            <a:off x="5404119" y="813"/>
            <a:ext cx="1142657" cy="34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r>
              <a:rPr lang="en-US" sz="3200" dirty="0" smtClean="0">
                <a:solidFill>
                  <a:srgbClr val="FFFF00"/>
                </a:solidFill>
              </a:rPr>
              <a:t>-97</a:t>
            </a:r>
            <a:r>
              <a:rPr lang="en-US" sz="3200" dirty="0">
                <a:solidFill>
                  <a:srgbClr val="FFFF00"/>
                </a:solidFill>
              </a:rPr>
              <a:t>%</a:t>
            </a:r>
            <a:endParaRPr lang="fr-FR" sz="3200" dirty="0">
              <a:solidFill>
                <a:srgbClr val="FFFF00"/>
              </a:solidFill>
            </a:endParaRPr>
          </a:p>
        </cdr:txBody>
      </cdr:sp>
      <cdr:sp macro="" textlink="">
        <cdr:nvSpPr>
          <cdr:cNvPr id="15" name="Line 6"/>
          <cdr:cNvSpPr>
            <a:spLocks xmlns:a="http://schemas.openxmlformats.org/drawingml/2006/main" noChangeShapeType="1"/>
          </cdr:cNvSpPr>
        </cdr:nvSpPr>
        <cdr:spPr bwMode="auto">
          <a:xfrm xmlns:a="http://schemas.openxmlformats.org/drawingml/2006/main">
            <a:off x="209" y="401"/>
            <a:ext cx="0" cy="0"/>
          </a:xfrm>
          <a:prstGeom xmlns:a="http://schemas.openxmlformats.org/drawingml/2006/main" prst="line">
            <a:avLst/>
          </a:prstGeom>
          <a:noFill xmlns:a="http://schemas.openxmlformats.org/drawingml/2006/main"/>
          <a:ln xmlns:a="http://schemas.openxmlformats.org/drawingml/2006/main" w="76200">
            <a:solidFill>
              <a:schemeClr val="accent2"/>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endParaRPr lang="fr-FR"/>
          </a:p>
        </cdr:txBody>
      </cdr:sp>
    </cdr:grpSp>
  </cdr:relSizeAnchor>
  <cdr:relSizeAnchor xmlns:cdr="http://schemas.openxmlformats.org/drawingml/2006/chartDrawing">
    <cdr:from>
      <cdr:x>0.00737</cdr:x>
      <cdr:y>0</cdr:y>
    </cdr:from>
    <cdr:to>
      <cdr:x>0.60388</cdr:x>
      <cdr:y>0.2883</cdr:y>
    </cdr:to>
    <cdr:grpSp>
      <cdr:nvGrpSpPr>
        <cdr:cNvPr id="10" name="Group 7"/>
        <cdr:cNvGrpSpPr>
          <a:grpSpLocks xmlns:a="http://schemas.openxmlformats.org/drawingml/2006/main"/>
        </cdr:cNvGrpSpPr>
      </cdr:nvGrpSpPr>
      <cdr:grpSpPr bwMode="auto">
        <a:xfrm xmlns:a="http://schemas.openxmlformats.org/drawingml/2006/main">
          <a:off x="58260" y="0"/>
          <a:ext cx="4715417" cy="1238423"/>
          <a:chOff x="330129" y="401"/>
          <a:chExt cx="4363612" cy="1146028"/>
        </a:xfrm>
      </cdr:grpSpPr>
      <cdr:sp macro="" textlink="">
        <cdr:nvSpPr>
          <cdr:cNvPr id="12" name="Line 8"/>
          <cdr:cNvSpPr>
            <a:spLocks xmlns:a="http://schemas.openxmlformats.org/drawingml/2006/main" noChangeShapeType="1"/>
          </cdr:cNvSpPr>
        </cdr:nvSpPr>
        <cdr:spPr bwMode="auto">
          <a:xfrm xmlns:a="http://schemas.openxmlformats.org/drawingml/2006/main">
            <a:off x="330129" y="401"/>
            <a:ext cx="0" cy="0"/>
          </a:xfrm>
          <a:prstGeom xmlns:a="http://schemas.openxmlformats.org/drawingml/2006/main" prst="line">
            <a:avLst/>
          </a:prstGeom>
          <a:noFill xmlns:a="http://schemas.openxmlformats.org/drawingml/2006/main"/>
          <a:ln xmlns:a="http://schemas.openxmlformats.org/drawingml/2006/main" w="76200">
            <a:solidFill>
              <a:srgbClr val="A9356F"/>
            </a:solidFill>
            <a:round/>
            <a:headEnd/>
            <a:tailEnd type="triangle" w="med" len="med"/>
          </a:ln>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endParaRPr lang="fr-FR"/>
          </a:p>
        </cdr:txBody>
      </cdr:sp>
      <cdr:sp macro="" textlink="">
        <cdr:nvSpPr>
          <cdr:cNvPr id="13" name="Rectangle 12"/>
          <cdr:cNvSpPr>
            <a:spLocks xmlns:a="http://schemas.openxmlformats.org/drawingml/2006/main" noChangeArrowheads="1"/>
          </cdr:cNvSpPr>
        </cdr:nvSpPr>
        <cdr:spPr bwMode="auto">
          <a:xfrm xmlns:a="http://schemas.openxmlformats.org/drawingml/2006/main">
            <a:off x="3881252" y="776172"/>
            <a:ext cx="812489" cy="37025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r>
              <a:rPr lang="en-US" sz="2000" dirty="0" smtClean="0">
                <a:solidFill>
                  <a:srgbClr val="FFFF00"/>
                </a:solidFill>
              </a:rPr>
              <a:t>-90</a:t>
            </a:r>
            <a:r>
              <a:rPr lang="en-US" sz="2000" dirty="0">
                <a:solidFill>
                  <a:srgbClr val="FFFF00"/>
                </a:solidFill>
              </a:rPr>
              <a:t>%</a:t>
            </a:r>
            <a:endParaRPr lang="fr-FR" sz="2000" dirty="0">
              <a:solidFill>
                <a:srgbClr val="FFFF00"/>
              </a:solidFill>
            </a:endParaRPr>
          </a:p>
        </cdr:txBody>
      </cdr:sp>
    </cdr:grpSp>
  </cdr:relSizeAnchor>
  <cdr:relSizeAnchor xmlns:cdr="http://schemas.openxmlformats.org/drawingml/2006/chartDrawing">
    <cdr:from>
      <cdr:x>0.48417</cdr:x>
      <cdr:y>0.25581</cdr:y>
    </cdr:from>
    <cdr:to>
      <cdr:x>0.50753</cdr:x>
      <cdr:y>0.34895</cdr:y>
    </cdr:to>
    <cdr:sp macro="" textlink="">
      <cdr:nvSpPr>
        <cdr:cNvPr id="11" name="Rectangle 10"/>
        <cdr:cNvSpPr>
          <a:spLocks xmlns:a="http://schemas.openxmlformats.org/drawingml/2006/main" noChangeArrowheads="1"/>
        </cdr:cNvSpPr>
      </cdr:nvSpPr>
      <cdr:spPr bwMode="auto">
        <a:xfrm xmlns:a="http://schemas.openxmlformats.org/drawingml/2006/main">
          <a:off x="3827368" y="1098858"/>
          <a:ext cx="184666" cy="4001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none">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xmlns:a="http://schemas.openxmlformats.org/drawingml/2006/main">
          <a:endParaRPr lang="fr-FR" sz="2000"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4D092477-DD04-2540-A33B-CF4610369937}" type="datetime1">
              <a:rPr lang="fr-FR"/>
              <a:pPr>
                <a:defRPr/>
              </a:pPr>
              <a:t>12/10/13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57177"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1433394E-58A2-8743-AE14-3045B32410E6}" type="slidenum">
              <a:rPr lang="fr-FR"/>
              <a:pPr>
                <a:defRPr/>
              </a:pPr>
              <a:t>‹#›</a:t>
            </a:fld>
            <a:endParaRPr lang="fr-FR"/>
          </a:p>
        </p:txBody>
      </p:sp>
    </p:spTree>
    <p:extLst>
      <p:ext uri="{BB962C8B-B14F-4D97-AF65-F5344CB8AC3E}">
        <p14:creationId xmlns:p14="http://schemas.microsoft.com/office/powerpoint/2010/main" val="4295224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a:latin typeface="Calibri" charset="0"/>
              <a:ea typeface="ＭＳ Ｐゴシック" charset="0"/>
              <a:cs typeface="ＭＳ Ｐゴシック" charset="0"/>
            </a:endParaRPr>
          </a:p>
        </p:txBody>
      </p:sp>
      <p:sp>
        <p:nvSpPr>
          <p:cNvPr id="2048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CFAB7A-9ACF-2B47-9157-CFC423B66C91}" type="slidenum">
              <a:rPr lang="fr-FR" sz="1200">
                <a:latin typeface="Calibri" charset="0"/>
              </a:rPr>
              <a:pPr eaLnBrk="1" hangingPunct="1"/>
              <a:t>1</a:t>
            </a:fld>
            <a:endParaRPr lang="fr-FR"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6CBF9F-EBF1-B840-8830-2B22D63D01A1}" type="slidenum">
              <a:rPr lang="fr-FR" sz="1200">
                <a:latin typeface="Calibri" charset="0"/>
              </a:rPr>
              <a:pPr eaLnBrk="1" hangingPunct="1"/>
              <a:t>14</a:t>
            </a:fld>
            <a:endParaRPr lang="fr-FR" sz="1200">
              <a:latin typeface="Calibri" charset="0"/>
            </a:endParaRPr>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28000"/>
              </a:lnSpc>
              <a:spcBef>
                <a:spcPct val="0"/>
              </a:spcBef>
            </a:pPr>
            <a:r>
              <a:rPr lang="fr-FR">
                <a:latin typeface="Calibri" charset="0"/>
                <a:ea typeface="ＭＳ Ｐゴシック" charset="0"/>
                <a:cs typeface="ＭＳ Ｐゴシック" charset="0"/>
              </a:rPr>
              <a:t>Si chacune des 2 articulations avait sa mobilité entière et indépendante, il y aurait effectivement un risque important d'usure. </a:t>
            </a:r>
          </a:p>
          <a:p>
            <a:pPr eaLnBrk="1" hangingPunct="1">
              <a:lnSpc>
                <a:spcPct val="128000"/>
              </a:lnSpc>
              <a:spcBef>
                <a:spcPct val="0"/>
              </a:spcBef>
            </a:pPr>
            <a:endParaRPr lang="fr-FR">
              <a:latin typeface="Calibri" charset="0"/>
              <a:ea typeface="ＭＳ Ｐゴシック" charset="0"/>
              <a:cs typeface="ＭＳ Ｐゴシック" charset="0"/>
            </a:endParaRPr>
          </a:p>
          <a:p>
            <a:pPr eaLnBrk="1" hangingPunct="1">
              <a:lnSpc>
                <a:spcPct val="128000"/>
              </a:lnSpc>
              <a:spcBef>
                <a:spcPct val="0"/>
              </a:spcBef>
            </a:pPr>
            <a:r>
              <a:rPr lang="fr-FR">
                <a:latin typeface="Calibri" charset="0"/>
                <a:ea typeface="ＭＳ Ｐゴシック" charset="0"/>
                <a:cs typeface="ＭＳ Ｐゴシック" charset="0"/>
              </a:rPr>
              <a:t>Mais en pratique les 2 articulations sont très dépendantes en phase dynamique (en charge et en mobilité) C</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est la petite articulation qui est toujours la première à se mobiliser. La seconde articulation n'est sollicitée que secondairement et est donc très peu sollicitée, ce qui explique la faible usure à ce niveau. </a:t>
            </a:r>
          </a:p>
          <a:p>
            <a:pPr eaLnBrk="1" hangingPunct="1">
              <a:spcBef>
                <a:spcPct val="0"/>
              </a:spcBef>
            </a:pPr>
            <a:r>
              <a:rPr lang="fr-FR">
                <a:latin typeface="Calibri" charset="0"/>
                <a:ea typeface="ＭＳ Ｐゴシック" charset="0"/>
                <a:cs typeface="ＭＳ Ｐゴシック" charset="0"/>
              </a:rPr>
              <a:t>L</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étude de l</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école de Saint Etienne a d</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ailleurs bien montré que l</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usure mesurée avec les cotyles double mobilité peut être comparée à celle des cupules de Charnley. </a:t>
            </a:r>
            <a:endParaRPr lang="fr-FR">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762000">
              <a:buFont typeface="Times" charset="0"/>
              <a:buChar char="•"/>
            </a:pPr>
            <a:r>
              <a:rPr lang="fr-FR" sz="1200" dirty="0" smtClean="0">
                <a:cs typeface="Arial" charset="0"/>
              </a:rPr>
              <a:t> Pathologie peu fréquente (4 à 5%)</a:t>
            </a:r>
          </a:p>
          <a:p>
            <a:pPr defTabSz="762000">
              <a:buFont typeface="Times" charset="0"/>
              <a:buChar char="•"/>
            </a:pPr>
            <a:endParaRPr lang="fr-FR" sz="1200" dirty="0" smtClean="0">
              <a:cs typeface="Arial" charset="0"/>
            </a:endParaRPr>
          </a:p>
          <a:p>
            <a:pPr defTabSz="762000">
              <a:buFont typeface="Times" charset="0"/>
              <a:buChar char="•"/>
            </a:pPr>
            <a:r>
              <a:rPr lang="fr-FR" sz="1200" dirty="0" smtClean="0">
                <a:cs typeface="Arial" charset="0"/>
              </a:rPr>
              <a:t> Difficilement chiffrable car :</a:t>
            </a:r>
          </a:p>
          <a:p>
            <a:pPr defTabSz="762000">
              <a:buFont typeface="Times" charset="0"/>
              <a:buChar char="•"/>
            </a:pPr>
            <a:endParaRPr lang="fr-FR" sz="1200" dirty="0" smtClean="0">
              <a:cs typeface="Arial" charset="0"/>
            </a:endParaRPr>
          </a:p>
          <a:p>
            <a:pPr marL="571500" lvl="1" defTabSz="762000">
              <a:buFont typeface="Wingdings" charset="0"/>
              <a:buChar char="§"/>
            </a:pPr>
            <a:r>
              <a:rPr lang="fr-FR" sz="1200" dirty="0" smtClean="0">
                <a:cs typeface="Arial" charset="0"/>
              </a:rPr>
              <a:t> Gêne antérieure précoce avec </a:t>
            </a:r>
            <a:r>
              <a:rPr lang="fr-FR" sz="1200" u="sng" dirty="0" smtClean="0">
                <a:cs typeface="Arial" charset="0"/>
              </a:rPr>
              <a:t>amélioration spontanée</a:t>
            </a:r>
            <a:r>
              <a:rPr lang="fr-FR" sz="1200" dirty="0" smtClean="0">
                <a:cs typeface="Arial" charset="0"/>
              </a:rPr>
              <a:t> possible en quelques semaines ou mois</a:t>
            </a:r>
          </a:p>
          <a:p>
            <a:pPr marL="571500" lvl="1" defTabSz="762000">
              <a:buFont typeface="Wingdings" charset="0"/>
              <a:buChar char=""/>
            </a:pPr>
            <a:endParaRPr lang="fr-FR" sz="1200" dirty="0" smtClean="0">
              <a:cs typeface="Arial" charset="0"/>
            </a:endParaRPr>
          </a:p>
          <a:p>
            <a:pPr marL="571500" lvl="1" defTabSz="762000">
              <a:buFont typeface="Wingdings" charset="0"/>
              <a:buChar char="§"/>
            </a:pPr>
            <a:r>
              <a:rPr lang="fr-FR" sz="1200" dirty="0" smtClean="0">
                <a:cs typeface="Arial" charset="0"/>
              </a:rPr>
              <a:t> Gêne antérieure tardive avec intervalle libre de </a:t>
            </a:r>
            <a:r>
              <a:rPr lang="fr-FR" sz="1200" dirty="0" err="1" smtClean="0">
                <a:cs typeface="Arial" charset="0"/>
              </a:rPr>
              <a:t>qq</a:t>
            </a:r>
            <a:r>
              <a:rPr lang="fr-FR" sz="1200" dirty="0" smtClean="0">
                <a:cs typeface="Arial" charset="0"/>
              </a:rPr>
              <a:t> mois entre PTH et apparition des signes</a:t>
            </a:r>
          </a:p>
          <a:p>
            <a:endParaRPr lang="fr-FR" sz="1200"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A584DB-7173-7C45-9504-EEFCE5BCFC30}" type="slidenum">
              <a:rPr lang="en-US" sz="1200">
                <a:latin typeface="Calibri" charset="0"/>
              </a:rPr>
              <a:pPr eaLnBrk="1" hangingPunct="1"/>
              <a:t>17</a:t>
            </a:fld>
            <a:endParaRPr lang="en-US" sz="1200">
              <a:latin typeface="Trebuchet MS" charset="0"/>
            </a:endParaRPr>
          </a:p>
        </p:txBody>
      </p:sp>
      <p:sp>
        <p:nvSpPr>
          <p:cNvPr id="73730"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ea typeface="ＭＳ Ｐゴシック" charset="0"/>
                <a:cs typeface="ＭＳ Ｐゴシック" charset="0"/>
              </a:rPr>
              <a:t>Or ce conflit peut survenir avec tous types d</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implant, même s</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il est plus fréquent en cas de cupule </a:t>
            </a:r>
          </a:p>
          <a:p>
            <a:pPr eaLnBrk="1" hangingPunct="1"/>
            <a:r>
              <a:rPr lang="fr-FR">
                <a:latin typeface="Arial" charset="0"/>
                <a:ea typeface="ＭＳ Ｐゴシック" charset="0"/>
                <a:cs typeface="ＭＳ Ｐゴシック" charset="0"/>
              </a:rPr>
              <a:t>	- surdimensionnée, </a:t>
            </a:r>
          </a:p>
          <a:p>
            <a:pPr eaLnBrk="1" hangingPunct="1"/>
            <a:r>
              <a:rPr lang="fr-FR">
                <a:latin typeface="Arial" charset="0"/>
                <a:ea typeface="ＭＳ Ｐゴシック" charset="0"/>
                <a:cs typeface="ＭＳ Ｐゴシック" charset="0"/>
              </a:rPr>
              <a:t>	- peu antéversée (car elle déborde en avant), </a:t>
            </a:r>
          </a:p>
          <a:p>
            <a:pPr eaLnBrk="1" hangingPunct="1"/>
            <a:r>
              <a:rPr lang="fr-FR">
                <a:latin typeface="Arial" charset="0"/>
                <a:ea typeface="ＭＳ Ｐゴシック" charset="0"/>
                <a:cs typeface="ＭＳ Ｐゴシック" charset="0"/>
              </a:rPr>
              <a:t>	- extruse par fraisage insuffisant, </a:t>
            </a:r>
          </a:p>
          <a:p>
            <a:pPr eaLnBrk="1" hangingPunct="1"/>
            <a:r>
              <a:rPr lang="fr-FR">
                <a:latin typeface="Arial" charset="0"/>
                <a:ea typeface="ＭＳ Ｐゴシック" charset="0"/>
                <a:cs typeface="ＭＳ Ｐゴシック" charset="0"/>
              </a:rPr>
              <a:t>	- ou dont le dessin de l</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implant cylindro-sphérique est débordant</a:t>
            </a:r>
          </a:p>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189902-84D0-1546-BB51-92604E3F001F}" type="slidenum">
              <a:rPr lang="en-US" sz="1200">
                <a:latin typeface="Calibri" charset="0"/>
              </a:rPr>
              <a:pPr eaLnBrk="1" hangingPunct="1"/>
              <a:t>18</a:t>
            </a:fld>
            <a:endParaRPr lang="en-US" sz="1200">
              <a:latin typeface="Trebuchet MS" charset="0"/>
            </a:endParaRPr>
          </a:p>
        </p:txBody>
      </p:sp>
      <p:sp>
        <p:nvSpPr>
          <p:cNvPr id="75778" name="Rectangle 2"/>
          <p:cNvSpPr>
            <a:spLocks noGrp="1" noRot="1" noChangeAspect="1" noChangeArrowheads="1"/>
          </p:cNvSpPr>
          <p:nvPr>
            <p:ph type="sldImg"/>
          </p:nvPr>
        </p:nvSpPr>
        <p:spPr bwMode="auto">
          <a:xfrm>
            <a:off x="1397000" y="441325"/>
            <a:ext cx="4221163" cy="3165475"/>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xfrm>
            <a:off x="906463" y="3798888"/>
            <a:ext cx="5202237" cy="5133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fr-FR">
                <a:latin typeface="Arial" charset="0"/>
                <a:ea typeface="ＭＳ Ｐゴシック" charset="0"/>
                <a:cs typeface="ＭＳ Ｐゴシック" charset="0"/>
              </a:rPr>
              <a:t>L</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échancrure du psoas est visualisée sur cette  reconstruction d</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un bassin en 3D, à partir d</a:t>
            </a:r>
            <a:r>
              <a:rPr lang="ja-JP" altLang="fr-FR">
                <a:latin typeface="Arial" charset="0"/>
                <a:ea typeface="ＭＳ Ｐゴシック" charset="0"/>
                <a:cs typeface="ＭＳ Ｐゴシック" charset="0"/>
              </a:rPr>
              <a:t>’</a:t>
            </a:r>
            <a:r>
              <a:rPr lang="fr-FR" altLang="ja-JP">
                <a:latin typeface="Arial" charset="0"/>
                <a:ea typeface="ＭＳ Ｐゴシック" charset="0"/>
                <a:cs typeface="ＭＳ Ｐゴシック" charset="0"/>
              </a:rPr>
              <a:t>un scanner en coupe fines.</a:t>
            </a:r>
          </a:p>
          <a:p>
            <a:pPr eaLnBrk="1" hangingPunct="1"/>
            <a:endParaRPr lang="fr-FR">
              <a:latin typeface="Arial" charset="0"/>
              <a:ea typeface="ＭＳ Ｐゴシック" charset="0"/>
              <a:cs typeface="ＭＳ Ｐゴシック" charset="0"/>
            </a:endParaRPr>
          </a:p>
          <a:p>
            <a:pPr eaLnBrk="1" hangingPunct="1"/>
            <a:endParaRPr lang="fr-FR">
              <a:latin typeface="Arial" charset="0"/>
              <a:ea typeface="ＭＳ Ｐゴシック" charset="0"/>
              <a:cs typeface="ＭＳ Ｐゴシック" charset="0"/>
            </a:endParaRPr>
          </a:p>
          <a:p>
            <a:pPr eaLnBrk="1" hangingPunct="1"/>
            <a:endParaRPr lang="fr-FR">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ea typeface="ＭＳ Ｐゴシック" charset="0"/>
                <a:cs typeface="ＭＳ Ｐゴシック" charset="0"/>
              </a:rPr>
              <a:t> … nous avons transformé les coordonnées cartésiennes en coordonnées polaires, représentée ici par cette courbe allant de 0 à 360 °, en allant de la corne postérieure à la corne antérieure, la vallée du psoas étant situé ici à droite.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AF0B34-DAEF-7B45-83DA-246C9307E97A}" type="slidenum">
              <a:rPr lang="fr-FR" sz="1200">
                <a:latin typeface="Calibri" charset="0"/>
              </a:rPr>
              <a:pPr eaLnBrk="1" hangingPunct="1"/>
              <a:t>20</a:t>
            </a:fld>
            <a:endParaRPr lang="fr-FR" sz="1200">
              <a:latin typeface="Calibri" charset="0"/>
            </a:endParaRPr>
          </a:p>
        </p:txBody>
      </p:sp>
      <p:sp>
        <p:nvSpPr>
          <p:cNvPr id="108546" name="Rectangle 2"/>
          <p:cNvSpPr>
            <a:spLocks noGrp="1" noRot="1" noChangeAspect="1" noChangeArrowheads="1" noTextEdit="1"/>
          </p:cNvSpPr>
          <p:nvPr>
            <p:ph type="sldImg"/>
          </p:nvPr>
        </p:nvSpPr>
        <p:spPr bwMode="auto">
          <a:xfrm>
            <a:off x="1400175" y="441325"/>
            <a:ext cx="4221163" cy="316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bwMode="auto">
          <a:xfrm>
            <a:off x="906463" y="3798888"/>
            <a:ext cx="5202237" cy="5133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703263" eaLnBrk="1" hangingPunct="1"/>
            <a:r>
              <a:rPr lang="fr-FR">
                <a:latin typeface="Calibri" charset="0"/>
                <a:ea typeface="ＭＳ Ｐゴシック" charset="0"/>
                <a:cs typeface="ＭＳ Ｐゴシック" charset="0"/>
              </a:rPr>
              <a:t>Les résultats ont montré que la projection polaire du rebord acétabulaire ressemble à une sinusoïde asymétrique constituée de successions de 3 sommets et de 3 dépressions. La courbe part à gauche de la corne postérieure pour aller à droite vers la corne antérieure.</a:t>
            </a:r>
          </a:p>
          <a:p>
            <a:pPr defTabSz="703263"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F6F3E3-98F8-3740-99E4-D1452177683C}" type="slidenum">
              <a:rPr lang="fr-FR" sz="1200">
                <a:latin typeface="Calibri" charset="0"/>
              </a:rPr>
              <a:pPr eaLnBrk="1" hangingPunct="1"/>
              <a:t>21</a:t>
            </a:fld>
            <a:endParaRPr lang="fr-FR" sz="1200">
              <a:latin typeface="Calibri" charset="0"/>
            </a:endParaRPr>
          </a:p>
        </p:txBody>
      </p:sp>
      <p:sp>
        <p:nvSpPr>
          <p:cNvPr id="1105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numCol="1" anchor="t" anchorCtr="0" compatLnSpc="1">
            <a:prstTxWarp prst="textNoShape">
              <a:avLst/>
            </a:prstTxWarp>
          </a:bodyPr>
          <a:lstStyle/>
          <a:p>
            <a:pPr eaLnBrk="1" hangingPunct="1"/>
            <a:r>
              <a:rPr lang="fr-FR">
                <a:latin typeface="Calibri" charset="0"/>
                <a:ea typeface="ＭＳ Ｐゴシック" charset="0"/>
                <a:cs typeface="ＭＳ Ｐゴシック" charset="0"/>
              </a:rPr>
              <a:t>This is why we designed a new anatomic profile. The ADM cup is the first right and left anatomic cup with an anterior notch THAT respects the anterior rim of the acetabulum and thus prevents any conflict with the ileo psoas muscle . </a:t>
            </a:r>
          </a:p>
          <a:p>
            <a:pPr eaLnBrk="1" hangingPunct="1"/>
            <a:endParaRPr lang="fr-FR">
              <a:latin typeface="Calibri" charset="0"/>
              <a:ea typeface="ＭＳ Ｐゴシック" charset="0"/>
              <a:cs typeface="ＭＳ Ｐゴシック" charset="0"/>
            </a:endParaRPr>
          </a:p>
        </p:txBody>
      </p:sp>
      <p:sp>
        <p:nvSpPr>
          <p:cNvPr id="110596" name="Espace réservé du numéro de diapositive 3"/>
          <p:cNvSpPr txBox="1">
            <a:spLocks noGrp="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5C14320-D52A-C74A-A762-A378B8368FBC}" type="slidenum">
              <a:rPr lang="fr-FR" sz="1300"/>
              <a:pPr algn="r" eaLnBrk="1" hangingPunct="1"/>
              <a:t>21</a:t>
            </a:fld>
            <a:endParaRPr lang="fr-F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027542-014C-0540-AEC3-C95D36DE68D2}" type="slidenum">
              <a:rPr lang="en-US" sz="1200">
                <a:cs typeface="Arial" charset="0"/>
              </a:rPr>
              <a:pPr eaLnBrk="1" hangingPunct="1"/>
              <a:t>24</a:t>
            </a:fld>
            <a:endParaRPr lang="en-US" sz="1200">
              <a:cs typeface="Arial" charset="0"/>
            </a:endParaRPr>
          </a:p>
        </p:txBody>
      </p:sp>
      <p:sp>
        <p:nvSpPr>
          <p:cNvPr id="1146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46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fr-FR" dirty="0" smtClean="0">
                <a:latin typeface="Calibri" charset="0"/>
                <a:ea typeface="ＭＳ Ｐゴシック" charset="0"/>
                <a:cs typeface="ＭＳ Ｐゴシック" charset="0"/>
              </a:rPr>
              <a:t>Adapter l’anatomie à l’implant: cimentation oui</a:t>
            </a:r>
            <a:r>
              <a:rPr lang="fr-FR" baseline="0" dirty="0" smtClean="0">
                <a:latin typeface="Calibri" charset="0"/>
                <a:ea typeface="ＭＳ Ｐゴシック" charset="0"/>
                <a:cs typeface="ＭＳ Ｐゴシック" charset="0"/>
              </a:rPr>
              <a:t> mais une grande part aléatoire et Pb du ciment</a:t>
            </a:r>
          </a:p>
          <a:p>
            <a:pPr eaLnBrk="1" hangingPunct="1"/>
            <a:r>
              <a:rPr lang="fr-FR" baseline="0" dirty="0" smtClean="0">
                <a:latin typeface="Calibri" charset="0"/>
                <a:ea typeface="ＭＳ Ｐゴシック" charset="0"/>
                <a:cs typeface="ＭＳ Ｐゴシック" charset="0"/>
              </a:rPr>
              <a:t>Prothèses « forçant » l ’anatomie: vissée, impactées en force: douleurs </a:t>
            </a:r>
            <a:r>
              <a:rPr lang="fr-FR" baseline="0" smtClean="0">
                <a:latin typeface="Calibri" charset="0"/>
                <a:ea typeface="ＭＳ Ｐゴシック" charset="0"/>
                <a:cs typeface="ＭＳ Ｐゴシック" charset="0"/>
              </a:rPr>
              <a:t>, échecs</a:t>
            </a:r>
            <a:endParaRPr lang="fr-FR" dirty="0">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F61EC2-D22A-6C4A-9867-77D2335232F4}" type="slidenum">
              <a:rPr lang="en-US" sz="1200">
                <a:cs typeface="Arial" charset="0"/>
              </a:rPr>
              <a:pPr eaLnBrk="1" hangingPunct="1"/>
              <a:t>25</a:t>
            </a:fld>
            <a:endParaRPr lang="en-US" sz="120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901074-B45E-EC4E-8A3B-8B17F5C24D71}" type="slidenum">
              <a:rPr lang="en-US" sz="1200">
                <a:cs typeface="Arial" charset="0"/>
              </a:rPr>
              <a:pPr eaLnBrk="1" hangingPunct="1"/>
              <a:t>27</a:t>
            </a:fld>
            <a:endParaRPr lang="en-US" sz="120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F41747-84BA-9842-B46A-A8D5A5A0F004}" type="slidenum">
              <a:rPr lang="fr-FR" sz="1200">
                <a:cs typeface="Arial" charset="0"/>
              </a:rPr>
              <a:pPr eaLnBrk="1" hangingPunct="1"/>
              <a:t>2</a:t>
            </a:fld>
            <a:endParaRPr lang="fr-FR" sz="1200">
              <a:cs typeface="Arial" charset="0"/>
            </a:endParaRPr>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E01286-2352-774B-9946-D56A9BAC97D2}" type="slidenum">
              <a:rPr lang="en-GB" sz="1200">
                <a:cs typeface="Arial" charset="0"/>
              </a:rPr>
              <a:pPr eaLnBrk="1" hangingPunct="1"/>
              <a:t>35</a:t>
            </a:fld>
            <a:endParaRPr lang="en-GB" sz="1200">
              <a:cs typeface="Arial" charset="0"/>
            </a:endParaRPr>
          </a:p>
        </p:txBody>
      </p:sp>
      <p:sp>
        <p:nvSpPr>
          <p:cNvPr id="135170"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buFontTx/>
              <a:buChar char="•"/>
            </a:pPr>
            <a:endParaRPr lang="fr-FR">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14964E-4B46-1F45-B744-D55F2C89EB40}" type="slidenum">
              <a:rPr lang="en-GB" sz="1200">
                <a:cs typeface="Arial" charset="0"/>
              </a:rPr>
              <a:pPr eaLnBrk="1" hangingPunct="1"/>
              <a:t>36</a:t>
            </a:fld>
            <a:endParaRPr lang="en-GB" sz="1200">
              <a:cs typeface="Arial" charset="0"/>
            </a:endParaRPr>
          </a:p>
        </p:txBody>
      </p:sp>
      <p:sp>
        <p:nvSpPr>
          <p:cNvPr id="137218" name="Rectangle 2"/>
          <p:cNvSpPr>
            <a:spLocks noGrp="1" noRot="1" noChangeAspect="1" noChangeArrowheads="1" noTextEdit="1"/>
          </p:cNvSpPr>
          <p:nvPr>
            <p:ph type="sldImg"/>
          </p:nvPr>
        </p:nvSpPr>
        <p:spPr bwMode="auto">
          <a:xfrm>
            <a:off x="914400" y="225425"/>
            <a:ext cx="4954588" cy="3716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bwMode="auto">
          <a:xfrm>
            <a:off x="685800" y="3965575"/>
            <a:ext cx="5486400" cy="4719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fr-FR" sz="1200" kern="1200" dirty="0" smtClean="0">
                <a:solidFill>
                  <a:schemeClr val="tx1"/>
                </a:solidFill>
                <a:latin typeface="+mn-lt"/>
                <a:ea typeface="ＭＳ Ｐゴシック" charset="-128"/>
                <a:cs typeface="ＭＳ Ｐゴシック" charset="-128"/>
              </a:rPr>
              <a:t>Les pionniers de l’arthroplastie de hanche auraient ils pu imaginer qu’un demi siècle plus tard, la question du couple de friction serait encore au premier plan des préoccupations de l’orthopédie moderne ?</a:t>
            </a:r>
          </a:p>
          <a:p>
            <a:r>
              <a:rPr lang="fr-FR" sz="1200" kern="1200" dirty="0" smtClean="0">
                <a:solidFill>
                  <a:schemeClr val="tx1"/>
                </a:solidFill>
                <a:latin typeface="+mn-lt"/>
                <a:ea typeface="ＭＳ Ｐゴシック" charset="-128"/>
                <a:cs typeface="ＭＳ Ｐゴシック" charset="-128"/>
              </a:rPr>
              <a:t>Sans doute non, tant la question semblait définitivement entendue avec l’avènement du PE utilisé avec bonheur par </a:t>
            </a:r>
            <a:r>
              <a:rPr lang="fr-FR" sz="1200" kern="1200" dirty="0" err="1" smtClean="0">
                <a:solidFill>
                  <a:schemeClr val="tx1"/>
                </a:solidFill>
                <a:latin typeface="+mn-lt"/>
                <a:ea typeface="ＭＳ Ｐゴシック" charset="-128"/>
                <a:cs typeface="ＭＳ Ｐゴシック" charset="-128"/>
              </a:rPr>
              <a:t>Charnley</a:t>
            </a:r>
            <a:r>
              <a:rPr lang="fr-FR" sz="1200" kern="1200" dirty="0" smtClean="0">
                <a:solidFill>
                  <a:schemeClr val="tx1"/>
                </a:solidFill>
                <a:latin typeface="+mn-lt"/>
                <a:ea typeface="ＭＳ Ｐゴシック" charset="-128"/>
                <a:cs typeface="ＭＳ Ｐゴシック" charset="-128"/>
              </a:rPr>
              <a:t>, après 3 ans de déboires avec un couple téflon/téflon (1958- 1961).</a:t>
            </a:r>
          </a:p>
          <a:p>
            <a:r>
              <a:rPr lang="fr-FR" sz="1200" kern="1200" dirty="0" smtClean="0">
                <a:solidFill>
                  <a:schemeClr val="tx1"/>
                </a:solidFill>
                <a:latin typeface="+mn-lt"/>
                <a:ea typeface="ＭＳ Ｐゴシック" charset="-128"/>
                <a:cs typeface="ＭＳ Ｐゴシック" charset="-128"/>
              </a:rPr>
              <a:t>le polyéthylène est une chaîne de carbones en liaison chacun avec deux atomes d’hydrogène </a:t>
            </a:r>
          </a:p>
          <a:p>
            <a:r>
              <a:rPr lang="fr-FR" sz="1200" kern="1200" dirty="0" smtClean="0">
                <a:solidFill>
                  <a:schemeClr val="tx1"/>
                </a:solidFill>
                <a:latin typeface="+mn-lt"/>
                <a:ea typeface="ＭＳ Ｐゴシック" charset="-128"/>
                <a:cs typeface="ＭＳ Ｐゴシック" charset="-128"/>
              </a:rPr>
              <a:t>La fabrication des implants peut être effectuée selon trois procédés :</a:t>
            </a:r>
          </a:p>
          <a:p>
            <a:r>
              <a:rPr lang="fr-FR" sz="1200" kern="1200" dirty="0" smtClean="0">
                <a:solidFill>
                  <a:schemeClr val="tx1"/>
                </a:solidFill>
                <a:latin typeface="+mn-lt"/>
                <a:ea typeface="ＭＳ Ｐゴシック" charset="-128"/>
                <a:cs typeface="ＭＳ Ｐゴシック" charset="-128"/>
              </a:rPr>
              <a:t>• Usinage à partir de barres extrudées (Fig. 4).</a:t>
            </a:r>
          </a:p>
          <a:p>
            <a:r>
              <a:rPr lang="fr-FR" sz="1200" kern="1200" dirty="0" smtClean="0">
                <a:solidFill>
                  <a:schemeClr val="tx1"/>
                </a:solidFill>
                <a:latin typeface="+mn-lt"/>
                <a:ea typeface="ＭＳ Ｐゴシック" charset="-128"/>
                <a:cs typeface="ＭＳ Ｐゴシック" charset="-128"/>
              </a:rPr>
              <a:t>• Usinage à partir de plaques compressées (Fig. 5).</a:t>
            </a:r>
          </a:p>
          <a:p>
            <a:r>
              <a:rPr lang="fr-FR" sz="1200" kern="1200" dirty="0" smtClean="0">
                <a:solidFill>
                  <a:schemeClr val="tx1"/>
                </a:solidFill>
                <a:latin typeface="+mn-lt"/>
                <a:ea typeface="ＭＳ Ｐゴシック" charset="-128"/>
                <a:cs typeface="ＭＳ Ｐゴシック" charset="-128"/>
              </a:rPr>
              <a:t>• Moulage direct de la poudre sous haute pression dans un moule ayant les dimensions de l’implant final</a:t>
            </a:r>
          </a:p>
          <a:p>
            <a:r>
              <a:rPr lang="fr-FR" sz="1200" b="1" kern="1200" dirty="0" smtClean="0">
                <a:solidFill>
                  <a:schemeClr val="tx1"/>
                </a:solidFill>
                <a:latin typeface="+mn-lt"/>
                <a:ea typeface="ＭＳ Ｐゴシック" charset="-128"/>
                <a:cs typeface="ＭＳ Ｐゴシック" charset="-128"/>
              </a:rPr>
              <a:t>Usure par abrasion :</a:t>
            </a:r>
            <a:r>
              <a:rPr lang="fr-FR" sz="1200" b="0" kern="1200" dirty="0" smtClean="0">
                <a:solidFill>
                  <a:schemeClr val="tx1"/>
                </a:solidFill>
                <a:latin typeface="+mn-lt"/>
                <a:ea typeface="ＭＳ Ｐゴシック" charset="-128"/>
                <a:cs typeface="ＭＳ Ｐゴシック" charset="-128"/>
              </a:rPr>
              <a:t> elle dépend de l’état de surface du composant prothétique en vis-à-vis. Des implants rayés sont susceptibles d’arracher des petits fragments de matière au matériau le moins dur ou d’y tracer de véritables sillons. Les particules créées par usure abrasive lors des mouvements de glissement ou de pivotement sont celles qui ont la plus grande taille.</a:t>
            </a:r>
          </a:p>
          <a:p>
            <a:r>
              <a:rPr lang="fr-FR" sz="1200" b="0" kern="1200" dirty="0" smtClean="0">
                <a:solidFill>
                  <a:schemeClr val="tx1"/>
                </a:solidFill>
                <a:latin typeface="+mn-lt"/>
                <a:ea typeface="ＭＳ Ｐゴシック" charset="-128"/>
                <a:cs typeface="ＭＳ Ｐゴシック" charset="-128"/>
              </a:rPr>
              <a:t>L’usure à 3ème corps est une variante de la précédente puisque les fragments de polyéthylène, au même titre que les fragments de ciment ou les débris métalliques, peuvent se comporter comme un corps étranger articulaire et augmenter le phénomène d’abrasion.</a:t>
            </a:r>
          </a:p>
          <a:p>
            <a:r>
              <a:rPr lang="fr-FR" sz="1200" b="1" kern="1200" dirty="0" smtClean="0">
                <a:solidFill>
                  <a:schemeClr val="tx1"/>
                </a:solidFill>
                <a:latin typeface="+mn-lt"/>
                <a:ea typeface="ＭＳ Ｐゴシック" charset="-128"/>
                <a:cs typeface="ＭＳ Ｐゴシック" charset="-128"/>
              </a:rPr>
              <a:t>Usure par adhésion :</a:t>
            </a:r>
            <a:r>
              <a:rPr lang="fr-FR" sz="1200" b="0" kern="1200" dirty="0" smtClean="0">
                <a:solidFill>
                  <a:schemeClr val="tx1"/>
                </a:solidFill>
                <a:latin typeface="+mn-lt"/>
                <a:ea typeface="ＭＳ Ｐゴシック" charset="-128"/>
                <a:cs typeface="ＭＳ Ｐゴシック" charset="-128"/>
              </a:rPr>
              <a:t> elle se produit sous l’effet du lissage des irrégularités de surface (stries d’usinage) par la tête métallique. De par leur congruence lorsque l’articulation est mise en charge, les deux surfaces articulaires adhèrent et ce phénomène s’accompagne du transfert d’une fine pellicule de polyéthylène sur la tête métallique. Les particules qui résultent de ces mouvements de roulement sont de plus petite taille.</a:t>
            </a:r>
          </a:p>
          <a:p>
            <a:r>
              <a:rPr lang="fr-FR" sz="1200" b="0" kern="1200" dirty="0" smtClean="0">
                <a:solidFill>
                  <a:schemeClr val="tx1"/>
                </a:solidFill>
                <a:latin typeface="+mn-lt"/>
                <a:ea typeface="ＭＳ Ｐゴシック" charset="-128"/>
                <a:cs typeface="ＭＳ Ｐゴシック" charset="-128"/>
              </a:rPr>
              <a:t>Mais il peut également s’agir d’usure résultant de la diminution de sa résistance mécanique provoquée par la dégradation du polymère et l’altération de ses propriétés physico-chimiques :</a:t>
            </a:r>
          </a:p>
          <a:p>
            <a:r>
              <a:rPr lang="fr-FR" sz="1200" b="1" kern="1200" dirty="0" smtClean="0">
                <a:solidFill>
                  <a:schemeClr val="tx1"/>
                </a:solidFill>
                <a:latin typeface="+mn-lt"/>
                <a:ea typeface="ＭＳ Ｐゴシック" charset="-128"/>
                <a:cs typeface="ＭＳ Ｐゴシック" charset="-128"/>
              </a:rPr>
              <a:t>Usure par fatigue :</a:t>
            </a:r>
            <a:r>
              <a:rPr lang="fr-FR" sz="1200" b="0" kern="1200" dirty="0" smtClean="0">
                <a:solidFill>
                  <a:schemeClr val="tx1"/>
                </a:solidFill>
                <a:latin typeface="+mn-lt"/>
                <a:ea typeface="ＭＳ Ｐゴシック" charset="-128"/>
                <a:cs typeface="ＭＳ Ｐゴシック" charset="-128"/>
              </a:rPr>
              <a:t> bien représentée par la délamination qui fut un mécanisme d’échec historique des PTG au cours duquel, in vivo et avec le temps, les inserts tibiaux en PE à haut poids moléculaire subissent une fragmentation des surfaces articulaires. Ce comportement s’inscrit en faux par rapport à la nature résistante et ductile de ce matériau. La dégradation par oxydation serait à l’origine de ce phénomène </a:t>
            </a:r>
            <a:r>
              <a:rPr lang="fr-FR" sz="1200" b="0" kern="1200" baseline="30000" dirty="0" smtClean="0">
                <a:solidFill>
                  <a:schemeClr val="tx1"/>
                </a:solidFill>
                <a:latin typeface="+mn-lt"/>
                <a:ea typeface="ＭＳ Ｐゴシック" charset="-128"/>
                <a:cs typeface="ＭＳ Ｐゴシック" charset="-128"/>
              </a:rPr>
              <a:t>(1)</a:t>
            </a:r>
            <a:r>
              <a:rPr lang="fr-FR" sz="1200" b="0" kern="1200" baseline="0" dirty="0" smtClean="0">
                <a:solidFill>
                  <a:schemeClr val="tx1"/>
                </a:solidFill>
                <a:latin typeface="+mn-lt"/>
                <a:ea typeface="ＭＳ Ｐゴシック" charset="-128"/>
                <a:cs typeface="ＭＳ Ｐゴシック" charset="-128"/>
              </a:rPr>
              <a:t> et les particules d’usure issues de PE oxydé pourraient entraîner davantage de réactions dans le site receveur que les particules générées par d’autres mécanismes.</a:t>
            </a:r>
          </a:p>
          <a:p>
            <a:r>
              <a:rPr lang="fr-FR" sz="1200" b="0" kern="1200" baseline="0" dirty="0" smtClean="0">
                <a:solidFill>
                  <a:schemeClr val="tx1"/>
                </a:solidFill>
                <a:latin typeface="+mn-lt"/>
                <a:ea typeface="ＭＳ Ｐゴシック" charset="-128"/>
                <a:cs typeface="ＭＳ Ｐゴシック" charset="-128"/>
              </a:rPr>
              <a:t>Les recherches ont montré que la délamination consécutive à l’oxydation était observée sur les inserts tibiaux en UHMWPE stérilisés aux rayons gamma dans de l’air</a:t>
            </a:r>
          </a:p>
          <a:p>
            <a:r>
              <a:rPr lang="fr-FR" sz="1200" kern="1200" dirty="0" smtClean="0">
                <a:solidFill>
                  <a:schemeClr val="tx1"/>
                </a:solidFill>
                <a:latin typeface="+mn-lt"/>
                <a:ea typeface="ＭＳ Ｐゴシック" charset="-128"/>
                <a:cs typeface="ＭＳ Ｐゴシック" charset="-128"/>
              </a:rPr>
              <a:t>La première étape est celle de l’irradiation qui entraîne la réticulation. Elle intervient à une dose comprise entre 2,5 </a:t>
            </a:r>
            <a:r>
              <a:rPr lang="fr-FR" sz="1200" kern="1200" dirty="0" err="1" smtClean="0">
                <a:solidFill>
                  <a:schemeClr val="tx1"/>
                </a:solidFill>
                <a:latin typeface="+mn-lt"/>
                <a:ea typeface="ＭＳ Ｐゴシック" charset="-128"/>
                <a:cs typeface="ＭＳ Ｐゴシック" charset="-128"/>
              </a:rPr>
              <a:t>Mrad</a:t>
            </a:r>
            <a:r>
              <a:rPr lang="fr-FR" sz="1200" kern="1200" dirty="0" smtClean="0">
                <a:solidFill>
                  <a:schemeClr val="tx1"/>
                </a:solidFill>
                <a:latin typeface="+mn-lt"/>
                <a:ea typeface="ＭＳ Ｐゴシック" charset="-128"/>
                <a:cs typeface="ＭＳ Ｐゴシック" charset="-128"/>
              </a:rPr>
              <a:t> et 10 </a:t>
            </a:r>
            <a:r>
              <a:rPr lang="fr-FR" sz="1200" kern="1200" dirty="0" err="1" smtClean="0">
                <a:solidFill>
                  <a:schemeClr val="tx1"/>
                </a:solidFill>
                <a:latin typeface="+mn-lt"/>
                <a:ea typeface="ＭＳ Ｐゴシック" charset="-128"/>
                <a:cs typeface="ＭＳ Ｐゴシック" charset="-128"/>
              </a:rPr>
              <a:t>Mrad</a:t>
            </a:r>
            <a:r>
              <a:rPr lang="fr-FR" sz="1200" kern="1200" dirty="0" smtClean="0">
                <a:solidFill>
                  <a:schemeClr val="tx1"/>
                </a:solidFill>
                <a:latin typeface="+mn-lt"/>
                <a:ea typeface="ＭＳ Ｐゴシック" charset="-128"/>
                <a:cs typeface="ＭＳ Ｐゴシック" charset="-128"/>
              </a:rPr>
              <a:t>, induite soit par rayonnement gamma soit par faisceaux d’électrons à haute énergie. C’est à partir d’une dose d’irradiation supérieure à 5 </a:t>
            </a:r>
            <a:r>
              <a:rPr lang="fr-FR" sz="1200" kern="1200" dirty="0" err="1" smtClean="0">
                <a:solidFill>
                  <a:schemeClr val="tx1"/>
                </a:solidFill>
                <a:latin typeface="+mn-lt"/>
                <a:ea typeface="ＭＳ Ｐゴシック" charset="-128"/>
                <a:cs typeface="ＭＳ Ｐゴシック" charset="-128"/>
              </a:rPr>
              <a:t>Mrad</a:t>
            </a:r>
            <a:r>
              <a:rPr lang="fr-FR" sz="1200" kern="1200" dirty="0" smtClean="0">
                <a:solidFill>
                  <a:schemeClr val="tx1"/>
                </a:solidFill>
                <a:latin typeface="+mn-lt"/>
                <a:ea typeface="ＭＳ Ｐゴシック" charset="-128"/>
                <a:cs typeface="ＭＳ Ｐゴシック" charset="-128"/>
              </a:rPr>
              <a:t>, plus élevée que la dose requise pour stériliser, que le polyéthylène est considéré comme étant “hautement réticulé”. Selon les fabricants l’irradiation interviendra en plusieurs séquences ou non.</a:t>
            </a:r>
          </a:p>
          <a:p>
            <a:r>
              <a:rPr lang="fr-FR" sz="1200" kern="1200" dirty="0" smtClean="0">
                <a:solidFill>
                  <a:schemeClr val="tx1"/>
                </a:solidFill>
                <a:latin typeface="+mn-lt"/>
                <a:ea typeface="ＭＳ Ｐゴシック" charset="-128"/>
                <a:cs typeface="ＭＳ Ｐゴシック" charset="-128"/>
              </a:rPr>
              <a:t>• Cette étape est suivie par un traitement thermique au cours duquel le polyéthylène est amené à une température qui, selon les choix des industriels, est supérieure (refonte) ou inférieure (recuit) à la température de fusion du matériau (150°).Cette étape entraine un accroissement des vibrations thermiques et facilite le déplacement des électrons. Ceci amène les radicaux libres à se recombiner et à former une réticulation additionnelle, éliminant ainsi les radicaux libres résiduels.</a:t>
            </a:r>
          </a:p>
          <a:p>
            <a:r>
              <a:rPr lang="fr-FR" sz="1200" kern="1200" dirty="0" smtClean="0">
                <a:solidFill>
                  <a:schemeClr val="tx1"/>
                </a:solidFill>
                <a:latin typeface="+mn-lt"/>
                <a:ea typeface="ＭＳ Ｐゴシック" charset="-128"/>
                <a:cs typeface="ＭＳ Ｐゴシック" charset="-128"/>
              </a:rPr>
              <a:t>Une étude de M. Ries à montré que la résistance à l’usure du polyéthylène augmente avec la dose d’irradiation. En particulier, le matériau refondu irradié à 10 </a:t>
            </a:r>
            <a:r>
              <a:rPr lang="fr-FR" sz="1200" kern="1200" dirty="0" err="1" smtClean="0">
                <a:solidFill>
                  <a:schemeClr val="tx1"/>
                </a:solidFill>
                <a:latin typeface="+mn-lt"/>
                <a:ea typeface="ＭＳ Ｐゴシック" charset="-128"/>
                <a:cs typeface="ＭＳ Ｐゴシック" charset="-128"/>
              </a:rPr>
              <a:t>Mrad</a:t>
            </a:r>
            <a:r>
              <a:rPr lang="fr-FR" sz="1200" kern="1200" dirty="0" smtClean="0">
                <a:solidFill>
                  <a:schemeClr val="tx1"/>
                </a:solidFill>
                <a:latin typeface="+mn-lt"/>
                <a:ea typeface="ＭＳ Ｐゴシック" charset="-128"/>
                <a:cs typeface="ＭＳ Ｐゴシック" charset="-128"/>
              </a:rPr>
              <a:t> permet également d’obtenir 96 % de réduction du volume de particules (Fig. 11a).</a:t>
            </a:r>
          </a:p>
          <a:p>
            <a:r>
              <a:rPr lang="fr-FR" sz="1200" kern="1200" dirty="0" smtClean="0">
                <a:solidFill>
                  <a:schemeClr val="tx1"/>
                </a:solidFill>
                <a:latin typeface="+mn-lt"/>
                <a:ea typeface="ＭＳ Ｐゴシック" charset="-128"/>
                <a:cs typeface="ＭＳ Ｐゴシック" charset="-128"/>
              </a:rPr>
              <a:t>• Une alternative au traitement thermique est constituée par l’adjonction d’antioxydants (vitamine E = a </a:t>
            </a:r>
            <a:r>
              <a:rPr lang="fr-FR" sz="1200" kern="1200" dirty="0" err="1" smtClean="0">
                <a:solidFill>
                  <a:schemeClr val="tx1"/>
                </a:solidFill>
                <a:latin typeface="+mn-lt"/>
                <a:ea typeface="ＭＳ Ｐゴシック" charset="-128"/>
                <a:cs typeface="ＭＳ Ｐゴシック" charset="-128"/>
              </a:rPr>
              <a:t>tocopherol</a:t>
            </a:r>
            <a:r>
              <a:rPr lang="fr-FR" sz="1200" kern="1200" dirty="0" smtClean="0">
                <a:solidFill>
                  <a:schemeClr val="tx1"/>
                </a:solidFill>
                <a:latin typeface="+mn-lt"/>
                <a:ea typeface="ＭＳ Ｐゴシック" charset="-128"/>
                <a:cs typeface="ＭＳ Ｐゴシック" charset="-128"/>
              </a:rPr>
              <a:t>).</a:t>
            </a:r>
            <a:endParaRPr lang="fr-FR" dirty="0">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4E5241-9BDF-2448-8D58-0EB8050A92EF}" type="slidenum">
              <a:rPr lang="en-GB" sz="1200">
                <a:cs typeface="Arial" charset="0"/>
              </a:rPr>
              <a:pPr eaLnBrk="1" hangingPunct="1"/>
              <a:t>37</a:t>
            </a:fld>
            <a:endParaRPr lang="en-GB" sz="1200">
              <a:cs typeface="Arial" charset="0"/>
            </a:endParaRPr>
          </a:p>
        </p:txBody>
      </p:sp>
      <p:sp>
        <p:nvSpPr>
          <p:cNvPr id="1392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fr-FR" sz="1200" kern="1200" dirty="0" smtClean="0">
                <a:solidFill>
                  <a:schemeClr val="tx1"/>
                </a:solidFill>
                <a:latin typeface="+mn-lt"/>
                <a:ea typeface="ＭＳ Ｐゴシック" charset="-128"/>
                <a:cs typeface="ＭＳ Ｐゴシック" charset="-128"/>
              </a:rPr>
              <a:t>lors de la pose d’une prothèse, il arrive parfois que le cotyle ne soit pas orienté de manière optimale. Il peut se produire alors au cours du cycle de mouvement un phénomène de micro-séparations. La tête fémorale se désolidarise légèrement du cotyle lorsque l’articulation n’est pas en charge. Lorsque le patient pose le pied, la tête retourne dans sa position initiale, mais est soumise à une forte contrainte latérale (</a:t>
            </a:r>
            <a:r>
              <a:rPr lang="fr-FR" sz="1200" kern="1200" dirty="0" err="1" smtClean="0">
                <a:solidFill>
                  <a:schemeClr val="tx1"/>
                </a:solidFill>
                <a:latin typeface="+mn-lt"/>
                <a:ea typeface="ＭＳ Ｐゴシック" charset="-128"/>
                <a:cs typeface="ＭＳ Ｐゴシック" charset="-128"/>
              </a:rPr>
              <a:t>edge</a:t>
            </a:r>
            <a:r>
              <a:rPr lang="fr-FR" sz="1200" kern="1200" dirty="0" smtClean="0">
                <a:solidFill>
                  <a:schemeClr val="tx1"/>
                </a:solidFill>
                <a:latin typeface="+mn-lt"/>
                <a:ea typeface="ＭＳ Ｐゴシック" charset="-128"/>
                <a:cs typeface="ＭＳ Ｐゴシック" charset="-128"/>
              </a:rPr>
              <a:t> </a:t>
            </a:r>
            <a:r>
              <a:rPr lang="fr-FR" sz="1200" kern="1200" dirty="0" err="1" smtClean="0">
                <a:solidFill>
                  <a:schemeClr val="tx1"/>
                </a:solidFill>
                <a:latin typeface="+mn-lt"/>
                <a:ea typeface="ＭＳ Ｐゴシック" charset="-128"/>
                <a:cs typeface="ＭＳ Ｐゴシック" charset="-128"/>
              </a:rPr>
              <a:t>loading</a:t>
            </a:r>
            <a:r>
              <a:rPr lang="fr-FR" sz="1200" kern="1200" dirty="0" smtClean="0">
                <a:solidFill>
                  <a:schemeClr val="tx1"/>
                </a:solidFill>
                <a:latin typeface="+mn-lt"/>
                <a:ea typeface="ＭＳ Ｐゴシック" charset="-128"/>
                <a:cs typeface="ＭＳ Ｐゴシック" charset="-128"/>
              </a:rPr>
              <a:t>). Dans les couples dur-dur, une usure en bandes se forme alors sur la tête fémorale. </a:t>
            </a:r>
            <a:r>
              <a:rPr lang="fr-FR" sz="1200" kern="1200" smtClean="0">
                <a:solidFill>
                  <a:schemeClr val="tx1"/>
                </a:solidFill>
                <a:latin typeface="+mn-lt"/>
                <a:ea typeface="ＭＳ Ｐゴシック" charset="-128"/>
                <a:cs typeface="ＭＳ Ｐゴシック" charset="-128"/>
              </a:rPr>
              <a:t>Sur les bords du cotyle, on observe également une usure plus marquée </a:t>
            </a:r>
            <a:endParaRPr lang="fr-FR">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B7273E-116D-0E4B-80AB-B5F99EEDC89C}" type="slidenum">
              <a:rPr lang="en-GB" sz="1200">
                <a:cs typeface="Arial" charset="0"/>
              </a:rPr>
              <a:pPr eaLnBrk="1" hangingPunct="1"/>
              <a:t>38</a:t>
            </a:fld>
            <a:endParaRPr lang="en-GB" sz="1200">
              <a:cs typeface="Arial"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CE7D13-FF75-9E4D-B1C0-9A7500A9B1E8}" type="slidenum">
              <a:rPr lang="en-GB" sz="1200">
                <a:cs typeface="Arial" charset="0"/>
              </a:rPr>
              <a:pPr eaLnBrk="1" hangingPunct="1"/>
              <a:t>39</a:t>
            </a:fld>
            <a:endParaRPr lang="en-GB" sz="1200">
              <a:cs typeface="Arial" charset="0"/>
            </a:endParaRPr>
          </a:p>
        </p:txBody>
      </p:sp>
      <p:sp>
        <p:nvSpPr>
          <p:cNvPr id="145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200313-35A8-3943-896A-115DADD1BF23}" type="slidenum">
              <a:rPr lang="en-GB" sz="1200">
                <a:cs typeface="Arial" charset="0"/>
              </a:rPr>
              <a:pPr eaLnBrk="1" hangingPunct="1"/>
              <a:t>40</a:t>
            </a:fld>
            <a:endParaRPr lang="en-GB" sz="1200">
              <a:cs typeface="Arial" charset="0"/>
            </a:endParaRPr>
          </a:p>
        </p:txBody>
      </p:sp>
      <p:sp>
        <p:nvSpPr>
          <p:cNvPr id="143362"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bwMode="auto">
          <a:xfrm>
            <a:off x="685800" y="4341813"/>
            <a:ext cx="5486400"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452967-67A1-6842-A69C-DF7CD5EBB215}" type="slidenum">
              <a:rPr lang="fr-FR" sz="1200">
                <a:cs typeface="Arial" charset="0"/>
              </a:rPr>
              <a:pPr eaLnBrk="1" hangingPunct="1"/>
              <a:t>46</a:t>
            </a:fld>
            <a:endParaRPr lang="fr-FR" sz="1200">
              <a:cs typeface="Arial" charset="0"/>
            </a:endParaRPr>
          </a:p>
        </p:txBody>
      </p:sp>
      <p:sp>
        <p:nvSpPr>
          <p:cNvPr id="151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6F7EA7-C6BC-334C-A73E-7558882B9A02}" type="slidenum">
              <a:rPr lang="fr-FR" sz="1200">
                <a:cs typeface="Arial" charset="0"/>
              </a:rPr>
              <a:pPr eaLnBrk="1" hangingPunct="1"/>
              <a:t>48</a:t>
            </a:fld>
            <a:endParaRPr lang="fr-FR" sz="1200">
              <a:cs typeface="Arial" charset="0"/>
            </a:endParaRPr>
          </a:p>
        </p:txBody>
      </p:sp>
      <p:sp>
        <p:nvSpPr>
          <p:cNvPr id="153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014626-CA37-4E4C-AD2B-3088A933F37B}" type="slidenum">
              <a:rPr lang="fr-FR" sz="1200">
                <a:cs typeface="Arial" charset="0"/>
              </a:rPr>
              <a:pPr eaLnBrk="1" hangingPunct="1"/>
              <a:t>49</a:t>
            </a:fld>
            <a:endParaRPr lang="fr-FR" sz="1200">
              <a:cs typeface="Arial" charset="0"/>
            </a:endParaRPr>
          </a:p>
        </p:txBody>
      </p:sp>
      <p:sp>
        <p:nvSpPr>
          <p:cNvPr id="1556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358F90-D049-8B40-8FEF-FAA1E3192B86}" type="slidenum">
              <a:rPr lang="en-US" sz="1200">
                <a:cs typeface="Arial" charset="0"/>
              </a:rPr>
              <a:pPr eaLnBrk="1" hangingPunct="1"/>
              <a:t>3</a:t>
            </a:fld>
            <a:endParaRPr lang="en-US" sz="1200">
              <a:cs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fr-FR">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CEDF5F-D6C9-BD49-A230-D1B828E85901}" type="slidenum">
              <a:rPr lang="en-US" sz="1200">
                <a:cs typeface="Arial" charset="0"/>
              </a:rPr>
              <a:pPr eaLnBrk="1" hangingPunct="1"/>
              <a:t>4</a:t>
            </a:fld>
            <a:endParaRPr lang="en-US" sz="1200">
              <a:cs typeface="Arial"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a:latin typeface="Calibri" charset="0"/>
                <a:ea typeface="ＭＳ Ｐゴシック" charset="0"/>
                <a:cs typeface="ＭＳ Ｐゴシック" charset="0"/>
              </a:rPr>
              <a:t>Obesity is on the increase however patients are also more active than before and have higher expectations of returning to activity.  The so-called baby boomer or ‘</a:t>
            </a:r>
            <a:r>
              <a:rPr lang="en-GB" dirty="0" err="1">
                <a:latin typeface="Calibri" charset="0"/>
                <a:ea typeface="ＭＳ Ｐゴシック" charset="0"/>
                <a:cs typeface="ＭＳ Ｐゴシック" charset="0"/>
              </a:rPr>
              <a:t>zoomer</a:t>
            </a:r>
            <a:r>
              <a:rPr lang="en-GB" dirty="0">
                <a:latin typeface="Calibri" charset="0"/>
                <a:ea typeface="ＭＳ Ｐゴシック" charset="0"/>
                <a:cs typeface="ＭＳ Ｐゴシック" charset="0"/>
              </a:rPr>
              <a:t>’ generation are more affluent and expect to have a long and active retirement.  Higher function is also now expected in terms of both range of motion and durability.  These issues, combined with longer life expectancies are changing the face of joint replacement,  We have accepted this </a:t>
            </a:r>
            <a:r>
              <a:rPr lang="en-GB" dirty="0" smtClean="0">
                <a:latin typeface="Calibri" charset="0"/>
                <a:ea typeface="ＭＳ Ｐゴシック" charset="0"/>
                <a:cs typeface="ＭＳ Ｐゴシック" charset="0"/>
              </a:rPr>
              <a:t>challenge.</a:t>
            </a:r>
            <a:endParaRPr lang="en-GB" dirty="0">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9421A-B070-CE4A-971A-BCDDFFD98811}" type="slidenum">
              <a:rPr lang="en-US" sz="1200">
                <a:cs typeface="Arial" charset="0"/>
              </a:rPr>
              <a:pPr eaLnBrk="1" hangingPunct="1"/>
              <a:t>7</a:t>
            </a:fld>
            <a:endParaRPr lang="en-US" sz="1200">
              <a:cs typeface="Arial"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atin typeface="Calibri" charset="0"/>
                <a:ea typeface="ＭＳ Ｐゴシック" charset="0"/>
                <a:cs typeface="ＭＳ Ｐゴシック" charset="0"/>
              </a:rPr>
              <a:t>Before we get to that, let’s remind ourselves of why this is important</a:t>
            </a:r>
          </a:p>
          <a:p>
            <a:pPr eaLnBrk="1" hangingPunct="1"/>
            <a:r>
              <a:rPr lang="en-GB">
                <a:latin typeface="Calibri" charset="0"/>
                <a:ea typeface="ＭＳ Ｐゴシック" charset="0"/>
                <a:cs typeface="ＭＳ Ｐゴシック" charset="0"/>
              </a:rPr>
              <a:t>The Swedish Hip register tells us interesting things</a:t>
            </a:r>
          </a:p>
          <a:p>
            <a:pPr eaLnBrk="1" hangingPunct="1"/>
            <a:r>
              <a:rPr lang="en-GB">
                <a:latin typeface="Calibri" charset="0"/>
                <a:ea typeface="ＭＳ Ｐゴシック" charset="0"/>
                <a:cs typeface="ＭＳ Ｐゴシック" charset="0"/>
              </a:rPr>
              <a:t>Aseptic loosening I still a problem</a:t>
            </a:r>
          </a:p>
          <a:p>
            <a:pPr eaLnBrk="1" hangingPunct="1"/>
            <a:r>
              <a:rPr lang="en-GB">
                <a:latin typeface="Calibri" charset="0"/>
                <a:ea typeface="ＭＳ Ｐゴシック" charset="0"/>
                <a:cs typeface="ＭＳ Ｐゴシック" charset="0"/>
              </a:rPr>
              <a:t>Dislocation is actually increasing</a:t>
            </a:r>
          </a:p>
          <a:p>
            <a:pPr eaLnBrk="1" hangingPunct="1"/>
            <a:r>
              <a:rPr lang="en-GB">
                <a:latin typeface="Calibri" charset="0"/>
                <a:ea typeface="ＭＳ Ｐゴシック" charset="0"/>
                <a:cs typeface="ＭＳ Ｐゴシック" charset="0"/>
              </a:rPr>
              <a:t>Younger patients have more failures for aseptic loosening</a:t>
            </a:r>
          </a:p>
          <a:p>
            <a:pPr eaLnBrk="1" hangingPunct="1"/>
            <a:r>
              <a:rPr lang="en-GB">
                <a:latin typeface="Calibri" charset="0"/>
                <a:ea typeface="ＭＳ Ｐゴシック" charset="0"/>
                <a:cs typeface="ＭＳ Ｐゴシック" charset="0"/>
              </a:rPr>
              <a:t>But its not only the young patients who want to be active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nchor="b"/>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A419F0B-29C0-2342-983D-DAD8068895DD}" type="slidenum">
              <a:rPr lang="fr-FR" sz="1300">
                <a:latin typeface="Calibri" charset="0"/>
              </a:rPr>
              <a:pPr algn="r" eaLnBrk="1" hangingPunct="1"/>
              <a:t>9</a:t>
            </a:fld>
            <a:endParaRPr lang="fr-FR" sz="1300">
              <a:latin typeface="Calibri" charset="0"/>
            </a:endParaRPr>
          </a:p>
        </p:txBody>
      </p:sp>
      <p:sp>
        <p:nvSpPr>
          <p:cNvPr id="33794"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5" tIns="49518" rIns="99035" bIns="49518" numCol="1" anchor="t" anchorCtr="0" compatLnSpc="1">
            <a:prstTxWarp prst="textNoShape">
              <a:avLst/>
            </a:prstTxWarp>
          </a:bodyPr>
          <a:lstStyle/>
          <a:p>
            <a:pPr eaLnBrk="1" hangingPunct="1">
              <a:spcBef>
                <a:spcPct val="0"/>
              </a:spcBef>
            </a:pPr>
            <a:r>
              <a:rPr lang="fr-FR">
                <a:latin typeface="Calibri" charset="0"/>
                <a:ea typeface="ＭＳ Ｐゴシック" charset="0"/>
                <a:cs typeface="ＭＳ Ｐゴシック" charset="0"/>
              </a:rPr>
              <a:t>La luxation est une complication fréquente de l</a:t>
            </a:r>
            <a:r>
              <a:rPr lang="ja-JP" altLang="fr-FR">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arthroplastie de hanche</a:t>
            </a:r>
          </a:p>
          <a:p>
            <a:pPr eaLnBrk="1" hangingPunct="1">
              <a:spcBef>
                <a:spcPct val="0"/>
              </a:spcBef>
            </a:pPr>
            <a:r>
              <a:rPr lang="fr-FR">
                <a:latin typeface="Calibri" charset="0"/>
                <a:ea typeface="ＭＳ Ｐゴシック" charset="0"/>
                <a:cs typeface="ＭＳ Ｐゴシック" charset="0"/>
              </a:rPr>
              <a:t>Sa frequence est dans les études en moyenne de 2 à 3% des arthroplasties totales de hanche . Elle est bien plus fréquente lors des révisions au cours desquelles elle survient dans 10 à 20 pour cent des cas.</a:t>
            </a:r>
          </a:p>
          <a:p>
            <a:pPr eaLnBrk="1" hangingPunct="1">
              <a:spcBef>
                <a:spcPct val="0"/>
              </a:spcBef>
            </a:pPr>
            <a:endParaRPr lang="fr-FR">
              <a:latin typeface="Calibri" charset="0"/>
              <a:ea typeface="ＭＳ Ｐゴシック" charset="0"/>
              <a:cs typeface="ＭＳ Ｐゴシック" charset="0"/>
            </a:endParaRPr>
          </a:p>
          <a:p>
            <a:pPr eaLnBrk="1" hangingPunct="1">
              <a:spcBef>
                <a:spcPct val="0"/>
              </a:spcBef>
            </a:pPr>
            <a:r>
              <a:rPr lang="fr-FR">
                <a:latin typeface="Calibri" charset="0"/>
                <a:ea typeface="ＭＳ Ｐゴシック" charset="0"/>
                <a:cs typeface="ＭＳ Ｐゴシック" charset="0"/>
              </a:rPr>
              <a:t>Les causes de luxation sont multiples</a:t>
            </a:r>
          </a:p>
          <a:p>
            <a:pPr eaLnBrk="1" hangingPunct="1">
              <a:spcBef>
                <a:spcPct val="0"/>
              </a:spcBef>
            </a:pPr>
            <a:endParaRPr lang="fr-FR">
              <a:latin typeface="Calibri" charset="0"/>
              <a:ea typeface="ＭＳ Ｐゴシック" charset="0"/>
              <a:cs typeface="ＭＳ Ｐゴシック" charset="0"/>
            </a:endParaRPr>
          </a:p>
          <a:p>
            <a:pPr eaLnBrk="1" hangingPunct="1">
              <a:spcBef>
                <a:spcPct val="0"/>
              </a:spcBef>
            </a:pPr>
            <a:r>
              <a:rPr lang="fr-FR">
                <a:latin typeface="Calibri" charset="0"/>
                <a:ea typeface="ＭＳ Ｐゴシック" charset="0"/>
                <a:cs typeface="ＭＳ Ｐゴシック" charset="0"/>
              </a:rPr>
              <a:t>Leur fréquence est plus importante avec des têtes de petit diamètre et une approche postérolatérale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nchor="b"/>
          <a:lstStyle>
            <a:lvl1pPr defTabSz="990600" eaLnBrk="0" hangingPunct="0">
              <a:defRPr sz="2400">
                <a:solidFill>
                  <a:schemeClr val="tx1"/>
                </a:solidFill>
                <a:latin typeface="Arial" charset="0"/>
                <a:ea typeface="ＭＳ Ｐゴシック" charset="0"/>
                <a:cs typeface="ＭＳ Ｐゴシック" charset="0"/>
              </a:defRPr>
            </a:lvl1pPr>
            <a:lvl2pPr marL="742950" indent="-285750" defTabSz="990600" eaLnBrk="0" hangingPunct="0">
              <a:defRPr sz="2400">
                <a:solidFill>
                  <a:schemeClr val="tx1"/>
                </a:solidFill>
                <a:latin typeface="Arial" charset="0"/>
                <a:ea typeface="ＭＳ Ｐゴシック" charset="0"/>
              </a:defRPr>
            </a:lvl2pPr>
            <a:lvl3pPr marL="1143000" indent="-228600" defTabSz="990600" eaLnBrk="0" hangingPunct="0">
              <a:defRPr sz="2400">
                <a:solidFill>
                  <a:schemeClr val="tx1"/>
                </a:solidFill>
                <a:latin typeface="Arial" charset="0"/>
                <a:ea typeface="ＭＳ Ｐゴシック" charset="0"/>
              </a:defRPr>
            </a:lvl3pPr>
            <a:lvl4pPr marL="1600200" indent="-228600" defTabSz="990600" eaLnBrk="0" hangingPunct="0">
              <a:defRPr sz="2400">
                <a:solidFill>
                  <a:schemeClr val="tx1"/>
                </a:solidFill>
                <a:latin typeface="Arial" charset="0"/>
                <a:ea typeface="ＭＳ Ｐゴシック" charset="0"/>
              </a:defRPr>
            </a:lvl4pPr>
            <a:lvl5pPr marL="2057400" indent="-228600" defTabSz="990600" eaLnBrk="0" hangingPunct="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CA8AFF7-B2C8-0140-901A-225C703B67E2}" type="slidenum">
              <a:rPr lang="fr-FR" sz="1300">
                <a:latin typeface="Calibri" charset="0"/>
              </a:rPr>
              <a:pPr algn="r" eaLnBrk="1" hangingPunct="1"/>
              <a:t>12</a:t>
            </a:fld>
            <a:endParaRPr lang="fr-FR" sz="1300">
              <a:latin typeface="Calibri" charset="0"/>
            </a:endParaRPr>
          </a:p>
        </p:txBody>
      </p:sp>
      <p:sp>
        <p:nvSpPr>
          <p:cNvPr id="5120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35" tIns="49518" rIns="99035" bIns="49518" numCol="1" anchor="t" anchorCtr="0" compatLnSpc="1">
            <a:prstTxWarp prst="textNoShape">
              <a:avLst/>
            </a:prstTxWarp>
          </a:bodyPr>
          <a:lstStyle/>
          <a:p>
            <a:pPr eaLnBrk="1" hangingPunct="1">
              <a:spcBef>
                <a:spcPct val="0"/>
              </a:spcBef>
            </a:pPr>
            <a:r>
              <a:rPr lang="fr-FR">
                <a:latin typeface="Calibri" charset="0"/>
                <a:ea typeface="ＭＳ Ｐゴシック" charset="0"/>
                <a:cs typeface="ＭＳ Ｐゴシック" charset="0"/>
              </a:rPr>
              <a:t>Les résultats des cupules double mobilité sur la prévention de la luxation ont souvent été rapportés et confirment le bon fonctionnement de ce principe que ce soit dans les arthroplasties de première intention y compris chez les sujets de moins de 50 ans ou dans les fractures du col</a:t>
            </a:r>
          </a:p>
          <a:p>
            <a:pPr eaLnBrk="1" hangingPunct="1">
              <a:spcBef>
                <a:spcPct val="0"/>
              </a:spcBef>
            </a:pPr>
            <a:endParaRPr lang="fr-FR">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atin typeface="Calibri" charset="0"/>
                <a:ea typeface="ＭＳ Ｐゴシック" charset="0"/>
                <a:cs typeface="ＭＳ Ｐゴシック" charset="0"/>
              </a:rPr>
              <a:t>La survie de ces prothèse est tout à fait équivalente aux meilleurs résultats publiés avec la simple mobilité</a:t>
            </a:r>
          </a:p>
        </p:txBody>
      </p:sp>
      <p:sp>
        <p:nvSpPr>
          <p:cNvPr id="5939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AD6EC1-17C9-D048-9042-16F2BFB19B31}" type="slidenum">
              <a:rPr lang="fr-FR" sz="1200">
                <a:latin typeface="Calibri" charset="0"/>
              </a:rPr>
              <a:pPr eaLnBrk="1" hangingPunct="1"/>
              <a:t>13</a:t>
            </a:fld>
            <a:endParaRPr lang="fr-FR"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r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fr-FR" smtClean="0"/>
              <a:t>Cliquez et modifiez le titre</a:t>
            </a:r>
            <a:endParaRPr lang="en-US"/>
          </a:p>
        </p:txBody>
      </p:sp>
      <p:sp>
        <p:nvSpPr>
          <p:cNvPr id="9" name="Sous-titr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15" name="Espace réservé de la date 27"/>
          <p:cNvSpPr>
            <a:spLocks noGrp="1"/>
          </p:cNvSpPr>
          <p:nvPr>
            <p:ph type="dt" sz="half" idx="10"/>
          </p:nvPr>
        </p:nvSpPr>
        <p:spPr/>
        <p:txBody>
          <a:bodyPr/>
          <a:lstStyle>
            <a:lvl1pPr>
              <a:defRPr/>
            </a:lvl1pPr>
          </a:lstStyle>
          <a:p>
            <a:pPr>
              <a:defRPr/>
            </a:pPr>
            <a:endParaRPr lang="de-DE"/>
          </a:p>
        </p:txBody>
      </p:sp>
      <p:sp>
        <p:nvSpPr>
          <p:cNvPr id="16" name="Espace réservé du pied de page 16"/>
          <p:cNvSpPr>
            <a:spLocks noGrp="1"/>
          </p:cNvSpPr>
          <p:nvPr>
            <p:ph type="ftr" sz="quarter" idx="11"/>
          </p:nvPr>
        </p:nvSpPr>
        <p:spPr/>
        <p:txBody>
          <a:bodyPr/>
          <a:lstStyle>
            <a:lvl1pPr>
              <a:defRPr/>
            </a:lvl1pPr>
          </a:lstStyle>
          <a:p>
            <a:pPr>
              <a:defRPr/>
            </a:pPr>
            <a:endParaRPr lang="de-DE"/>
          </a:p>
        </p:txBody>
      </p:sp>
      <p:sp>
        <p:nvSpPr>
          <p:cNvPr id="17" name="Espace réservé du numéro de diapositive 28"/>
          <p:cNvSpPr>
            <a:spLocks noGrp="1"/>
          </p:cNvSpPr>
          <p:nvPr>
            <p:ph type="sldNum" sz="quarter" idx="12"/>
          </p:nvPr>
        </p:nvSpPr>
        <p:spPr/>
        <p:txBody>
          <a:bodyPr/>
          <a:lstStyle>
            <a:lvl1pPr>
              <a:defRPr/>
            </a:lvl1pPr>
          </a:lstStyle>
          <a:p>
            <a:pPr>
              <a:defRPr/>
            </a:pPr>
            <a:fld id="{59B5BB57-88AF-874A-819D-6873A160D539}" type="slidenum">
              <a:rPr lang="de-DE"/>
              <a:pPr>
                <a:defRPr/>
              </a:pPr>
              <a:t>‹#›</a:t>
            </a:fld>
            <a:endParaRPr lang="de-DE"/>
          </a:p>
        </p:txBody>
      </p:sp>
    </p:spTree>
    <p:extLst>
      <p:ext uri="{BB962C8B-B14F-4D97-AF65-F5344CB8AC3E}">
        <p14:creationId xmlns:p14="http://schemas.microsoft.com/office/powerpoint/2010/main" val="2527342754"/>
      </p:ext>
    </p:extLst>
  </p:cSld>
  <p:clrMapOvr>
    <a:masterClrMapping/>
  </p:clrMapOvr>
  <p:transition xmlns:p14="http://schemas.microsoft.com/office/powerpoint/2010/main">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CFEC5017-2D88-E149-B724-FF4295F625AC}" type="slidenum">
              <a:rPr lang="fr-FR"/>
              <a:pPr>
                <a:defRPr/>
              </a:pPr>
              <a:t>‹#›</a:t>
            </a:fld>
            <a:endParaRPr lang="fr-FR"/>
          </a:p>
        </p:txBody>
      </p:sp>
    </p:spTree>
    <p:extLst>
      <p:ext uri="{BB962C8B-B14F-4D97-AF65-F5344CB8AC3E}">
        <p14:creationId xmlns:p14="http://schemas.microsoft.com/office/powerpoint/2010/main" val="968692714"/>
      </p:ext>
    </p:extLst>
  </p:cSld>
  <p:clrMapOvr>
    <a:masterClrMapping/>
  </p:clrMapOvr>
  <p:transition xmlns:p14="http://schemas.microsoft.com/office/powerpoint/2010/main">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981200" cy="5851525"/>
          </a:xfrm>
        </p:spPr>
        <p:txBody>
          <a:bodyPr vert="eaVert" anchor="ctr"/>
          <a:lstStyle/>
          <a:p>
            <a:r>
              <a:rPr lang="fr-FR" smtClean="0"/>
              <a:t>Cliquez et modifiez le titre</a:t>
            </a:r>
            <a:endParaRPr lang="en-US"/>
          </a:p>
        </p:txBody>
      </p:sp>
      <p:sp>
        <p:nvSpPr>
          <p:cNvPr id="3" name="Espace réservé du texte vertical 2"/>
          <p:cNvSpPr>
            <a:spLocks noGrp="1"/>
          </p:cNvSpPr>
          <p:nvPr>
            <p:ph type="body" orient="vert" idx="1"/>
          </p:nvPr>
        </p:nvSpPr>
        <p:spPr>
          <a:xfrm>
            <a:off x="609600" y="274639"/>
            <a:ext cx="5867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09B2B20D-7967-BB4C-93DB-9A937F051F2B}" type="slidenum">
              <a:rPr lang="fr-FR"/>
              <a:pPr>
                <a:defRPr/>
              </a:pPr>
              <a:t>‹#›</a:t>
            </a:fld>
            <a:endParaRPr lang="fr-FR"/>
          </a:p>
        </p:txBody>
      </p:sp>
    </p:spTree>
    <p:extLst>
      <p:ext uri="{BB962C8B-B14F-4D97-AF65-F5344CB8AC3E}">
        <p14:creationId xmlns:p14="http://schemas.microsoft.com/office/powerpoint/2010/main" val="2170282292"/>
      </p:ext>
    </p:extLst>
  </p:cSld>
  <p:clrMapOvr>
    <a:masterClrMapping/>
  </p:clrMapOvr>
  <p:transition xmlns:p14="http://schemas.microsoft.com/office/powerpoint/2010/main">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33413" y="1323975"/>
            <a:ext cx="8061325" cy="337661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5"/>
          <p:cNvSpPr>
            <a:spLocks noGrp="1" noChangeArrowheads="1"/>
          </p:cNvSpPr>
          <p:nvPr>
            <p:ph type="dt" sz="half" idx="10"/>
          </p:nvPr>
        </p:nvSpPr>
        <p:spPr>
          <a:xfrm>
            <a:off x="7378700" y="6464300"/>
            <a:ext cx="1073150" cy="323850"/>
          </a:xfrm>
        </p:spPr>
        <p:txBody>
          <a:bodyPr/>
          <a:lstStyle>
            <a:lvl1pPr defTabSz="457177" fontAlgn="auto">
              <a:spcBef>
                <a:spcPts val="0"/>
              </a:spcBef>
              <a:spcAft>
                <a:spcPts val="0"/>
              </a:spcAft>
              <a:defRPr sz="1800">
                <a:latin typeface="+mn-lt"/>
                <a:ea typeface="+mn-ea"/>
                <a:cs typeface="+mn-cs"/>
              </a:defRPr>
            </a:lvl1pPr>
          </a:lstStyle>
          <a:p>
            <a:pPr>
              <a:defRPr/>
            </a:pPr>
            <a:endParaRPr lang="en-US" altLang="en-US"/>
          </a:p>
        </p:txBody>
      </p:sp>
      <p:sp>
        <p:nvSpPr>
          <p:cNvPr id="4" name="Rectangle 6"/>
          <p:cNvSpPr>
            <a:spLocks noGrp="1" noChangeArrowheads="1"/>
          </p:cNvSpPr>
          <p:nvPr>
            <p:ph type="sldNum" sz="quarter" idx="11"/>
          </p:nvPr>
        </p:nvSpPr>
        <p:spPr>
          <a:xfrm>
            <a:off x="495300" y="6464300"/>
            <a:ext cx="434975" cy="323850"/>
          </a:xfrm>
        </p:spPr>
        <p:txBody>
          <a:bodyPr/>
          <a:lstStyle>
            <a:lvl1pPr>
              <a:defRPr sz="1800"/>
            </a:lvl1pPr>
          </a:lstStyle>
          <a:p>
            <a:pPr>
              <a:defRPr/>
            </a:pPr>
            <a:fld id="{B2C5E946-931B-1042-95AC-E39DB854ED2A}" type="slidenum">
              <a:rPr lang="en-US"/>
              <a:pPr>
                <a:defRPr/>
              </a:pPr>
              <a:t>‹#›</a:t>
            </a:fld>
            <a:endParaRPr lang="en-US"/>
          </a:p>
        </p:txBody>
      </p:sp>
    </p:spTree>
    <p:extLst>
      <p:ext uri="{BB962C8B-B14F-4D97-AF65-F5344CB8AC3E}">
        <p14:creationId xmlns:p14="http://schemas.microsoft.com/office/powerpoint/2010/main" val="128085048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381000"/>
            <a:ext cx="8229600" cy="13716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457200" y="1981200"/>
            <a:ext cx="40386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40386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4114800"/>
            <a:ext cx="40386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40386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vl1pPr>
          </a:lstStyle>
          <a:p>
            <a:pPr>
              <a:defRPr/>
            </a:pPr>
            <a:fld id="{A4A0ED9F-2F1E-2541-AD10-3B8E2C32F391}" type="slidenum">
              <a:rPr lang="en-US"/>
              <a:pPr>
                <a:defRPr/>
              </a:pPr>
              <a:t>‹#›</a:t>
            </a:fld>
            <a:endParaRPr lang="en-US"/>
          </a:p>
        </p:txBody>
      </p:sp>
    </p:spTree>
    <p:extLst>
      <p:ext uri="{BB962C8B-B14F-4D97-AF65-F5344CB8AC3E}">
        <p14:creationId xmlns:p14="http://schemas.microsoft.com/office/powerpoint/2010/main" val="3513751924"/>
      </p:ext>
    </p:extLst>
  </p:cSld>
  <p:clrMapOvr>
    <a:masterClrMapping/>
  </p:clrMapOvr>
  <p:transition xmlns:p14="http://schemas.microsoft.com/office/powerpoint/2010/mai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027113" y="989013"/>
            <a:ext cx="7089775"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1027113" y="2133600"/>
            <a:ext cx="3468687" cy="3733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2133600"/>
            <a:ext cx="3468688" cy="3733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pPr>
              <a:defRPr/>
            </a:pPr>
            <a:endParaRPr lang="en-US"/>
          </a:p>
        </p:txBody>
      </p:sp>
      <p:sp>
        <p:nvSpPr>
          <p:cNvPr id="6" name="Espace réservé du pied de page 5"/>
          <p:cNvSpPr>
            <a:spLocks noGrp="1"/>
          </p:cNvSpPr>
          <p:nvPr>
            <p:ph type="ftr" sz="quarter" idx="11"/>
          </p:nvPr>
        </p:nvSpPr>
        <p:spPr/>
        <p:txBody>
          <a:bodyPr/>
          <a:lstStyle>
            <a:lvl1pPr>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smtClean="0"/>
            </a:lvl1pPr>
          </a:lstStyle>
          <a:p>
            <a:pPr>
              <a:defRPr/>
            </a:pPr>
            <a:fld id="{56FDBCDF-C2BA-4144-A723-E01BEB1E5383}" type="slidenum">
              <a:rPr lang="en-US"/>
              <a:pPr>
                <a:defRPr/>
              </a:pPr>
              <a:t>‹#›</a:t>
            </a:fld>
            <a:endParaRPr lang="en-US"/>
          </a:p>
        </p:txBody>
      </p:sp>
    </p:spTree>
    <p:extLst>
      <p:ext uri="{BB962C8B-B14F-4D97-AF65-F5344CB8AC3E}">
        <p14:creationId xmlns:p14="http://schemas.microsoft.com/office/powerpoint/2010/main" val="2345645250"/>
      </p:ext>
    </p:extLst>
  </p:cSld>
  <p:clrMapOvr>
    <a:masterClrMapping/>
  </p:clrMapOvr>
  <p:transition xmlns:p14="http://schemas.microsoft.com/office/powerpoint/2010/mai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9906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8288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648200" y="18288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a:xfrm>
            <a:off x="6553200" y="6248400"/>
            <a:ext cx="1905000" cy="457200"/>
          </a:xfrm>
        </p:spPr>
        <p:txBody>
          <a:bodyPr/>
          <a:lstStyle>
            <a:lvl1pPr>
              <a:defRPr smtClean="0"/>
            </a:lvl1pPr>
          </a:lstStyle>
          <a:p>
            <a:pPr>
              <a:defRPr/>
            </a:pPr>
            <a:fld id="{CAD4ACBE-1284-5A40-B5E0-3F959B6511DC}" type="slidenum">
              <a:rPr lang="fr-FR"/>
              <a:pPr>
                <a:defRPr/>
              </a:pPr>
              <a:t>‹#›</a:t>
            </a:fld>
            <a:endParaRPr lang="fr-FR"/>
          </a:p>
        </p:txBody>
      </p:sp>
    </p:spTree>
    <p:extLst>
      <p:ext uri="{BB962C8B-B14F-4D97-AF65-F5344CB8AC3E}">
        <p14:creationId xmlns:p14="http://schemas.microsoft.com/office/powerpoint/2010/main" val="128383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9906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685800" y="1828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685800" y="39624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half" idx="3"/>
          </p:nvPr>
        </p:nvSpPr>
        <p:spPr>
          <a:xfrm>
            <a:off x="4648200" y="18288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685800" y="6248400"/>
            <a:ext cx="1905000" cy="457200"/>
          </a:xfrm>
        </p:spPr>
        <p:txBody>
          <a:bodyPr/>
          <a:lstStyle>
            <a:lvl1pPr>
              <a:defRPr/>
            </a:lvl1pPr>
          </a:lstStyle>
          <a:p>
            <a:pPr>
              <a:defRPr/>
            </a:pPr>
            <a:endParaRPr lang="fr-FR"/>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pPr>
              <a:defRPr/>
            </a:pPr>
            <a:endParaRPr lang="fr-FR"/>
          </a:p>
        </p:txBody>
      </p:sp>
      <p:sp>
        <p:nvSpPr>
          <p:cNvPr id="8" name="Espace réservé du numéro de diapositive 7"/>
          <p:cNvSpPr>
            <a:spLocks noGrp="1"/>
          </p:cNvSpPr>
          <p:nvPr>
            <p:ph type="sldNum" sz="quarter" idx="12"/>
          </p:nvPr>
        </p:nvSpPr>
        <p:spPr>
          <a:xfrm>
            <a:off x="6553200" y="6248400"/>
            <a:ext cx="1905000" cy="457200"/>
          </a:xfrm>
        </p:spPr>
        <p:txBody>
          <a:bodyPr/>
          <a:lstStyle>
            <a:lvl1pPr>
              <a:defRPr smtClean="0"/>
            </a:lvl1pPr>
          </a:lstStyle>
          <a:p>
            <a:pPr>
              <a:defRPr/>
            </a:pPr>
            <a:fld id="{D82E2BF1-8E6E-A947-95DB-8014EBC8FC87}" type="slidenum">
              <a:rPr lang="fr-FR"/>
              <a:pPr>
                <a:defRPr/>
              </a:pPr>
              <a:t>‹#›</a:t>
            </a:fld>
            <a:endParaRPr lang="fr-FR"/>
          </a:p>
        </p:txBody>
      </p:sp>
    </p:spTree>
    <p:extLst>
      <p:ext uri="{BB962C8B-B14F-4D97-AF65-F5344CB8AC3E}">
        <p14:creationId xmlns:p14="http://schemas.microsoft.com/office/powerpoint/2010/main" val="2617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9B50BE80-1F6E-704C-9C83-70CAF10F6348}" type="slidenum">
              <a:rPr lang="fr-FR"/>
              <a:pPr>
                <a:defRPr/>
              </a:pPr>
              <a:t>‹#›</a:t>
            </a:fld>
            <a:endParaRPr lang="fr-FR"/>
          </a:p>
        </p:txBody>
      </p:sp>
    </p:spTree>
    <p:extLst>
      <p:ext uri="{BB962C8B-B14F-4D97-AF65-F5344CB8AC3E}">
        <p14:creationId xmlns:p14="http://schemas.microsoft.com/office/powerpoint/2010/main" val="1239820048"/>
      </p:ext>
    </p:extLst>
  </p:cSld>
  <p:clrMapOvr>
    <a:masterClrMapping/>
  </p:clrMapOvr>
  <p:transition xmlns:p14="http://schemas.microsoft.com/office/powerpoint/2010/main">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Forme libre 17"/>
          <p:cNvSpPr>
            <a:spLocks/>
          </p:cNvSpPr>
          <p:nvPr/>
        </p:nvSpPr>
        <p:spPr bwMode="auto">
          <a:xfrm>
            <a:off x="4829175" y="1073150"/>
            <a:ext cx="4321175" cy="5791200"/>
          </a:xfrm>
          <a:custGeom>
            <a:avLst/>
            <a:gdLst>
              <a:gd name="T0" fmla="*/ 0 w 2736"/>
              <a:gd name="T1" fmla="*/ 5791200 h 3648"/>
              <a:gd name="T2" fmla="*/ 1137151 w 2736"/>
              <a:gd name="T3" fmla="*/ 3200400 h 3648"/>
              <a:gd name="T4" fmla="*/ 4321175 w 2736"/>
              <a:gd name="T5" fmla="*/ 0 h 3648"/>
              <a:gd name="T6" fmla="*/ 4321175 w 2736"/>
              <a:gd name="T7" fmla="*/ 152400 h 3648"/>
              <a:gd name="T8" fmla="*/ 1175056 w 2736"/>
              <a:gd name="T9" fmla="*/ 3235325 h 3648"/>
              <a:gd name="T10" fmla="*/ 75810 w 2736"/>
              <a:gd name="T11" fmla="*/ 5791200 h 3648"/>
              <a:gd name="T12" fmla="*/ 0 w 2736"/>
              <a:gd name="T13" fmla="*/ 5791200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 name="Forme libre 18"/>
          <p:cNvSpPr>
            <a:spLocks/>
          </p:cNvSpPr>
          <p:nvPr/>
        </p:nvSpPr>
        <p:spPr bwMode="auto">
          <a:xfrm>
            <a:off x="374650" y="0"/>
            <a:ext cx="5513388" cy="6615113"/>
          </a:xfrm>
          <a:custGeom>
            <a:avLst/>
            <a:gdLst>
              <a:gd name="T0" fmla="*/ 0 w 3504"/>
              <a:gd name="T1" fmla="*/ 6538193 h 4128"/>
              <a:gd name="T2" fmla="*/ 0 w 3504"/>
              <a:gd name="T3" fmla="*/ 6615113 h 4128"/>
              <a:gd name="T4" fmla="*/ 5513388 w 3504"/>
              <a:gd name="T5" fmla="*/ 4230596 h 4128"/>
              <a:gd name="T6" fmla="*/ 4531552 w 3504"/>
              <a:gd name="T7" fmla="*/ 0 h 4128"/>
              <a:gd name="T8" fmla="*/ 4456026 w 3504"/>
              <a:gd name="T9" fmla="*/ 0 h 4128"/>
              <a:gd name="T10" fmla="*/ 5452023 w 3504"/>
              <a:gd name="T11" fmla="*/ 4196943 h 4128"/>
              <a:gd name="T12" fmla="*/ 0 w 3504"/>
              <a:gd name="T13" fmla="*/ 6538193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 name="Forme libre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 name="Forme libre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8" name="Forme libre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9" name="Forme libre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 name="Forme libre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1" name="Forme libre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2" name="Forme libre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3" name="Forme libre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4" name="Forme libre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5" name="Forme libre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6" name="Forme libre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7" name="Forme libre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8" name="Forme libre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Espace réservé du texte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2" name="Titre 1"/>
          <p:cNvSpPr>
            <a:spLocks noGrp="1"/>
          </p:cNvSpPr>
          <p:nvPr>
            <p:ph type="title"/>
          </p:nvPr>
        </p:nvSpPr>
        <p:spPr>
          <a:xfrm>
            <a:off x="706902" y="512064"/>
            <a:ext cx="8156448" cy="777240"/>
          </a:xfrm>
        </p:spPr>
        <p:txBody>
          <a:bodyPr tIns="64008"/>
          <a:lstStyle>
            <a:lvl1pPr algn="l">
              <a:buNone/>
              <a:defRPr sz="3800" b="0" cap="none" spc="-150" baseline="0"/>
            </a:lvl1pPr>
          </a:lstStyle>
          <a:p>
            <a:r>
              <a:rPr lang="fr-FR" smtClean="0"/>
              <a:t>Cliquez et modifiez le titre</a:t>
            </a:r>
            <a:endParaRPr lang="en-US"/>
          </a:p>
        </p:txBody>
      </p:sp>
      <p:sp>
        <p:nvSpPr>
          <p:cNvPr id="25" name="Espace réservé de la date 3"/>
          <p:cNvSpPr>
            <a:spLocks noGrp="1"/>
          </p:cNvSpPr>
          <p:nvPr>
            <p:ph type="dt" sz="half" idx="10"/>
          </p:nvPr>
        </p:nvSpPr>
        <p:spPr/>
        <p:txBody>
          <a:bodyPr/>
          <a:lstStyle>
            <a:lvl1pPr>
              <a:defRPr/>
            </a:lvl1pPr>
          </a:lstStyle>
          <a:p>
            <a:pPr>
              <a:defRPr/>
            </a:pPr>
            <a:endParaRPr lang="fr-FR"/>
          </a:p>
        </p:txBody>
      </p:sp>
      <p:sp>
        <p:nvSpPr>
          <p:cNvPr id="26" name="Espace réservé du pied de page 4"/>
          <p:cNvSpPr>
            <a:spLocks noGrp="1"/>
          </p:cNvSpPr>
          <p:nvPr>
            <p:ph type="ftr" sz="quarter" idx="11"/>
          </p:nvPr>
        </p:nvSpPr>
        <p:spPr/>
        <p:txBody>
          <a:bodyPr/>
          <a:lstStyle>
            <a:lvl1pPr>
              <a:defRPr/>
            </a:lvl1pPr>
          </a:lstStyle>
          <a:p>
            <a:pPr>
              <a:defRPr/>
            </a:pPr>
            <a:endParaRPr lang="fr-FR"/>
          </a:p>
        </p:txBody>
      </p:sp>
      <p:sp>
        <p:nvSpPr>
          <p:cNvPr id="27" name="Espace réservé du numéro de diapositive 5"/>
          <p:cNvSpPr>
            <a:spLocks noGrp="1"/>
          </p:cNvSpPr>
          <p:nvPr>
            <p:ph type="sldNum" sz="quarter" idx="12"/>
          </p:nvPr>
        </p:nvSpPr>
        <p:spPr/>
        <p:txBody>
          <a:bodyPr/>
          <a:lstStyle>
            <a:lvl1pPr>
              <a:defRPr/>
            </a:lvl1pPr>
          </a:lstStyle>
          <a:p>
            <a:pPr>
              <a:defRPr/>
            </a:pPr>
            <a:fld id="{0DD959E3-3710-8B4C-A1EA-EC86891116F4}" type="slidenum">
              <a:rPr lang="fr-FR"/>
              <a:pPr>
                <a:defRPr/>
              </a:pPr>
              <a:t>‹#›</a:t>
            </a:fld>
            <a:endParaRPr lang="fr-FR"/>
          </a:p>
        </p:txBody>
      </p:sp>
    </p:spTree>
    <p:extLst>
      <p:ext uri="{BB962C8B-B14F-4D97-AF65-F5344CB8AC3E}">
        <p14:creationId xmlns:p14="http://schemas.microsoft.com/office/powerpoint/2010/main" val="3381251426"/>
      </p:ext>
    </p:extLst>
  </p:cSld>
  <p:clrMapOvr>
    <a:masterClrMapping/>
  </p:clrMapOvr>
  <p:transition xmlns:p14="http://schemas.microsoft.com/office/powerpoint/2010/main">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512064"/>
            <a:ext cx="8229600" cy="914400"/>
          </a:xfrm>
        </p:spPr>
        <p:txBody>
          <a:bodyPr/>
          <a:lstStyle/>
          <a:p>
            <a:r>
              <a:rPr lang="fr-FR" smtClean="0"/>
              <a:t>Cliquez et modifiez le titre</a:t>
            </a:r>
            <a:endParaRPr lang="en-US"/>
          </a:p>
        </p:txBody>
      </p:sp>
      <p:sp>
        <p:nvSpPr>
          <p:cNvPr id="3" name="Espace réservé du contenu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fld id="{732709B0-8DEB-9E4E-8CE0-610F6D12C068}" type="slidenum">
              <a:rPr lang="fr-FR"/>
              <a:pPr>
                <a:defRPr/>
              </a:pPr>
              <a:t>‹#›</a:t>
            </a:fld>
            <a:endParaRPr lang="fr-FR"/>
          </a:p>
        </p:txBody>
      </p:sp>
    </p:spTree>
    <p:extLst>
      <p:ext uri="{BB962C8B-B14F-4D97-AF65-F5344CB8AC3E}">
        <p14:creationId xmlns:p14="http://schemas.microsoft.com/office/powerpoint/2010/main" val="3612405633"/>
      </p:ext>
    </p:extLst>
  </p:cSld>
  <p:clrMapOvr>
    <a:masterClrMapping/>
  </p:clrMapOvr>
  <p:transition xmlns:p14="http://schemas.microsoft.com/office/powerpoint/2010/main">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re 1"/>
          <p:cNvSpPr>
            <a:spLocks noGrp="1"/>
          </p:cNvSpPr>
          <p:nvPr>
            <p:ph type="title"/>
          </p:nvPr>
        </p:nvSpPr>
        <p:spPr>
          <a:xfrm>
            <a:off x="504824" y="512064"/>
            <a:ext cx="7772400" cy="914400"/>
          </a:xfrm>
        </p:spPr>
        <p:txBody>
          <a:bodyPr/>
          <a:lstStyle>
            <a:lvl1pPr>
              <a:defRPr sz="4000"/>
            </a:lvl1pPr>
          </a:lstStyle>
          <a:p>
            <a:r>
              <a:rPr lang="fr-FR" smtClean="0"/>
              <a:t>Cliquez et modifiez le titre</a:t>
            </a:r>
            <a:endParaRPr lang="en-US"/>
          </a:p>
        </p:txBody>
      </p:sp>
      <p:sp>
        <p:nvSpPr>
          <p:cNvPr id="3" name="Espace réservé du texte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7" name="Espace réservé de la date 6"/>
          <p:cNvSpPr>
            <a:spLocks noGrp="1"/>
          </p:cNvSpPr>
          <p:nvPr>
            <p:ph type="dt" sz="half" idx="10"/>
          </p:nvPr>
        </p:nvSpPr>
        <p:spPr/>
        <p:txBody>
          <a:bodyPr/>
          <a:lstStyle>
            <a:lvl1pPr>
              <a:defRPr/>
            </a:lvl1pPr>
          </a:lstStyle>
          <a:p>
            <a:pPr>
              <a:defRPr/>
            </a:pPr>
            <a:endParaRPr lang="fr-FR"/>
          </a:p>
        </p:txBody>
      </p:sp>
      <p:sp>
        <p:nvSpPr>
          <p:cNvPr id="18" name="Espace réservé du pied de page 7"/>
          <p:cNvSpPr>
            <a:spLocks noGrp="1"/>
          </p:cNvSpPr>
          <p:nvPr>
            <p:ph type="ftr" sz="quarter" idx="11"/>
          </p:nvPr>
        </p:nvSpPr>
        <p:spPr/>
        <p:txBody>
          <a:bodyPr/>
          <a:lstStyle>
            <a:lvl1pPr>
              <a:defRPr/>
            </a:lvl1pPr>
          </a:lstStyle>
          <a:p>
            <a:pPr>
              <a:defRPr/>
            </a:pPr>
            <a:endParaRPr lang="fr-FR"/>
          </a:p>
        </p:txBody>
      </p:sp>
      <p:sp>
        <p:nvSpPr>
          <p:cNvPr id="19" name="Espace réservé du numéro de diapositive 8"/>
          <p:cNvSpPr>
            <a:spLocks noGrp="1"/>
          </p:cNvSpPr>
          <p:nvPr>
            <p:ph type="sldNum" sz="quarter" idx="12"/>
          </p:nvPr>
        </p:nvSpPr>
        <p:spPr/>
        <p:txBody>
          <a:bodyPr/>
          <a:lstStyle>
            <a:lvl1pPr>
              <a:defRPr/>
            </a:lvl1pPr>
          </a:lstStyle>
          <a:p>
            <a:pPr>
              <a:defRPr/>
            </a:pPr>
            <a:fld id="{BD4A9F16-153A-B445-89E6-388DF9BFB374}" type="slidenum">
              <a:rPr lang="fr-FR"/>
              <a:pPr>
                <a:defRPr/>
              </a:pPr>
              <a:t>‹#›</a:t>
            </a:fld>
            <a:endParaRPr lang="fr-FR"/>
          </a:p>
        </p:txBody>
      </p:sp>
    </p:spTree>
    <p:extLst>
      <p:ext uri="{BB962C8B-B14F-4D97-AF65-F5344CB8AC3E}">
        <p14:creationId xmlns:p14="http://schemas.microsoft.com/office/powerpoint/2010/main" val="2176829704"/>
      </p:ext>
    </p:extLst>
  </p:cSld>
  <p:clrMapOvr>
    <a:masterClrMapping/>
  </p:clrMapOvr>
  <p:transition xmlns:p14="http://schemas.microsoft.com/office/powerpoint/2010/main">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914400" y="512064"/>
            <a:ext cx="7772400" cy="914400"/>
          </a:xfrm>
        </p:spPr>
        <p:txBody>
          <a:bodyPr/>
          <a:lstStyle>
            <a:lvl1pPr>
              <a:defRPr sz="4000" cap="none" baseline="0"/>
            </a:lvl1pPr>
          </a:lstStyle>
          <a:p>
            <a:r>
              <a:rPr lang="fr-FR" smtClean="0"/>
              <a:t>Cliquez et modifiez le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F657DAB5-362A-FC45-B5EA-34B9B17EFFC5}" type="slidenum">
              <a:rPr lang="fr-FR"/>
              <a:pPr>
                <a:defRPr/>
              </a:pPr>
              <a:t>‹#›</a:t>
            </a:fld>
            <a:endParaRPr lang="fr-FR"/>
          </a:p>
        </p:txBody>
      </p:sp>
    </p:spTree>
    <p:extLst>
      <p:ext uri="{BB962C8B-B14F-4D97-AF65-F5344CB8AC3E}">
        <p14:creationId xmlns:p14="http://schemas.microsoft.com/office/powerpoint/2010/main" val="3645788732"/>
      </p:ext>
    </p:extLst>
  </p:cSld>
  <p:clrMapOvr>
    <a:masterClrMapping/>
  </p:clrMapOvr>
  <p:transition xmlns:p14="http://schemas.microsoft.com/office/powerpoint/2010/main">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fld id="{6C6350BD-5C7A-9A40-978D-BD2351DEAD87}" type="slidenum">
              <a:rPr lang="fr-FR"/>
              <a:pPr>
                <a:defRPr/>
              </a:pPr>
              <a:t>‹#›</a:t>
            </a:fld>
            <a:endParaRPr lang="fr-FR"/>
          </a:p>
        </p:txBody>
      </p:sp>
    </p:spTree>
    <p:extLst>
      <p:ext uri="{BB962C8B-B14F-4D97-AF65-F5344CB8AC3E}">
        <p14:creationId xmlns:p14="http://schemas.microsoft.com/office/powerpoint/2010/main" val="1548898070"/>
      </p:ext>
    </p:extLst>
  </p:cSld>
  <p:clrMapOvr>
    <a:masterClrMapping/>
  </p:clrMapOvr>
  <p:transition xmlns:p14="http://schemas.microsoft.com/office/powerpoint/2010/main">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273050"/>
            <a:ext cx="8229600" cy="1162050"/>
          </a:xfrm>
        </p:spPr>
        <p:txBody>
          <a:bodyPr anchor="ctr"/>
          <a:lstStyle>
            <a:lvl1pPr algn="l">
              <a:buNone/>
              <a:defRPr sz="3600" b="0"/>
            </a:lvl1pPr>
          </a:lstStyle>
          <a:p>
            <a:r>
              <a:rPr lang="fr-FR" smtClean="0"/>
              <a:t>Cliquez et modifiez le titre</a:t>
            </a:r>
            <a:endParaRPr lang="en-US"/>
          </a:p>
        </p:txBody>
      </p:sp>
      <p:sp>
        <p:nvSpPr>
          <p:cNvPr id="3" name="Espace réservé du texte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14F0C56C-BFAC-F94D-A161-B4DB56ED8A5B}" type="slidenum">
              <a:rPr lang="fr-FR"/>
              <a:pPr>
                <a:defRPr/>
              </a:pPr>
              <a:t>‹#›</a:t>
            </a:fld>
            <a:endParaRPr lang="fr-FR"/>
          </a:p>
        </p:txBody>
      </p:sp>
    </p:spTree>
    <p:extLst>
      <p:ext uri="{BB962C8B-B14F-4D97-AF65-F5344CB8AC3E}">
        <p14:creationId xmlns:p14="http://schemas.microsoft.com/office/powerpoint/2010/main" val="239672051"/>
      </p:ext>
    </p:extLst>
  </p:cSld>
  <p:clrMapOvr>
    <a:masterClrMapping/>
  </p:clrMapOvr>
  <p:transition xmlns:p14="http://schemas.microsoft.com/office/powerpoint/2010/main">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Connecteur droit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er 19"/>
          <p:cNvGrpSpPr>
            <a:grpSpLocks/>
          </p:cNvGrpSpPr>
          <p:nvPr/>
        </p:nvGrpSpPr>
        <p:grpSpPr bwMode="auto">
          <a:xfrm rot="5400000">
            <a:off x="8515351" y="1219200"/>
            <a:ext cx="131762" cy="128587"/>
            <a:chOff x="6668087" y="1297746"/>
            <a:chExt cx="161840" cy="156602"/>
          </a:xfrm>
        </p:grpSpPr>
        <p:cxnSp>
          <p:nvCxnSpPr>
            <p:cNvPr id="8" name="Connecteur droit 7"/>
            <p:cNvCxnSpPr/>
            <p:nvPr/>
          </p:nvCxnSpPr>
          <p:spPr>
            <a:xfrm rot="16200000">
              <a:off x="66479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rot="5400000" flipH="1">
              <a:off x="67289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er 25"/>
          <p:cNvGrpSpPr>
            <a:grpSpLocks/>
          </p:cNvGrpSpPr>
          <p:nvPr/>
        </p:nvGrpSpPr>
        <p:grpSpPr bwMode="auto">
          <a:xfrm rot="5400000">
            <a:off x="8667751" y="1371600"/>
            <a:ext cx="131762" cy="128587"/>
            <a:chOff x="6668087" y="1297746"/>
            <a:chExt cx="161840" cy="156602"/>
          </a:xfrm>
        </p:grpSpPr>
        <p:cxnSp>
          <p:nvCxnSpPr>
            <p:cNvPr id="12" name="Connecteur droit 11"/>
            <p:cNvCxnSpPr/>
            <p:nvPr/>
          </p:nvCxnSpPr>
          <p:spPr>
            <a:xfrm rot="16200000">
              <a:off x="66479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rot="16200000" flipV="1">
              <a:off x="6669599" y="14069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rot="5400000" flipH="1">
              <a:off x="67289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er 29"/>
          <p:cNvGrpSpPr>
            <a:grpSpLocks/>
          </p:cNvGrpSpPr>
          <p:nvPr/>
        </p:nvGrpSpPr>
        <p:grpSpPr bwMode="auto">
          <a:xfrm rot="5400000">
            <a:off x="8320087" y="1474788"/>
            <a:ext cx="131763" cy="128588"/>
            <a:chOff x="6668087" y="1297746"/>
            <a:chExt cx="161840" cy="156602"/>
          </a:xfrm>
        </p:grpSpPr>
        <p:cxnSp>
          <p:nvCxnSpPr>
            <p:cNvPr id="16" name="Connecteur droit 15"/>
            <p:cNvCxnSpPr/>
            <p:nvPr/>
          </p:nvCxnSpPr>
          <p:spPr>
            <a:xfrm rot="16200000">
              <a:off x="6647993" y="13022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16200000" flipV="1">
              <a:off x="6669599" y="14069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rot="5400000" flipH="1">
              <a:off x="6728913"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re 1"/>
          <p:cNvSpPr>
            <a:spLocks noGrp="1"/>
          </p:cNvSpPr>
          <p:nvPr>
            <p:ph type="title"/>
          </p:nvPr>
        </p:nvSpPr>
        <p:spPr bwMode="grayWhite">
          <a:xfrm>
            <a:off x="914400" y="441251"/>
            <a:ext cx="6858000" cy="701749"/>
          </a:xfrm>
        </p:spPr>
        <p:txBody>
          <a:bodyPr anchor="b"/>
          <a:lstStyle>
            <a:lvl1pPr algn="l">
              <a:buNone/>
              <a:defRPr sz="2100" b="0"/>
            </a:lvl1pPr>
          </a:lstStyle>
          <a:p>
            <a:r>
              <a:rPr lang="fr-FR" smtClean="0"/>
              <a:t>Cliquez et modifiez le titre</a:t>
            </a:r>
            <a:endParaRPr lang="en-US"/>
          </a:p>
        </p:txBody>
      </p:sp>
      <p:sp>
        <p:nvSpPr>
          <p:cNvPr id="3" name="Espace réservé pour une imag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fr-FR" noProof="0" smtClean="0"/>
              <a:t>Cliquez sur l'icône pour ajouter une image</a:t>
            </a:r>
            <a:endParaRPr lang="en-US" noProof="0"/>
          </a:p>
        </p:txBody>
      </p:sp>
      <p:sp>
        <p:nvSpPr>
          <p:cNvPr id="4" name="Espace réservé du texte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19" name="Espace réservé de la date 4"/>
          <p:cNvSpPr>
            <a:spLocks noGrp="1"/>
          </p:cNvSpPr>
          <p:nvPr>
            <p:ph type="dt" sz="half" idx="10"/>
          </p:nvPr>
        </p:nvSpPr>
        <p:spPr>
          <a:xfrm>
            <a:off x="6477000" y="55563"/>
            <a:ext cx="2133600" cy="365125"/>
          </a:xfrm>
        </p:spPr>
        <p:txBody>
          <a:bodyPr/>
          <a:lstStyle>
            <a:lvl1pPr>
              <a:defRPr/>
            </a:lvl1pPr>
          </a:lstStyle>
          <a:p>
            <a:pPr>
              <a:defRPr/>
            </a:pPr>
            <a:endParaRPr lang="fr-FR"/>
          </a:p>
        </p:txBody>
      </p:sp>
      <p:sp>
        <p:nvSpPr>
          <p:cNvPr id="20" name="Espace réservé du pied de page 5"/>
          <p:cNvSpPr>
            <a:spLocks noGrp="1"/>
          </p:cNvSpPr>
          <p:nvPr>
            <p:ph type="ftr" sz="quarter" idx="11"/>
          </p:nvPr>
        </p:nvSpPr>
        <p:spPr>
          <a:xfrm>
            <a:off x="914400" y="55563"/>
            <a:ext cx="5562600" cy="365125"/>
          </a:xfrm>
        </p:spPr>
        <p:txBody>
          <a:bodyPr/>
          <a:lstStyle>
            <a:lvl1pPr>
              <a:defRPr/>
            </a:lvl1pPr>
          </a:lstStyle>
          <a:p>
            <a:pPr>
              <a:defRPr/>
            </a:pPr>
            <a:endParaRPr lang="fr-FR"/>
          </a:p>
        </p:txBody>
      </p:sp>
      <p:sp>
        <p:nvSpPr>
          <p:cNvPr id="21" name="Espace réservé du numéro de diapositive 6"/>
          <p:cNvSpPr>
            <a:spLocks noGrp="1"/>
          </p:cNvSpPr>
          <p:nvPr>
            <p:ph type="sldNum" sz="quarter" idx="12"/>
          </p:nvPr>
        </p:nvSpPr>
        <p:spPr>
          <a:xfrm>
            <a:off x="8610600" y="55563"/>
            <a:ext cx="457200" cy="365125"/>
          </a:xfrm>
        </p:spPr>
        <p:txBody>
          <a:bodyPr/>
          <a:lstStyle>
            <a:lvl1pPr>
              <a:defRPr/>
            </a:lvl1pPr>
          </a:lstStyle>
          <a:p>
            <a:pPr>
              <a:defRPr/>
            </a:pPr>
            <a:fld id="{CD0497EA-22AB-3243-B59F-5276D4F798D1}" type="slidenum">
              <a:rPr lang="fr-FR"/>
              <a:pPr>
                <a:defRPr/>
              </a:pPr>
              <a:t>‹#›</a:t>
            </a:fld>
            <a:endParaRPr lang="fr-FR"/>
          </a:p>
        </p:txBody>
      </p:sp>
    </p:spTree>
    <p:extLst>
      <p:ext uri="{BB962C8B-B14F-4D97-AF65-F5344CB8AC3E}">
        <p14:creationId xmlns:p14="http://schemas.microsoft.com/office/powerpoint/2010/main" val="950483055"/>
      </p:ext>
    </p:extLst>
  </p:cSld>
  <p:clrMapOvr>
    <a:masterClrMapping/>
  </p:clrMapOvr>
  <p:transition xmlns:p14="http://schemas.microsoft.com/office/powerpoint/2010/main">
    <p:diamon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Espace réservé du titre 21"/>
          <p:cNvSpPr>
            <a:spLocks noGrp="1"/>
          </p:cNvSpPr>
          <p:nvPr>
            <p:ph type="title"/>
          </p:nvPr>
        </p:nvSpPr>
        <p:spPr>
          <a:xfrm>
            <a:off x="914400" y="512763"/>
            <a:ext cx="7772400" cy="914400"/>
          </a:xfrm>
          <a:prstGeom prst="rect">
            <a:avLst/>
          </a:prstGeom>
        </p:spPr>
        <p:txBody>
          <a:bodyPr vert="horz" wrap="square" lIns="91440" tIns="45720" rIns="91440" bIns="45720" numCol="1" anchor="t" anchorCtr="0" compatLnSpc="1">
            <a:prstTxWarp prst="textNoShape">
              <a:avLst/>
            </a:prstTxWarp>
            <a:noAutofit/>
          </a:bodyPr>
          <a:lstStyle/>
          <a:p>
            <a:pPr lvl="0"/>
            <a:r>
              <a:rPr lang="fr-FR"/>
              <a:t>Cliquez et modifiez le titre</a:t>
            </a:r>
            <a:endParaRPr lang="en-US"/>
          </a:p>
        </p:txBody>
      </p:sp>
      <p:sp>
        <p:nvSpPr>
          <p:cNvPr id="1036" name="Espace réservé du texte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ea typeface="ＭＳ Ｐゴシック" charset="-128"/>
                <a:cs typeface="ＭＳ Ｐゴシック" charset="-128"/>
              </a:defRPr>
            </a:lvl1pPr>
          </a:lstStyle>
          <a:p>
            <a:pPr>
              <a:defRPr/>
            </a:pPr>
            <a:endParaRPr lang="fr-FR"/>
          </a:p>
        </p:txBody>
      </p:sp>
      <p:sp>
        <p:nvSpPr>
          <p:cNvPr id="3" name="Espace réservé du pied de page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ea typeface="ＭＳ Ｐゴシック" charset="-128"/>
                <a:cs typeface="ＭＳ Ｐゴシック" charset="-128"/>
              </a:defRPr>
            </a:lvl1pPr>
          </a:lstStyle>
          <a:p>
            <a:pPr>
              <a:defRPr/>
            </a:pPr>
            <a:endParaRPr lang="fr-FR"/>
          </a:p>
        </p:txBody>
      </p:sp>
      <p:sp>
        <p:nvSpPr>
          <p:cNvPr id="23" name="Espace réservé du numéro de diapositive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defRPr>
            </a:lvl1pPr>
          </a:lstStyle>
          <a:p>
            <a:pPr>
              <a:defRPr/>
            </a:pPr>
            <a:fld id="{F644FCE5-E1A5-BF48-9346-99F10CB584EE}" type="slidenum">
              <a:rPr lang="fr-FR"/>
              <a:pPr>
                <a:defRPr/>
              </a:pPr>
              <a:t>‹#›</a:t>
            </a:fld>
            <a:endParaRPr lang="fr-FR"/>
          </a:p>
        </p:txBody>
      </p:sp>
    </p:spTree>
  </p:cSld>
  <p:clrMap bg1="dk1" tx1="lt1" bg2="dk2" tx2="lt2" accent1="accent1" accent2="accent2" accent3="accent3" accent4="accent4" accent5="accent5" accent6="accent6" hlink="hlink" folHlink="folHlink"/>
  <p:sldLayoutIdLst>
    <p:sldLayoutId id="2147484426" r:id="rId1"/>
    <p:sldLayoutId id="2147484421" r:id="rId2"/>
    <p:sldLayoutId id="2147484427" r:id="rId3"/>
    <p:sldLayoutId id="2147484428" r:id="rId4"/>
    <p:sldLayoutId id="2147484429" r:id="rId5"/>
    <p:sldLayoutId id="2147484422" r:id="rId6"/>
    <p:sldLayoutId id="2147484430" r:id="rId7"/>
    <p:sldLayoutId id="2147484423" r:id="rId8"/>
    <p:sldLayoutId id="2147484431" r:id="rId9"/>
    <p:sldLayoutId id="2147484424" r:id="rId10"/>
    <p:sldLayoutId id="2147484425" r:id="rId11"/>
    <p:sldLayoutId id="2147484432" r:id="rId12"/>
    <p:sldLayoutId id="2147484433" r:id="rId13"/>
    <p:sldLayoutId id="2147484434" r:id="rId14"/>
    <p:sldLayoutId id="2147484435" r:id="rId15"/>
    <p:sldLayoutId id="2147484436" r:id="rId16"/>
  </p:sldLayoutIdLst>
  <p:transition xmlns:p14="http://schemas.microsoft.com/office/powerpoint/2010/main">
    <p:diamond/>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000" kern="1200" spc="-100">
          <a:solidFill>
            <a:srgbClr val="C1EEFF"/>
          </a:solidFill>
          <a:latin typeface="+mj-lt"/>
          <a:ea typeface="ＭＳ Ｐゴシック" pitchFamily="28" charset="-128"/>
          <a:cs typeface="ＭＳ Ｐゴシック" pitchFamily="28" charset="-128"/>
        </a:defRPr>
      </a:lvl1pPr>
      <a:lvl2pPr algn="l" rtl="0" eaLnBrk="0" fontAlgn="base" hangingPunct="0">
        <a:spcBef>
          <a:spcPct val="0"/>
        </a:spcBef>
        <a:spcAft>
          <a:spcPct val="0"/>
        </a:spcAft>
        <a:defRPr sz="4000">
          <a:solidFill>
            <a:srgbClr val="C1EEFF"/>
          </a:solidFill>
          <a:latin typeface="Arial" charset="0"/>
          <a:ea typeface="ＭＳ Ｐゴシック" pitchFamily="28" charset="-128"/>
          <a:cs typeface="ＭＳ Ｐゴシック" pitchFamily="28" charset="-128"/>
        </a:defRPr>
      </a:lvl2pPr>
      <a:lvl3pPr algn="l" rtl="0" eaLnBrk="0" fontAlgn="base" hangingPunct="0">
        <a:spcBef>
          <a:spcPct val="0"/>
        </a:spcBef>
        <a:spcAft>
          <a:spcPct val="0"/>
        </a:spcAft>
        <a:defRPr sz="4000">
          <a:solidFill>
            <a:srgbClr val="C1EEFF"/>
          </a:solidFill>
          <a:latin typeface="Arial" charset="0"/>
          <a:ea typeface="ＭＳ Ｐゴシック" pitchFamily="28" charset="-128"/>
          <a:cs typeface="ＭＳ Ｐゴシック" pitchFamily="28" charset="-128"/>
        </a:defRPr>
      </a:lvl3pPr>
      <a:lvl4pPr algn="l" rtl="0" eaLnBrk="0" fontAlgn="base" hangingPunct="0">
        <a:spcBef>
          <a:spcPct val="0"/>
        </a:spcBef>
        <a:spcAft>
          <a:spcPct val="0"/>
        </a:spcAft>
        <a:defRPr sz="4000">
          <a:solidFill>
            <a:srgbClr val="C1EEFF"/>
          </a:solidFill>
          <a:latin typeface="Arial" charset="0"/>
          <a:ea typeface="ＭＳ Ｐゴシック" pitchFamily="28" charset="-128"/>
          <a:cs typeface="ＭＳ Ｐゴシック" pitchFamily="28" charset="-128"/>
        </a:defRPr>
      </a:lvl4pPr>
      <a:lvl5pPr algn="l" rtl="0" eaLnBrk="0" fontAlgn="base" hangingPunct="0">
        <a:spcBef>
          <a:spcPct val="0"/>
        </a:spcBef>
        <a:spcAft>
          <a:spcPct val="0"/>
        </a:spcAft>
        <a:defRPr sz="4000">
          <a:solidFill>
            <a:srgbClr val="C1EEFF"/>
          </a:solidFill>
          <a:latin typeface="Arial" charset="0"/>
          <a:ea typeface="ＭＳ Ｐゴシック" pitchFamily="28" charset="-128"/>
          <a:cs typeface="ＭＳ Ｐゴシック" pitchFamily="28" charset="-128"/>
        </a:defRPr>
      </a:lvl5pPr>
      <a:lvl6pPr marL="457200" algn="l" rtl="0" fontAlgn="base">
        <a:spcBef>
          <a:spcPct val="0"/>
        </a:spcBef>
        <a:spcAft>
          <a:spcPct val="0"/>
        </a:spcAft>
        <a:defRPr sz="4000">
          <a:solidFill>
            <a:srgbClr val="C1EEFF"/>
          </a:solidFill>
          <a:latin typeface="Consolas" pitchFamily="28" charset="0"/>
          <a:ea typeface="ＭＳ Ｐゴシック" pitchFamily="28" charset="-128"/>
          <a:cs typeface="ＭＳ Ｐゴシック" pitchFamily="28" charset="-128"/>
        </a:defRPr>
      </a:lvl6pPr>
      <a:lvl7pPr marL="914400" algn="l" rtl="0" fontAlgn="base">
        <a:spcBef>
          <a:spcPct val="0"/>
        </a:spcBef>
        <a:spcAft>
          <a:spcPct val="0"/>
        </a:spcAft>
        <a:defRPr sz="4000">
          <a:solidFill>
            <a:srgbClr val="C1EEFF"/>
          </a:solidFill>
          <a:latin typeface="Consolas" pitchFamily="28" charset="0"/>
          <a:ea typeface="ＭＳ Ｐゴシック" pitchFamily="28" charset="-128"/>
          <a:cs typeface="ＭＳ Ｐゴシック" pitchFamily="28" charset="-128"/>
        </a:defRPr>
      </a:lvl7pPr>
      <a:lvl8pPr marL="1371600" algn="l" rtl="0" fontAlgn="base">
        <a:spcBef>
          <a:spcPct val="0"/>
        </a:spcBef>
        <a:spcAft>
          <a:spcPct val="0"/>
        </a:spcAft>
        <a:defRPr sz="4000">
          <a:solidFill>
            <a:srgbClr val="C1EEFF"/>
          </a:solidFill>
          <a:latin typeface="Consolas" pitchFamily="28" charset="0"/>
          <a:ea typeface="ＭＳ Ｐゴシック" pitchFamily="28" charset="-128"/>
          <a:cs typeface="ＭＳ Ｐゴシック" pitchFamily="28" charset="-128"/>
        </a:defRPr>
      </a:lvl8pPr>
      <a:lvl9pPr marL="1828800" algn="l" rtl="0" fontAlgn="base">
        <a:spcBef>
          <a:spcPct val="0"/>
        </a:spcBef>
        <a:spcAft>
          <a:spcPct val="0"/>
        </a:spcAft>
        <a:defRPr sz="4000">
          <a:solidFill>
            <a:srgbClr val="C1EEFF"/>
          </a:solidFill>
          <a:latin typeface="Consolas" pitchFamily="28" charset="0"/>
          <a:ea typeface="ＭＳ Ｐゴシック" pitchFamily="28" charset="-128"/>
          <a:cs typeface="ＭＳ Ｐゴシック" pitchFamily="28"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kern="1200">
          <a:solidFill>
            <a:schemeClr val="tx1"/>
          </a:solidFill>
          <a:latin typeface="+mn-lt"/>
          <a:ea typeface="ＭＳ Ｐゴシック" pitchFamily="28" charset="-128"/>
          <a:cs typeface="ＭＳ Ｐゴシック" pitchFamily="28" charset="-128"/>
        </a:defRPr>
      </a:lvl1pPr>
      <a:lvl2pPr marL="739775" indent="-285750" algn="l" rtl="0" eaLnBrk="0" fontAlgn="base" hangingPunct="0">
        <a:spcBef>
          <a:spcPct val="20000"/>
        </a:spcBef>
        <a:spcAft>
          <a:spcPct val="0"/>
        </a:spcAft>
        <a:buClr>
          <a:schemeClr val="accent2"/>
        </a:buClr>
        <a:buSzPct val="90000"/>
        <a:buFont typeface="Wingdings" charset="0"/>
        <a:buChar char=""/>
        <a:defRPr sz="2600" kern="1200">
          <a:solidFill>
            <a:schemeClr val="tx1"/>
          </a:solidFill>
          <a:latin typeface="+mn-lt"/>
          <a:ea typeface="ＭＳ Ｐゴシック" pitchFamily="28" charset="-128"/>
          <a:cs typeface="+mn-cs"/>
        </a:defRPr>
      </a:lvl2pPr>
      <a:lvl3pPr marL="995363" indent="-228600" algn="l" rtl="0" eaLnBrk="0" fontAlgn="base" hangingPunct="0">
        <a:spcBef>
          <a:spcPct val="20000"/>
        </a:spcBef>
        <a:spcAft>
          <a:spcPct val="0"/>
        </a:spcAft>
        <a:buClr>
          <a:schemeClr val="accent2"/>
        </a:buClr>
        <a:buFont typeface="Wingdings 2" charset="0"/>
        <a:buChar char=""/>
        <a:defRPr sz="2400" kern="1200">
          <a:solidFill>
            <a:schemeClr val="tx1"/>
          </a:solidFill>
          <a:latin typeface="+mn-lt"/>
          <a:ea typeface="ＭＳ Ｐゴシック" pitchFamily="28" charset="-128"/>
          <a:cs typeface="+mn-cs"/>
        </a:defRPr>
      </a:lvl3pPr>
      <a:lvl4pPr marL="1260475" indent="-228600" algn="l" rtl="0" eaLnBrk="0" fontAlgn="base" hangingPunct="0">
        <a:spcBef>
          <a:spcPct val="20000"/>
        </a:spcBef>
        <a:spcAft>
          <a:spcPct val="0"/>
        </a:spcAft>
        <a:buClr>
          <a:srgbClr val="FEB80A"/>
        </a:buClr>
        <a:buFont typeface="Wingdings 3" charset="0"/>
        <a:buChar char=""/>
        <a:defRPr sz="2200" kern="1200">
          <a:solidFill>
            <a:schemeClr val="tx1"/>
          </a:solidFill>
          <a:latin typeface="+mn-lt"/>
          <a:ea typeface="ＭＳ Ｐゴシック" pitchFamily="28" charset="-128"/>
          <a:cs typeface="+mn-cs"/>
        </a:defRPr>
      </a:lvl4pPr>
      <a:lvl5pPr marL="1481138" indent="-209550" algn="l" rtl="0" eaLnBrk="0" fontAlgn="base" hangingPunct="0">
        <a:spcBef>
          <a:spcPct val="20000"/>
        </a:spcBef>
        <a:spcAft>
          <a:spcPct val="0"/>
        </a:spcAft>
        <a:buClr>
          <a:srgbClr val="FEB80A"/>
        </a:buClr>
        <a:buFont typeface="Wingdings 2" charset="0"/>
        <a:buChar char=""/>
        <a:defRPr sz="2000" kern="1200">
          <a:solidFill>
            <a:schemeClr val="tx1"/>
          </a:solidFill>
          <a:latin typeface="+mn-lt"/>
          <a:ea typeface="ＭＳ Ｐゴシック" pitchFamily="28"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jpeg"/><Relationship Id="rId5" Type="http://schemas.openxmlformats.org/officeDocument/2006/relationships/oleObject" Target="../embeddings/oleObject1.bin"/><Relationship Id="rId6" Type="http://schemas.openxmlformats.org/officeDocument/2006/relationships/image" Target="../media/image1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7.png"/><Relationship Id="rId6" Type="http://schemas.openxmlformats.org/officeDocument/2006/relationships/image" Target="../media/image2.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wmf"/><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3.bin"/><Relationship Id="rId5" Type="http://schemas.openxmlformats.org/officeDocument/2006/relationships/image" Target="../media/image39.emf"/><Relationship Id="rId6" Type="http://schemas.openxmlformats.org/officeDocument/2006/relationships/image" Target="../media/image18.pn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0" Type="http://schemas.openxmlformats.org/officeDocument/2006/relationships/image" Target="../media/image36.jpeg"/><Relationship Id="rId11" Type="http://schemas.openxmlformats.org/officeDocument/2006/relationships/image" Target="../media/image2.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2.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7.jpeg"/><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g"/><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5" Type="http://schemas.openxmlformats.org/officeDocument/2006/relationships/image" Target="../media/image63.jpeg"/><Relationship Id="rId6" Type="http://schemas.openxmlformats.org/officeDocument/2006/relationships/image" Target="../media/image64.png"/><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76.jpg"/><Relationship Id="rId7"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g"/><Relationship Id="rId6"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jpeg"/><Relationship Id="rId1" Type="http://schemas.openxmlformats.org/officeDocument/2006/relationships/tags" Target="../tags/tag2.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206375" y="375883"/>
            <a:ext cx="8937625" cy="1074430"/>
          </a:xfrm>
        </p:spPr>
        <p:txBody>
          <a:bodyPr/>
          <a:lstStyle/>
          <a:p>
            <a:pPr eaLnBrk="1" hangingPunct="1">
              <a:defRPr/>
            </a:pPr>
            <a:r>
              <a:rPr lang="fr-FR" sz="4200" dirty="0">
                <a:latin typeface="Arial" charset="0"/>
                <a:ea typeface="ＭＳ Ｐゴシック" charset="0"/>
                <a:cs typeface="ＭＳ Ｐゴシック" charset="0"/>
              </a:rPr>
              <a:t>La prothèse totale de hanche en </a:t>
            </a:r>
            <a:r>
              <a:rPr lang="fr-FR" sz="4200" dirty="0" smtClean="0">
                <a:latin typeface="Arial" charset="0"/>
                <a:ea typeface="ＭＳ Ｐゴシック" charset="0"/>
                <a:cs typeface="ＭＳ Ｐゴシック" charset="0"/>
              </a:rPr>
              <a:t>2013</a:t>
            </a:r>
            <a:br>
              <a:rPr lang="fr-FR" sz="4200" dirty="0" smtClean="0">
                <a:latin typeface="Arial" charset="0"/>
                <a:ea typeface="ＭＳ Ｐゴシック" charset="0"/>
                <a:cs typeface="ＭＳ Ｐゴシック" charset="0"/>
              </a:rPr>
            </a:br>
            <a:r>
              <a:rPr lang="fr-FR" sz="4200" dirty="0">
                <a:latin typeface="Arial" charset="0"/>
                <a:ea typeface="ＭＳ Ｐゴシック" charset="0"/>
                <a:cs typeface="ＭＳ Ｐゴシック" charset="0"/>
              </a:rPr>
              <a:t/>
            </a:r>
            <a:br>
              <a:rPr lang="fr-FR" sz="4200" dirty="0">
                <a:latin typeface="Arial" charset="0"/>
                <a:ea typeface="ＭＳ Ｐゴシック" charset="0"/>
                <a:cs typeface="ＭＳ Ｐゴシック" charset="0"/>
              </a:rPr>
            </a:br>
            <a:r>
              <a:rPr lang="fr-FR" sz="4200" dirty="0">
                <a:latin typeface="Arial" charset="0"/>
                <a:ea typeface="ＭＳ Ｐゴシック" charset="0"/>
                <a:cs typeface="ＭＳ Ｐゴシック" charset="0"/>
              </a:rPr>
              <a:t/>
            </a:r>
            <a:br>
              <a:rPr lang="fr-FR" sz="4200" dirty="0">
                <a:latin typeface="Arial" charset="0"/>
                <a:ea typeface="ＭＳ Ｐゴシック" charset="0"/>
                <a:cs typeface="ＭＳ Ｐゴシック" charset="0"/>
              </a:rPr>
            </a:br>
            <a:endParaRPr lang="fr-FR" sz="4200" dirty="0">
              <a:latin typeface="Arial" charset="0"/>
              <a:ea typeface="ＭＳ Ｐゴシック" charset="0"/>
              <a:cs typeface="Arial" charset="0"/>
              <a:sym typeface="Helvetica Neue Light" charset="0"/>
            </a:endParaRPr>
          </a:p>
        </p:txBody>
      </p:sp>
      <p:sp>
        <p:nvSpPr>
          <p:cNvPr id="19458" name="Sous-titre 2"/>
          <p:cNvSpPr>
            <a:spLocks noGrp="1"/>
          </p:cNvSpPr>
          <p:nvPr>
            <p:ph type="subTitle" idx="4294967295"/>
          </p:nvPr>
        </p:nvSpPr>
        <p:spPr>
          <a:xfrm>
            <a:off x="5432425" y="4424363"/>
            <a:ext cx="3711575" cy="1600200"/>
          </a:xfrm>
        </p:spPr>
        <p:txBody>
          <a:bodyPr anchor="b"/>
          <a:lstStyle/>
          <a:p>
            <a:pPr eaLnBrk="1" hangingPunct="1">
              <a:lnSpc>
                <a:spcPct val="90000"/>
              </a:lnSpc>
              <a:buNone/>
            </a:pPr>
            <a:endParaRPr lang="fr-FR" sz="2400" dirty="0" smtClean="0">
              <a:latin typeface="Arial" charset="0"/>
              <a:ea typeface="ＭＳ Ｐゴシック" charset="0"/>
              <a:cs typeface="ＭＳ Ｐゴシック" charset="0"/>
              <a:sym typeface="Helvetica Neue Light" charset="0"/>
            </a:endParaRPr>
          </a:p>
          <a:p>
            <a:pPr eaLnBrk="1" hangingPunct="1">
              <a:lnSpc>
                <a:spcPct val="90000"/>
              </a:lnSpc>
              <a:buNone/>
            </a:pPr>
            <a:endParaRPr lang="fr-FR" sz="2400" dirty="0">
              <a:latin typeface="Arial" charset="0"/>
              <a:ea typeface="ＭＳ Ｐゴシック" charset="0"/>
              <a:cs typeface="ＭＳ Ｐゴシック" charset="0"/>
              <a:sym typeface="Helvetica Neue Light" charset="0"/>
            </a:endParaRPr>
          </a:p>
        </p:txBody>
      </p:sp>
      <p:sp>
        <p:nvSpPr>
          <p:cNvPr id="3" name="ZoneTexte 2"/>
          <p:cNvSpPr txBox="1"/>
          <p:nvPr/>
        </p:nvSpPr>
        <p:spPr>
          <a:xfrm>
            <a:off x="4333875" y="5070456"/>
            <a:ext cx="4381500" cy="954107"/>
          </a:xfrm>
          <a:prstGeom prst="rect">
            <a:avLst/>
          </a:prstGeom>
          <a:noFill/>
          <a:ln>
            <a:noFill/>
          </a:ln>
        </p:spPr>
        <p:txBody>
          <a:bodyPr wrap="square" rtlCol="0">
            <a:spAutoFit/>
          </a:bodyPr>
          <a:lstStyle/>
          <a:p>
            <a:pPr algn="r"/>
            <a:r>
              <a:rPr lang="fr-FR" sz="2800" spc="-100" dirty="0">
                <a:solidFill>
                  <a:srgbClr val="C1EEFF"/>
                </a:solidFill>
              </a:rPr>
              <a:t>Docteur</a:t>
            </a:r>
            <a:r>
              <a:rPr lang="fr-FR" sz="2800" dirty="0"/>
              <a:t> </a:t>
            </a:r>
            <a:r>
              <a:rPr lang="fr-FR" sz="2800" spc="-100" dirty="0">
                <a:solidFill>
                  <a:srgbClr val="C1EEFF"/>
                </a:solidFill>
              </a:rPr>
              <a:t>Richard </a:t>
            </a:r>
            <a:r>
              <a:rPr lang="fr-FR" sz="2800" spc="-100" dirty="0" smtClean="0">
                <a:solidFill>
                  <a:srgbClr val="C1EEFF"/>
                </a:solidFill>
              </a:rPr>
              <a:t>Béracassat</a:t>
            </a:r>
          </a:p>
          <a:p>
            <a:pPr algn="r"/>
            <a:r>
              <a:rPr lang="fr-FR" sz="2800" spc="-100" dirty="0" smtClean="0">
                <a:solidFill>
                  <a:srgbClr val="C1EEFF"/>
                </a:solidFill>
              </a:rPr>
              <a:t>Alès - </a:t>
            </a:r>
            <a:r>
              <a:rPr lang="fr-FR" sz="2800" spc="-100" dirty="0" err="1" smtClean="0">
                <a:solidFill>
                  <a:srgbClr val="C1EEFF"/>
                </a:solidFill>
              </a:rPr>
              <a:t>ChirOrtho</a:t>
            </a:r>
            <a:r>
              <a:rPr lang="fr-FR" sz="2800" spc="-100" dirty="0" smtClean="0">
                <a:solidFill>
                  <a:srgbClr val="C1EEFF"/>
                </a:solidFill>
              </a:rPr>
              <a:t> </a:t>
            </a:r>
            <a:endParaRPr lang="fr-FR" sz="2800" spc="-100" dirty="0">
              <a:solidFill>
                <a:srgbClr val="C1EEFF"/>
              </a:solidFill>
            </a:endParaRPr>
          </a:p>
        </p:txBody>
      </p:sp>
      <p:pic>
        <p:nvPicPr>
          <p:cNvPr id="7"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7803" y="61370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p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55" y="1501588"/>
            <a:ext cx="3162472" cy="4635500"/>
          </a:xfrm>
          <a:prstGeom prst="rect">
            <a:avLst/>
          </a:prstGeom>
          <a:ln w="12700" cmpd="sng">
            <a:solidFill>
              <a:srgbClr val="5FE8D6"/>
            </a:solidFill>
          </a:ln>
        </p:spPr>
      </p:pic>
      <p:pic>
        <p:nvPicPr>
          <p:cNvPr id="6" name="Image 5" descr="Li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900" y="1450313"/>
            <a:ext cx="3546475" cy="3218478"/>
          </a:xfrm>
          <a:prstGeom prst="rect">
            <a:avLst/>
          </a:prstGeom>
          <a:ln w="12700" cmpd="sng">
            <a:solidFill>
              <a:srgbClr val="5FE8D6"/>
            </a:solidFill>
          </a:ln>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85857" y="151080"/>
            <a:ext cx="7772400" cy="990600"/>
          </a:xfrm>
        </p:spPr>
        <p:txBody>
          <a:bodyPr/>
          <a:lstStyle/>
          <a:p>
            <a:pPr>
              <a:defRPr/>
            </a:pPr>
            <a:r>
              <a:rPr lang="fr-FR" dirty="0">
                <a:latin typeface="Arial" charset="0"/>
                <a:ea typeface="ＭＳ Ｐゴシック" charset="0"/>
                <a:cs typeface="ＭＳ Ｐゴシック" charset="0"/>
              </a:rPr>
              <a:t>Prévention des luxations</a:t>
            </a:r>
          </a:p>
        </p:txBody>
      </p:sp>
      <p:sp>
        <p:nvSpPr>
          <p:cNvPr id="36866" name="Espace réservé du contenu 2"/>
          <p:cNvSpPr>
            <a:spLocks noGrp="1"/>
          </p:cNvSpPr>
          <p:nvPr>
            <p:ph idx="4294967295"/>
          </p:nvPr>
        </p:nvSpPr>
        <p:spPr>
          <a:xfrm>
            <a:off x="385857" y="1178686"/>
            <a:ext cx="7772400" cy="5155846"/>
          </a:xfrm>
        </p:spPr>
        <p:txBody>
          <a:bodyPr/>
          <a:lstStyle/>
          <a:p>
            <a:pPr>
              <a:buFont typeface="Wingdings" charset="0"/>
              <a:buNone/>
            </a:pPr>
            <a:r>
              <a:rPr lang="fr-FR" sz="2800" dirty="0">
                <a:solidFill>
                  <a:srgbClr val="C1EEFF"/>
                </a:solidFill>
                <a:latin typeface="Arial" charset="0"/>
                <a:ea typeface="ＭＳ Ｐゴシック" charset="0"/>
                <a:cs typeface="ＭＳ Ｐゴシック" charset="0"/>
              </a:rPr>
              <a:t>Education du patient</a:t>
            </a:r>
          </a:p>
          <a:p>
            <a:pPr>
              <a:buFont typeface="Wingdings" charset="0"/>
              <a:buNone/>
            </a:pPr>
            <a:r>
              <a:rPr lang="fr-FR" sz="2800" dirty="0">
                <a:solidFill>
                  <a:srgbClr val="C1EEFF"/>
                </a:solidFill>
                <a:latin typeface="Arial" charset="0"/>
                <a:ea typeface="ＭＳ Ｐゴシック" charset="0"/>
                <a:cs typeface="ＭＳ Ｐゴシック" charset="0"/>
              </a:rPr>
              <a:t>Modification de la technique opératoire:</a:t>
            </a:r>
          </a:p>
          <a:p>
            <a:pPr>
              <a:buFont typeface="Arial"/>
              <a:buChar char="•"/>
            </a:pPr>
            <a:r>
              <a:rPr lang="fr-FR" sz="2400" dirty="0">
                <a:latin typeface="Arial" charset="0"/>
                <a:ea typeface="ＭＳ Ｐゴシック" charset="0"/>
                <a:cs typeface="ＭＳ Ｐゴシック" charset="0"/>
              </a:rPr>
              <a:t>Réfection capsulaire</a:t>
            </a:r>
          </a:p>
          <a:p>
            <a:pPr>
              <a:buFont typeface="Arial"/>
              <a:buChar char="•"/>
            </a:pPr>
            <a:r>
              <a:rPr lang="fr-FR" sz="2400" dirty="0">
                <a:latin typeface="Arial" charset="0"/>
                <a:ea typeface="ＭＳ Ｐゴシック" charset="0"/>
                <a:cs typeface="ＭＳ Ｐゴシック" charset="0"/>
              </a:rPr>
              <a:t>Réinsertion muscles </a:t>
            </a:r>
            <a:r>
              <a:rPr lang="fr-FR" sz="2400" dirty="0" smtClean="0">
                <a:latin typeface="Arial" charset="0"/>
                <a:ea typeface="ＭＳ Ｐゴシック" charset="0"/>
                <a:cs typeface="ＭＳ Ｐゴシック" charset="0"/>
              </a:rPr>
              <a:t>PT (Voie post.)</a:t>
            </a:r>
          </a:p>
          <a:p>
            <a:pPr>
              <a:buFont typeface="Arial"/>
              <a:buChar char="•"/>
            </a:pPr>
            <a:r>
              <a:rPr lang="fr-FR" sz="2400" dirty="0" smtClean="0">
                <a:latin typeface="Arial" charset="0"/>
                <a:ea typeface="ＭＳ Ｐゴシック" charset="0"/>
                <a:cs typeface="ＭＳ Ｐゴシック" charset="0"/>
              </a:rPr>
              <a:t>Voie d’abord antérieure</a:t>
            </a:r>
          </a:p>
          <a:p>
            <a:pPr marL="68263" indent="0">
              <a:buNone/>
            </a:pPr>
            <a:r>
              <a:rPr lang="fr-FR" sz="2400" dirty="0" smtClean="0">
                <a:latin typeface="Arial" charset="0"/>
                <a:ea typeface="ＭＳ Ｐゴシック" charset="0"/>
                <a:cs typeface="ＭＳ Ｐゴシック" charset="0"/>
              </a:rPr>
              <a:t> </a:t>
            </a:r>
            <a:endParaRPr lang="fr-FR" sz="2400" dirty="0">
              <a:latin typeface="Arial" charset="0"/>
              <a:ea typeface="ＭＳ Ｐゴシック" charset="0"/>
              <a:cs typeface="ＭＳ Ｐゴシック" charset="0"/>
            </a:endParaRPr>
          </a:p>
          <a:p>
            <a:pPr>
              <a:buFont typeface="Wingdings" charset="0"/>
              <a:buNone/>
            </a:pPr>
            <a:r>
              <a:rPr lang="fr-FR" sz="2800" dirty="0">
                <a:solidFill>
                  <a:srgbClr val="C1EFFF"/>
                </a:solidFill>
                <a:latin typeface="Arial" charset="0"/>
                <a:ea typeface="ＭＳ Ｐゴシック" charset="0"/>
                <a:cs typeface="ＭＳ Ｐゴシック" charset="0"/>
              </a:rPr>
              <a:t>Modification des implants</a:t>
            </a:r>
          </a:p>
          <a:p>
            <a:pPr>
              <a:buFont typeface="Arial"/>
              <a:buChar char="•"/>
            </a:pPr>
            <a:r>
              <a:rPr lang="fr-FR" sz="2400" dirty="0">
                <a:latin typeface="Arial" charset="0"/>
                <a:ea typeface="ＭＳ Ｐゴシック" charset="0"/>
                <a:cs typeface="ＭＳ Ｐゴシック" charset="0"/>
              </a:rPr>
              <a:t>Butées   </a:t>
            </a:r>
            <a:r>
              <a:rPr lang="fr-FR" sz="2400" dirty="0">
                <a:latin typeface="Wingdings" charset="0"/>
                <a:ea typeface="ＭＳ Ｐゴシック" charset="0"/>
                <a:cs typeface="Wingdings" charset="0"/>
              </a:rPr>
              <a:t></a:t>
            </a:r>
            <a:r>
              <a:rPr lang="fr-FR" sz="2400" dirty="0">
                <a:latin typeface="Arial" charset="0"/>
                <a:ea typeface="ＭＳ Ｐゴシック" charset="0"/>
                <a:cs typeface="ＭＳ Ｐゴシック" charset="0"/>
              </a:rPr>
              <a:t> échec</a:t>
            </a:r>
          </a:p>
          <a:p>
            <a:pPr>
              <a:buFont typeface="Arial"/>
              <a:buChar char="•"/>
            </a:pPr>
            <a:r>
              <a:rPr lang="fr-FR" sz="2400" dirty="0">
                <a:latin typeface="Arial" charset="0"/>
                <a:ea typeface="ＭＳ Ｐゴシック" charset="0"/>
                <a:cs typeface="ＭＳ Ｐゴシック" charset="0"/>
              </a:rPr>
              <a:t>Inserts à rebord    </a:t>
            </a:r>
            <a:r>
              <a:rPr lang="fr-FR" sz="2400" dirty="0">
                <a:latin typeface="Wingdings" charset="0"/>
                <a:ea typeface="ＭＳ Ｐゴシック" charset="0"/>
                <a:cs typeface="Wingdings" charset="0"/>
              </a:rPr>
              <a:t> </a:t>
            </a:r>
            <a:r>
              <a:rPr lang="fr-FR" sz="2400" dirty="0">
                <a:latin typeface="Arial" charset="0"/>
                <a:ea typeface="ＭＳ Ｐゴシック" charset="0"/>
                <a:cs typeface="Wingdings" charset="0"/>
              </a:rPr>
              <a:t>insuffisants </a:t>
            </a:r>
          </a:p>
          <a:p>
            <a:pPr>
              <a:buFont typeface="Wingdings" charset="0"/>
              <a:buChar char="Ø"/>
            </a:pPr>
            <a:r>
              <a:rPr lang="fr-FR" sz="4000" dirty="0">
                <a:solidFill>
                  <a:srgbClr val="C1EEFF"/>
                </a:solidFill>
                <a:latin typeface="Arial" charset="0"/>
                <a:ea typeface="ＭＳ Ｐゴシック" charset="0"/>
                <a:cs typeface="Wingdings" charset="0"/>
              </a:rPr>
              <a:t>Cotyle à double Mobilité +++</a:t>
            </a:r>
            <a:endParaRPr lang="fr-FR" sz="4000" dirty="0">
              <a:solidFill>
                <a:srgbClr val="C1EEFF"/>
              </a:solidFill>
              <a:latin typeface="Arial" charset="0"/>
              <a:ea typeface="ＭＳ Ｐゴシック" charset="0"/>
              <a:cs typeface="ＭＳ Ｐゴシック" charset="0"/>
            </a:endParaRPr>
          </a:p>
        </p:txBody>
      </p:sp>
      <p:pic>
        <p:nvPicPr>
          <p:cNvPr id="4"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p:extLst>
              <p:ext uri="{D42A27DB-BD31-4B8C-83A1-F6EECF244321}">
                <p14:modId xmlns:p14="http://schemas.microsoft.com/office/powerpoint/2010/main" val="2011353228"/>
              </p:ext>
            </p:extLst>
          </p:nvPr>
        </p:nvGraphicFramePr>
        <p:xfrm>
          <a:off x="6546205" y="2625244"/>
          <a:ext cx="2383233" cy="2181741"/>
        </p:xfrm>
        <a:graphic>
          <a:graphicData uri="http://schemas.openxmlformats.org/presentationml/2006/ole">
            <mc:AlternateContent xmlns:mc="http://schemas.openxmlformats.org/markup-compatibility/2006">
              <mc:Choice xmlns:v="urn:schemas-microsoft-com:vml" Requires="v">
                <p:oleObj spid="_x0000_s1058" name="Image" r:id="rId5" imgW="544673" imgH="498967" progId="">
                  <p:embed/>
                </p:oleObj>
              </mc:Choice>
              <mc:Fallback>
                <p:oleObj name="Image" r:id="rId5" imgW="544673" imgH="49896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205" y="2625244"/>
                        <a:ext cx="2383233" cy="2181741"/>
                      </a:xfrm>
                      <a:prstGeom prst="rect">
                        <a:avLst/>
                      </a:prstGeom>
                      <a:noFill/>
                      <a:ln>
                        <a:noFill/>
                      </a:ln>
                      <a:effectLst/>
                      <a:extLst/>
                    </p:spPr>
                  </p:pic>
                </p:oleObj>
              </mc:Fallback>
            </mc:AlternateContent>
          </a:graphicData>
        </a:graphic>
      </p:graphicFrame>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762000" y="512763"/>
            <a:ext cx="7772400" cy="914400"/>
          </a:xfrm>
        </p:spPr>
        <p:txBody>
          <a:bodyPr/>
          <a:lstStyle/>
          <a:p>
            <a:pPr eaLnBrk="1" hangingPunct="1">
              <a:defRPr/>
            </a:pPr>
            <a:r>
              <a:rPr lang="fr-FR" sz="4400" dirty="0">
                <a:latin typeface="Arial" charset="0"/>
                <a:ea typeface="ＭＳ Ｐゴシック" charset="0"/>
                <a:cs typeface="Arial" charset="0"/>
                <a:sym typeface="Helvetica Neue Light" charset="0"/>
              </a:rPr>
              <a:t>Pourquoi </a:t>
            </a:r>
            <a:r>
              <a:rPr lang="fr-FR" sz="4400" dirty="0" smtClean="0">
                <a:latin typeface="Arial" charset="0"/>
                <a:ea typeface="ＭＳ Ｐゴシック" charset="0"/>
                <a:cs typeface="Arial" charset="0"/>
                <a:sym typeface="Helvetica Neue Light" charset="0"/>
              </a:rPr>
              <a:t>la D.M.?</a:t>
            </a:r>
            <a:endParaRPr lang="fr-FR" sz="4400" dirty="0">
              <a:latin typeface="Arial" charset="0"/>
              <a:ea typeface="ＭＳ Ｐゴシック" charset="0"/>
              <a:cs typeface="Arial" charset="0"/>
              <a:sym typeface="Helvetica Neue Light" charset="0"/>
            </a:endParaRPr>
          </a:p>
        </p:txBody>
      </p:sp>
      <p:sp>
        <p:nvSpPr>
          <p:cNvPr id="48130" name="Espace réservé du contenu 2"/>
          <p:cNvSpPr>
            <a:spLocks noGrp="1"/>
          </p:cNvSpPr>
          <p:nvPr>
            <p:ph idx="4294967295"/>
          </p:nvPr>
        </p:nvSpPr>
        <p:spPr>
          <a:xfrm>
            <a:off x="495300" y="1417638"/>
            <a:ext cx="8039100" cy="4927600"/>
          </a:xfrm>
        </p:spPr>
        <p:txBody>
          <a:bodyPr/>
          <a:lstStyle/>
          <a:p>
            <a:pPr eaLnBrk="1" hangingPunct="1">
              <a:buFontTx/>
              <a:buNone/>
            </a:pPr>
            <a:endParaRPr lang="fr-FR" sz="3600" b="1" dirty="0">
              <a:solidFill>
                <a:srgbClr val="FFFFFF"/>
              </a:solidFill>
              <a:latin typeface="Arial" charset="0"/>
              <a:ea typeface="ＭＳ Ｐゴシック" charset="0"/>
              <a:cs typeface="Arial" charset="0"/>
              <a:sym typeface="Helvetica Neue Light" charset="0"/>
            </a:endParaRPr>
          </a:p>
          <a:p>
            <a:pPr eaLnBrk="1" hangingPunct="1">
              <a:buFontTx/>
              <a:buNone/>
            </a:pPr>
            <a:r>
              <a:rPr lang="fr-FR" sz="3600" dirty="0">
                <a:solidFill>
                  <a:srgbClr val="FFFFFF"/>
                </a:solidFill>
                <a:latin typeface="Arial" charset="0"/>
                <a:ea typeface="ＭＳ Ｐゴシック" charset="0"/>
                <a:cs typeface="Arial" charset="0"/>
                <a:sym typeface="Helvetica Neue Light" charset="0"/>
              </a:rPr>
              <a:t>Excellents résultats sur la stabilité</a:t>
            </a:r>
          </a:p>
          <a:p>
            <a:pPr eaLnBrk="1" hangingPunct="1">
              <a:buFontTx/>
              <a:buNone/>
            </a:pPr>
            <a:r>
              <a:rPr lang="fr-FR" dirty="0">
                <a:latin typeface="Arial" charset="0"/>
                <a:ea typeface="ＭＳ Ｐゴシック" charset="0"/>
                <a:cs typeface="Arial" charset="0"/>
                <a:sym typeface="Helvetica Neue Light" charset="0"/>
              </a:rPr>
              <a:t>		- Prévention des luxations</a:t>
            </a:r>
          </a:p>
          <a:p>
            <a:pPr eaLnBrk="1" hangingPunct="1">
              <a:buFontTx/>
              <a:buNone/>
            </a:pPr>
            <a:r>
              <a:rPr lang="fr-FR" dirty="0">
                <a:latin typeface="Arial" charset="0"/>
                <a:ea typeface="ＭＳ Ｐゴシック" charset="0"/>
                <a:cs typeface="Arial" charset="0"/>
                <a:sym typeface="Helvetica Neue Light" charset="0"/>
              </a:rPr>
              <a:t>		- Traitement des instabilités</a:t>
            </a:r>
          </a:p>
          <a:p>
            <a:pPr eaLnBrk="1" hangingPunct="1">
              <a:buFontTx/>
              <a:buNone/>
            </a:pPr>
            <a:endParaRPr lang="fr-FR" sz="2800" b="1" dirty="0">
              <a:latin typeface="Arial" charset="0"/>
              <a:ea typeface="ＭＳ Ｐゴシック" charset="0"/>
              <a:cs typeface="Arial" charset="0"/>
              <a:sym typeface="Helvetica Neue Light" charset="0"/>
            </a:endParaRPr>
          </a:p>
          <a:p>
            <a:pPr eaLnBrk="1" hangingPunct="1">
              <a:buFontTx/>
              <a:buNone/>
            </a:pPr>
            <a:r>
              <a:rPr lang="fr-FR" sz="3600" dirty="0">
                <a:latin typeface="Arial" charset="0"/>
                <a:ea typeface="ＭＳ Ｐゴシック" charset="0"/>
                <a:cs typeface="Arial" charset="0"/>
                <a:sym typeface="Helvetica Neue Light" charset="0"/>
              </a:rPr>
              <a:t>Bonne fiabilité pour l</a:t>
            </a:r>
            <a:r>
              <a:rPr lang="ja-JP" altLang="fr-FR" sz="3600" dirty="0">
                <a:latin typeface="Arial" charset="0"/>
                <a:ea typeface="ＭＳ Ｐゴシック" charset="0"/>
                <a:cs typeface="Arial" charset="0"/>
                <a:sym typeface="Helvetica Neue Light" charset="0"/>
              </a:rPr>
              <a:t>’</a:t>
            </a:r>
            <a:r>
              <a:rPr lang="fr-FR" altLang="ja-JP" sz="3600" dirty="0">
                <a:latin typeface="Arial" charset="0"/>
                <a:ea typeface="ＭＳ Ｐゴシック" charset="0"/>
                <a:cs typeface="Arial" charset="0"/>
                <a:sym typeface="Helvetica Neue Light" charset="0"/>
              </a:rPr>
              <a:t>usure</a:t>
            </a:r>
          </a:p>
          <a:p>
            <a:pPr eaLnBrk="1" hangingPunct="1"/>
            <a:endParaRPr lang="fr-FR" dirty="0">
              <a:latin typeface="Arial" charset="0"/>
              <a:ea typeface="ＭＳ Ｐゴシック" charset="0"/>
              <a:cs typeface="Arial" charset="0"/>
              <a:sym typeface="Helvetica Neue Light" charset="0"/>
            </a:endParaRPr>
          </a:p>
        </p:txBody>
      </p:sp>
      <p:pic>
        <p:nvPicPr>
          <p:cNvPr id="4" name="Image 5"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shade val="100000"/>
                <a:satMod val="150000"/>
              </a:schemeClr>
            </a:gs>
            <a:gs pos="72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50177" name="Rectangle 10"/>
          <p:cNvSpPr>
            <a:spLocks noChangeArrowheads="1"/>
          </p:cNvSpPr>
          <p:nvPr/>
        </p:nvSpPr>
        <p:spPr bwMode="auto">
          <a:xfrm>
            <a:off x="1433513" y="5403850"/>
            <a:ext cx="700087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sp>
        <p:nvSpPr>
          <p:cNvPr id="18435" name="Rectangle 2"/>
          <p:cNvSpPr>
            <a:spLocks noGrp="1" noChangeArrowheads="1"/>
          </p:cNvSpPr>
          <p:nvPr>
            <p:ph type="title" idx="4294967295"/>
          </p:nvPr>
        </p:nvSpPr>
        <p:spPr>
          <a:xfrm>
            <a:off x="0" y="522288"/>
            <a:ext cx="8507413" cy="862012"/>
          </a:xfrm>
        </p:spPr>
        <p:txBody>
          <a:bodyPr/>
          <a:lstStyle/>
          <a:p>
            <a:pPr eaLnBrk="1" hangingPunct="1">
              <a:defRPr/>
            </a:pPr>
            <a:r>
              <a:rPr lang="fr-FR" sz="2000" smtClean="0">
                <a:latin typeface="Arial" charset="0"/>
                <a:ea typeface="Arial" charset="0"/>
                <a:cs typeface="Arial" charset="0"/>
                <a:sym typeface="Helvetica Neue Light" charset="0"/>
              </a:rPr>
              <a:t>LUXATIONS:</a:t>
            </a:r>
            <a:br>
              <a:rPr lang="fr-FR" sz="2000" smtClean="0">
                <a:latin typeface="Arial" charset="0"/>
                <a:ea typeface="Arial" charset="0"/>
                <a:cs typeface="Arial" charset="0"/>
                <a:sym typeface="Helvetica Neue Light" charset="0"/>
              </a:rPr>
            </a:br>
            <a:r>
              <a:rPr lang="fr-FR" sz="2000" smtClean="0">
                <a:latin typeface="Arial" charset="0"/>
                <a:ea typeface="Arial" charset="0"/>
                <a:cs typeface="Arial" charset="0"/>
                <a:sym typeface="Helvetica Neue Light" charset="0"/>
              </a:rPr>
              <a:t>RESULTATS EN CHIRURGIE DE PREMIERE INTENTION &lt; 1 % </a:t>
            </a:r>
            <a:br>
              <a:rPr lang="fr-FR" sz="2000" smtClean="0">
                <a:latin typeface="Arial" charset="0"/>
                <a:ea typeface="Arial" charset="0"/>
                <a:cs typeface="Arial" charset="0"/>
                <a:sym typeface="Helvetica Neue Light" charset="0"/>
              </a:rPr>
            </a:br>
            <a:r>
              <a:rPr lang="fr-FR" sz="2000" smtClean="0">
                <a:latin typeface="Arial" charset="0"/>
                <a:ea typeface="Arial" charset="0"/>
                <a:cs typeface="Arial" charset="0"/>
                <a:sym typeface="Helvetica Neue Light" charset="0"/>
              </a:rPr>
              <a:t>( Moyenne de  2 à 4% avec des cups standards)</a:t>
            </a:r>
          </a:p>
        </p:txBody>
      </p:sp>
      <p:sp>
        <p:nvSpPr>
          <p:cNvPr id="50179" name="Rectangle 6"/>
          <p:cNvSpPr>
            <a:spLocks noChangeArrowheads="1"/>
          </p:cNvSpPr>
          <p:nvPr/>
        </p:nvSpPr>
        <p:spPr bwMode="auto">
          <a:xfrm>
            <a:off x="1403350" y="0"/>
            <a:ext cx="288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800" b="1">
                <a:solidFill>
                  <a:schemeClr val="bg1"/>
                </a:solidFill>
                <a:latin typeface="Helvetica Neue Light" charset="0"/>
                <a:ea typeface="ヒラギノ角ゴ ProN W3" charset="0"/>
                <a:cs typeface="ヒラギノ角ゴ ProN W3" charset="0"/>
              </a:rPr>
              <a:t>Prévention de la luxation</a:t>
            </a:r>
          </a:p>
        </p:txBody>
      </p:sp>
      <p:sp>
        <p:nvSpPr>
          <p:cNvPr id="143368" name="Oval 8"/>
          <p:cNvSpPr>
            <a:spLocks noChangeArrowheads="1"/>
          </p:cNvSpPr>
          <p:nvPr/>
        </p:nvSpPr>
        <p:spPr bwMode="auto">
          <a:xfrm>
            <a:off x="0" y="2860675"/>
            <a:ext cx="9036050" cy="374650"/>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latin typeface="Helvetica Neue Light" charset="0"/>
              <a:ea typeface="ヒラギノ角ゴ ProN W3" charset="0"/>
              <a:cs typeface="ヒラギノ角ゴ ProN W3" charset="0"/>
            </a:endParaRPr>
          </a:p>
        </p:txBody>
      </p:sp>
      <p:sp>
        <p:nvSpPr>
          <p:cNvPr id="50181" name="Text Box 7"/>
          <p:cNvSpPr txBox="1">
            <a:spLocks noChangeArrowheads="1"/>
          </p:cNvSpPr>
          <p:nvPr/>
        </p:nvSpPr>
        <p:spPr bwMode="auto">
          <a:xfrm>
            <a:off x="155575" y="2246313"/>
            <a:ext cx="861723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AUBRIOT	                    1993          100 PTH                           0%</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FARIZON	                    1998          144 PTH                           0.7 %</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VANEL		                     2003         127 PTH  ( fractures)    1.27%  ( 8/14%)</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BEJUI-HUGUES             2006         167 PTH                           0%</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PHILIPPOT                     2006          70  PTH &lt; 50 ANS           0%</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GUYEN                           2007        163  PTH                           0%</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BAUCHU                        2008        150  PTH                           0%</a:t>
            </a:r>
          </a:p>
          <a:p>
            <a:pPr eaLnBrk="1" hangingPunct="1">
              <a:buFontTx/>
              <a:buChar char="•"/>
            </a:pPr>
            <a:r>
              <a:rPr lang="fr-FR" sz="2000" b="1" dirty="0">
                <a:solidFill>
                  <a:srgbClr val="FFFFFF"/>
                </a:solidFill>
                <a:latin typeface="Helvetica Neue Light" charset="0"/>
                <a:ea typeface="ヒラギノ角ゴ ProN W3" charset="0"/>
                <a:cs typeface="ヒラギノ角ゴ ProN W3" charset="0"/>
              </a:rPr>
              <a:t>PHILIPPOT                     2008         438 PTH                           0</a:t>
            </a:r>
            <a:r>
              <a:rPr lang="fr-FR" sz="2000" b="1" dirty="0" smtClean="0">
                <a:solidFill>
                  <a:srgbClr val="FFFFFF"/>
                </a:solidFill>
                <a:latin typeface="Helvetica Neue Light" charset="0"/>
                <a:ea typeface="ヒラギノ角ゴ ProN W3" charset="0"/>
                <a:cs typeface="ヒラギノ角ゴ ProN W3" charset="0"/>
              </a:rPr>
              <a:t>%</a:t>
            </a:r>
          </a:p>
          <a:p>
            <a:pPr eaLnBrk="1" hangingPunct="1">
              <a:buFontTx/>
              <a:buChar char="•"/>
            </a:pPr>
            <a:r>
              <a:rPr lang="fr-FR" sz="2000" b="1" dirty="0" smtClean="0">
                <a:solidFill>
                  <a:srgbClr val="FFFFFF"/>
                </a:solidFill>
                <a:latin typeface="Helvetica Neue Light" charset="0"/>
                <a:ea typeface="ヒラギノ角ゴ ProN W3" charset="0"/>
                <a:cs typeface="ヒラギノ角ゴ ProN W3" charset="0"/>
              </a:rPr>
              <a:t>BERACASSAT                2010         583 PTH                           0%</a:t>
            </a:r>
            <a:endParaRPr lang="fr-FR" sz="2000" b="1" dirty="0">
              <a:solidFill>
                <a:srgbClr val="FFFFFF"/>
              </a:solidFill>
              <a:latin typeface="Helvetica Neue Light" charset="0"/>
              <a:ea typeface="ヒラギノ角ゴ ProN W3" charset="0"/>
              <a:cs typeface="ヒラギノ角ゴ ProN W3" charset="0"/>
            </a:endParaRPr>
          </a:p>
          <a:p>
            <a:pPr eaLnBrk="1" hangingPunct="1">
              <a:buFontTx/>
              <a:buChar char="•"/>
            </a:pPr>
            <a:r>
              <a:rPr lang="fr-FR" sz="2000" b="1" dirty="0">
                <a:solidFill>
                  <a:srgbClr val="FFFF00"/>
                </a:solidFill>
                <a:cs typeface="Arial" charset="0"/>
              </a:rPr>
              <a:t>SYMPOSIUM SOFCOT  2009        214 PTH  (fractures)      1.4%</a:t>
            </a:r>
          </a:p>
          <a:p>
            <a:pPr eaLnBrk="1" hangingPunct="1">
              <a:buFontTx/>
              <a:buChar char="•"/>
            </a:pPr>
            <a:r>
              <a:rPr lang="fr-FR" sz="2000" b="1" dirty="0">
                <a:solidFill>
                  <a:srgbClr val="FFFF00"/>
                </a:solidFill>
                <a:cs typeface="Arial" charset="0"/>
              </a:rPr>
              <a:t>SYMPOSIUM</a:t>
            </a:r>
            <a:r>
              <a:rPr lang="fr-FR" sz="2000" b="1" dirty="0">
                <a:solidFill>
                  <a:srgbClr val="FF0000"/>
                </a:solidFill>
                <a:cs typeface="Arial" charset="0"/>
              </a:rPr>
              <a:t> </a:t>
            </a:r>
            <a:r>
              <a:rPr lang="fr-FR" sz="2000" b="1" dirty="0">
                <a:solidFill>
                  <a:srgbClr val="FFFF00"/>
                </a:solidFill>
                <a:cs typeface="Arial" charset="0"/>
              </a:rPr>
              <a:t>SOFCOT</a:t>
            </a:r>
            <a:r>
              <a:rPr lang="fr-FR" sz="2000" b="1" dirty="0">
                <a:solidFill>
                  <a:srgbClr val="FF0000"/>
                </a:solidFill>
                <a:cs typeface="Arial" charset="0"/>
              </a:rPr>
              <a:t>  </a:t>
            </a:r>
            <a:r>
              <a:rPr lang="fr-FR" sz="2000" b="1" dirty="0">
                <a:solidFill>
                  <a:srgbClr val="FFFF00"/>
                </a:solidFill>
                <a:cs typeface="Arial" charset="0"/>
              </a:rPr>
              <a:t>2009      3473 PTH                        0.42%</a:t>
            </a:r>
          </a:p>
          <a:p>
            <a:pPr eaLnBrk="1" hangingPunct="1"/>
            <a:endParaRPr lang="fr-FR" sz="2000" b="1" dirty="0">
              <a:solidFill>
                <a:srgbClr val="FFFFFF"/>
              </a:solidFill>
              <a:latin typeface="Helvetica Neue Light" charset="0"/>
              <a:ea typeface="ヒラギノ角ゴ ProN W3" charset="0"/>
              <a:cs typeface="ヒラギノ角ゴ ProN W3" charset="0"/>
            </a:endParaRPr>
          </a:p>
          <a:p>
            <a:pPr eaLnBrk="1" hangingPunct="1">
              <a:buFontTx/>
              <a:buChar char="•"/>
            </a:pPr>
            <a:endParaRPr lang="fr-FR" sz="2000" dirty="0">
              <a:solidFill>
                <a:srgbClr val="FFFFFF"/>
              </a:solidFill>
              <a:latin typeface="Helvetica Neue Light" charset="0"/>
              <a:ea typeface="ヒラギノ角ゴ ProN W3" charset="0"/>
              <a:cs typeface="ヒラギノ角ゴ ProN W3" charset="0"/>
            </a:endParaRPr>
          </a:p>
        </p:txBody>
      </p:sp>
      <p:sp>
        <p:nvSpPr>
          <p:cNvPr id="2" name="Oval 8"/>
          <p:cNvSpPr>
            <a:spLocks noChangeArrowheads="1"/>
          </p:cNvSpPr>
          <p:nvPr/>
        </p:nvSpPr>
        <p:spPr bwMode="auto">
          <a:xfrm>
            <a:off x="30443" y="4656410"/>
            <a:ext cx="8884093" cy="1228612"/>
          </a:xfrm>
          <a:prstGeom prst="ellipse">
            <a:avLst/>
          </a:prstGeom>
          <a:noFill/>
          <a:ln w="38100">
            <a:solidFill>
              <a:srgbClr val="3366FF"/>
            </a:solidFill>
            <a:round/>
            <a:headEnd/>
            <a:tailEnd/>
          </a:ln>
        </p:spPr>
        <p:txBody>
          <a:bodyPr wrap="none" anchor="ctr"/>
          <a:lstStyle/>
          <a:p>
            <a:pPr>
              <a:defRPr/>
            </a:pPr>
            <a:endParaRPr lang="fr-FR" sz="1800" dirty="0">
              <a:ln>
                <a:solidFill>
                  <a:srgbClr val="FFFF00"/>
                </a:solidFill>
              </a:ln>
              <a:solidFill>
                <a:srgbClr val="FFFF00"/>
              </a:solidFill>
              <a:latin typeface="Helvetica Neue Light" charset="0"/>
              <a:ea typeface="ヒラギノ角ゴ ProN W3" charset="-128"/>
              <a:cs typeface="ヒラギノ角ゴ ProN W3" charset="-128"/>
            </a:endParaRPr>
          </a:p>
        </p:txBody>
      </p:sp>
      <p:sp>
        <p:nvSpPr>
          <p:cNvPr id="50183" name="Rectangle 9"/>
          <p:cNvSpPr>
            <a:spLocks noChangeArrowheads="1"/>
          </p:cNvSpPr>
          <p:nvPr/>
        </p:nvSpPr>
        <p:spPr bwMode="auto">
          <a:xfrm>
            <a:off x="3057525" y="5118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pic>
        <p:nvPicPr>
          <p:cNvPr id="9"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8"/>
                                        </p:tgtEl>
                                        <p:attrNameLst>
                                          <p:attrName>style.visibility</p:attrName>
                                        </p:attrNameLst>
                                      </p:cBhvr>
                                      <p:to>
                                        <p:strVal val="visible"/>
                                      </p:to>
                                    </p:set>
                                    <p:anim calcmode="lin" valueType="num">
                                      <p:cBhvr additive="base">
                                        <p:cTn id="7" dur="500" fill="hold"/>
                                        <p:tgtEl>
                                          <p:spTgt spid="143368"/>
                                        </p:tgtEl>
                                        <p:attrNameLst>
                                          <p:attrName>ppt_x</p:attrName>
                                        </p:attrNameLst>
                                      </p:cBhvr>
                                      <p:tavLst>
                                        <p:tav tm="0">
                                          <p:val>
                                            <p:strVal val="#ppt_x"/>
                                          </p:val>
                                        </p:tav>
                                        <p:tav tm="100000">
                                          <p:val>
                                            <p:strVal val="#ppt_x"/>
                                          </p:val>
                                        </p:tav>
                                      </p:tavLst>
                                    </p:anim>
                                    <p:anim calcmode="lin" valueType="num">
                                      <p:cBhvr additive="base">
                                        <p:cTn id="8" dur="500" fill="hold"/>
                                        <p:tgtEl>
                                          <p:spTgt spid="1433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ce réservé du contenu 2"/>
          <p:cNvSpPr>
            <a:spLocks noGrp="1"/>
          </p:cNvSpPr>
          <p:nvPr>
            <p:ph idx="4294967295"/>
          </p:nvPr>
        </p:nvSpPr>
        <p:spPr>
          <a:xfrm>
            <a:off x="557213" y="1427163"/>
            <a:ext cx="8039100" cy="4927600"/>
          </a:xfrm>
        </p:spPr>
        <p:txBody>
          <a:bodyPr/>
          <a:lstStyle/>
          <a:p>
            <a:pPr marL="0" indent="0" eaLnBrk="1" hangingPunct="1">
              <a:buNone/>
            </a:pPr>
            <a:endParaRPr lang="fr-FR" sz="1600" b="1" dirty="0" smtClean="0">
              <a:latin typeface="Arial" charset="0"/>
              <a:ea typeface="ＭＳ Ｐゴシック" charset="0"/>
              <a:cs typeface="Arial" charset="0"/>
              <a:sym typeface="Helvetica Neue Light" charset="0"/>
            </a:endParaRPr>
          </a:p>
          <a:p>
            <a:pPr marL="0" indent="0" eaLnBrk="1" hangingPunct="1">
              <a:buNone/>
            </a:pPr>
            <a:endParaRPr lang="fr-FR" sz="1600" b="1" dirty="0">
              <a:latin typeface="Arial" charset="0"/>
              <a:ea typeface="ＭＳ Ｐゴシック" charset="0"/>
              <a:cs typeface="Arial" charset="0"/>
              <a:sym typeface="Helvetica Neue Light" charset="0"/>
            </a:endParaRPr>
          </a:p>
          <a:p>
            <a:pPr marL="0" indent="0" eaLnBrk="1" hangingPunct="1"/>
            <a:r>
              <a:rPr lang="fr-FR" sz="1600" b="1" dirty="0">
                <a:latin typeface="Arial" charset="0"/>
                <a:ea typeface="ＭＳ Ｐゴシック" charset="0"/>
                <a:cs typeface="Arial" charset="0"/>
                <a:sym typeface="Helvetica Neue Light" charset="0"/>
              </a:rPr>
              <a:t>AUBRIOT</a:t>
            </a:r>
            <a:r>
              <a:rPr lang="fr-FR" sz="1600" dirty="0">
                <a:latin typeface="Arial" charset="0"/>
                <a:ea typeface="ＭＳ Ｐゴシック" charset="0"/>
                <a:cs typeface="Arial" charset="0"/>
                <a:sym typeface="Helvetica Neue Light" charset="0"/>
              </a:rPr>
              <a:t> 1993  		      100  PTH	                               </a:t>
            </a:r>
            <a:r>
              <a:rPr lang="fr-FR" sz="1600" b="1" dirty="0" smtClean="0">
                <a:latin typeface="Arial" charset="0"/>
                <a:ea typeface="ＭＳ Ｐゴシック" charset="0"/>
                <a:cs typeface="Arial" charset="0"/>
                <a:sym typeface="Helvetica Neue Light" charset="0"/>
              </a:rPr>
              <a:t>97 </a:t>
            </a:r>
            <a:r>
              <a:rPr lang="fr-FR" sz="1600" b="1" dirty="0">
                <a:latin typeface="Arial" charset="0"/>
                <a:ea typeface="ＭＳ Ｐゴシック" charset="0"/>
                <a:cs typeface="Arial" charset="0"/>
                <a:sym typeface="Helvetica Neue Light" charset="0"/>
              </a:rPr>
              <a:t>%  à  5 ans</a:t>
            </a:r>
          </a:p>
          <a:p>
            <a:pPr marL="0" indent="0" eaLnBrk="1" hangingPunct="1"/>
            <a:r>
              <a:rPr lang="fr-FR" sz="1600" b="1" dirty="0">
                <a:latin typeface="Arial" charset="0"/>
                <a:ea typeface="ＭＳ Ｐゴシック" charset="0"/>
                <a:cs typeface="Arial" charset="0"/>
                <a:sym typeface="Helvetica Neue Light" charset="0"/>
              </a:rPr>
              <a:t>FARIZON</a:t>
            </a:r>
            <a:r>
              <a:rPr lang="fr-FR" sz="1600" dirty="0">
                <a:latin typeface="Arial" charset="0"/>
                <a:ea typeface="ＭＳ Ｐゴシック" charset="0"/>
                <a:cs typeface="Arial" charset="0"/>
                <a:sym typeface="Helvetica Neue Light" charset="0"/>
              </a:rPr>
              <a:t> 1998 		      135 PTH 		               </a:t>
            </a:r>
            <a:r>
              <a:rPr lang="fr-FR" sz="1600" b="1" dirty="0">
                <a:latin typeface="Arial" charset="0"/>
                <a:ea typeface="ＭＳ Ｐゴシック" charset="0"/>
                <a:cs typeface="Arial" charset="0"/>
                <a:sym typeface="Helvetica Neue Light" charset="0"/>
              </a:rPr>
              <a:t>95.4 % à 10 ans</a:t>
            </a:r>
          </a:p>
          <a:p>
            <a:pPr marL="0" indent="0" eaLnBrk="1" hangingPunct="1"/>
            <a:r>
              <a:rPr lang="fr-FR" sz="1600" b="1" dirty="0">
                <a:latin typeface="Arial" charset="0"/>
                <a:ea typeface="ＭＳ Ｐゴシック" charset="0"/>
                <a:cs typeface="Arial" charset="0"/>
                <a:sym typeface="Helvetica Neue Light" charset="0"/>
              </a:rPr>
              <a:t>PHILIPPOT</a:t>
            </a:r>
            <a:r>
              <a:rPr lang="fr-FR" sz="1600" dirty="0">
                <a:latin typeface="Arial" charset="0"/>
                <a:ea typeface="ＭＳ Ｐゴシック" charset="0"/>
                <a:cs typeface="Arial" charset="0"/>
                <a:sym typeface="Helvetica Neue Light" charset="0"/>
              </a:rPr>
              <a:t> 2004 		      </a:t>
            </a:r>
            <a:r>
              <a:rPr lang="fr-FR" sz="1600" dirty="0" smtClean="0">
                <a:latin typeface="Arial" charset="0"/>
                <a:ea typeface="ＭＳ Ｐゴシック" charset="0"/>
                <a:cs typeface="Arial" charset="0"/>
                <a:sym typeface="Helvetica Neue Light" charset="0"/>
              </a:rPr>
              <a:t>106 </a:t>
            </a:r>
            <a:r>
              <a:rPr lang="fr-FR" sz="1600" dirty="0">
                <a:latin typeface="Arial" charset="0"/>
                <a:ea typeface="ＭＳ Ｐゴシック" charset="0"/>
                <a:cs typeface="Arial" charset="0"/>
                <a:sym typeface="Helvetica Neue Light" charset="0"/>
              </a:rPr>
              <a:t>PTH		               </a:t>
            </a:r>
            <a:r>
              <a:rPr lang="fr-FR" sz="1600" b="1" dirty="0" smtClean="0">
                <a:latin typeface="Arial" charset="0"/>
                <a:ea typeface="ＭＳ Ｐゴシック" charset="0"/>
                <a:cs typeface="Arial" charset="0"/>
                <a:sym typeface="Helvetica Neue Light" charset="0"/>
              </a:rPr>
              <a:t>94.6</a:t>
            </a:r>
            <a:r>
              <a:rPr lang="fr-FR" sz="1600" b="1" dirty="0">
                <a:latin typeface="Arial" charset="0"/>
                <a:ea typeface="ＭＳ Ｐゴシック" charset="0"/>
                <a:cs typeface="Arial" charset="0"/>
                <a:sym typeface="Helvetica Neue Light" charset="0"/>
              </a:rPr>
              <a:t>% à 10 ans</a:t>
            </a:r>
          </a:p>
          <a:p>
            <a:pPr marL="0" indent="0" eaLnBrk="1" hangingPunct="1"/>
            <a:r>
              <a:rPr lang="fr-FR" sz="1600" b="1" dirty="0">
                <a:latin typeface="Arial" charset="0"/>
                <a:ea typeface="ＭＳ Ｐゴシック" charset="0"/>
                <a:cs typeface="Arial" charset="0"/>
                <a:sym typeface="Helvetica Neue Light" charset="0"/>
              </a:rPr>
              <a:t>PHILIPPOT</a:t>
            </a:r>
            <a:r>
              <a:rPr lang="fr-FR" sz="1600" dirty="0">
                <a:latin typeface="Arial" charset="0"/>
                <a:ea typeface="ＭＳ Ｐゴシック" charset="0"/>
                <a:cs typeface="Arial" charset="0"/>
                <a:sym typeface="Helvetica Neue Light" charset="0"/>
              </a:rPr>
              <a:t> 2006 		      100 PTH avant 50 ans                    </a:t>
            </a:r>
            <a:r>
              <a:rPr lang="fr-FR" sz="1600" dirty="0" smtClean="0">
                <a:latin typeface="Arial" charset="0"/>
                <a:ea typeface="ＭＳ Ｐゴシック" charset="0"/>
                <a:cs typeface="Arial" charset="0"/>
                <a:sym typeface="Helvetica Neue Light" charset="0"/>
              </a:rPr>
              <a:t> </a:t>
            </a:r>
            <a:r>
              <a:rPr lang="fr-FR" sz="1600" b="1" dirty="0" smtClean="0">
                <a:latin typeface="Arial" charset="0"/>
                <a:ea typeface="ＭＳ Ｐゴシック" charset="0"/>
                <a:cs typeface="Arial" charset="0"/>
                <a:sym typeface="Helvetica Neue Light" charset="0"/>
              </a:rPr>
              <a:t>95</a:t>
            </a:r>
            <a:r>
              <a:rPr lang="fr-FR" sz="1600" b="1" dirty="0">
                <a:latin typeface="Arial" charset="0"/>
                <a:ea typeface="ＭＳ Ｐゴシック" charset="0"/>
                <a:cs typeface="Arial" charset="0"/>
                <a:sym typeface="Helvetica Neue Light" charset="0"/>
              </a:rPr>
              <a:t>% à  10 </a:t>
            </a:r>
            <a:r>
              <a:rPr lang="fr-FR" sz="1600" b="1" dirty="0" smtClean="0">
                <a:latin typeface="Arial" charset="0"/>
                <a:ea typeface="ＭＳ Ｐゴシック" charset="0"/>
                <a:cs typeface="Arial" charset="0"/>
                <a:sym typeface="Helvetica Neue Light" charset="0"/>
              </a:rPr>
              <a:t>ans</a:t>
            </a:r>
          </a:p>
          <a:p>
            <a:pPr marL="0" indent="0" eaLnBrk="1" hangingPunct="1"/>
            <a:r>
              <a:rPr lang="fr-FR" sz="1600" b="1" dirty="0" smtClean="0">
                <a:latin typeface="Arial" charset="0"/>
                <a:ea typeface="ＭＳ Ｐゴシック" charset="0"/>
                <a:cs typeface="Arial" charset="0"/>
                <a:sym typeface="Helvetica Neue Light" charset="0"/>
              </a:rPr>
              <a:t>BERACASSAT /</a:t>
            </a:r>
            <a:r>
              <a:rPr lang="fr-FR" sz="1600" dirty="0" smtClean="0">
                <a:latin typeface="Arial" charset="0"/>
                <a:ea typeface="ＭＳ Ｐゴシック" charset="0"/>
                <a:cs typeface="Arial" charset="0"/>
                <a:sym typeface="Helvetica Neue Light" charset="0"/>
              </a:rPr>
              <a:t>groupe</a:t>
            </a:r>
            <a:r>
              <a:rPr lang="fr-FR" sz="1600" b="1" dirty="0" smtClean="0">
                <a:latin typeface="Arial" charset="0"/>
                <a:ea typeface="ＭＳ Ｐゴシック" charset="0"/>
                <a:cs typeface="Arial" charset="0"/>
                <a:sym typeface="Helvetica Neue Light" charset="0"/>
              </a:rPr>
              <a:t> ADM      </a:t>
            </a:r>
            <a:r>
              <a:rPr lang="fr-FR" sz="1600" dirty="0" smtClean="0">
                <a:latin typeface="Arial" charset="0"/>
                <a:ea typeface="ＭＳ Ｐゴシック" charset="0"/>
                <a:cs typeface="Arial" charset="0"/>
                <a:sym typeface="Helvetica Neue Light" charset="0"/>
              </a:rPr>
              <a:t>259 PTH                                           </a:t>
            </a:r>
            <a:r>
              <a:rPr lang="fr-FR" sz="1600" b="1" dirty="0" smtClean="0">
                <a:latin typeface="Arial" charset="0"/>
                <a:ea typeface="ＭＳ Ｐゴシック" charset="0"/>
                <a:cs typeface="Arial" charset="0"/>
                <a:sym typeface="Helvetica Neue Light" charset="0"/>
              </a:rPr>
              <a:t>99,5% à 5 ans</a:t>
            </a:r>
            <a:endParaRPr lang="fr-FR" sz="1600" b="1" dirty="0">
              <a:latin typeface="Arial" charset="0"/>
              <a:ea typeface="ＭＳ Ｐゴシック" charset="0"/>
              <a:cs typeface="Arial" charset="0"/>
              <a:sym typeface="Helvetica Neue Light" charset="0"/>
            </a:endParaRPr>
          </a:p>
          <a:p>
            <a:pPr marL="0" indent="0" eaLnBrk="1" hangingPunct="1"/>
            <a:r>
              <a:rPr lang="fr-FR" sz="1600" b="1" dirty="0">
                <a:latin typeface="Arial" charset="0"/>
                <a:ea typeface="ＭＳ Ｐゴシック" charset="0"/>
                <a:cs typeface="Arial" charset="0"/>
                <a:sym typeface="Helvetica Neue Light" charset="0"/>
              </a:rPr>
              <a:t>LAUTRIDOU </a:t>
            </a:r>
            <a:r>
              <a:rPr lang="fr-FR" sz="1600" dirty="0">
                <a:latin typeface="Arial" charset="0"/>
                <a:ea typeface="ＭＳ Ｐゴシック" charset="0"/>
                <a:cs typeface="Arial" charset="0"/>
                <a:sym typeface="Helvetica Neue Light" charset="0"/>
              </a:rPr>
              <a:t>SOFCOT 2007      </a:t>
            </a:r>
            <a:r>
              <a:rPr lang="fr-FR" sz="1600" dirty="0" smtClean="0">
                <a:latin typeface="Arial" charset="0"/>
                <a:ea typeface="ＭＳ Ｐゴシック" charset="0"/>
                <a:cs typeface="Arial" charset="0"/>
                <a:sym typeface="Helvetica Neue Light" charset="0"/>
              </a:rPr>
              <a:t> </a:t>
            </a:r>
            <a:r>
              <a:rPr lang="fr-FR" sz="1600" dirty="0">
                <a:latin typeface="Arial" charset="0"/>
                <a:ea typeface="ＭＳ Ｐゴシック" charset="0"/>
                <a:cs typeface="Arial" charset="0"/>
                <a:sym typeface="Helvetica Neue Light" charset="0"/>
              </a:rPr>
              <a:t>437 PTH                                         </a:t>
            </a:r>
            <a:r>
              <a:rPr lang="fr-FR" sz="1600" dirty="0" smtClean="0">
                <a:latin typeface="Arial" charset="0"/>
                <a:ea typeface="ＭＳ Ｐゴシック" charset="0"/>
                <a:cs typeface="Arial" charset="0"/>
                <a:sym typeface="Helvetica Neue Light" charset="0"/>
              </a:rPr>
              <a:t>  </a:t>
            </a:r>
            <a:r>
              <a:rPr lang="fr-FR" sz="1600" b="1" dirty="0">
                <a:latin typeface="Arial" charset="0"/>
                <a:ea typeface="ＭＳ Ｐゴシック" charset="0"/>
                <a:cs typeface="Arial" charset="0"/>
                <a:sym typeface="Helvetica Neue Light" charset="0"/>
              </a:rPr>
              <a:t>84.4% à 15 ans</a:t>
            </a:r>
          </a:p>
          <a:p>
            <a:pPr marL="0" indent="0" eaLnBrk="1" hangingPunct="1"/>
            <a:endParaRPr lang="fr-FR" sz="1600" b="1" dirty="0">
              <a:solidFill>
                <a:srgbClr val="FFFF00"/>
              </a:solidFill>
              <a:latin typeface="Arial" charset="0"/>
              <a:ea typeface="ＭＳ Ｐゴシック" charset="0"/>
              <a:cs typeface="Arial" charset="0"/>
              <a:sym typeface="Helvetica Neue Light" charset="0"/>
            </a:endParaRPr>
          </a:p>
          <a:p>
            <a:pPr marL="0" indent="0" eaLnBrk="1" hangingPunct="1"/>
            <a:r>
              <a:rPr lang="fr-FR" sz="2000" dirty="0">
                <a:solidFill>
                  <a:srgbClr val="FFFF00"/>
                </a:solidFill>
                <a:latin typeface="Arial" charset="0"/>
                <a:ea typeface="ＭＳ Ｐゴシック" charset="0"/>
                <a:cs typeface="Arial" charset="0"/>
                <a:sym typeface="Helvetica Neue Light" charset="0"/>
              </a:rPr>
              <a:t>SYMPOSIUM SOFCOT 2009      3473 </a:t>
            </a:r>
            <a:r>
              <a:rPr lang="fr-FR" sz="2000" dirty="0" smtClean="0">
                <a:solidFill>
                  <a:srgbClr val="FFFF00"/>
                </a:solidFill>
                <a:latin typeface="Arial" charset="0"/>
                <a:ea typeface="ＭＳ Ｐゴシック" charset="0"/>
                <a:cs typeface="Arial" charset="0"/>
                <a:sym typeface="Helvetica Neue Light" charset="0"/>
              </a:rPr>
              <a:t>PTH             95.24</a:t>
            </a:r>
            <a:r>
              <a:rPr lang="fr-FR" sz="2000" dirty="0">
                <a:solidFill>
                  <a:srgbClr val="FFFF00"/>
                </a:solidFill>
                <a:latin typeface="Arial" charset="0"/>
                <a:ea typeface="ＭＳ Ｐゴシック" charset="0"/>
                <a:cs typeface="Arial" charset="0"/>
                <a:sym typeface="Helvetica Neue Light" charset="0"/>
              </a:rPr>
              <a:t>% à 10 ans </a:t>
            </a:r>
          </a:p>
          <a:p>
            <a:pPr marL="0" indent="0" eaLnBrk="1" hangingPunct="1">
              <a:buFontTx/>
              <a:buNone/>
            </a:pPr>
            <a:r>
              <a:rPr lang="fr-FR" sz="1600" b="1" dirty="0">
                <a:solidFill>
                  <a:srgbClr val="FF0000"/>
                </a:solidFill>
                <a:latin typeface="Arial" charset="0"/>
                <a:ea typeface="ＭＳ Ｐゴシック" charset="0"/>
                <a:cs typeface="Arial" charset="0"/>
                <a:sym typeface="Helvetica Neue Light" charset="0"/>
              </a:rPr>
              <a:t>                                                    </a:t>
            </a:r>
          </a:p>
          <a:p>
            <a:pPr marL="1371600" lvl="3" indent="-682625" eaLnBrk="1" hangingPunct="1">
              <a:buFontTx/>
              <a:buNone/>
            </a:pPr>
            <a:r>
              <a:rPr lang="fr-FR" sz="1600" dirty="0">
                <a:solidFill>
                  <a:srgbClr val="800000"/>
                </a:solidFill>
                <a:latin typeface="Arial" charset="0"/>
                <a:ea typeface="ＭＳ Ｐゴシック" charset="0"/>
                <a:cs typeface="Arial" charset="0"/>
                <a:sym typeface="Helvetica Neue Light" charset="0"/>
              </a:rPr>
              <a:t>				</a:t>
            </a:r>
          </a:p>
          <a:p>
            <a:pPr marL="1371600" lvl="3" indent="-682625" eaLnBrk="1" hangingPunct="1">
              <a:buFontTx/>
              <a:buNone/>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pPr>
            <a:endParaRPr lang="fr-FR" sz="1600" dirty="0">
              <a:solidFill>
                <a:srgbClr val="800000"/>
              </a:solidFill>
              <a:latin typeface="Arial" charset="0"/>
              <a:ea typeface="ＭＳ Ｐゴシック" charset="0"/>
              <a:cs typeface="Arial" charset="0"/>
              <a:sym typeface="Helvetica Neue Light" charset="0"/>
            </a:endParaRPr>
          </a:p>
          <a:p>
            <a:pPr marL="0" indent="0" eaLnBrk="1" hangingPunct="1"/>
            <a:endParaRPr lang="fr-FR" sz="1600" dirty="0">
              <a:latin typeface="Arial" charset="0"/>
              <a:ea typeface="ＭＳ Ｐゴシック" charset="0"/>
              <a:cs typeface="Arial" charset="0"/>
              <a:sym typeface="Helvetica Neue Light" charset="0"/>
            </a:endParaRPr>
          </a:p>
          <a:p>
            <a:pPr marL="0" indent="0" eaLnBrk="1" hangingPunct="1"/>
            <a:endParaRPr lang="fr-FR" sz="1600" dirty="0">
              <a:solidFill>
                <a:srgbClr val="800000"/>
              </a:solidFill>
              <a:latin typeface="Arial" charset="0"/>
              <a:ea typeface="ＭＳ Ｐゴシック" charset="0"/>
              <a:cs typeface="Arial" charset="0"/>
              <a:sym typeface="Helvetica Neue Light" charset="0"/>
            </a:endParaRPr>
          </a:p>
          <a:p>
            <a:pPr marL="0" indent="0" eaLnBrk="1" hangingPunct="1"/>
            <a:endParaRPr lang="fr-FR" sz="1600" dirty="0">
              <a:latin typeface="Arial" charset="0"/>
              <a:ea typeface="ＭＳ Ｐゴシック" charset="0"/>
              <a:cs typeface="Arial" charset="0"/>
              <a:sym typeface="Helvetica Neue Light" charset="0"/>
            </a:endParaRPr>
          </a:p>
        </p:txBody>
      </p:sp>
      <p:sp>
        <p:nvSpPr>
          <p:cNvPr id="2" name="Titre 1"/>
          <p:cNvSpPr>
            <a:spLocks noGrp="1"/>
          </p:cNvSpPr>
          <p:nvPr>
            <p:ph type="title" idx="4294967295"/>
          </p:nvPr>
        </p:nvSpPr>
        <p:spPr>
          <a:xfrm>
            <a:off x="557213" y="271638"/>
            <a:ext cx="7772400" cy="914400"/>
          </a:xfrm>
        </p:spPr>
        <p:txBody>
          <a:bodyPr/>
          <a:lstStyle/>
          <a:p>
            <a:pPr eaLnBrk="1" hangingPunct="1">
              <a:defRPr/>
            </a:pPr>
            <a:r>
              <a:rPr lang="fr-FR" dirty="0">
                <a:latin typeface="Arial" charset="0"/>
                <a:ea typeface="ＭＳ Ｐゴシック" charset="0"/>
                <a:cs typeface="Arial" charset="0"/>
                <a:sym typeface="Helvetica Neue Light" charset="0"/>
              </a:rPr>
              <a:t>Fiabilité:  survie</a:t>
            </a:r>
            <a:r>
              <a:rPr lang="fr-FR" sz="5400" b="1" dirty="0">
                <a:solidFill>
                  <a:schemeClr val="bg2"/>
                </a:solidFill>
                <a:latin typeface="Arial" charset="0"/>
                <a:ea typeface="ＭＳ Ｐゴシック" charset="0"/>
                <a:cs typeface="Arial" charset="0"/>
                <a:sym typeface="Helvetica Neue Light" charset="0"/>
              </a:rPr>
              <a:t/>
            </a:r>
            <a:br>
              <a:rPr lang="fr-FR" sz="5400" b="1" dirty="0">
                <a:solidFill>
                  <a:schemeClr val="bg2"/>
                </a:solidFill>
                <a:latin typeface="Arial" charset="0"/>
                <a:ea typeface="ＭＳ Ｐゴシック" charset="0"/>
                <a:cs typeface="Arial" charset="0"/>
                <a:sym typeface="Helvetica Neue Light" charset="0"/>
              </a:rPr>
            </a:br>
            <a:endParaRPr lang="fr-FR" dirty="0">
              <a:latin typeface="Arial" charset="0"/>
              <a:ea typeface="ＭＳ Ｐゴシック" charset="0"/>
              <a:cs typeface="Arial" charset="0"/>
              <a:sym typeface="Helvetica Neue Light" charset="0"/>
            </a:endParaRPr>
          </a:p>
        </p:txBody>
      </p:sp>
      <p:sp>
        <p:nvSpPr>
          <p:cNvPr id="4" name="Oval 8"/>
          <p:cNvSpPr>
            <a:spLocks noChangeArrowheads="1"/>
          </p:cNvSpPr>
          <p:nvPr/>
        </p:nvSpPr>
        <p:spPr bwMode="auto">
          <a:xfrm>
            <a:off x="107950" y="4308901"/>
            <a:ext cx="9036050" cy="705702"/>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latin typeface="Helvetica Neue Light" charset="0"/>
              <a:ea typeface="ヒラギノ角ゴ ProN W3" charset="0"/>
              <a:cs typeface="ヒラギノ角ゴ ProN W3" charset="0"/>
            </a:endParaRP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250825" y="61722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i="1">
                <a:solidFill>
                  <a:srgbClr val="FFFF00"/>
                </a:solidFill>
                <a:latin typeface="Helvetica Neue Light" charset="0"/>
                <a:ea typeface="ヒラギノ角ゴ ProN W3" charset="0"/>
                <a:cs typeface="ヒラギノ角ゴ ProN W3" charset="0"/>
              </a:rPr>
              <a:t>D</a:t>
            </a:r>
            <a:r>
              <a:rPr lang="ja-JP" altLang="fr-FR" sz="1800" i="1">
                <a:solidFill>
                  <a:srgbClr val="FFFF00"/>
                </a:solidFill>
                <a:latin typeface="Helvetica Neue Light" charset="0"/>
                <a:ea typeface="ヒラギノ角ゴ ProN W3" charset="0"/>
                <a:cs typeface="ヒラギノ角ゴ ProN W3" charset="0"/>
              </a:rPr>
              <a:t>’</a:t>
            </a:r>
            <a:r>
              <a:rPr lang="fr-FR" altLang="ja-JP" sz="1800" i="1">
                <a:solidFill>
                  <a:srgbClr val="FFFF00"/>
                </a:solidFill>
                <a:latin typeface="Helvetica Neue Light" charset="0"/>
                <a:ea typeface="ヒラギノ角ゴ ProN W3" charset="0"/>
                <a:cs typeface="ヒラギノ角ゴ ProN W3" charset="0"/>
              </a:rPr>
              <a:t>après Adham Ph., Fessy M.H.</a:t>
            </a:r>
          </a:p>
          <a:p>
            <a:r>
              <a:rPr lang="fr-FR" sz="1800" i="1">
                <a:solidFill>
                  <a:srgbClr val="FFFF00"/>
                </a:solidFill>
                <a:latin typeface="Helvetica Neue Light" charset="0"/>
                <a:ea typeface="ヒラギノ角ゴ ProN W3" charset="0"/>
                <a:cs typeface="ヒラギノ角ゴ ProN W3" charset="0"/>
              </a:rPr>
              <a:t>SOFCOT 2000</a:t>
            </a:r>
          </a:p>
        </p:txBody>
      </p:sp>
      <p:graphicFrame>
        <p:nvGraphicFramePr>
          <p:cNvPr id="60418" name="Object 3"/>
          <p:cNvGraphicFramePr>
            <a:graphicFrameLocks noChangeAspect="1"/>
          </p:cNvGraphicFramePr>
          <p:nvPr/>
        </p:nvGraphicFramePr>
        <p:xfrm>
          <a:off x="2338388" y="1857375"/>
          <a:ext cx="6515100" cy="5259388"/>
        </p:xfrm>
        <a:graphic>
          <a:graphicData uri="http://schemas.openxmlformats.org/presentationml/2006/ole">
            <mc:AlternateContent xmlns:mc="http://schemas.openxmlformats.org/markup-compatibility/2006">
              <mc:Choice xmlns:v="urn:schemas-microsoft-com:vml" Requires="v">
                <p:oleObj spid="_x0000_s60606" r:id="rId4" imgW="6509990" imgH="5254318" progId="Excel.Sheet.8">
                  <p:embed/>
                </p:oleObj>
              </mc:Choice>
              <mc:Fallback>
                <p:oleObj r:id="rId4" imgW="6509990" imgH="5254318"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8388" y="1857375"/>
                        <a:ext cx="65151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19" name="Text Box 4"/>
          <p:cNvSpPr txBox="1">
            <a:spLocks noChangeArrowheads="1"/>
          </p:cNvSpPr>
          <p:nvPr/>
        </p:nvSpPr>
        <p:spPr bwMode="auto">
          <a:xfrm>
            <a:off x="4284663" y="457517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800">
                <a:solidFill>
                  <a:schemeClr val="bg1"/>
                </a:solidFill>
                <a:latin typeface="Arial Black" charset="0"/>
                <a:ea typeface="ヒラギノ角ゴ ProN W3" charset="0"/>
                <a:cs typeface="ヒラギノ角ゴ ProN W3" charset="0"/>
              </a:rPr>
              <a:t>intermédiaire</a:t>
            </a:r>
          </a:p>
        </p:txBody>
      </p:sp>
      <p:sp>
        <p:nvSpPr>
          <p:cNvPr id="60420" name="Text Box 5"/>
          <p:cNvSpPr txBox="1">
            <a:spLocks noChangeArrowheads="1"/>
          </p:cNvSpPr>
          <p:nvPr/>
        </p:nvSpPr>
        <p:spPr bwMode="auto">
          <a:xfrm>
            <a:off x="4284663" y="55895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800">
                <a:solidFill>
                  <a:schemeClr val="bg1"/>
                </a:solidFill>
                <a:latin typeface="Arial Black" charset="0"/>
                <a:ea typeface="ヒラギノ角ゴ ProN W3" charset="0"/>
                <a:cs typeface="ヒラギノ角ゴ ProN W3" charset="0"/>
              </a:rPr>
              <a:t>Charnley</a:t>
            </a:r>
          </a:p>
        </p:txBody>
      </p:sp>
      <p:sp>
        <p:nvSpPr>
          <p:cNvPr id="60421" name="Text Box 6"/>
          <p:cNvSpPr txBox="1">
            <a:spLocks noChangeArrowheads="1"/>
          </p:cNvSpPr>
          <p:nvPr/>
        </p:nvSpPr>
        <p:spPr bwMode="auto">
          <a:xfrm>
            <a:off x="6156325" y="3213100"/>
            <a:ext cx="194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800">
                <a:latin typeface="Helvetica Neue Light" charset="0"/>
                <a:ea typeface="ヒラギノ角ゴ ProN W3" charset="0"/>
                <a:cs typeface="ヒラギノ角ゴ ProN W3" charset="0"/>
              </a:rPr>
              <a:t>Double mobilité</a:t>
            </a:r>
          </a:p>
        </p:txBody>
      </p:sp>
      <p:sp>
        <p:nvSpPr>
          <p:cNvPr id="60422" name="Rectangle 7"/>
          <p:cNvSpPr>
            <a:spLocks noChangeArrowheads="1"/>
          </p:cNvSpPr>
          <p:nvPr/>
        </p:nvSpPr>
        <p:spPr bwMode="auto">
          <a:xfrm>
            <a:off x="179388" y="1484313"/>
            <a:ext cx="152400" cy="228600"/>
          </a:xfrm>
          <a:prstGeom prst="rect">
            <a:avLst/>
          </a:prstGeom>
          <a:solidFill>
            <a:srgbClr val="CC66FF"/>
          </a:solidFill>
          <a:ln w="9525">
            <a:solidFill>
              <a:schemeClr val="tx1"/>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60423" name="Rectangle 9"/>
          <p:cNvSpPr>
            <a:spLocks noChangeArrowheads="1"/>
          </p:cNvSpPr>
          <p:nvPr/>
        </p:nvSpPr>
        <p:spPr bwMode="auto">
          <a:xfrm>
            <a:off x="179388" y="1916113"/>
            <a:ext cx="152400" cy="228600"/>
          </a:xfrm>
          <a:prstGeom prst="rect">
            <a:avLst/>
          </a:prstGeom>
          <a:solidFill>
            <a:srgbClr val="FBF895"/>
          </a:solidFill>
          <a:ln w="9525">
            <a:solidFill>
              <a:schemeClr val="tx1"/>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60424" name="Text Box 11"/>
          <p:cNvSpPr txBox="1">
            <a:spLocks noChangeArrowheads="1"/>
          </p:cNvSpPr>
          <p:nvPr/>
        </p:nvSpPr>
        <p:spPr bwMode="auto">
          <a:xfrm>
            <a:off x="612775" y="1844675"/>
            <a:ext cx="331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FFFF"/>
                </a:solidFill>
                <a:latin typeface="Helvetica Neue Light" charset="0"/>
                <a:ea typeface="ヒラギノ角ゴ ProN W3" charset="0"/>
                <a:cs typeface="ヒラギノ角ゴ ProN W3" charset="0"/>
              </a:rPr>
              <a:t>Grande Articulation (µm/an) </a:t>
            </a:r>
          </a:p>
        </p:txBody>
      </p:sp>
      <p:sp>
        <p:nvSpPr>
          <p:cNvPr id="60425" name="Rectangle 12"/>
          <p:cNvSpPr>
            <a:spLocks noChangeArrowheads="1"/>
          </p:cNvSpPr>
          <p:nvPr/>
        </p:nvSpPr>
        <p:spPr bwMode="auto">
          <a:xfrm>
            <a:off x="611188" y="1412875"/>
            <a:ext cx="2817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800">
                <a:solidFill>
                  <a:srgbClr val="FFFFFF"/>
                </a:solidFill>
                <a:latin typeface="Helvetica Neue Light" charset="0"/>
                <a:ea typeface="ヒラギノ角ゴ ProN W3" charset="0"/>
                <a:cs typeface="ヒラギノ角ゴ ProN W3" charset="0"/>
              </a:rPr>
              <a:t>Petite Articulation (µm/an)</a:t>
            </a:r>
          </a:p>
        </p:txBody>
      </p:sp>
      <p:sp>
        <p:nvSpPr>
          <p:cNvPr id="60426" name="Text Box 13"/>
          <p:cNvSpPr txBox="1">
            <a:spLocks noChangeArrowheads="1"/>
          </p:cNvSpPr>
          <p:nvPr/>
        </p:nvSpPr>
        <p:spPr bwMode="auto">
          <a:xfrm>
            <a:off x="5940425" y="1916113"/>
            <a:ext cx="163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800">
              <a:latin typeface="Helvetica Neue Light" charset="0"/>
              <a:ea typeface="ヒラギノ角ゴ ProN W3" charset="0"/>
              <a:cs typeface="ヒラギノ角ゴ ProN W3" charset="0"/>
            </a:endParaRPr>
          </a:p>
        </p:txBody>
      </p:sp>
      <p:sp>
        <p:nvSpPr>
          <p:cNvPr id="60427" name="Text Box 20"/>
          <p:cNvSpPr txBox="1">
            <a:spLocks noChangeArrowheads="1"/>
          </p:cNvSpPr>
          <p:nvPr/>
        </p:nvSpPr>
        <p:spPr bwMode="auto">
          <a:xfrm>
            <a:off x="2339975" y="3140075"/>
            <a:ext cx="132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b="1">
                <a:solidFill>
                  <a:srgbClr val="FFFFFF"/>
                </a:solidFill>
                <a:cs typeface="Arial" charset="0"/>
              </a:rPr>
              <a:t>St Etienne 2000</a:t>
            </a:r>
          </a:p>
        </p:txBody>
      </p:sp>
      <p:sp>
        <p:nvSpPr>
          <p:cNvPr id="60428" name="Rectangle 23"/>
          <p:cNvSpPr>
            <a:spLocks noChangeArrowheads="1"/>
          </p:cNvSpPr>
          <p:nvPr/>
        </p:nvSpPr>
        <p:spPr bwMode="auto">
          <a:xfrm>
            <a:off x="7740650" y="6381750"/>
            <a:ext cx="871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b="1">
                <a:solidFill>
                  <a:srgbClr val="FFFFFF"/>
                </a:solidFill>
                <a:cs typeface="Arial" charset="0"/>
              </a:rPr>
              <a:t>(µm/year) </a:t>
            </a:r>
          </a:p>
        </p:txBody>
      </p:sp>
      <p:sp>
        <p:nvSpPr>
          <p:cNvPr id="60429" name="Rectangle 24"/>
          <p:cNvSpPr>
            <a:spLocks noChangeArrowheads="1"/>
          </p:cNvSpPr>
          <p:nvPr/>
        </p:nvSpPr>
        <p:spPr bwMode="auto">
          <a:xfrm>
            <a:off x="331788" y="0"/>
            <a:ext cx="7046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3200">
                <a:solidFill>
                  <a:srgbClr val="C1EEFF"/>
                </a:solidFill>
                <a:latin typeface="Helvetica Neue Light" charset="0"/>
                <a:ea typeface="ヒラギノ角ゴ ProN W3" charset="0"/>
                <a:cs typeface="ヒラギノ角ゴ ProN W3" charset="0"/>
              </a:rPr>
              <a:t> FIABILITE: USURE</a:t>
            </a:r>
          </a:p>
        </p:txBody>
      </p:sp>
      <p:sp>
        <p:nvSpPr>
          <p:cNvPr id="60430" name="Text Box 25"/>
          <p:cNvSpPr txBox="1">
            <a:spLocks noChangeArrowheads="1"/>
          </p:cNvSpPr>
          <p:nvPr/>
        </p:nvSpPr>
        <p:spPr bwMode="auto">
          <a:xfrm>
            <a:off x="4141788" y="3059113"/>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400">
                <a:solidFill>
                  <a:srgbClr val="FFFFFF"/>
                </a:solidFill>
                <a:cs typeface="Arial" charset="0"/>
              </a:rPr>
              <a:t>9</a:t>
            </a:r>
          </a:p>
        </p:txBody>
      </p:sp>
      <p:sp>
        <p:nvSpPr>
          <p:cNvPr id="51216" name="Rectangle 26"/>
          <p:cNvSpPr>
            <a:spLocks noChangeArrowheads="1"/>
          </p:cNvSpPr>
          <p:nvPr/>
        </p:nvSpPr>
        <p:spPr bwMode="auto">
          <a:xfrm>
            <a:off x="179388" y="2349500"/>
            <a:ext cx="152400" cy="228600"/>
          </a:xfrm>
          <a:prstGeom prst="rect">
            <a:avLst/>
          </a:prstGeom>
          <a:solidFill>
            <a:schemeClr val="tx2">
              <a:lumMod val="75000"/>
            </a:schemeClr>
          </a:solidFill>
          <a:ln w="9525">
            <a:solidFill>
              <a:schemeClr val="tx1"/>
            </a:solidFill>
            <a:miter lim="800000"/>
            <a:headEnd/>
            <a:tailEnd/>
          </a:ln>
        </p:spPr>
        <p:txBody>
          <a:bodyPr wrap="none" anchor="ctr"/>
          <a:lstStyle/>
          <a:p>
            <a:pPr>
              <a:defRPr/>
            </a:pPr>
            <a:endParaRPr lang="fr-FR" sz="1800">
              <a:latin typeface="Helvetica Neue Light" charset="0"/>
              <a:ea typeface="ヒラギノ角ゴ ProN W3" charset="-128"/>
              <a:cs typeface="ヒラギノ角ゴ ProN W3" charset="-128"/>
            </a:endParaRPr>
          </a:p>
        </p:txBody>
      </p:sp>
      <p:sp>
        <p:nvSpPr>
          <p:cNvPr id="60432" name="Text Box 27"/>
          <p:cNvSpPr txBox="1">
            <a:spLocks noChangeArrowheads="1"/>
          </p:cNvSpPr>
          <p:nvPr/>
        </p:nvSpPr>
        <p:spPr bwMode="auto">
          <a:xfrm>
            <a:off x="612775" y="2276475"/>
            <a:ext cx="331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FFFF"/>
                </a:solidFill>
                <a:latin typeface="Helvetica Neue Light" charset="0"/>
                <a:ea typeface="ヒラギノ角ゴ ProN W3" charset="0"/>
                <a:cs typeface="ヒラギノ角ゴ ProN W3" charset="0"/>
              </a:rPr>
              <a:t>Globale (µm/an) </a:t>
            </a:r>
          </a:p>
        </p:txBody>
      </p:sp>
      <p:pic>
        <p:nvPicPr>
          <p:cNvPr id="19"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2227" y="290909"/>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822824" y="1683048"/>
            <a:ext cx="4030663" cy="461665"/>
          </a:xfrm>
          <a:prstGeom prst="rect">
            <a:avLst/>
          </a:prstGeom>
          <a:noFill/>
        </p:spPr>
        <p:txBody>
          <a:bodyPr wrap="square" rtlCol="0">
            <a:spAutoFit/>
          </a:bodyPr>
          <a:lstStyle/>
          <a:p>
            <a:r>
              <a:rPr lang="fr-FR" dirty="0" smtClean="0"/>
              <a:t>Couple métal / PE 1</a:t>
            </a:r>
            <a:r>
              <a:rPr lang="fr-FR" baseline="30000" dirty="0" smtClean="0"/>
              <a:t>ère</a:t>
            </a:r>
            <a:r>
              <a:rPr lang="fr-FR" dirty="0" smtClean="0"/>
              <a:t> </a:t>
            </a:r>
            <a:r>
              <a:rPr lang="fr-FR" dirty="0" err="1" smtClean="0"/>
              <a:t>Gen</a:t>
            </a:r>
            <a:r>
              <a:rPr lang="fr-FR" dirty="0" smtClean="0"/>
              <a:t>.</a:t>
            </a:r>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64838" y="319863"/>
            <a:ext cx="7772400" cy="914400"/>
          </a:xfrm>
        </p:spPr>
        <p:txBody>
          <a:bodyPr/>
          <a:lstStyle/>
          <a:p>
            <a:r>
              <a:rPr lang="fr-FR" dirty="0" smtClean="0"/>
              <a:t>Douleurs</a:t>
            </a:r>
            <a:endParaRPr lang="fr-FR" dirty="0"/>
          </a:p>
        </p:txBody>
      </p:sp>
      <p:sp>
        <p:nvSpPr>
          <p:cNvPr id="3" name="Espace réservé du contenu 2"/>
          <p:cNvSpPr>
            <a:spLocks noGrp="1"/>
          </p:cNvSpPr>
          <p:nvPr>
            <p:ph idx="4294967295"/>
          </p:nvPr>
        </p:nvSpPr>
        <p:spPr>
          <a:xfrm>
            <a:off x="583809" y="1623600"/>
            <a:ext cx="7772400" cy="4572000"/>
          </a:xfrm>
        </p:spPr>
        <p:txBody>
          <a:bodyPr/>
          <a:lstStyle/>
          <a:p>
            <a:r>
              <a:rPr lang="fr-FR" dirty="0" smtClean="0"/>
              <a:t>Conflit Psoas – cupule</a:t>
            </a:r>
          </a:p>
          <a:p>
            <a:r>
              <a:rPr lang="fr-FR" dirty="0" smtClean="0"/>
              <a:t>Douleurs de Tige fémorale</a:t>
            </a:r>
          </a:p>
          <a:p>
            <a:r>
              <a:rPr lang="fr-FR" dirty="0" smtClean="0"/>
              <a:t>Descellements précoces</a:t>
            </a:r>
          </a:p>
          <a:p>
            <a:r>
              <a:rPr lang="fr-FR" dirty="0" smtClean="0"/>
              <a:t>Usure et ostéolyse</a:t>
            </a:r>
          </a:p>
          <a:p>
            <a:r>
              <a:rPr lang="fr-FR" dirty="0" smtClean="0">
                <a:solidFill>
                  <a:srgbClr val="FFFF00"/>
                </a:solidFill>
              </a:rPr>
              <a:t>Restituer une anatomie et une physiologie articulaire aussi proche que possible de la normale:</a:t>
            </a:r>
            <a:r>
              <a:rPr lang="fr-FR" dirty="0" smtClean="0"/>
              <a:t> Centre articulaire, orientation du col tension musculaire</a:t>
            </a:r>
          </a:p>
        </p:txBody>
      </p:sp>
      <p:pic>
        <p:nvPicPr>
          <p:cNvPr id="6" name="Image 7"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6188" y="6308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304537"/>
            <a:ext cx="1993900" cy="32400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410193"/>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re 1"/>
          <p:cNvSpPr>
            <a:spLocks noGrp="1"/>
          </p:cNvSpPr>
          <p:nvPr>
            <p:ph type="title" idx="4294967295"/>
          </p:nvPr>
        </p:nvSpPr>
        <p:spPr>
          <a:xfrm>
            <a:off x="0" y="188912"/>
            <a:ext cx="5138655" cy="2041091"/>
          </a:xfrm>
        </p:spPr>
        <p:txBody>
          <a:bodyPr/>
          <a:lstStyle/>
          <a:p>
            <a:pPr algn="l" eaLnBrk="1" hangingPunct="1"/>
            <a:r>
              <a:rPr lang="fr-FR" dirty="0">
                <a:latin typeface="Arial" charset="0"/>
                <a:ea typeface="ＭＳ Ｐゴシック" charset="0"/>
                <a:cs typeface="ＭＳ Ｐゴシック" charset="0"/>
              </a:rPr>
              <a:t>Conflit  psoas </a:t>
            </a:r>
            <a:r>
              <a:rPr lang="fr-FR" dirty="0" smtClean="0">
                <a:latin typeface="Arial" charset="0"/>
                <a:ea typeface="ＭＳ Ｐゴシック" charset="0"/>
                <a:cs typeface="ＭＳ Ｐゴシック" charset="0"/>
              </a:rPr>
              <a:t>- cupule</a:t>
            </a:r>
            <a:br>
              <a:rPr lang="fr-FR" dirty="0" smtClean="0">
                <a:latin typeface="Arial" charset="0"/>
                <a:ea typeface="ＭＳ Ｐゴシック" charset="0"/>
                <a:cs typeface="ＭＳ Ｐゴシック" charset="0"/>
              </a:rPr>
            </a:br>
            <a:r>
              <a:rPr lang="fr-FR" dirty="0" smtClean="0">
                <a:latin typeface="Arial" charset="0"/>
                <a:ea typeface="ＭＳ Ｐゴシック" charset="0"/>
                <a:cs typeface="ＭＳ Ｐゴシック" charset="0"/>
              </a:rPr>
              <a:t>1</a:t>
            </a:r>
            <a:r>
              <a:rPr lang="fr-FR" baseline="30000" dirty="0" smtClean="0">
                <a:latin typeface="Arial" charset="0"/>
                <a:ea typeface="ＭＳ Ｐゴシック" charset="0"/>
                <a:cs typeface="ＭＳ Ｐゴシック" charset="0"/>
              </a:rPr>
              <a:t>ère</a:t>
            </a:r>
            <a:r>
              <a:rPr lang="fr-FR" dirty="0" smtClean="0">
                <a:latin typeface="Arial" charset="0"/>
                <a:ea typeface="ＭＳ Ｐゴシック" charset="0"/>
                <a:cs typeface="ＭＳ Ｐゴシック" charset="0"/>
              </a:rPr>
              <a:t> cause de douleurs à moyen terme </a:t>
            </a:r>
            <a:endParaRPr lang="fr-FR" dirty="0">
              <a:latin typeface="Arial" charset="0"/>
              <a:ea typeface="ＭＳ Ｐゴシック" charset="0"/>
              <a:cs typeface="ＭＳ Ｐゴシック" charset="0"/>
            </a:endParaRPr>
          </a:p>
        </p:txBody>
      </p:sp>
      <p:pic>
        <p:nvPicPr>
          <p:cNvPr id="7987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1813" y="362416"/>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3838" y="3102141"/>
            <a:ext cx="20685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ZoneTexte 7"/>
          <p:cNvSpPr txBox="1">
            <a:spLocks noChangeArrowheads="1"/>
          </p:cNvSpPr>
          <p:nvPr/>
        </p:nvSpPr>
        <p:spPr bwMode="auto">
          <a:xfrm>
            <a:off x="163394" y="2564633"/>
            <a:ext cx="6329362"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buFont typeface="Wingdings" charset="2"/>
              <a:buChar char="Ø"/>
            </a:pPr>
            <a:r>
              <a:rPr lang="fr-FR" sz="2800" dirty="0"/>
              <a:t>Traitement médical: </a:t>
            </a:r>
          </a:p>
          <a:p>
            <a:r>
              <a:rPr lang="fr-FR" sz="2800" dirty="0"/>
              <a:t>    </a:t>
            </a:r>
            <a:r>
              <a:rPr lang="fr-FR" dirty="0"/>
              <a:t>infiltration sous scanner, ou Echo</a:t>
            </a:r>
            <a:r>
              <a:rPr lang="fr-FR" dirty="0" smtClean="0"/>
              <a:t>.</a:t>
            </a:r>
          </a:p>
          <a:p>
            <a:r>
              <a:rPr lang="fr-FR" dirty="0"/>
              <a:t> </a:t>
            </a:r>
            <a:r>
              <a:rPr lang="fr-FR" dirty="0" smtClean="0"/>
              <a:t>   </a:t>
            </a:r>
            <a:r>
              <a:rPr lang="fr-FR" dirty="0"/>
              <a:t>(</a:t>
            </a:r>
            <a:r>
              <a:rPr lang="fr-FR" dirty="0" smtClean="0"/>
              <a:t>corticoïdes, </a:t>
            </a:r>
            <a:r>
              <a:rPr lang="fr-FR" dirty="0" err="1"/>
              <a:t>Botox</a:t>
            </a:r>
            <a:r>
              <a:rPr lang="fr-FR" dirty="0" smtClean="0"/>
              <a:t>)     </a:t>
            </a:r>
            <a:r>
              <a:rPr lang="fr-FR" sz="2800" dirty="0"/>
              <a:t>					 </a:t>
            </a:r>
            <a:endParaRPr lang="fr-FR" sz="2800" dirty="0" smtClean="0"/>
          </a:p>
          <a:p>
            <a:pPr marL="342900" indent="-342900">
              <a:buFont typeface="Wingdings" charset="2"/>
              <a:buChar char="Ø"/>
            </a:pPr>
            <a:r>
              <a:rPr lang="fr-FR" sz="2800" dirty="0" smtClean="0"/>
              <a:t>Traitement </a:t>
            </a:r>
            <a:r>
              <a:rPr lang="fr-FR" sz="2800" dirty="0"/>
              <a:t>chirurgical:</a:t>
            </a:r>
          </a:p>
          <a:p>
            <a:r>
              <a:rPr lang="fr-FR" sz="2800" dirty="0"/>
              <a:t>   </a:t>
            </a:r>
            <a:r>
              <a:rPr lang="fr-FR" dirty="0"/>
              <a:t>Ténotomie, changement de cupule</a:t>
            </a:r>
          </a:p>
          <a:p>
            <a:endParaRPr lang="fr-FR" sz="2000" dirty="0"/>
          </a:p>
          <a:p>
            <a:endParaRPr lang="fr-FR" sz="2800" dirty="0" smtClean="0">
              <a:solidFill>
                <a:srgbClr val="FFFF00"/>
              </a:solidFill>
            </a:endParaRPr>
          </a:p>
          <a:p>
            <a:r>
              <a:rPr lang="fr-FR" sz="2800" dirty="0" smtClean="0">
                <a:solidFill>
                  <a:srgbClr val="FFFF00"/>
                </a:solidFill>
              </a:rPr>
              <a:t>Prévention</a:t>
            </a:r>
            <a:r>
              <a:rPr lang="fr-FR" sz="2800" dirty="0">
                <a:solidFill>
                  <a:srgbClr val="FFFF00"/>
                </a:solidFill>
              </a:rPr>
              <a:t>: Bon </a:t>
            </a:r>
            <a:r>
              <a:rPr lang="fr-FR" sz="2800" dirty="0" smtClean="0">
                <a:solidFill>
                  <a:srgbClr val="FFFF00"/>
                </a:solidFill>
              </a:rPr>
              <a:t>positionnement Cupule </a:t>
            </a:r>
            <a:r>
              <a:rPr lang="fr-FR" sz="2800" dirty="0">
                <a:solidFill>
                  <a:srgbClr val="FFFF00"/>
                </a:solidFill>
              </a:rPr>
              <a:t>anatomique </a:t>
            </a:r>
          </a:p>
        </p:txBody>
      </p:sp>
      <p:sp>
        <p:nvSpPr>
          <p:cNvPr id="79878" name="ZoneTexte 8"/>
          <p:cNvSpPr txBox="1">
            <a:spLocks noChangeArrowheads="1"/>
          </p:cNvSpPr>
          <p:nvPr/>
        </p:nvSpPr>
        <p:spPr bwMode="auto">
          <a:xfrm>
            <a:off x="7685424" y="5159207"/>
            <a:ext cx="990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fr-FR" sz="1100" dirty="0">
                <a:solidFill>
                  <a:srgbClr val="4E5B6F"/>
                </a:solidFill>
              </a:rPr>
              <a:t>ADM ®</a:t>
            </a:r>
          </a:p>
        </p:txBody>
      </p:sp>
      <p:pic>
        <p:nvPicPr>
          <p:cNvPr id="79879" name="Image 7" descr="ac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63087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403032"/>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723900" y="228600"/>
            <a:ext cx="8420100" cy="1143000"/>
          </a:xfrm>
        </p:spPr>
        <p:txBody>
          <a:bodyPr lIns="90488" tIns="44450" rIns="90488" bIns="44450"/>
          <a:lstStyle/>
          <a:p>
            <a:pPr eaLnBrk="1" fontAlgn="auto" hangingPunct="1">
              <a:spcAft>
                <a:spcPts val="0"/>
              </a:spcAft>
              <a:defRPr/>
            </a:pPr>
            <a:r>
              <a:rPr lang="fr-FR" sz="3600" dirty="0">
                <a:latin typeface="Arial"/>
                <a:ea typeface="+mj-ea"/>
                <a:cs typeface="Arial"/>
              </a:rPr>
              <a:t>Conflit antérieur </a:t>
            </a:r>
            <a:r>
              <a:rPr lang="fr-FR" sz="3600" dirty="0" smtClean="0">
                <a:latin typeface="Arial"/>
                <a:ea typeface="+mj-ea"/>
                <a:cs typeface="Arial"/>
              </a:rPr>
              <a:t>psoas - cupule</a:t>
            </a:r>
            <a:r>
              <a:rPr lang="fr-FR" sz="3600" dirty="0">
                <a:latin typeface="Arial"/>
                <a:ea typeface="+mj-ea"/>
                <a:cs typeface="Arial"/>
              </a:rPr>
              <a:t/>
            </a:r>
            <a:br>
              <a:rPr lang="fr-FR" sz="3600" dirty="0">
                <a:latin typeface="Arial"/>
                <a:ea typeface="+mj-ea"/>
                <a:cs typeface="Arial"/>
              </a:rPr>
            </a:br>
            <a:r>
              <a:rPr lang="fr-FR" sz="3600" dirty="0">
                <a:latin typeface="Arial"/>
                <a:ea typeface="+mj-ea"/>
                <a:cs typeface="Arial"/>
              </a:rPr>
              <a:t>avec quelles cupules ?</a:t>
            </a:r>
          </a:p>
        </p:txBody>
      </p:sp>
      <p:sp>
        <p:nvSpPr>
          <p:cNvPr id="72706" name="Rectangle 3"/>
          <p:cNvSpPr>
            <a:spLocks noChangeArrowheads="1"/>
          </p:cNvSpPr>
          <p:nvPr/>
        </p:nvSpPr>
        <p:spPr bwMode="auto">
          <a:xfrm>
            <a:off x="801688" y="1920875"/>
            <a:ext cx="8037512"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defTabSz="762000">
              <a:buFont typeface="Times" charset="0"/>
              <a:buChar char="•"/>
            </a:pPr>
            <a:r>
              <a:rPr lang="fr-FR" b="1">
                <a:latin typeface="Helvetica" charset="0"/>
              </a:rPr>
              <a:t> Peut survenir avec tous types de cupules</a:t>
            </a:r>
          </a:p>
          <a:p>
            <a:pPr defTabSz="762000">
              <a:buFont typeface="Times" charset="0"/>
              <a:buChar char="•"/>
            </a:pPr>
            <a:endParaRPr lang="fr-FR" b="1">
              <a:latin typeface="Helvetica" charset="0"/>
            </a:endParaRPr>
          </a:p>
          <a:p>
            <a:pPr defTabSz="762000">
              <a:buFont typeface="Times" charset="0"/>
              <a:buChar char="•"/>
            </a:pPr>
            <a:r>
              <a:rPr lang="fr-FR" b="1">
                <a:latin typeface="Helvetica" charset="0"/>
              </a:rPr>
              <a:t> Plus souvent en cas de cupule :</a:t>
            </a:r>
            <a:endParaRPr lang="fr-FR" sz="3200" b="1">
              <a:latin typeface="Helvetica" charset="0"/>
            </a:endParaRPr>
          </a:p>
          <a:p>
            <a:pPr defTabSz="762000">
              <a:buFont typeface="Times" charset="0"/>
              <a:buNone/>
            </a:pPr>
            <a:r>
              <a:rPr lang="fr-FR"/>
              <a:t>	- surdimensionnée, </a:t>
            </a:r>
          </a:p>
          <a:p>
            <a:pPr defTabSz="762000">
              <a:buFont typeface="Times" charset="0"/>
              <a:buNone/>
            </a:pPr>
            <a:r>
              <a:rPr lang="fr-FR"/>
              <a:t>	- peu antéversée, </a:t>
            </a:r>
          </a:p>
          <a:p>
            <a:pPr defTabSz="762000">
              <a:buFont typeface="Times" charset="0"/>
              <a:buNone/>
            </a:pPr>
            <a:r>
              <a:rPr lang="fr-FR"/>
              <a:t>	- extruse par fraisage insuffisant </a:t>
            </a:r>
          </a:p>
          <a:p>
            <a:pPr defTabSz="762000">
              <a:buFont typeface="Times" charset="0"/>
              <a:buNone/>
            </a:pPr>
            <a:r>
              <a:rPr lang="fr-FR"/>
              <a:t>	- dont le dessin cylindro-sphérique déborde </a:t>
            </a:r>
          </a:p>
          <a:p>
            <a:pPr defTabSz="762000">
              <a:buFont typeface="Times" charset="0"/>
              <a:buNone/>
            </a:pPr>
            <a:endParaRPr lang="fr-FR" sz="3200" b="1">
              <a:latin typeface="Helvetica" charset="0"/>
            </a:endParaRPr>
          </a:p>
          <a:p>
            <a:pPr defTabSz="762000">
              <a:buFont typeface="Times" charset="0"/>
              <a:buNone/>
            </a:pPr>
            <a:endParaRPr lang="fr-FR" sz="3200" b="1">
              <a:latin typeface="Helvetica" charset="0"/>
            </a:endParaRPr>
          </a:p>
          <a:p>
            <a:pPr defTabSz="762000">
              <a:buFont typeface="Times" charset="0"/>
              <a:buNone/>
            </a:pPr>
            <a:endParaRPr lang="fr-FR" sz="3200">
              <a:latin typeface="Helvetica" charset="0"/>
            </a:endParaRP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800600"/>
            <a:ext cx="18288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724400"/>
            <a:ext cx="1657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572000"/>
            <a:ext cx="18399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800600"/>
            <a:ext cx="2209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73038" y="217911"/>
            <a:ext cx="5233497" cy="1143000"/>
          </a:xfrm>
        </p:spPr>
        <p:txBody>
          <a:bodyPr lIns="90488" tIns="44450" rIns="90488" bIns="44450"/>
          <a:lstStyle/>
          <a:p>
            <a:pPr eaLnBrk="1" fontAlgn="auto" hangingPunct="1">
              <a:spcAft>
                <a:spcPts val="0"/>
              </a:spcAft>
              <a:defRPr/>
            </a:pPr>
            <a:r>
              <a:rPr lang="fr-FR" sz="3200" dirty="0">
                <a:solidFill>
                  <a:schemeClr val="tx2">
                    <a:satMod val="200000"/>
                  </a:schemeClr>
                </a:solidFill>
                <a:latin typeface="Arial"/>
                <a:ea typeface="+mj-ea"/>
                <a:cs typeface="Arial"/>
              </a:rPr>
              <a:t>Conflit antérieur </a:t>
            </a:r>
            <a:r>
              <a:rPr lang="fr-FR" sz="3200" dirty="0" err="1">
                <a:solidFill>
                  <a:schemeClr val="tx2">
                    <a:satMod val="200000"/>
                  </a:schemeClr>
                </a:solidFill>
                <a:latin typeface="Arial"/>
                <a:ea typeface="+mj-ea"/>
                <a:cs typeface="Arial"/>
              </a:rPr>
              <a:t>psoas-cupule</a:t>
            </a:r>
            <a:r>
              <a:rPr lang="fr-FR" sz="3200" dirty="0">
                <a:solidFill>
                  <a:schemeClr val="tx2">
                    <a:satMod val="200000"/>
                  </a:schemeClr>
                </a:solidFill>
                <a:latin typeface="Arial"/>
                <a:ea typeface="+mj-ea"/>
                <a:cs typeface="Arial"/>
              </a:rPr>
              <a:t/>
            </a:r>
            <a:br>
              <a:rPr lang="fr-FR" sz="3200" dirty="0">
                <a:solidFill>
                  <a:schemeClr val="tx2">
                    <a:satMod val="200000"/>
                  </a:schemeClr>
                </a:solidFill>
                <a:latin typeface="Arial"/>
                <a:ea typeface="+mj-ea"/>
                <a:cs typeface="Arial"/>
              </a:rPr>
            </a:br>
            <a:r>
              <a:rPr lang="fr-FR" sz="3200" dirty="0">
                <a:solidFill>
                  <a:schemeClr val="tx2">
                    <a:satMod val="200000"/>
                  </a:schemeClr>
                </a:solidFill>
                <a:latin typeface="Arial"/>
                <a:ea typeface="+mj-ea"/>
                <a:cs typeface="Arial"/>
              </a:rPr>
              <a:t> </a:t>
            </a:r>
            <a:r>
              <a:rPr lang="fr-FR" sz="2400" dirty="0">
                <a:solidFill>
                  <a:schemeClr val="tx2">
                    <a:satMod val="200000"/>
                  </a:schemeClr>
                </a:solidFill>
                <a:latin typeface="Arial"/>
                <a:ea typeface="+mj-ea"/>
                <a:cs typeface="Arial"/>
              </a:rPr>
              <a:t>Facteur anatomique favorisant  ?</a:t>
            </a:r>
            <a:r>
              <a:rPr lang="fr-FR" sz="1800" dirty="0">
                <a:solidFill>
                  <a:schemeClr val="tx2">
                    <a:satMod val="200000"/>
                  </a:schemeClr>
                </a:solidFill>
                <a:latin typeface="Arial"/>
                <a:ea typeface="+mj-ea"/>
                <a:cs typeface="Arial"/>
              </a:rPr>
              <a:t> </a:t>
            </a:r>
          </a:p>
        </p:txBody>
      </p:sp>
      <p:pic>
        <p:nvPicPr>
          <p:cNvPr id="747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85" y="2866652"/>
            <a:ext cx="3617840" cy="323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Acetabulum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60" y="2866654"/>
            <a:ext cx="3478180" cy="32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22300" y="6235698"/>
            <a:ext cx="8061325" cy="339725"/>
          </a:xfrm>
          <a:prstGeom prst="rect">
            <a:avLst/>
          </a:prstGeom>
        </p:spPr>
        <p:txBody>
          <a:bodyPr>
            <a:spAutoFit/>
          </a:bodyPr>
          <a:lstStyle/>
          <a:p>
            <a:pPr>
              <a:spcBef>
                <a:spcPct val="50000"/>
              </a:spcBef>
              <a:defRPr/>
            </a:pPr>
            <a:r>
              <a:rPr lang="fr-FR" sz="1600">
                <a:effectLst>
                  <a:outerShdw blurRad="38100" dist="38100" dir="2700000" algn="tl">
                    <a:srgbClr val="4E5B6F"/>
                  </a:outerShdw>
                </a:effectLst>
              </a:rPr>
              <a:t>Poulie de réflexion du psoas -iliaque au niveau de l</a:t>
            </a:r>
            <a:r>
              <a:rPr lang="ja-JP" altLang="fr-FR" sz="1600">
                <a:effectLst>
                  <a:outerShdw blurRad="38100" dist="38100" dir="2700000" algn="tl">
                    <a:srgbClr val="4E5B6F"/>
                  </a:outerShdw>
                </a:effectLst>
              </a:rPr>
              <a:t>’</a:t>
            </a:r>
            <a:r>
              <a:rPr lang="fr-FR" sz="1600">
                <a:effectLst>
                  <a:outerShdw blurRad="38100" dist="38100" dir="2700000" algn="tl">
                    <a:srgbClr val="4E5B6F"/>
                  </a:outerShdw>
                </a:effectLst>
              </a:rPr>
              <a:t>éminence Ilio pectinée</a:t>
            </a:r>
          </a:p>
        </p:txBody>
      </p:sp>
      <p:pic>
        <p:nvPicPr>
          <p:cNvPr id="7" name="Image 7" descr="ac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02538" y="217911"/>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4189577" y="1957388"/>
            <a:ext cx="4494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defTabSz="762000"/>
            <a:r>
              <a:rPr lang="fr-FR" sz="2000" b="1" dirty="0">
                <a:latin typeface="Helvetica" charset="0"/>
              </a:rPr>
              <a:t>« Certains rebords acétabulaires antérieurs sont hypoplasiques … »</a:t>
            </a:r>
            <a:endParaRPr lang="fr-FR" sz="2000" dirty="0">
              <a:latin typeface="Helvetica" charset="0"/>
            </a:endParaRPr>
          </a:p>
        </p:txBody>
      </p:sp>
      <p:sp>
        <p:nvSpPr>
          <p:cNvPr id="9" name="Text Box 8"/>
          <p:cNvSpPr txBox="1">
            <a:spLocks noChangeArrowheads="1"/>
          </p:cNvSpPr>
          <p:nvPr/>
        </p:nvSpPr>
        <p:spPr bwMode="auto">
          <a:xfrm>
            <a:off x="6019675" y="1360911"/>
            <a:ext cx="2538413" cy="457200"/>
          </a:xfrm>
          <a:prstGeom prst="rect">
            <a:avLst/>
          </a:prstGeom>
          <a:noFill/>
          <a:ln w="12700">
            <a:noFill/>
            <a:miter lim="800000"/>
            <a:headEnd/>
            <a:tailEnd/>
          </a:ln>
          <a:effectLst/>
        </p:spPr>
        <p:txBody>
          <a:bodyPr wrap="none">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37931725" indent="-37474525" defTabSz="7620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FR" dirty="0" err="1" smtClean="0">
                <a:solidFill>
                  <a:srgbClr val="C1EEFF"/>
                </a:solidFill>
              </a:rPr>
              <a:t>Lazennec</a:t>
            </a:r>
            <a:r>
              <a:rPr lang="fr-FR" dirty="0" smtClean="0">
                <a:solidFill>
                  <a:srgbClr val="C1EEFF"/>
                </a:solidFill>
              </a:rPr>
              <a:t> (1997)</a:t>
            </a: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p:cNvSpPr>
          <p:nvPr/>
        </p:nvSpPr>
        <p:spPr bwMode="auto">
          <a:xfrm>
            <a:off x="228600" y="635905"/>
            <a:ext cx="78676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defTabSz="762000"/>
            <a:r>
              <a:rPr lang="fr-FR" sz="4000" dirty="0">
                <a:solidFill>
                  <a:srgbClr val="C1EEFF"/>
                </a:solidFill>
              </a:rPr>
              <a:t>Etude </a:t>
            </a:r>
            <a:r>
              <a:rPr lang="fr-FR" sz="4000" dirty="0" err="1" smtClean="0">
                <a:solidFill>
                  <a:srgbClr val="C1EEFF"/>
                </a:solidFill>
              </a:rPr>
              <a:t>Scannographique</a:t>
            </a:r>
            <a:endParaRPr lang="fr-FR" sz="4000" dirty="0" smtClean="0">
              <a:solidFill>
                <a:srgbClr val="C1EEFF"/>
              </a:solidFill>
            </a:endParaRPr>
          </a:p>
          <a:p>
            <a:pPr defTabSz="762000"/>
            <a:r>
              <a:rPr lang="fr-FR" sz="1800" i="1" dirty="0">
                <a:solidFill>
                  <a:srgbClr val="C1EEFF"/>
                </a:solidFill>
              </a:rPr>
              <a:t>Pr E. </a:t>
            </a:r>
            <a:r>
              <a:rPr lang="fr-FR" sz="1800" i="1" dirty="0" err="1">
                <a:solidFill>
                  <a:srgbClr val="C1EEFF"/>
                </a:solidFill>
              </a:rPr>
              <a:t>Vandenbusche</a:t>
            </a:r>
            <a:r>
              <a:rPr lang="fr-FR" sz="1800" i="1" dirty="0">
                <a:solidFill>
                  <a:srgbClr val="C1EEFF"/>
                </a:solidFill>
              </a:rPr>
              <a:t>, Dr R. Béracassat ( Logiciel </a:t>
            </a:r>
            <a:r>
              <a:rPr lang="fr-FR" sz="1800" i="1" dirty="0" err="1">
                <a:solidFill>
                  <a:srgbClr val="C1EEFF"/>
                </a:solidFill>
              </a:rPr>
              <a:t>Osirix</a:t>
            </a:r>
            <a:r>
              <a:rPr lang="fr-FR" sz="1800" i="1" dirty="0">
                <a:solidFill>
                  <a:srgbClr val="C1EEFF"/>
                </a:solidFill>
              </a:rPr>
              <a:t>)</a:t>
            </a:r>
          </a:p>
          <a:p>
            <a:pPr defTabSz="762000"/>
            <a:endParaRPr lang="fr-FR" sz="4000" dirty="0">
              <a:solidFill>
                <a:srgbClr val="C1EEFF"/>
              </a:solidFill>
            </a:endParaRPr>
          </a:p>
        </p:txBody>
      </p:sp>
      <p:sp>
        <p:nvSpPr>
          <p:cNvPr id="352259" name="Rectangle 3"/>
          <p:cNvSpPr>
            <a:spLocks noChangeArrowheads="1"/>
          </p:cNvSpPr>
          <p:nvPr/>
        </p:nvSpPr>
        <p:spPr bwMode="auto">
          <a:xfrm>
            <a:off x="228600" y="1257300"/>
            <a:ext cx="8915400" cy="3581277"/>
          </a:xfrm>
          <a:prstGeom prst="rect">
            <a:avLst/>
          </a:prstGeom>
          <a:noFill/>
          <a:ln w="12700">
            <a:noFill/>
            <a:miter lim="800000"/>
            <a:headEnd/>
            <a:tailEnd/>
          </a:ln>
          <a:effectLst/>
        </p:spPr>
        <p:txBody>
          <a:bodyPr lIns="90488" tIns="44450" rIns="90488" bIns="44450" anchor="ctr"/>
          <a:lstStyle/>
          <a:p>
            <a:pPr algn="just" defTabSz="762000">
              <a:defRPr/>
            </a:pPr>
            <a:r>
              <a:rPr lang="fr-FR" dirty="0">
                <a:effectLst>
                  <a:outerShdw blurRad="38100" dist="38100" dir="2700000" algn="tl">
                    <a:srgbClr val="4E5B6F"/>
                  </a:outerShdw>
                </a:effectLst>
              </a:rPr>
              <a:t>Préciser les résultats obtenus </a:t>
            </a:r>
            <a:r>
              <a:rPr lang="fr-FR" dirty="0" smtClean="0">
                <a:effectLst>
                  <a:outerShdw blurRad="38100" dist="38100" dir="2700000" algn="tl">
                    <a:srgbClr val="4E5B6F"/>
                  </a:outerShdw>
                </a:effectLst>
              </a:rPr>
              <a:t>par navigation</a:t>
            </a:r>
            <a:r>
              <a:rPr lang="fr-FR" dirty="0">
                <a:effectLst>
                  <a:outerShdw blurRad="38100" dist="38100" dir="2700000" algn="tl">
                    <a:srgbClr val="4E5B6F"/>
                  </a:outerShdw>
                </a:effectLst>
              </a:rPr>
              <a:t/>
            </a:r>
            <a:br>
              <a:rPr lang="fr-FR" dirty="0">
                <a:effectLst>
                  <a:outerShdw blurRad="38100" dist="38100" dir="2700000" algn="tl">
                    <a:srgbClr val="4E5B6F"/>
                  </a:outerShdw>
                </a:effectLst>
              </a:rPr>
            </a:br>
            <a:r>
              <a:rPr lang="fr-FR" dirty="0" smtClean="0">
                <a:effectLst>
                  <a:outerShdw blurRad="38100" dist="38100" dir="2700000" algn="tl">
                    <a:srgbClr val="4E5B6F"/>
                  </a:outerShdw>
                </a:effectLst>
              </a:rPr>
              <a:t>Etude du </a:t>
            </a:r>
            <a:r>
              <a:rPr lang="fr-FR" dirty="0">
                <a:effectLst>
                  <a:outerShdw blurRad="38100" dist="38100" dir="2700000" algn="tl">
                    <a:srgbClr val="4E5B6F"/>
                  </a:outerShdw>
                </a:effectLst>
              </a:rPr>
              <a:t>profil de </a:t>
            </a:r>
            <a:r>
              <a:rPr lang="fr-FR" dirty="0" smtClean="0">
                <a:effectLst>
                  <a:outerShdw blurRad="38100" dist="38100" dir="2700000" algn="tl">
                    <a:srgbClr val="4E5B6F"/>
                  </a:outerShdw>
                </a:effectLst>
              </a:rPr>
              <a:t>l</a:t>
            </a:r>
            <a:r>
              <a:rPr lang="ja-JP" altLang="fr-FR" dirty="0" smtClean="0">
                <a:effectLst>
                  <a:outerShdw blurRad="38100" dist="38100" dir="2700000" algn="tl">
                    <a:srgbClr val="4E5B6F"/>
                  </a:outerShdw>
                </a:effectLst>
              </a:rPr>
              <a:t>’</a:t>
            </a:r>
            <a:r>
              <a:rPr lang="fr-FR" dirty="0" err="1" smtClean="0">
                <a:effectLst>
                  <a:outerShdw blurRad="38100" dist="38100" dir="2700000" algn="tl">
                    <a:srgbClr val="4E5B6F"/>
                  </a:outerShdw>
                </a:effectLst>
              </a:rPr>
              <a:t>acétabulum</a:t>
            </a:r>
            <a:r>
              <a:rPr lang="fr-FR" dirty="0" smtClean="0">
                <a:effectLst>
                  <a:outerShdw blurRad="38100" dist="38100" dir="2700000" algn="tl">
                    <a:srgbClr val="4E5B6F"/>
                  </a:outerShdw>
                </a:effectLst>
              </a:rPr>
              <a:t> </a:t>
            </a:r>
            <a:r>
              <a:rPr lang="fr-FR" dirty="0">
                <a:effectLst>
                  <a:outerShdw blurRad="38100" dist="38100" dir="2700000" algn="tl">
                    <a:srgbClr val="4E5B6F"/>
                  </a:outerShdw>
                </a:effectLst>
              </a:rPr>
              <a:t/>
            </a:r>
            <a:br>
              <a:rPr lang="fr-FR" dirty="0">
                <a:effectLst>
                  <a:outerShdw blurRad="38100" dist="38100" dir="2700000" algn="tl">
                    <a:srgbClr val="4E5B6F"/>
                  </a:outerShdw>
                </a:effectLst>
              </a:rPr>
            </a:br>
            <a:r>
              <a:rPr lang="fr-FR" dirty="0">
                <a:effectLst>
                  <a:outerShdw blurRad="38100" dist="38100" dir="2700000" algn="tl">
                    <a:srgbClr val="4E5B6F"/>
                  </a:outerShdw>
                </a:effectLst>
              </a:rPr>
              <a:t>M</a:t>
            </a:r>
            <a:r>
              <a:rPr lang="fr-FR" dirty="0" smtClean="0">
                <a:effectLst>
                  <a:outerShdw blurRad="38100" dist="38100" dir="2700000" algn="tl">
                    <a:srgbClr val="4E5B6F"/>
                  </a:outerShdw>
                </a:effectLst>
              </a:rPr>
              <a:t>esures </a:t>
            </a:r>
            <a:r>
              <a:rPr lang="fr-FR" dirty="0">
                <a:effectLst>
                  <a:outerShdw blurRad="38100" dist="38100" dir="2700000" algn="tl">
                    <a:srgbClr val="4E5B6F"/>
                  </a:outerShdw>
                </a:effectLst>
              </a:rPr>
              <a:t>à partir de reconstructions 3D de scanners de </a:t>
            </a:r>
            <a:r>
              <a:rPr lang="fr-FR" dirty="0" smtClean="0">
                <a:effectLst>
                  <a:outerShdw blurRad="38100" dist="38100" dir="2700000" algn="tl">
                    <a:srgbClr val="4E5B6F"/>
                  </a:outerShdw>
                </a:effectLst>
              </a:rPr>
              <a:t>bassin (HEGP et Clinique Bonnefon) </a:t>
            </a:r>
          </a:p>
          <a:p>
            <a:pPr algn="just" defTabSz="762000">
              <a:defRPr/>
            </a:pPr>
            <a:endParaRPr lang="fr-FR" dirty="0" smtClean="0">
              <a:effectLst>
                <a:outerShdw blurRad="38100" dist="38100" dir="2700000" algn="tl">
                  <a:srgbClr val="4E5B6F"/>
                </a:outerShdw>
              </a:effectLst>
            </a:endParaRPr>
          </a:p>
          <a:p>
            <a:pPr algn="just" defTabSz="762000">
              <a:defRPr/>
            </a:pPr>
            <a:r>
              <a:rPr lang="fr-FR" sz="2000" i="1" dirty="0" err="1" smtClean="0">
                <a:effectLst>
                  <a:outerShdw blurRad="38100" dist="38100" dir="2700000" algn="tl">
                    <a:srgbClr val="4E5B6F"/>
                  </a:outerShdw>
                </a:effectLst>
              </a:rPr>
              <a:t>OsiriX</a:t>
            </a:r>
            <a:r>
              <a:rPr lang="fr-FR" sz="2000" i="1" dirty="0" smtClean="0">
                <a:effectLst>
                  <a:outerShdw blurRad="38100" dist="38100" dir="2700000" algn="tl">
                    <a:srgbClr val="4E5B6F"/>
                  </a:outerShdw>
                </a:effectLst>
              </a:rPr>
              <a:t> software®  </a:t>
            </a:r>
            <a:r>
              <a:rPr lang="fr-FR" sz="2000" i="1" dirty="0">
                <a:effectLst>
                  <a:outerShdw blurRad="38100" dist="38100" dir="2700000" algn="tl">
                    <a:srgbClr val="4E5B6F"/>
                  </a:outerShdw>
                </a:effectLst>
              </a:rPr>
              <a:t>d'imagerie médicale numérique, </a:t>
            </a:r>
            <a:r>
              <a:rPr lang="fr-FR" sz="2000" i="1" dirty="0" smtClean="0">
                <a:effectLst>
                  <a:outerShdw blurRad="38100" dist="38100" dir="2700000" algn="tl">
                    <a:srgbClr val="4E5B6F"/>
                  </a:outerShdw>
                </a:effectLst>
              </a:rPr>
              <a:t>sur </a:t>
            </a:r>
            <a:r>
              <a:rPr lang="fr-FR" sz="2000" i="1" dirty="0">
                <a:effectLst>
                  <a:outerShdw blurRad="38100" dist="38100" dir="2700000" algn="tl">
                    <a:srgbClr val="4E5B6F"/>
                  </a:outerShdw>
                </a:effectLst>
              </a:rPr>
              <a:t>Macintosh</a:t>
            </a:r>
            <a:r>
              <a:rPr lang="fr-FR" sz="2000" i="1" dirty="0" smtClean="0">
                <a:effectLst>
                  <a:outerShdw blurRad="38100" dist="38100" dir="2700000" algn="tl">
                    <a:srgbClr val="4E5B6F"/>
                  </a:outerShdw>
                </a:effectLst>
              </a:rPr>
              <a:t>, exportation des </a:t>
            </a:r>
            <a:r>
              <a:rPr lang="fr-FR" sz="2000" i="1" dirty="0">
                <a:effectLst>
                  <a:outerShdw blurRad="38100" dist="38100" dir="2700000" algn="tl">
                    <a:srgbClr val="4E5B6F"/>
                  </a:outerShdw>
                </a:effectLst>
              </a:rPr>
              <a:t>coordonnées spatiales des points ROI (</a:t>
            </a:r>
            <a:r>
              <a:rPr lang="fr-FR" sz="2000" i="1" dirty="0" err="1">
                <a:effectLst>
                  <a:outerShdw blurRad="38100" dist="38100" dir="2700000" algn="tl">
                    <a:srgbClr val="4E5B6F"/>
                  </a:outerShdw>
                </a:effectLst>
              </a:rPr>
              <a:t>region</a:t>
            </a:r>
            <a:r>
              <a:rPr lang="fr-FR" sz="2000" i="1" dirty="0">
                <a:effectLst>
                  <a:outerShdw blurRad="38100" dist="38100" dir="2700000" algn="tl">
                    <a:srgbClr val="4E5B6F"/>
                  </a:outerShdw>
                </a:effectLst>
              </a:rPr>
              <a:t> of </a:t>
            </a:r>
            <a:r>
              <a:rPr lang="fr-FR" sz="2000" i="1" dirty="0" err="1">
                <a:effectLst>
                  <a:outerShdw blurRad="38100" dist="38100" dir="2700000" algn="tl">
                    <a:srgbClr val="4E5B6F"/>
                  </a:outerShdw>
                </a:effectLst>
              </a:rPr>
              <a:t>interest</a:t>
            </a:r>
            <a:r>
              <a:rPr lang="fr-FR" sz="2000" i="1" dirty="0">
                <a:effectLst>
                  <a:outerShdw blurRad="38100" dist="38100" dir="2700000" algn="tl">
                    <a:srgbClr val="4E5B6F"/>
                  </a:outerShdw>
                </a:effectLst>
              </a:rPr>
              <a:t>)</a:t>
            </a:r>
            <a:endParaRPr lang="fr-FR" sz="2000" i="1" dirty="0">
              <a:latin typeface="ArialMS" charset="0"/>
            </a:endParaRPr>
          </a:p>
          <a:p>
            <a:pPr marL="342900" indent="-342900" algn="just" defTabSz="762000">
              <a:buFont typeface="Arial"/>
              <a:buChar char="•"/>
              <a:defRPr/>
            </a:pPr>
            <a:endParaRPr lang="fr-FR" dirty="0">
              <a:effectLst>
                <a:outerShdw blurRad="38100" dist="38100" dir="2700000" algn="tl">
                  <a:srgbClr val="4E5B6F"/>
                </a:outerShdw>
              </a:effectLst>
            </a:endParaRPr>
          </a:p>
        </p:txBody>
      </p:sp>
      <p:pic>
        <p:nvPicPr>
          <p:cNvPr id="4"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539" y="4684804"/>
            <a:ext cx="2932467" cy="200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641350" y="512763"/>
            <a:ext cx="7772400" cy="914400"/>
          </a:xfrm>
        </p:spPr>
        <p:txBody>
          <a:bodyPr/>
          <a:lstStyle/>
          <a:p>
            <a:pPr eaLnBrk="1" hangingPunct="1">
              <a:defRPr/>
            </a:pPr>
            <a:r>
              <a:rPr lang="fr-FR" dirty="0">
                <a:latin typeface="Arial" charset="0"/>
                <a:ea typeface="ＭＳ Ｐゴシック" charset="0"/>
                <a:cs typeface="ＭＳ Ｐゴシック" charset="0"/>
              </a:rPr>
              <a:t>I</a:t>
            </a:r>
            <a:r>
              <a:rPr lang="fr-FR" dirty="0" smtClean="0">
                <a:latin typeface="Arial" charset="0"/>
                <a:ea typeface="ＭＳ Ｐゴシック" charset="0"/>
                <a:cs typeface="ＭＳ Ｐゴシック" charset="0"/>
              </a:rPr>
              <a:t>ntervention fréquente</a:t>
            </a:r>
            <a:endParaRPr lang="fr-FR" dirty="0">
              <a:latin typeface="Arial" charset="0"/>
              <a:ea typeface="ＭＳ Ｐゴシック" charset="0"/>
              <a:cs typeface="ＭＳ Ｐゴシック" charset="0"/>
            </a:endParaRPr>
          </a:p>
        </p:txBody>
      </p:sp>
      <p:sp>
        <p:nvSpPr>
          <p:cNvPr id="21506" name="Rectangle 3"/>
          <p:cNvSpPr>
            <a:spLocks noGrp="1" noChangeArrowheads="1"/>
          </p:cNvSpPr>
          <p:nvPr>
            <p:ph idx="4294967295"/>
          </p:nvPr>
        </p:nvSpPr>
        <p:spPr>
          <a:xfrm>
            <a:off x="500001" y="2240481"/>
            <a:ext cx="7772400" cy="3200400"/>
          </a:xfrm>
        </p:spPr>
        <p:txBody>
          <a:bodyPr/>
          <a:lstStyle/>
          <a:p>
            <a:pPr eaLnBrk="1" hangingPunct="1"/>
            <a:r>
              <a:rPr lang="fr-FR" dirty="0">
                <a:latin typeface="Arial" charset="0"/>
                <a:ea typeface="ＭＳ Ｐゴシック" charset="0"/>
                <a:cs typeface="ＭＳ Ｐゴシック" charset="0"/>
              </a:rPr>
              <a:t>+ de 140 000 implantations de PTH par an en France</a:t>
            </a:r>
          </a:p>
          <a:p>
            <a:pPr eaLnBrk="1" hangingPunct="1"/>
            <a:endParaRPr lang="fr-FR" dirty="0">
              <a:latin typeface="Arial" charset="0"/>
              <a:ea typeface="ＭＳ Ｐゴシック" charset="0"/>
              <a:cs typeface="ＭＳ Ｐゴシック" charset="0"/>
            </a:endParaRPr>
          </a:p>
          <a:p>
            <a:pPr eaLnBrk="1" hangingPunct="1"/>
            <a:r>
              <a:rPr lang="fr-FR" dirty="0" smtClean="0">
                <a:latin typeface="Arial" charset="0"/>
                <a:ea typeface="ＭＳ Ｐゴシック" charset="0"/>
                <a:cs typeface="ＭＳ Ｐゴシック" charset="0"/>
              </a:rPr>
              <a:t>2460 </a:t>
            </a:r>
            <a:r>
              <a:rPr lang="fr-FR" dirty="0">
                <a:latin typeface="Arial" charset="0"/>
                <a:ea typeface="ＭＳ Ｐゴシック" charset="0"/>
                <a:cs typeface="ＭＳ Ｐゴシック" charset="0"/>
              </a:rPr>
              <a:t>PTH,  en </a:t>
            </a:r>
            <a:r>
              <a:rPr lang="fr-FR" dirty="0" smtClean="0">
                <a:latin typeface="Arial" charset="0"/>
                <a:ea typeface="ＭＳ Ｐゴシック" charset="0"/>
                <a:cs typeface="ＭＳ Ｐゴシック" charset="0"/>
              </a:rPr>
              <a:t>25 </a:t>
            </a:r>
            <a:r>
              <a:rPr lang="fr-FR" dirty="0">
                <a:latin typeface="Arial" charset="0"/>
                <a:ea typeface="ＭＳ Ｐゴシック" charset="0"/>
                <a:cs typeface="ＭＳ Ｐゴシック" charset="0"/>
              </a:rPr>
              <a:t>ans </a:t>
            </a:r>
            <a:r>
              <a:rPr lang="fr-FR" dirty="0" smtClean="0">
                <a:latin typeface="Arial" charset="0"/>
                <a:ea typeface="ＭＳ Ｐゴシック" charset="0"/>
                <a:cs typeface="ＭＳ Ｐゴシック" charset="0"/>
              </a:rPr>
              <a:t>(Clinique Mistral &amp; Bonnefon)</a:t>
            </a:r>
            <a:endParaRPr lang="fr-FR" dirty="0">
              <a:latin typeface="Arial" charset="0"/>
              <a:ea typeface="ＭＳ Ｐゴシック" charset="0"/>
              <a:cs typeface="ＭＳ Ｐゴシック" charset="0"/>
            </a:endParaRPr>
          </a:p>
          <a:p>
            <a:pPr eaLnBrk="1" hangingPunct="1">
              <a:buFont typeface="Wingdings" charset="0"/>
              <a:buNone/>
            </a:pPr>
            <a:endParaRPr lang="fr-FR" dirty="0">
              <a:latin typeface="Arial" charset="0"/>
              <a:ea typeface="ＭＳ Ｐゴシック" charset="0"/>
              <a:cs typeface="ＭＳ Ｐゴシック" charset="0"/>
            </a:endParaRPr>
          </a:p>
        </p:txBody>
      </p:sp>
      <p:pic>
        <p:nvPicPr>
          <p:cNvPr id="4"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7804" y="602456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1335088" y="30163"/>
            <a:ext cx="80581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85000"/>
              </a:lnSpc>
              <a:buClr>
                <a:srgbClr val="DADDFE"/>
              </a:buClr>
            </a:pPr>
            <a:endParaRPr lang="fr-FR" sz="2200">
              <a:solidFill>
                <a:schemeClr val="bg1"/>
              </a:solidFill>
            </a:endParaRPr>
          </a:p>
        </p:txBody>
      </p:sp>
      <p:sp>
        <p:nvSpPr>
          <p:cNvPr id="107522" name="Text Box 4"/>
          <p:cNvSpPr txBox="1">
            <a:spLocks noChangeArrowheads="1"/>
          </p:cNvSpPr>
          <p:nvPr/>
        </p:nvSpPr>
        <p:spPr bwMode="auto">
          <a:xfrm>
            <a:off x="714375" y="341313"/>
            <a:ext cx="63785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1800" b="1" dirty="0">
                <a:solidFill>
                  <a:srgbClr val="C1EEFF"/>
                </a:solidFill>
              </a:rPr>
              <a:t>ETUDE SCANOGRAPHIQUE (200 hanches, 100 Sc.) </a:t>
            </a:r>
            <a:r>
              <a:rPr lang="fr-FR" sz="1800" dirty="0">
                <a:solidFill>
                  <a:srgbClr val="C1EEFF"/>
                </a:solidFill>
              </a:rPr>
              <a:t> </a:t>
            </a:r>
            <a:r>
              <a:rPr lang="fr-FR" sz="1800" i="1" dirty="0">
                <a:solidFill>
                  <a:srgbClr val="C1EEFF"/>
                </a:solidFill>
              </a:rPr>
              <a:t> </a:t>
            </a:r>
            <a:endParaRPr lang="fr-FR" sz="1800" i="1" dirty="0" smtClean="0">
              <a:solidFill>
                <a:srgbClr val="C1EEFF"/>
              </a:solidFill>
            </a:endParaRPr>
          </a:p>
          <a:p>
            <a:pPr eaLnBrk="1" hangingPunct="1">
              <a:spcBef>
                <a:spcPct val="50000"/>
              </a:spcBef>
            </a:pPr>
            <a:r>
              <a:rPr lang="fr-FR" sz="1800" i="1" dirty="0" smtClean="0">
                <a:solidFill>
                  <a:srgbClr val="C1EEFF"/>
                </a:solidFill>
              </a:rPr>
              <a:t>Pr E. </a:t>
            </a:r>
            <a:r>
              <a:rPr lang="fr-FR" sz="1800" i="1" dirty="0" err="1" smtClean="0">
                <a:solidFill>
                  <a:srgbClr val="C1EEFF"/>
                </a:solidFill>
              </a:rPr>
              <a:t>Vandenbusche</a:t>
            </a:r>
            <a:r>
              <a:rPr lang="fr-FR" sz="1800" i="1" dirty="0" smtClean="0">
                <a:solidFill>
                  <a:srgbClr val="C1EEFF"/>
                </a:solidFill>
              </a:rPr>
              <a:t>, Dr R. </a:t>
            </a:r>
            <a:r>
              <a:rPr lang="fr-FR" sz="1800" i="1" dirty="0" err="1" smtClean="0">
                <a:solidFill>
                  <a:srgbClr val="C1EEFF"/>
                </a:solidFill>
              </a:rPr>
              <a:t>Béracassat</a:t>
            </a:r>
            <a:r>
              <a:rPr lang="fr-FR" sz="1800" i="1" dirty="0" smtClean="0">
                <a:solidFill>
                  <a:srgbClr val="C1EEFF"/>
                </a:solidFill>
              </a:rPr>
              <a:t> ( </a:t>
            </a:r>
            <a:r>
              <a:rPr lang="fr-FR" sz="1800" i="1" dirty="0">
                <a:solidFill>
                  <a:srgbClr val="C1EEFF"/>
                </a:solidFill>
              </a:rPr>
              <a:t>Logiciel </a:t>
            </a:r>
            <a:r>
              <a:rPr lang="fr-FR" sz="1800" i="1" dirty="0" err="1">
                <a:solidFill>
                  <a:srgbClr val="C1EEFF"/>
                </a:solidFill>
              </a:rPr>
              <a:t>Osirix</a:t>
            </a:r>
            <a:r>
              <a:rPr lang="fr-FR" sz="1800" i="1" dirty="0">
                <a:solidFill>
                  <a:srgbClr val="C1EEFF"/>
                </a:solidFill>
              </a:rPr>
              <a:t>)</a:t>
            </a:r>
          </a:p>
        </p:txBody>
      </p:sp>
      <p:pic>
        <p:nvPicPr>
          <p:cNvPr id="10752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484313"/>
            <a:ext cx="266700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575175"/>
            <a:ext cx="2971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0" y="4575175"/>
            <a:ext cx="2819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17"/>
          <p:cNvSpPr txBox="1">
            <a:spLocks noChangeArrowheads="1"/>
          </p:cNvSpPr>
          <p:nvPr/>
        </p:nvSpPr>
        <p:spPr bwMode="auto">
          <a:xfrm>
            <a:off x="3059113" y="1125538"/>
            <a:ext cx="267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solidFill>
                  <a:srgbClr val="FBF895"/>
                </a:solidFill>
                <a:latin typeface="Helvetica" charset="0"/>
              </a:rPr>
              <a:t>Incurvée (&gt;2mm) (79%)</a:t>
            </a:r>
            <a:endParaRPr lang="fr-FR" sz="1800">
              <a:solidFill>
                <a:srgbClr val="FBF895"/>
              </a:solidFill>
              <a:latin typeface="Helvetica" charset="0"/>
            </a:endParaRPr>
          </a:p>
        </p:txBody>
      </p:sp>
      <p:sp>
        <p:nvSpPr>
          <p:cNvPr id="107527" name="Text Box 18"/>
          <p:cNvSpPr txBox="1">
            <a:spLocks noChangeArrowheads="1"/>
          </p:cNvSpPr>
          <p:nvPr/>
        </p:nvSpPr>
        <p:spPr bwMode="auto">
          <a:xfrm>
            <a:off x="539750" y="4135438"/>
            <a:ext cx="2819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buFont typeface="Times" charset="0"/>
              <a:buNone/>
            </a:pPr>
            <a:r>
              <a:rPr lang="en-GB" sz="1800" dirty="0" err="1">
                <a:solidFill>
                  <a:srgbClr val="FBF895"/>
                </a:solidFill>
                <a:latin typeface="Helvetica" charset="0"/>
              </a:rPr>
              <a:t>Angulaire</a:t>
            </a:r>
            <a:r>
              <a:rPr lang="en-GB" sz="1800" dirty="0">
                <a:solidFill>
                  <a:srgbClr val="FBF895"/>
                </a:solidFill>
                <a:latin typeface="Helvetica" charset="0"/>
              </a:rPr>
              <a:t> en V (11%)</a:t>
            </a:r>
          </a:p>
          <a:p>
            <a:pPr>
              <a:buFont typeface="Times" charset="0"/>
              <a:buNone/>
            </a:pPr>
            <a:r>
              <a:rPr lang="en-GB" sz="1800" dirty="0">
                <a:solidFill>
                  <a:srgbClr val="FBF895"/>
                </a:solidFill>
                <a:latin typeface="Helvetica" charset="0"/>
              </a:rPr>
              <a:t>	</a:t>
            </a:r>
          </a:p>
          <a:p>
            <a:pPr>
              <a:buFont typeface="Times" charset="0"/>
              <a:buNone/>
            </a:pPr>
            <a:endParaRPr lang="en-GB" sz="1800" dirty="0">
              <a:solidFill>
                <a:srgbClr val="FBF895"/>
              </a:solidFill>
              <a:latin typeface="Helvetica" charset="0"/>
            </a:endParaRPr>
          </a:p>
          <a:p>
            <a:pPr>
              <a:buFont typeface="Times" charset="0"/>
              <a:buNone/>
            </a:pPr>
            <a:endParaRPr lang="en-GB" sz="1800" dirty="0">
              <a:solidFill>
                <a:srgbClr val="FBF895"/>
              </a:solidFill>
              <a:latin typeface="Helvetica" charset="0"/>
            </a:endParaRPr>
          </a:p>
          <a:p>
            <a:pPr>
              <a:buFont typeface="Times" charset="0"/>
              <a:buNone/>
            </a:pPr>
            <a:endParaRPr lang="en-GB" sz="1800" dirty="0">
              <a:solidFill>
                <a:srgbClr val="FBF895"/>
              </a:solidFill>
              <a:latin typeface="Helvetica" charset="0"/>
            </a:endParaRPr>
          </a:p>
          <a:p>
            <a:pPr>
              <a:buFont typeface="Times" charset="0"/>
              <a:buNone/>
            </a:pPr>
            <a:r>
              <a:rPr lang="en-GB" sz="1800" dirty="0">
                <a:solidFill>
                  <a:srgbClr val="FBF895"/>
                </a:solidFill>
                <a:latin typeface="Helvetica" charset="0"/>
              </a:rPr>
              <a:t>			</a:t>
            </a:r>
            <a:endParaRPr lang="fr-FR" sz="1800" dirty="0">
              <a:solidFill>
                <a:srgbClr val="FBF895"/>
              </a:solidFill>
              <a:latin typeface="Helvetica" charset="0"/>
            </a:endParaRPr>
          </a:p>
        </p:txBody>
      </p:sp>
      <p:sp>
        <p:nvSpPr>
          <p:cNvPr id="107528" name="Text Box 19"/>
          <p:cNvSpPr txBox="1">
            <a:spLocks noChangeArrowheads="1"/>
          </p:cNvSpPr>
          <p:nvPr/>
        </p:nvSpPr>
        <p:spPr bwMode="auto">
          <a:xfrm>
            <a:off x="5364163" y="40767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buFont typeface="Times" charset="0"/>
              <a:buNone/>
            </a:pPr>
            <a:r>
              <a:rPr lang="en-GB" sz="1800">
                <a:solidFill>
                  <a:srgbClr val="FBF895"/>
                </a:solidFill>
                <a:latin typeface="Helvetica" charset="0"/>
              </a:rPr>
              <a:t>Irrégulière (11%)</a:t>
            </a:r>
          </a:p>
          <a:p>
            <a:pPr>
              <a:buFont typeface="Times" charset="0"/>
              <a:buNone/>
            </a:pPr>
            <a:r>
              <a:rPr lang="en-GB" sz="1800">
                <a:solidFill>
                  <a:srgbClr val="FBF895"/>
                </a:solidFill>
                <a:latin typeface="Helvetica" charset="0"/>
              </a:rPr>
              <a:t>			</a:t>
            </a:r>
            <a:endParaRPr lang="fr-FR">
              <a:solidFill>
                <a:srgbClr val="FBF895"/>
              </a:solidFill>
              <a:latin typeface="Helvetica" charset="0"/>
            </a:endParaRPr>
          </a:p>
        </p:txBody>
      </p:sp>
      <p:sp>
        <p:nvSpPr>
          <p:cNvPr id="107529" name="Text Box 21"/>
          <p:cNvSpPr txBox="1">
            <a:spLocks noChangeArrowheads="1"/>
          </p:cNvSpPr>
          <p:nvPr/>
        </p:nvSpPr>
        <p:spPr bwMode="auto">
          <a:xfrm>
            <a:off x="179388" y="1628775"/>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TROIS FORMES DE</a:t>
            </a:r>
          </a:p>
          <a:p>
            <a:pPr eaLnBrk="1" hangingPunct="1"/>
            <a:r>
              <a:rPr lang="fr-FR" sz="1800"/>
              <a:t>LA VALLEE DU PSOAS</a:t>
            </a:r>
          </a:p>
        </p:txBody>
      </p:sp>
      <p:sp>
        <p:nvSpPr>
          <p:cNvPr id="306199" name="Line 23"/>
          <p:cNvSpPr>
            <a:spLocks noChangeShapeType="1"/>
          </p:cNvSpPr>
          <p:nvPr/>
        </p:nvSpPr>
        <p:spPr bwMode="auto">
          <a:xfrm flipV="1">
            <a:off x="3924300" y="2420938"/>
            <a:ext cx="2952750" cy="2592387"/>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06200" name="Line 24"/>
          <p:cNvSpPr>
            <a:spLocks noChangeShapeType="1"/>
          </p:cNvSpPr>
          <p:nvPr/>
        </p:nvSpPr>
        <p:spPr bwMode="auto">
          <a:xfrm flipV="1">
            <a:off x="6659563" y="2565400"/>
            <a:ext cx="433387" cy="1511300"/>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06201" name="Text Box 25"/>
          <p:cNvSpPr txBox="1">
            <a:spLocks noChangeArrowheads="1"/>
          </p:cNvSpPr>
          <p:nvPr/>
        </p:nvSpPr>
        <p:spPr bwMode="auto">
          <a:xfrm>
            <a:off x="5924550" y="206057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u="sng">
                <a:solidFill>
                  <a:srgbClr val="FFFFFF"/>
                </a:solidFill>
              </a:rPr>
              <a:t>22% DE FORMES A RISQUE</a:t>
            </a:r>
          </a:p>
        </p:txBody>
      </p:sp>
      <p:pic>
        <p:nvPicPr>
          <p:cNvPr id="14"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7991" y="218104"/>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6199"/>
                                        </p:tgtEl>
                                        <p:attrNameLst>
                                          <p:attrName>style.visibility</p:attrName>
                                        </p:attrNameLst>
                                      </p:cBhvr>
                                      <p:to>
                                        <p:strVal val="visible"/>
                                      </p:to>
                                    </p:set>
                                    <p:anim calcmode="lin" valueType="num">
                                      <p:cBhvr additive="base">
                                        <p:cTn id="7" dur="500" fill="hold"/>
                                        <p:tgtEl>
                                          <p:spTgt spid="306199"/>
                                        </p:tgtEl>
                                        <p:attrNameLst>
                                          <p:attrName>ppt_x</p:attrName>
                                        </p:attrNameLst>
                                      </p:cBhvr>
                                      <p:tavLst>
                                        <p:tav tm="0">
                                          <p:val>
                                            <p:strVal val="#ppt_x"/>
                                          </p:val>
                                        </p:tav>
                                        <p:tav tm="100000">
                                          <p:val>
                                            <p:strVal val="#ppt_x"/>
                                          </p:val>
                                        </p:tav>
                                      </p:tavLst>
                                    </p:anim>
                                    <p:anim calcmode="lin" valueType="num">
                                      <p:cBhvr additive="base">
                                        <p:cTn id="8" dur="500" fill="hold"/>
                                        <p:tgtEl>
                                          <p:spTgt spid="3061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6200"/>
                                        </p:tgtEl>
                                        <p:attrNameLst>
                                          <p:attrName>style.visibility</p:attrName>
                                        </p:attrNameLst>
                                      </p:cBhvr>
                                      <p:to>
                                        <p:strVal val="visible"/>
                                      </p:to>
                                    </p:set>
                                    <p:anim calcmode="lin" valueType="num">
                                      <p:cBhvr additive="base">
                                        <p:cTn id="11" dur="500" fill="hold"/>
                                        <p:tgtEl>
                                          <p:spTgt spid="306200"/>
                                        </p:tgtEl>
                                        <p:attrNameLst>
                                          <p:attrName>ppt_x</p:attrName>
                                        </p:attrNameLst>
                                      </p:cBhvr>
                                      <p:tavLst>
                                        <p:tav tm="0">
                                          <p:val>
                                            <p:strVal val="#ppt_x"/>
                                          </p:val>
                                        </p:tav>
                                        <p:tav tm="100000">
                                          <p:val>
                                            <p:strVal val="#ppt_x"/>
                                          </p:val>
                                        </p:tav>
                                      </p:tavLst>
                                    </p:anim>
                                    <p:anim calcmode="lin" valueType="num">
                                      <p:cBhvr additive="base">
                                        <p:cTn id="12" dur="500" fill="hold"/>
                                        <p:tgtEl>
                                          <p:spTgt spid="306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6201"/>
                                        </p:tgtEl>
                                        <p:attrNameLst>
                                          <p:attrName>style.visibility</p:attrName>
                                        </p:attrNameLst>
                                      </p:cBhvr>
                                      <p:to>
                                        <p:strVal val="visible"/>
                                      </p:to>
                                    </p:set>
                                    <p:anim calcmode="lin" valueType="num">
                                      <p:cBhvr additive="base">
                                        <p:cTn id="15" dur="500" fill="hold"/>
                                        <p:tgtEl>
                                          <p:spTgt spid="306201"/>
                                        </p:tgtEl>
                                        <p:attrNameLst>
                                          <p:attrName>ppt_x</p:attrName>
                                        </p:attrNameLst>
                                      </p:cBhvr>
                                      <p:tavLst>
                                        <p:tav tm="0">
                                          <p:val>
                                            <p:strVal val="#ppt_x"/>
                                          </p:val>
                                        </p:tav>
                                        <p:tav tm="100000">
                                          <p:val>
                                            <p:strVal val="#ppt_x"/>
                                          </p:val>
                                        </p:tav>
                                      </p:tavLst>
                                    </p:anim>
                                    <p:anim calcmode="lin" valueType="num">
                                      <p:cBhvr additive="base">
                                        <p:cTn id="16" dur="500" fill="hold"/>
                                        <p:tgtEl>
                                          <p:spTgt spid="306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P spid="306200" grpId="0" animBg="1"/>
      <p:bldP spid="3062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Rebord anatomique C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913" y="457200"/>
            <a:ext cx="24352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5" descr="Rebord anatomique CD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457200"/>
            <a:ext cx="26035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3843338"/>
            <a:ext cx="17287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05200" y="3843338"/>
            <a:ext cx="17272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12"/>
          <p:cNvSpPr>
            <a:spLocks noGrp="1" noChangeArrowheads="1"/>
          </p:cNvSpPr>
          <p:nvPr>
            <p:ph type="title" idx="4294967295"/>
          </p:nvPr>
        </p:nvSpPr>
        <p:spPr>
          <a:xfrm>
            <a:off x="1085850" y="0"/>
            <a:ext cx="8058150" cy="620713"/>
          </a:xfrm>
        </p:spPr>
        <p:txBody>
          <a:bodyPr/>
          <a:lstStyle/>
          <a:p>
            <a:pPr eaLnBrk="1" hangingPunct="1">
              <a:defRPr/>
            </a:pPr>
            <a:r>
              <a:rPr lang="fr-FR">
                <a:solidFill>
                  <a:schemeClr val="bg1"/>
                </a:solidFill>
                <a:latin typeface="Arial" charset="0"/>
                <a:ea typeface="ＭＳ Ｐゴシック" charset="0"/>
                <a:cs typeface="ＭＳ Ｐゴシック" charset="0"/>
              </a:rPr>
              <a:t>REST</a:t>
            </a:r>
          </a:p>
        </p:txBody>
      </p:sp>
      <p:sp>
        <p:nvSpPr>
          <p:cNvPr id="109574" name="Rectangle 9"/>
          <p:cNvSpPr>
            <a:spLocks noChangeArrowheads="1"/>
          </p:cNvSpPr>
          <p:nvPr/>
        </p:nvSpPr>
        <p:spPr bwMode="auto">
          <a:xfrm>
            <a:off x="5597525" y="4614863"/>
            <a:ext cx="3546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solidFill>
                  <a:srgbClr val="FFFF00"/>
                </a:solidFill>
              </a:rPr>
              <a:t>La Reconstruction Anatomique</a:t>
            </a:r>
            <a:r>
              <a:rPr lang="fr-FR" i="1">
                <a:solidFill>
                  <a:srgbClr val="FFFF00"/>
                </a:solidFill>
              </a:rPr>
              <a:t> </a:t>
            </a:r>
            <a:r>
              <a:rPr lang="fr-FR">
                <a:solidFill>
                  <a:srgbClr val="FFFF00"/>
                </a:solidFill>
              </a:rPr>
              <a:t>Droite et Gauche respecte la vallée du Psoas</a:t>
            </a:r>
            <a:endParaRPr lang="fr-FR" i="1">
              <a:solidFill>
                <a:srgbClr val="FFFF00"/>
              </a:solidFill>
            </a:endParaRPr>
          </a:p>
          <a:p>
            <a:pPr eaLnBrk="0" hangingPunct="0">
              <a:lnSpc>
                <a:spcPct val="158000"/>
              </a:lnSpc>
              <a:spcBef>
                <a:spcPct val="50000"/>
              </a:spcBef>
              <a:buClr>
                <a:srgbClr val="A50021"/>
              </a:buClr>
              <a:buFontTx/>
              <a:buChar char="•"/>
            </a:pPr>
            <a:endParaRPr lang="fr-FR">
              <a:solidFill>
                <a:srgbClr val="7B131A"/>
              </a:solidFill>
            </a:endParaRPr>
          </a:p>
        </p:txBody>
      </p:sp>
      <p:sp>
        <p:nvSpPr>
          <p:cNvPr id="109575" name="ZoneTexte 7"/>
          <p:cNvSpPr txBox="1">
            <a:spLocks noChangeArrowheads="1"/>
          </p:cNvSpPr>
          <p:nvPr/>
        </p:nvSpPr>
        <p:spPr bwMode="auto">
          <a:xfrm>
            <a:off x="612775" y="328613"/>
            <a:ext cx="17351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solidFill>
                  <a:srgbClr val="FFFF00"/>
                </a:solidFill>
              </a:rPr>
              <a:t>Adapter le design de la cupule à l</a:t>
            </a:r>
            <a:r>
              <a:rPr lang="ja-JP" altLang="fr-FR">
                <a:solidFill>
                  <a:srgbClr val="FFFF00"/>
                </a:solidFill>
              </a:rPr>
              <a:t>’</a:t>
            </a:r>
            <a:r>
              <a:rPr lang="fr-FR" altLang="ja-JP">
                <a:solidFill>
                  <a:srgbClr val="FFFF00"/>
                </a:solidFill>
              </a:rPr>
              <a:t>anatomie </a:t>
            </a:r>
            <a:endParaRPr lang="fr-FR"/>
          </a:p>
        </p:txBody>
      </p:sp>
      <p:pic>
        <p:nvPicPr>
          <p:cNvPr id="9"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23036" y="287713"/>
            <a:ext cx="7772400" cy="914400"/>
          </a:xfrm>
        </p:spPr>
        <p:txBody>
          <a:bodyPr/>
          <a:lstStyle/>
          <a:p>
            <a:pPr>
              <a:defRPr/>
            </a:pPr>
            <a:r>
              <a:rPr lang="fr-FR" dirty="0">
                <a:latin typeface="Arial" charset="0"/>
                <a:ea typeface="ＭＳ Ｐゴシック" charset="0"/>
                <a:cs typeface="ＭＳ Ｐゴシック" charset="0"/>
              </a:rPr>
              <a:t>Reconstruction anatomique</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du fémur</a:t>
            </a:r>
          </a:p>
        </p:txBody>
      </p:sp>
      <p:sp>
        <p:nvSpPr>
          <p:cNvPr id="111618" name="Espace réservé du contenu 2"/>
          <p:cNvSpPr>
            <a:spLocks noGrp="1"/>
          </p:cNvSpPr>
          <p:nvPr>
            <p:ph idx="4294967295"/>
          </p:nvPr>
        </p:nvSpPr>
        <p:spPr>
          <a:xfrm>
            <a:off x="423036" y="2025475"/>
            <a:ext cx="7772400" cy="4572000"/>
          </a:xfrm>
        </p:spPr>
        <p:txBody>
          <a:bodyPr/>
          <a:lstStyle/>
          <a:p>
            <a:r>
              <a:rPr lang="fr-FR" dirty="0">
                <a:latin typeface="Arial" charset="0"/>
                <a:ea typeface="ＭＳ Ｐゴシック" charset="0"/>
                <a:cs typeface="ＭＳ Ｐゴシック" charset="0"/>
              </a:rPr>
              <a:t>Les hanches sont souvent différentes</a:t>
            </a:r>
          </a:p>
          <a:p>
            <a:r>
              <a:rPr lang="fr-FR" dirty="0">
                <a:latin typeface="Arial" charset="0"/>
                <a:ea typeface="ＭＳ Ｐゴシック" charset="0"/>
                <a:cs typeface="ＭＳ Ｐゴシック" charset="0"/>
              </a:rPr>
              <a:t>La même prothèse «  standard » ne peut </a:t>
            </a:r>
            <a:r>
              <a:rPr lang="fr-FR" dirty="0" smtClean="0">
                <a:latin typeface="Arial" charset="0"/>
                <a:ea typeface="ＭＳ Ｐゴシック" charset="0"/>
                <a:cs typeface="ＭＳ Ｐゴシック" charset="0"/>
              </a:rPr>
              <a:t>idéalement convenir </a:t>
            </a:r>
            <a:r>
              <a:rPr lang="fr-FR" dirty="0">
                <a:latin typeface="Arial" charset="0"/>
                <a:ea typeface="ＭＳ Ｐゴシック" charset="0"/>
                <a:cs typeface="ＭＳ Ｐゴシック" charset="0"/>
              </a:rPr>
              <a:t>à tous les cas de remplacement prothétique</a:t>
            </a:r>
          </a:p>
          <a:p>
            <a:r>
              <a:rPr lang="fr-FR" dirty="0">
                <a:latin typeface="Arial" charset="0"/>
                <a:ea typeface="ＭＳ Ｐゴシック" charset="0"/>
                <a:cs typeface="ＭＳ Ｐゴシック" charset="0"/>
              </a:rPr>
              <a:t>Conséquences sur la durée de vie de l’implant</a:t>
            </a:r>
          </a:p>
          <a:p>
            <a:r>
              <a:rPr lang="fr-FR" dirty="0">
                <a:latin typeface="Arial" charset="0"/>
                <a:ea typeface="ＭＳ Ｐゴシック" charset="0"/>
                <a:cs typeface="ＭＳ Ｐゴシック" charset="0"/>
              </a:rPr>
              <a:t>Retentissement sur le rachis, le genou…</a:t>
            </a:r>
          </a:p>
        </p:txBody>
      </p:sp>
      <p:pic>
        <p:nvPicPr>
          <p:cNvPr id="4" name="Image 5"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sz="quarter" idx="4294967295"/>
          </p:nvPr>
        </p:nvSpPr>
        <p:spPr>
          <a:xfrm>
            <a:off x="0" y="177325"/>
            <a:ext cx="9144000" cy="1143000"/>
          </a:xfrm>
        </p:spPr>
        <p:txBody>
          <a:bodyPr/>
          <a:lstStyle/>
          <a:p>
            <a:pPr eaLnBrk="1" hangingPunct="1">
              <a:defRPr/>
            </a:pPr>
            <a:r>
              <a:rPr lang="fr-FR" sz="2800" dirty="0">
                <a:latin typeface="Arial" charset="0"/>
                <a:ea typeface="ＭＳ Ｐゴシック" charset="0"/>
                <a:cs typeface="ＭＳ Ｐゴシック" charset="0"/>
              </a:rPr>
              <a:t>TOUTES LES HANCHES NE SONT PAS IDENTIQUES</a:t>
            </a:r>
          </a:p>
        </p:txBody>
      </p:sp>
      <p:pic>
        <p:nvPicPr>
          <p:cNvPr id="352260"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06363" y="943769"/>
            <a:ext cx="2952750" cy="2281237"/>
          </a:xfrm>
          <a:noFill/>
          <a:ln>
            <a:solidFill>
              <a:schemeClr val="folHlink"/>
            </a:solidFill>
            <a:miter lim="800000"/>
            <a:headEnd/>
            <a:tailEnd/>
          </a:ln>
        </p:spPr>
      </p:pic>
      <p:pic>
        <p:nvPicPr>
          <p:cNvPr id="352262" name="Picture 6"/>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24323" r="-24323"/>
          <a:stretch>
            <a:fillRect/>
          </a:stretch>
        </p:blipFill>
        <p:spPr>
          <a:xfrm>
            <a:off x="3193623" y="918950"/>
            <a:ext cx="3435777" cy="1981200"/>
          </a:xfrm>
          <a:noFill/>
          <a:ln>
            <a:solidFill>
              <a:srgbClr val="FCFF11"/>
            </a:solidFill>
            <a:miter lim="800000"/>
            <a:headEnd/>
            <a:tailEnd/>
          </a:ln>
        </p:spPr>
      </p:pic>
      <p:pic>
        <p:nvPicPr>
          <p:cNvPr id="352269" name="Picture 13" descr="02"/>
          <p:cNvPicPr>
            <a:picLocks noGrp="1" noChangeAspect="1" noChangeArrowheads="1"/>
          </p:cNvPicPr>
          <p:nvPr>
            <p:ph sz="quarter" idx="4294967295"/>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04343" y="1964120"/>
            <a:ext cx="929286" cy="1664692"/>
          </a:xfrm>
          <a:noFill/>
        </p:spPr>
      </p:pic>
      <p:pic>
        <p:nvPicPr>
          <p:cNvPr id="352274" name="Picture 18"/>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946149" y="916519"/>
            <a:ext cx="1986948" cy="2308487"/>
          </a:xfrm>
          <a:noFill/>
          <a:ln>
            <a:solidFill>
              <a:srgbClr val="FF0000"/>
            </a:solidFill>
            <a:miter lim="800000"/>
            <a:headEnd/>
            <a:tailEnd/>
          </a:ln>
        </p:spPr>
      </p:pic>
      <p:grpSp>
        <p:nvGrpSpPr>
          <p:cNvPr id="2" name="Group 8"/>
          <p:cNvGrpSpPr>
            <a:grpSpLocks/>
          </p:cNvGrpSpPr>
          <p:nvPr/>
        </p:nvGrpSpPr>
        <p:grpSpPr bwMode="auto">
          <a:xfrm>
            <a:off x="2404258" y="3628812"/>
            <a:ext cx="3168650" cy="2663825"/>
            <a:chOff x="432" y="1248"/>
            <a:chExt cx="3600" cy="2700"/>
          </a:xfrm>
        </p:grpSpPr>
        <p:pic>
          <p:nvPicPr>
            <p:cNvPr id="1126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1248"/>
              <a:ext cx="3600" cy="27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12650" name="Line 10"/>
            <p:cNvSpPr>
              <a:spLocks noChangeShapeType="1"/>
            </p:cNvSpPr>
            <p:nvPr/>
          </p:nvSpPr>
          <p:spPr bwMode="auto">
            <a:xfrm>
              <a:off x="816" y="1968"/>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2651" name="Line 11"/>
            <p:cNvSpPr>
              <a:spLocks noChangeShapeType="1"/>
            </p:cNvSpPr>
            <p:nvPr/>
          </p:nvSpPr>
          <p:spPr bwMode="auto">
            <a:xfrm>
              <a:off x="1488" y="1968"/>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2652" name="Line 12"/>
            <p:cNvSpPr>
              <a:spLocks noChangeShapeType="1"/>
            </p:cNvSpPr>
            <p:nvPr/>
          </p:nvSpPr>
          <p:spPr bwMode="auto">
            <a:xfrm flipH="1">
              <a:off x="960" y="1968"/>
              <a:ext cx="528" cy="528"/>
            </a:xfrm>
            <a:prstGeom prst="line">
              <a:avLst/>
            </a:prstGeom>
            <a:noFill/>
            <a:ln w="190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352276" name="Text Box 20"/>
          <p:cNvSpPr txBox="1">
            <a:spLocks noChangeArrowheads="1"/>
          </p:cNvSpPr>
          <p:nvPr/>
        </p:nvSpPr>
        <p:spPr bwMode="auto">
          <a:xfrm>
            <a:off x="125566" y="3628812"/>
            <a:ext cx="20161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600" dirty="0">
                <a:cs typeface="Arial" charset="0"/>
              </a:rPr>
              <a:t>Coxa vara</a:t>
            </a:r>
          </a:p>
          <a:p>
            <a:pPr algn="ctr" eaLnBrk="1" hangingPunct="1">
              <a:spcBef>
                <a:spcPct val="50000"/>
              </a:spcBef>
            </a:pPr>
            <a:r>
              <a:rPr lang="fr-FR" sz="2600" dirty="0" smtClean="0">
                <a:cs typeface="Arial" charset="0"/>
              </a:rPr>
              <a:t> Coxa </a:t>
            </a:r>
            <a:r>
              <a:rPr lang="fr-FR" sz="2600" dirty="0">
                <a:cs typeface="Arial" charset="0"/>
              </a:rPr>
              <a:t>valga</a:t>
            </a:r>
          </a:p>
          <a:p>
            <a:pPr algn="ctr" eaLnBrk="1" hangingPunct="1">
              <a:spcBef>
                <a:spcPct val="50000"/>
              </a:spcBef>
            </a:pPr>
            <a:endParaRPr lang="fr-FR" sz="2600" dirty="0">
              <a:cs typeface="Arial" charset="0"/>
            </a:endParaRPr>
          </a:p>
          <a:p>
            <a:pPr algn="ctr" eaLnBrk="1" hangingPunct="1">
              <a:spcBef>
                <a:spcPct val="50000"/>
              </a:spcBef>
            </a:pPr>
            <a:endParaRPr lang="fr-FR" sz="2600" dirty="0">
              <a:cs typeface="Arial" charset="0"/>
            </a:endParaRPr>
          </a:p>
        </p:txBody>
      </p:sp>
      <p:sp>
        <p:nvSpPr>
          <p:cNvPr id="352277" name="Text Box 21"/>
          <p:cNvSpPr txBox="1">
            <a:spLocks noChangeArrowheads="1"/>
          </p:cNvSpPr>
          <p:nvPr/>
        </p:nvSpPr>
        <p:spPr bwMode="auto">
          <a:xfrm>
            <a:off x="6629400" y="3628812"/>
            <a:ext cx="2159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2000" dirty="0">
                <a:cs typeface="Arial" charset="0"/>
              </a:rPr>
              <a:t>Coxa </a:t>
            </a:r>
            <a:r>
              <a:rPr lang="fr-FR" sz="2000" dirty="0" err="1">
                <a:cs typeface="Arial" charset="0"/>
              </a:rPr>
              <a:t>Rotata</a:t>
            </a:r>
            <a:endParaRPr lang="fr-FR" sz="2000" dirty="0">
              <a:cs typeface="Arial" charset="0"/>
            </a:endParaRPr>
          </a:p>
          <a:p>
            <a:pPr eaLnBrk="1" hangingPunct="1">
              <a:spcBef>
                <a:spcPct val="50000"/>
              </a:spcBef>
            </a:pPr>
            <a:r>
              <a:rPr lang="fr-FR" sz="2000" dirty="0">
                <a:cs typeface="Arial" charset="0"/>
              </a:rPr>
              <a:t>Fémur </a:t>
            </a:r>
            <a:r>
              <a:rPr lang="fr-FR" sz="2000" dirty="0" smtClean="0">
                <a:cs typeface="Arial" charset="0"/>
              </a:rPr>
              <a:t>rectiligne</a:t>
            </a:r>
          </a:p>
          <a:p>
            <a:pPr eaLnBrk="1" hangingPunct="1">
              <a:spcBef>
                <a:spcPct val="50000"/>
              </a:spcBef>
            </a:pPr>
            <a:r>
              <a:rPr lang="fr-FR" sz="2000" dirty="0" smtClean="0">
                <a:cs typeface="Arial" charset="0"/>
              </a:rPr>
              <a:t>Fémur </a:t>
            </a:r>
            <a:r>
              <a:rPr lang="fr-FR" sz="2000" dirty="0">
                <a:cs typeface="Arial" charset="0"/>
              </a:rPr>
              <a:t>courbe</a:t>
            </a:r>
          </a:p>
          <a:p>
            <a:pPr eaLnBrk="1" hangingPunct="1">
              <a:spcBef>
                <a:spcPct val="50000"/>
              </a:spcBef>
            </a:pPr>
            <a:r>
              <a:rPr lang="fr-FR" sz="2000" dirty="0">
                <a:cs typeface="Arial" charset="0"/>
              </a:rPr>
              <a:t>Canal médullaire</a:t>
            </a:r>
          </a:p>
          <a:p>
            <a:pPr algn="ctr" eaLnBrk="1" hangingPunct="1">
              <a:spcBef>
                <a:spcPct val="50000"/>
              </a:spcBef>
            </a:pPr>
            <a:endParaRPr lang="fr-FR" sz="2000" dirty="0">
              <a:cs typeface="Arial" charset="0"/>
            </a:endParaRPr>
          </a:p>
        </p:txBody>
      </p:sp>
      <p:pic>
        <p:nvPicPr>
          <p:cNvPr id="14" name="Image 5" descr="aco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2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22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227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227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5226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52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76" grpId="0"/>
      <p:bldP spid="3522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idx="4294967295"/>
          </p:nvPr>
        </p:nvSpPr>
        <p:spPr>
          <a:xfrm>
            <a:off x="0" y="281713"/>
            <a:ext cx="7089775" cy="1143000"/>
          </a:xfrm>
        </p:spPr>
        <p:txBody>
          <a:bodyPr/>
          <a:lstStyle/>
          <a:p>
            <a:pPr eaLnBrk="1" hangingPunct="1">
              <a:defRPr/>
            </a:pPr>
            <a:r>
              <a:rPr lang="en-US" sz="2800" dirty="0">
                <a:latin typeface="Arial" charset="0"/>
                <a:ea typeface="ＭＳ Ｐゴシック" charset="0"/>
                <a:cs typeface="ＭＳ Ｐゴシック" charset="0"/>
              </a:rPr>
              <a:t>MEILLEURE ALTERNATIVE CLINIQUE</a:t>
            </a:r>
          </a:p>
        </p:txBody>
      </p:sp>
      <p:sp>
        <p:nvSpPr>
          <p:cNvPr id="113666" name="Rectangle 3"/>
          <p:cNvSpPr>
            <a:spLocks noGrp="1" noChangeArrowheads="1"/>
          </p:cNvSpPr>
          <p:nvPr>
            <p:ph type="body" sz="half" idx="4294967295"/>
          </p:nvPr>
        </p:nvSpPr>
        <p:spPr>
          <a:xfrm>
            <a:off x="1909421" y="1225848"/>
            <a:ext cx="7126287" cy="1105028"/>
          </a:xfrm>
        </p:spPr>
        <p:txBody>
          <a:bodyPr/>
          <a:lstStyle/>
          <a:p>
            <a:pPr marL="68263" indent="0" eaLnBrk="1" hangingPunct="1">
              <a:buNone/>
            </a:pPr>
            <a:r>
              <a:rPr lang="en-US" sz="2800" dirty="0" err="1">
                <a:latin typeface="Arial" charset="0"/>
                <a:ea typeface="ＭＳ Ｐゴシック" charset="0"/>
                <a:cs typeface="ＭＳ Ｐゴシック" charset="0"/>
              </a:rPr>
              <a:t>Tige</a:t>
            </a:r>
            <a:r>
              <a:rPr lang="en-US" sz="2800" dirty="0">
                <a:latin typeface="Arial" charset="0"/>
                <a:ea typeface="ＭＳ Ｐゴシック" charset="0"/>
                <a:cs typeface="ＭＳ Ｐゴシック" charset="0"/>
              </a:rPr>
              <a:t> </a:t>
            </a:r>
            <a:r>
              <a:rPr lang="en-US" sz="2800" dirty="0" err="1">
                <a:latin typeface="Arial" charset="0"/>
                <a:ea typeface="ＭＳ Ｐゴシック" charset="0"/>
                <a:cs typeface="ＭＳ Ｐゴシック" charset="0"/>
              </a:rPr>
              <a:t>anatomique</a:t>
            </a:r>
            <a:r>
              <a:rPr lang="en-US" sz="2800" dirty="0">
                <a:latin typeface="Arial" charset="0"/>
                <a:ea typeface="ＭＳ Ｐゴシック" charset="0"/>
                <a:cs typeface="ＭＳ Ｐゴシック" charset="0"/>
              </a:rPr>
              <a:t> = 1 </a:t>
            </a:r>
            <a:r>
              <a:rPr lang="en-US" sz="2800" dirty="0" err="1">
                <a:latin typeface="Arial" charset="0"/>
                <a:ea typeface="ＭＳ Ｐゴシック" charset="0"/>
                <a:cs typeface="ＭＳ Ｐゴシック" charset="0"/>
              </a:rPr>
              <a:t>seule</a:t>
            </a:r>
            <a:r>
              <a:rPr lang="en-US" sz="2800" dirty="0">
                <a:latin typeface="Arial" charset="0"/>
                <a:ea typeface="ＭＳ Ｐゴシック" charset="0"/>
                <a:cs typeface="ＭＳ Ｐゴシック" charset="0"/>
              </a:rPr>
              <a:t> position possible </a:t>
            </a:r>
            <a:r>
              <a:rPr lang="en-US" sz="2800" dirty="0" err="1">
                <a:latin typeface="Arial" charset="0"/>
                <a:ea typeface="ＭＳ Ｐゴシック" charset="0"/>
                <a:cs typeface="ＭＳ Ｐゴシック" charset="0"/>
              </a:rPr>
              <a:t>dans</a:t>
            </a:r>
            <a:r>
              <a:rPr lang="en-US" sz="2800" dirty="0">
                <a:latin typeface="Arial" charset="0"/>
                <a:ea typeface="ＭＳ Ｐゴシック" charset="0"/>
                <a:cs typeface="ＭＳ Ｐゴシック" charset="0"/>
              </a:rPr>
              <a:t> le </a:t>
            </a:r>
            <a:r>
              <a:rPr lang="en-US" sz="2800" dirty="0" err="1">
                <a:latin typeface="Arial" charset="0"/>
                <a:ea typeface="ＭＳ Ｐゴシック" charset="0"/>
                <a:cs typeface="ＭＳ Ｐゴシック" charset="0"/>
              </a:rPr>
              <a:t>fémur</a:t>
            </a:r>
            <a:endParaRPr lang="en-US" sz="2800" dirty="0">
              <a:latin typeface="Arial" charset="0"/>
              <a:ea typeface="ＭＳ Ｐゴシック" charset="0"/>
              <a:cs typeface="ＭＳ Ｐゴシック" charset="0"/>
            </a:endParaRPr>
          </a:p>
        </p:txBody>
      </p:sp>
      <p:graphicFrame>
        <p:nvGraphicFramePr>
          <p:cNvPr id="227336" name="Object 2"/>
          <p:cNvGraphicFramePr>
            <a:graphicFrameLocks noGrp="1" noChangeAspect="1"/>
          </p:cNvGraphicFramePr>
          <p:nvPr>
            <p:ph sz="half" idx="4294967295"/>
            <p:extLst>
              <p:ext uri="{D42A27DB-BD31-4B8C-83A1-F6EECF244321}">
                <p14:modId xmlns:p14="http://schemas.microsoft.com/office/powerpoint/2010/main" val="2105264177"/>
              </p:ext>
            </p:extLst>
          </p:nvPr>
        </p:nvGraphicFramePr>
        <p:xfrm>
          <a:off x="5799806" y="2961481"/>
          <a:ext cx="765175" cy="2230437"/>
        </p:xfrm>
        <a:graphic>
          <a:graphicData uri="http://schemas.openxmlformats.org/presentationml/2006/ole">
            <mc:AlternateContent xmlns:mc="http://schemas.openxmlformats.org/markup-compatibility/2006">
              <mc:Choice xmlns:v="urn:schemas-microsoft-com:vml" Requires="v">
                <p:oleObj spid="_x0000_s113856" name="Acrobat Document" r:id="rId4" imgW="1600200" imgH="4889500" progId="AcroExch.Document.7">
                  <p:embed/>
                </p:oleObj>
              </mc:Choice>
              <mc:Fallback>
                <p:oleObj name="Acrobat Document" r:id="rId4" imgW="1600200" imgH="48895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806" y="2961481"/>
                        <a:ext cx="765175" cy="2230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pic>
                </p:oleObj>
              </mc:Fallback>
            </mc:AlternateContent>
          </a:graphicData>
        </a:graphic>
      </p:graphicFrame>
      <p:pic>
        <p:nvPicPr>
          <p:cNvPr id="2273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2492375"/>
            <a:ext cx="19939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Line 5"/>
          <p:cNvSpPr>
            <a:spLocks noChangeShapeType="1"/>
          </p:cNvSpPr>
          <p:nvPr/>
        </p:nvSpPr>
        <p:spPr bwMode="auto">
          <a:xfrm>
            <a:off x="250825" y="5797550"/>
            <a:ext cx="8642350" cy="0"/>
          </a:xfrm>
          <a:prstGeom prst="line">
            <a:avLst/>
          </a:prstGeom>
          <a:noFill/>
          <a:ln w="635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fr-FR"/>
          </a:p>
        </p:txBody>
      </p:sp>
      <p:sp>
        <p:nvSpPr>
          <p:cNvPr id="227334" name="Text Box 6"/>
          <p:cNvSpPr txBox="1">
            <a:spLocks noChangeArrowheads="1"/>
          </p:cNvSpPr>
          <p:nvPr/>
        </p:nvSpPr>
        <p:spPr bwMode="auto">
          <a:xfrm>
            <a:off x="0" y="5942013"/>
            <a:ext cx="1979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cs typeface="Arial" charset="0"/>
              </a:rPr>
              <a:t>0% Intérêt</a:t>
            </a:r>
          </a:p>
        </p:txBody>
      </p:sp>
      <p:sp>
        <p:nvSpPr>
          <p:cNvPr id="227335" name="Text Box 7"/>
          <p:cNvSpPr txBox="1">
            <a:spLocks noChangeArrowheads="1"/>
          </p:cNvSpPr>
          <p:nvPr/>
        </p:nvSpPr>
        <p:spPr bwMode="auto">
          <a:xfrm>
            <a:off x="7380288" y="594201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cs typeface="Arial" charset="0"/>
              </a:rPr>
              <a:t>100% Intérêt</a:t>
            </a:r>
          </a:p>
        </p:txBody>
      </p:sp>
      <p:pic>
        <p:nvPicPr>
          <p:cNvPr id="22733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1064" y="3092748"/>
            <a:ext cx="11350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13" y="2922885"/>
            <a:ext cx="16891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4245279" y="2835275"/>
            <a:ext cx="1368425" cy="898525"/>
            <a:chOff x="3016" y="1661"/>
            <a:chExt cx="862" cy="566"/>
          </a:xfrm>
        </p:grpSpPr>
        <p:pic>
          <p:nvPicPr>
            <p:cNvPr id="113679" name="Picture 12" descr="mltaper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6" y="1661"/>
              <a:ext cx="862"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0" name="AutoShape 13"/>
            <p:cNvSpPr>
              <a:spLocks noChangeArrowheads="1"/>
            </p:cNvSpPr>
            <p:nvPr/>
          </p:nvSpPr>
          <p:spPr bwMode="auto">
            <a:xfrm rot="10664354">
              <a:off x="3334" y="1933"/>
              <a:ext cx="453" cy="22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7 w 21600"/>
                <a:gd name="T19" fmla="*/ 3140 h 21600"/>
                <a:gd name="T20" fmla="*/ 18453 w 21600"/>
                <a:gd name="T21" fmla="*/ 1846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fr-FR"/>
            </a:p>
          </p:txBody>
        </p:sp>
        <p:sp>
          <p:nvSpPr>
            <p:cNvPr id="113681" name="AutoShape 14"/>
            <p:cNvSpPr>
              <a:spLocks noChangeArrowheads="1"/>
            </p:cNvSpPr>
            <p:nvPr/>
          </p:nvSpPr>
          <p:spPr bwMode="auto">
            <a:xfrm rot="14842153" flipV="1">
              <a:off x="3412" y="1719"/>
              <a:ext cx="453" cy="3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7 w 21600"/>
                <a:gd name="T19" fmla="*/ 3141 h 21600"/>
                <a:gd name="T20" fmla="*/ 18453 w 21600"/>
                <a:gd name="T21" fmla="*/ 1845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880" y="5399"/>
                    <a:pt x="7104" y="6419"/>
                    <a:pt x="6136" y="8077"/>
                  </a:cubicBezTo>
                  <a:lnTo>
                    <a:pt x="1473" y="5354"/>
                  </a:lnTo>
                  <a:cubicBezTo>
                    <a:pt x="3409" y="2038"/>
                    <a:pt x="6960"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fr-FR"/>
            </a:p>
          </p:txBody>
        </p:sp>
      </p:grpSp>
      <p:sp>
        <p:nvSpPr>
          <p:cNvPr id="227343" name="Line 15"/>
          <p:cNvSpPr>
            <a:spLocks noChangeShapeType="1"/>
          </p:cNvSpPr>
          <p:nvPr/>
        </p:nvSpPr>
        <p:spPr bwMode="auto">
          <a:xfrm>
            <a:off x="755650" y="3284538"/>
            <a:ext cx="0" cy="792162"/>
          </a:xfrm>
          <a:prstGeom prst="line">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spAutoFit/>
          </a:bodyPr>
          <a:lstStyle/>
          <a:p>
            <a:endParaRPr lang="fr-FR"/>
          </a:p>
        </p:txBody>
      </p:sp>
      <p:pic>
        <p:nvPicPr>
          <p:cNvPr id="227344" name="Picture 16" descr="0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5771">
            <a:off x="6875463" y="2562225"/>
            <a:ext cx="15128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45" name="Arc 17"/>
          <p:cNvSpPr>
            <a:spLocks/>
          </p:cNvSpPr>
          <p:nvPr/>
        </p:nvSpPr>
        <p:spPr bwMode="auto">
          <a:xfrm rot="10806151" flipV="1">
            <a:off x="755650" y="2924175"/>
            <a:ext cx="1441450" cy="434975"/>
          </a:xfrm>
          <a:custGeom>
            <a:avLst/>
            <a:gdLst>
              <a:gd name="T0" fmla="*/ 2147483647 w 43200"/>
              <a:gd name="T1" fmla="*/ 2147483647 h 36748"/>
              <a:gd name="T2" fmla="*/ 2147483647 w 43200"/>
              <a:gd name="T3" fmla="*/ 2147483647 h 36748"/>
              <a:gd name="T4" fmla="*/ 2147483647 w 43200"/>
              <a:gd name="T5" fmla="*/ 2147483647 h 36748"/>
              <a:gd name="T6" fmla="*/ 0 60000 65536"/>
              <a:gd name="T7" fmla="*/ 0 60000 65536"/>
              <a:gd name="T8" fmla="*/ 0 60000 65536"/>
              <a:gd name="T9" fmla="*/ 0 w 43200"/>
              <a:gd name="T10" fmla="*/ 0 h 36748"/>
              <a:gd name="T11" fmla="*/ 43200 w 43200"/>
              <a:gd name="T12" fmla="*/ 36748 h 36748"/>
            </a:gdLst>
            <a:ahLst/>
            <a:cxnLst>
              <a:cxn ang="T6">
                <a:pos x="T0" y="T1"/>
              </a:cxn>
              <a:cxn ang="T7">
                <a:pos x="T2" y="T3"/>
              </a:cxn>
              <a:cxn ang="T8">
                <a:pos x="T4" y="T5"/>
              </a:cxn>
            </a:cxnLst>
            <a:rect l="T9" t="T10" r="T11" b="T12"/>
            <a:pathLst>
              <a:path w="43200" h="36748" fill="none" extrusionOk="0">
                <a:moveTo>
                  <a:pt x="6202" y="36747"/>
                </a:moveTo>
                <a:cubicBezTo>
                  <a:pt x="2227" y="32707"/>
                  <a:pt x="0" y="27267"/>
                  <a:pt x="0" y="21600"/>
                </a:cubicBezTo>
                <a:cubicBezTo>
                  <a:pt x="0" y="9670"/>
                  <a:pt x="9670" y="0"/>
                  <a:pt x="21600" y="0"/>
                </a:cubicBezTo>
                <a:cubicBezTo>
                  <a:pt x="33529" y="0"/>
                  <a:pt x="43200" y="9670"/>
                  <a:pt x="43200" y="21600"/>
                </a:cubicBezTo>
                <a:cubicBezTo>
                  <a:pt x="43199" y="24285"/>
                  <a:pt x="42699" y="26947"/>
                  <a:pt x="41723" y="29450"/>
                </a:cubicBezTo>
              </a:path>
              <a:path w="43200" h="36748" stroke="0" extrusionOk="0">
                <a:moveTo>
                  <a:pt x="6202" y="36747"/>
                </a:moveTo>
                <a:cubicBezTo>
                  <a:pt x="2227" y="32707"/>
                  <a:pt x="0" y="27267"/>
                  <a:pt x="0" y="21600"/>
                </a:cubicBezTo>
                <a:cubicBezTo>
                  <a:pt x="0" y="9670"/>
                  <a:pt x="9670" y="0"/>
                  <a:pt x="21600" y="0"/>
                </a:cubicBezTo>
                <a:cubicBezTo>
                  <a:pt x="33529" y="0"/>
                  <a:pt x="43200" y="9670"/>
                  <a:pt x="43200" y="21600"/>
                </a:cubicBezTo>
                <a:cubicBezTo>
                  <a:pt x="43199" y="24285"/>
                  <a:pt x="42699" y="26947"/>
                  <a:pt x="41723" y="29450"/>
                </a:cubicBezTo>
                <a:lnTo>
                  <a:pt x="21600" y="21600"/>
                </a:lnTo>
                <a:lnTo>
                  <a:pt x="6202" y="36747"/>
                </a:lnTo>
                <a:close/>
              </a:path>
            </a:pathLst>
          </a:custGeom>
          <a:noFill/>
          <a:ln w="2540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fr-FR"/>
          </a:p>
        </p:txBody>
      </p:sp>
      <p:sp>
        <p:nvSpPr>
          <p:cNvPr id="227346" name="Arc 18"/>
          <p:cNvSpPr>
            <a:spLocks/>
          </p:cNvSpPr>
          <p:nvPr/>
        </p:nvSpPr>
        <p:spPr bwMode="auto">
          <a:xfrm rot="10806151" flipV="1">
            <a:off x="2554288" y="2922588"/>
            <a:ext cx="1441450" cy="434975"/>
          </a:xfrm>
          <a:custGeom>
            <a:avLst/>
            <a:gdLst>
              <a:gd name="T0" fmla="*/ 2147483647 w 43200"/>
              <a:gd name="T1" fmla="*/ 2147483647 h 36748"/>
              <a:gd name="T2" fmla="*/ 2147483647 w 43200"/>
              <a:gd name="T3" fmla="*/ 2147483647 h 36748"/>
              <a:gd name="T4" fmla="*/ 2147483647 w 43200"/>
              <a:gd name="T5" fmla="*/ 2147483647 h 36748"/>
              <a:gd name="T6" fmla="*/ 0 60000 65536"/>
              <a:gd name="T7" fmla="*/ 0 60000 65536"/>
              <a:gd name="T8" fmla="*/ 0 60000 65536"/>
              <a:gd name="T9" fmla="*/ 0 w 43200"/>
              <a:gd name="T10" fmla="*/ 0 h 36748"/>
              <a:gd name="T11" fmla="*/ 43200 w 43200"/>
              <a:gd name="T12" fmla="*/ 36748 h 36748"/>
            </a:gdLst>
            <a:ahLst/>
            <a:cxnLst>
              <a:cxn ang="T6">
                <a:pos x="T0" y="T1"/>
              </a:cxn>
              <a:cxn ang="T7">
                <a:pos x="T2" y="T3"/>
              </a:cxn>
              <a:cxn ang="T8">
                <a:pos x="T4" y="T5"/>
              </a:cxn>
            </a:cxnLst>
            <a:rect l="T9" t="T10" r="T11" b="T12"/>
            <a:pathLst>
              <a:path w="43200" h="36748" fill="none" extrusionOk="0">
                <a:moveTo>
                  <a:pt x="6202" y="36747"/>
                </a:moveTo>
                <a:cubicBezTo>
                  <a:pt x="2227" y="32707"/>
                  <a:pt x="0" y="27267"/>
                  <a:pt x="0" y="21600"/>
                </a:cubicBezTo>
                <a:cubicBezTo>
                  <a:pt x="0" y="9670"/>
                  <a:pt x="9670" y="0"/>
                  <a:pt x="21600" y="0"/>
                </a:cubicBezTo>
                <a:cubicBezTo>
                  <a:pt x="33529" y="0"/>
                  <a:pt x="43200" y="9670"/>
                  <a:pt x="43200" y="21600"/>
                </a:cubicBezTo>
                <a:cubicBezTo>
                  <a:pt x="43199" y="24285"/>
                  <a:pt x="42699" y="26947"/>
                  <a:pt x="41723" y="29450"/>
                </a:cubicBezTo>
              </a:path>
              <a:path w="43200" h="36748" stroke="0" extrusionOk="0">
                <a:moveTo>
                  <a:pt x="6202" y="36747"/>
                </a:moveTo>
                <a:cubicBezTo>
                  <a:pt x="2227" y="32707"/>
                  <a:pt x="0" y="27267"/>
                  <a:pt x="0" y="21600"/>
                </a:cubicBezTo>
                <a:cubicBezTo>
                  <a:pt x="0" y="9670"/>
                  <a:pt x="9670" y="0"/>
                  <a:pt x="21600" y="0"/>
                </a:cubicBezTo>
                <a:cubicBezTo>
                  <a:pt x="33529" y="0"/>
                  <a:pt x="43200" y="9670"/>
                  <a:pt x="43200" y="21600"/>
                </a:cubicBezTo>
                <a:cubicBezTo>
                  <a:pt x="43199" y="24285"/>
                  <a:pt x="42699" y="26947"/>
                  <a:pt x="41723" y="29450"/>
                </a:cubicBezTo>
                <a:lnTo>
                  <a:pt x="21600" y="21600"/>
                </a:lnTo>
                <a:lnTo>
                  <a:pt x="6202" y="36747"/>
                </a:lnTo>
                <a:close/>
              </a:path>
            </a:pathLst>
          </a:custGeom>
          <a:noFill/>
          <a:ln w="2540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fr-FR"/>
          </a:p>
        </p:txBody>
      </p:sp>
      <p:pic>
        <p:nvPicPr>
          <p:cNvPr id="19" name="Image 5" descr="aco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98136" y="153804"/>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p:cTn id="7" dur="500" fill="hold"/>
                                        <p:tgtEl>
                                          <p:spTgt spid="227333"/>
                                        </p:tgtEl>
                                        <p:attrNameLst>
                                          <p:attrName>ppt_w</p:attrName>
                                        </p:attrNameLst>
                                      </p:cBhvr>
                                      <p:tavLst>
                                        <p:tav tm="0">
                                          <p:val>
                                            <p:fltVal val="0"/>
                                          </p:val>
                                        </p:tav>
                                        <p:tav tm="100000">
                                          <p:val>
                                            <p:strVal val="#ppt_w"/>
                                          </p:val>
                                        </p:tav>
                                      </p:tavLst>
                                    </p:anim>
                                    <p:anim calcmode="lin" valueType="num">
                                      <p:cBhvr>
                                        <p:cTn id="8" dur="500" fill="hold"/>
                                        <p:tgtEl>
                                          <p:spTgt spid="22733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7334"/>
                                        </p:tgtEl>
                                        <p:attrNameLst>
                                          <p:attrName>style.visibility</p:attrName>
                                        </p:attrNameLst>
                                      </p:cBhvr>
                                      <p:to>
                                        <p:strVal val="visible"/>
                                      </p:to>
                                    </p:set>
                                    <p:anim calcmode="lin" valueType="num">
                                      <p:cBhvr>
                                        <p:cTn id="11" dur="500" fill="hold"/>
                                        <p:tgtEl>
                                          <p:spTgt spid="227334"/>
                                        </p:tgtEl>
                                        <p:attrNameLst>
                                          <p:attrName>ppt_w</p:attrName>
                                        </p:attrNameLst>
                                      </p:cBhvr>
                                      <p:tavLst>
                                        <p:tav tm="0">
                                          <p:val>
                                            <p:fltVal val="0"/>
                                          </p:val>
                                        </p:tav>
                                        <p:tav tm="100000">
                                          <p:val>
                                            <p:strVal val="#ppt_w"/>
                                          </p:val>
                                        </p:tav>
                                      </p:tavLst>
                                    </p:anim>
                                    <p:anim calcmode="lin" valueType="num">
                                      <p:cBhvr>
                                        <p:cTn id="12" dur="500" fill="hold"/>
                                        <p:tgtEl>
                                          <p:spTgt spid="22733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27335"/>
                                        </p:tgtEl>
                                        <p:attrNameLst>
                                          <p:attrName>style.visibility</p:attrName>
                                        </p:attrNameLst>
                                      </p:cBhvr>
                                      <p:to>
                                        <p:strVal val="visible"/>
                                      </p:to>
                                    </p:set>
                                    <p:anim calcmode="lin" valueType="num">
                                      <p:cBhvr>
                                        <p:cTn id="15" dur="500" fill="hold"/>
                                        <p:tgtEl>
                                          <p:spTgt spid="227335"/>
                                        </p:tgtEl>
                                        <p:attrNameLst>
                                          <p:attrName>ppt_w</p:attrName>
                                        </p:attrNameLst>
                                      </p:cBhvr>
                                      <p:tavLst>
                                        <p:tav tm="0">
                                          <p:val>
                                            <p:fltVal val="0"/>
                                          </p:val>
                                        </p:tav>
                                        <p:tav tm="100000">
                                          <p:val>
                                            <p:strVal val="#ppt_w"/>
                                          </p:val>
                                        </p:tav>
                                      </p:tavLst>
                                    </p:anim>
                                    <p:anim calcmode="lin" valueType="num">
                                      <p:cBhvr>
                                        <p:cTn id="16" dur="500" fill="hold"/>
                                        <p:tgtEl>
                                          <p:spTgt spid="22733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227338"/>
                                        </p:tgtEl>
                                        <p:attrNameLst>
                                          <p:attrName>style.visibility</p:attrName>
                                        </p:attrNameLst>
                                      </p:cBhvr>
                                      <p:to>
                                        <p:strVal val="visible"/>
                                      </p:to>
                                    </p:set>
                                    <p:anim calcmode="lin" valueType="num">
                                      <p:cBhvr>
                                        <p:cTn id="21" dur="500" fill="hold"/>
                                        <p:tgtEl>
                                          <p:spTgt spid="227338"/>
                                        </p:tgtEl>
                                        <p:attrNameLst>
                                          <p:attrName>ppt_w</p:attrName>
                                        </p:attrNameLst>
                                      </p:cBhvr>
                                      <p:tavLst>
                                        <p:tav tm="0">
                                          <p:val>
                                            <p:fltVal val="0"/>
                                          </p:val>
                                        </p:tav>
                                        <p:tav tm="100000">
                                          <p:val>
                                            <p:strVal val="#ppt_w"/>
                                          </p:val>
                                        </p:tav>
                                      </p:tavLst>
                                    </p:anim>
                                    <p:anim calcmode="lin" valueType="num">
                                      <p:cBhvr>
                                        <p:cTn id="22" dur="500" fill="hold"/>
                                        <p:tgtEl>
                                          <p:spTgt spid="227338"/>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27343"/>
                                        </p:tgtEl>
                                        <p:attrNameLst>
                                          <p:attrName>style.visibility</p:attrName>
                                        </p:attrNameLst>
                                      </p:cBhvr>
                                      <p:to>
                                        <p:strVal val="visible"/>
                                      </p:to>
                                    </p:set>
                                    <p:anim calcmode="lin" valueType="num">
                                      <p:cBhvr>
                                        <p:cTn id="25" dur="500" fill="hold"/>
                                        <p:tgtEl>
                                          <p:spTgt spid="227343"/>
                                        </p:tgtEl>
                                        <p:attrNameLst>
                                          <p:attrName>ppt_w</p:attrName>
                                        </p:attrNameLst>
                                      </p:cBhvr>
                                      <p:tavLst>
                                        <p:tav tm="0">
                                          <p:val>
                                            <p:fltVal val="0"/>
                                          </p:val>
                                        </p:tav>
                                        <p:tav tm="100000">
                                          <p:val>
                                            <p:strVal val="#ppt_w"/>
                                          </p:val>
                                        </p:tav>
                                      </p:tavLst>
                                    </p:anim>
                                    <p:anim calcmode="lin" valueType="num">
                                      <p:cBhvr>
                                        <p:cTn id="26" dur="500" fill="hold"/>
                                        <p:tgtEl>
                                          <p:spTgt spid="227343"/>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227345"/>
                                        </p:tgtEl>
                                        <p:attrNameLst>
                                          <p:attrName>style.visibility</p:attrName>
                                        </p:attrNameLst>
                                      </p:cBhvr>
                                      <p:to>
                                        <p:strVal val="visible"/>
                                      </p:to>
                                    </p:set>
                                    <p:anim calcmode="lin" valueType="num">
                                      <p:cBhvr>
                                        <p:cTn id="29" dur="500" fill="hold"/>
                                        <p:tgtEl>
                                          <p:spTgt spid="227345"/>
                                        </p:tgtEl>
                                        <p:attrNameLst>
                                          <p:attrName>ppt_w</p:attrName>
                                        </p:attrNameLst>
                                      </p:cBhvr>
                                      <p:tavLst>
                                        <p:tav tm="0">
                                          <p:val>
                                            <p:fltVal val="0"/>
                                          </p:val>
                                        </p:tav>
                                        <p:tav tm="100000">
                                          <p:val>
                                            <p:strVal val="#ppt_w"/>
                                          </p:val>
                                        </p:tav>
                                      </p:tavLst>
                                    </p:anim>
                                    <p:anim calcmode="lin" valueType="num">
                                      <p:cBhvr>
                                        <p:cTn id="30" dur="500" fill="hold"/>
                                        <p:tgtEl>
                                          <p:spTgt spid="22734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27336"/>
                                        </p:tgtEl>
                                        <p:attrNameLst>
                                          <p:attrName>style.visibility</p:attrName>
                                        </p:attrNameLst>
                                      </p:cBhvr>
                                      <p:to>
                                        <p:strVal val="visible"/>
                                      </p:to>
                                    </p:set>
                                    <p:anim calcmode="lin" valueType="num">
                                      <p:cBhvr>
                                        <p:cTn id="35" dur="500" fill="hold"/>
                                        <p:tgtEl>
                                          <p:spTgt spid="227336"/>
                                        </p:tgtEl>
                                        <p:attrNameLst>
                                          <p:attrName>ppt_w</p:attrName>
                                        </p:attrNameLst>
                                      </p:cBhvr>
                                      <p:tavLst>
                                        <p:tav tm="0">
                                          <p:val>
                                            <p:fltVal val="0"/>
                                          </p:val>
                                        </p:tav>
                                        <p:tav tm="100000">
                                          <p:val>
                                            <p:strVal val="#ppt_w"/>
                                          </p:val>
                                        </p:tav>
                                      </p:tavLst>
                                    </p:anim>
                                    <p:anim calcmode="lin" valueType="num">
                                      <p:cBhvr>
                                        <p:cTn id="36" dur="500" fill="hold"/>
                                        <p:tgtEl>
                                          <p:spTgt spid="227336"/>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227346"/>
                                        </p:tgtEl>
                                        <p:attrNameLst>
                                          <p:attrName>style.visibility</p:attrName>
                                        </p:attrNameLst>
                                      </p:cBhvr>
                                      <p:to>
                                        <p:strVal val="visible"/>
                                      </p:to>
                                    </p:set>
                                    <p:anim calcmode="lin" valueType="num">
                                      <p:cBhvr>
                                        <p:cTn id="39" dur="500" fill="hold"/>
                                        <p:tgtEl>
                                          <p:spTgt spid="227346"/>
                                        </p:tgtEl>
                                        <p:attrNameLst>
                                          <p:attrName>ppt_w</p:attrName>
                                        </p:attrNameLst>
                                      </p:cBhvr>
                                      <p:tavLst>
                                        <p:tav tm="0">
                                          <p:val>
                                            <p:fltVal val="0"/>
                                          </p:val>
                                        </p:tav>
                                        <p:tav tm="100000">
                                          <p:val>
                                            <p:strVal val="#ppt_w"/>
                                          </p:val>
                                        </p:tav>
                                      </p:tavLst>
                                    </p:anim>
                                    <p:anim calcmode="lin" valueType="num">
                                      <p:cBhvr>
                                        <p:cTn id="40" dur="500" fill="hold"/>
                                        <p:tgtEl>
                                          <p:spTgt spid="227346"/>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27337"/>
                                        </p:tgtEl>
                                        <p:attrNameLst>
                                          <p:attrName>style.visibility</p:attrName>
                                        </p:attrNameLst>
                                      </p:cBhvr>
                                      <p:to>
                                        <p:strVal val="visible"/>
                                      </p:to>
                                    </p:set>
                                    <p:anim calcmode="lin" valueType="num">
                                      <p:cBhvr>
                                        <p:cTn id="45" dur="500" fill="hold"/>
                                        <p:tgtEl>
                                          <p:spTgt spid="227337"/>
                                        </p:tgtEl>
                                        <p:attrNameLst>
                                          <p:attrName>ppt_w</p:attrName>
                                        </p:attrNameLst>
                                      </p:cBhvr>
                                      <p:tavLst>
                                        <p:tav tm="0">
                                          <p:val>
                                            <p:fltVal val="0"/>
                                          </p:val>
                                        </p:tav>
                                        <p:tav tm="100000">
                                          <p:val>
                                            <p:strVal val="#ppt_w"/>
                                          </p:val>
                                        </p:tav>
                                      </p:tavLst>
                                    </p:anim>
                                    <p:anim calcmode="lin" valueType="num">
                                      <p:cBhvr>
                                        <p:cTn id="46" dur="500" fill="hold"/>
                                        <p:tgtEl>
                                          <p:spTgt spid="227337"/>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2734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2733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227344"/>
                                        </p:tgtEl>
                                        <p:attrNameLst>
                                          <p:attrName>style.visibility</p:attrName>
                                        </p:attrNameLst>
                                      </p:cBhvr>
                                      <p:to>
                                        <p:strVal val="visible"/>
                                      </p:to>
                                    </p:set>
                                    <p:anim calcmode="lin" valueType="num">
                                      <p:cBhvr>
                                        <p:cTn id="63" dur="500" fill="hold"/>
                                        <p:tgtEl>
                                          <p:spTgt spid="227344"/>
                                        </p:tgtEl>
                                        <p:attrNameLst>
                                          <p:attrName>ppt_w</p:attrName>
                                        </p:attrNameLst>
                                      </p:cBhvr>
                                      <p:tavLst>
                                        <p:tav tm="0">
                                          <p:val>
                                            <p:fltVal val="0"/>
                                          </p:val>
                                        </p:tav>
                                        <p:tav tm="100000">
                                          <p:val>
                                            <p:strVal val="#ppt_w"/>
                                          </p:val>
                                        </p:tav>
                                      </p:tavLst>
                                    </p:anim>
                                    <p:anim calcmode="lin" valueType="num">
                                      <p:cBhvr>
                                        <p:cTn id="64" dur="500" fill="hold"/>
                                        <p:tgtEl>
                                          <p:spTgt spid="2273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animBg="1"/>
      <p:bldP spid="227334" grpId="0"/>
      <p:bldP spid="227335" grpId="0"/>
      <p:bldP spid="227343" grpId="0" animBg="1"/>
      <p:bldP spid="227345" grpId="0" animBg="1"/>
      <p:bldP spid="2273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201613"/>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p>
            <a:r>
              <a:rPr lang="fr-FR" sz="3200" dirty="0">
                <a:solidFill>
                  <a:schemeClr val="tx2"/>
                </a:solidFill>
              </a:rPr>
              <a:t>ADAPTATION ENTRE LA CUPULE ET LA TIGE</a:t>
            </a:r>
          </a:p>
        </p:txBody>
      </p:sp>
      <p:sp>
        <p:nvSpPr>
          <p:cNvPr id="115714" name="Rectangle 3"/>
          <p:cNvSpPr>
            <a:spLocks noChangeArrowheads="1"/>
          </p:cNvSpPr>
          <p:nvPr/>
        </p:nvSpPr>
        <p:spPr bwMode="auto">
          <a:xfrm>
            <a:off x="123092" y="1501776"/>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742950" lvl="1" indent="-285750">
              <a:lnSpc>
                <a:spcPct val="130000"/>
              </a:lnSpc>
              <a:spcBef>
                <a:spcPct val="20000"/>
              </a:spcBef>
              <a:buClr>
                <a:srgbClr val="558476"/>
              </a:buClr>
              <a:buSzPct val="140000"/>
              <a:buFontTx/>
              <a:buChar char="•"/>
            </a:pPr>
            <a:r>
              <a:rPr lang="fr-FR" dirty="0"/>
              <a:t>Longueur</a:t>
            </a:r>
          </a:p>
          <a:p>
            <a:pPr marL="742950" lvl="1" indent="-285750">
              <a:lnSpc>
                <a:spcPct val="130000"/>
              </a:lnSpc>
              <a:spcBef>
                <a:spcPct val="20000"/>
              </a:spcBef>
              <a:buClr>
                <a:srgbClr val="558476"/>
              </a:buClr>
              <a:buSzPct val="140000"/>
              <a:buFontTx/>
              <a:buChar char="•"/>
            </a:pPr>
            <a:r>
              <a:rPr lang="fr-FR" dirty="0"/>
              <a:t>Offset</a:t>
            </a:r>
          </a:p>
          <a:p>
            <a:pPr marL="742950" lvl="1" indent="-285750">
              <a:lnSpc>
                <a:spcPct val="130000"/>
              </a:lnSpc>
              <a:spcBef>
                <a:spcPct val="20000"/>
              </a:spcBef>
              <a:buClr>
                <a:srgbClr val="558476"/>
              </a:buClr>
              <a:buSzPct val="140000"/>
              <a:buFontTx/>
              <a:buChar char="•"/>
            </a:pPr>
            <a:r>
              <a:rPr lang="fr-FR" dirty="0"/>
              <a:t>Tension  musculaire</a:t>
            </a:r>
          </a:p>
          <a:p>
            <a:pPr marL="742950" lvl="1" indent="-285750">
              <a:lnSpc>
                <a:spcPct val="130000"/>
              </a:lnSpc>
              <a:spcBef>
                <a:spcPct val="20000"/>
              </a:spcBef>
              <a:buClr>
                <a:srgbClr val="558476"/>
              </a:buClr>
              <a:buSzPct val="140000"/>
              <a:buFontTx/>
              <a:buChar char="•"/>
            </a:pPr>
            <a:r>
              <a:rPr lang="fr-FR" dirty="0"/>
              <a:t>Stabilité</a:t>
            </a:r>
          </a:p>
          <a:p>
            <a:pPr marL="742950" lvl="1" indent="-285750">
              <a:lnSpc>
                <a:spcPct val="130000"/>
              </a:lnSpc>
              <a:spcBef>
                <a:spcPct val="20000"/>
              </a:spcBef>
              <a:buClr>
                <a:srgbClr val="558476"/>
              </a:buClr>
              <a:buSzPct val="140000"/>
              <a:buFontTx/>
              <a:buChar char="•"/>
            </a:pPr>
            <a:r>
              <a:rPr lang="fr-FR" dirty="0" err="1"/>
              <a:t>Impingement</a:t>
            </a:r>
            <a:endParaRPr lang="fr-FR" dirty="0"/>
          </a:p>
          <a:p>
            <a:pPr marL="742950" lvl="1" indent="-285750">
              <a:lnSpc>
                <a:spcPct val="130000"/>
              </a:lnSpc>
              <a:spcBef>
                <a:spcPct val="20000"/>
              </a:spcBef>
              <a:buClr>
                <a:srgbClr val="558476"/>
              </a:buClr>
              <a:buSzPct val="140000"/>
              <a:buFontTx/>
              <a:buChar char="•"/>
            </a:pPr>
            <a:r>
              <a:rPr lang="fr-FR" dirty="0"/>
              <a:t>Rotation</a:t>
            </a:r>
          </a:p>
          <a:p>
            <a:pPr marL="742950" lvl="1" indent="-285750">
              <a:lnSpc>
                <a:spcPct val="130000"/>
              </a:lnSpc>
              <a:spcBef>
                <a:spcPct val="20000"/>
              </a:spcBef>
              <a:buClr>
                <a:srgbClr val="558476"/>
              </a:buClr>
              <a:buSzPct val="140000"/>
              <a:buFontTx/>
              <a:buChar char="•"/>
            </a:pPr>
            <a:r>
              <a:rPr lang="fr-FR" dirty="0" smtClean="0"/>
              <a:t>ANATOMIE</a:t>
            </a:r>
            <a:endParaRPr lang="fr-FR" dirty="0"/>
          </a:p>
        </p:txBody>
      </p:sp>
      <p:grpSp>
        <p:nvGrpSpPr>
          <p:cNvPr id="115715" name="Group 17"/>
          <p:cNvGrpSpPr>
            <a:grpSpLocks/>
          </p:cNvGrpSpPr>
          <p:nvPr/>
        </p:nvGrpSpPr>
        <p:grpSpPr bwMode="auto">
          <a:xfrm>
            <a:off x="5256213" y="1344613"/>
            <a:ext cx="3581400" cy="5029200"/>
            <a:chOff x="2937" y="1124"/>
            <a:chExt cx="2256" cy="3168"/>
          </a:xfrm>
        </p:grpSpPr>
        <p:grpSp>
          <p:nvGrpSpPr>
            <p:cNvPr id="115716" name="Group 4"/>
            <p:cNvGrpSpPr>
              <a:grpSpLocks/>
            </p:cNvGrpSpPr>
            <p:nvPr/>
          </p:nvGrpSpPr>
          <p:grpSpPr bwMode="auto">
            <a:xfrm>
              <a:off x="2937" y="1124"/>
              <a:ext cx="2256" cy="3168"/>
              <a:chOff x="-313" y="2046"/>
              <a:chExt cx="2137" cy="3378"/>
            </a:xfrm>
          </p:grpSpPr>
          <p:pic>
            <p:nvPicPr>
              <p:cNvPr id="1157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 y="2046"/>
                <a:ext cx="2137" cy="3378"/>
              </a:xfrm>
              <a:prstGeom prst="rect">
                <a:avLst/>
              </a:prstGeom>
              <a:noFill/>
              <a:ln w="9525">
                <a:solidFill>
                  <a:srgbClr val="5FE8D6"/>
                </a:solidFill>
                <a:miter lim="800000"/>
                <a:headEnd/>
                <a:tailEnd/>
              </a:ln>
              <a:extLst>
                <a:ext uri="{909E8E84-426E-40dd-AFC4-6F175D3DCCD1}">
                  <a14:hiddenFill xmlns:a14="http://schemas.microsoft.com/office/drawing/2010/main">
                    <a:solidFill>
                      <a:srgbClr val="FFFFFF"/>
                    </a:solidFill>
                  </a14:hiddenFill>
                </a:ext>
              </a:extLst>
            </p:spPr>
          </p:pic>
          <p:sp>
            <p:nvSpPr>
              <p:cNvPr id="115724" name="Line 6"/>
              <p:cNvSpPr>
                <a:spLocks noChangeShapeType="1"/>
              </p:cNvSpPr>
              <p:nvPr/>
            </p:nvSpPr>
            <p:spPr bwMode="auto">
              <a:xfrm>
                <a:off x="576" y="2592"/>
                <a:ext cx="76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5725" name="Line 7"/>
              <p:cNvSpPr>
                <a:spLocks noChangeShapeType="1"/>
              </p:cNvSpPr>
              <p:nvPr/>
            </p:nvSpPr>
            <p:spPr bwMode="auto">
              <a:xfrm>
                <a:off x="1344" y="2592"/>
                <a:ext cx="0" cy="768"/>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5726" name="Line 8"/>
              <p:cNvSpPr>
                <a:spLocks noChangeShapeType="1"/>
              </p:cNvSpPr>
              <p:nvPr/>
            </p:nvSpPr>
            <p:spPr bwMode="auto">
              <a:xfrm flipH="1">
                <a:off x="624" y="2592"/>
                <a:ext cx="720" cy="72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grpSp>
        <p:sp>
          <p:nvSpPr>
            <p:cNvPr id="115717" name="Freeform 9"/>
            <p:cNvSpPr>
              <a:spLocks/>
            </p:cNvSpPr>
            <p:nvPr/>
          </p:nvSpPr>
          <p:spPr bwMode="auto">
            <a:xfrm>
              <a:off x="3456" y="1981"/>
              <a:ext cx="720" cy="432"/>
            </a:xfrm>
            <a:custGeom>
              <a:avLst/>
              <a:gdLst>
                <a:gd name="T0" fmla="*/ 0 w 720"/>
                <a:gd name="T1" fmla="*/ 240 h 432"/>
                <a:gd name="T2" fmla="*/ 528 w 720"/>
                <a:gd name="T3" fmla="*/ 432 h 432"/>
                <a:gd name="T4" fmla="*/ 720 w 720"/>
                <a:gd name="T5" fmla="*/ 240 h 432"/>
                <a:gd name="T6" fmla="*/ 480 w 720"/>
                <a:gd name="T7" fmla="*/ 0 h 432"/>
                <a:gd name="T8" fmla="*/ 0 w 720"/>
                <a:gd name="T9" fmla="*/ 240 h 432"/>
                <a:gd name="T10" fmla="*/ 0 60000 65536"/>
                <a:gd name="T11" fmla="*/ 0 60000 65536"/>
                <a:gd name="T12" fmla="*/ 0 60000 65536"/>
                <a:gd name="T13" fmla="*/ 0 60000 65536"/>
                <a:gd name="T14" fmla="*/ 0 60000 65536"/>
                <a:gd name="T15" fmla="*/ 0 w 720"/>
                <a:gd name="T16" fmla="*/ 0 h 432"/>
                <a:gd name="T17" fmla="*/ 720 w 720"/>
                <a:gd name="T18" fmla="*/ 432 h 432"/>
              </a:gdLst>
              <a:ahLst/>
              <a:cxnLst>
                <a:cxn ang="T10">
                  <a:pos x="T0" y="T1"/>
                </a:cxn>
                <a:cxn ang="T11">
                  <a:pos x="T2" y="T3"/>
                </a:cxn>
                <a:cxn ang="T12">
                  <a:pos x="T4" y="T5"/>
                </a:cxn>
                <a:cxn ang="T13">
                  <a:pos x="T6" y="T7"/>
                </a:cxn>
                <a:cxn ang="T14">
                  <a:pos x="T8" y="T9"/>
                </a:cxn>
              </a:cxnLst>
              <a:rect l="T15" t="T16" r="T17" b="T18"/>
              <a:pathLst>
                <a:path w="720" h="432">
                  <a:moveTo>
                    <a:pt x="0" y="240"/>
                  </a:moveTo>
                  <a:lnTo>
                    <a:pt x="528" y="432"/>
                  </a:lnTo>
                  <a:lnTo>
                    <a:pt x="720" y="240"/>
                  </a:lnTo>
                  <a:lnTo>
                    <a:pt x="480" y="0"/>
                  </a:lnTo>
                  <a:lnTo>
                    <a:pt x="0" y="240"/>
                  </a:lnTo>
                  <a:close/>
                </a:path>
              </a:pathLst>
            </a:custGeom>
            <a:solidFill>
              <a:srgbClr val="55555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fr-FR"/>
            </a:p>
          </p:txBody>
        </p:sp>
        <p:sp>
          <p:nvSpPr>
            <p:cNvPr id="115718" name="Line 10"/>
            <p:cNvSpPr>
              <a:spLocks noChangeShapeType="1"/>
            </p:cNvSpPr>
            <p:nvPr/>
          </p:nvSpPr>
          <p:spPr bwMode="auto">
            <a:xfrm>
              <a:off x="3504" y="2269"/>
              <a:ext cx="0" cy="2016"/>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15719" name="Text Box 11"/>
            <p:cNvSpPr txBox="1">
              <a:spLocks noChangeArrowheads="1"/>
            </p:cNvSpPr>
            <p:nvPr/>
          </p:nvSpPr>
          <p:spPr bwMode="auto">
            <a:xfrm>
              <a:off x="3696" y="1981"/>
              <a:ext cx="29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600" b="1" dirty="0">
                  <a:cs typeface="Arial" charset="0"/>
                </a:rPr>
                <a:t>?</a:t>
              </a:r>
              <a:endParaRPr lang="fr-FR" sz="1800" b="1" dirty="0">
                <a:cs typeface="Arial" charset="0"/>
              </a:endParaRPr>
            </a:p>
          </p:txBody>
        </p:sp>
        <p:sp>
          <p:nvSpPr>
            <p:cNvPr id="115720" name="Line 12"/>
            <p:cNvSpPr>
              <a:spLocks noChangeShapeType="1"/>
            </p:cNvSpPr>
            <p:nvPr/>
          </p:nvSpPr>
          <p:spPr bwMode="auto">
            <a:xfrm>
              <a:off x="3408" y="1844"/>
              <a:ext cx="720" cy="0"/>
            </a:xfrm>
            <a:prstGeom prst="line">
              <a:avLst/>
            </a:prstGeom>
            <a:noFill/>
            <a:ln w="381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5721" name="Line 13"/>
            <p:cNvSpPr>
              <a:spLocks noChangeShapeType="1"/>
            </p:cNvSpPr>
            <p:nvPr/>
          </p:nvSpPr>
          <p:spPr bwMode="auto">
            <a:xfrm flipV="1">
              <a:off x="3120" y="1933"/>
              <a:ext cx="0" cy="2304"/>
            </a:xfrm>
            <a:prstGeom prst="line">
              <a:avLst/>
            </a:prstGeom>
            <a:noFill/>
            <a:ln w="381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5722" name="Freeform 14"/>
            <p:cNvSpPr>
              <a:spLocks/>
            </p:cNvSpPr>
            <p:nvPr/>
          </p:nvSpPr>
          <p:spPr bwMode="auto">
            <a:xfrm>
              <a:off x="3088" y="1172"/>
              <a:ext cx="656" cy="768"/>
            </a:xfrm>
            <a:custGeom>
              <a:avLst/>
              <a:gdLst>
                <a:gd name="T0" fmla="*/ 224 w 656"/>
                <a:gd name="T1" fmla="*/ 768 h 768"/>
                <a:gd name="T2" fmla="*/ 32 w 656"/>
                <a:gd name="T3" fmla="*/ 624 h 768"/>
                <a:gd name="T4" fmla="*/ 416 w 656"/>
                <a:gd name="T5" fmla="*/ 528 h 768"/>
                <a:gd name="T6" fmla="*/ 272 w 656"/>
                <a:gd name="T7" fmla="*/ 336 h 768"/>
                <a:gd name="T8" fmla="*/ 608 w 656"/>
                <a:gd name="T9" fmla="*/ 240 h 768"/>
                <a:gd name="T10" fmla="*/ 560 w 656"/>
                <a:gd name="T11" fmla="*/ 0 h 768"/>
                <a:gd name="T12" fmla="*/ 0 60000 65536"/>
                <a:gd name="T13" fmla="*/ 0 60000 65536"/>
                <a:gd name="T14" fmla="*/ 0 60000 65536"/>
                <a:gd name="T15" fmla="*/ 0 60000 65536"/>
                <a:gd name="T16" fmla="*/ 0 60000 65536"/>
                <a:gd name="T17" fmla="*/ 0 60000 65536"/>
                <a:gd name="T18" fmla="*/ 0 w 656"/>
                <a:gd name="T19" fmla="*/ 0 h 768"/>
                <a:gd name="T20" fmla="*/ 656 w 656"/>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656" h="768">
                  <a:moveTo>
                    <a:pt x="224" y="768"/>
                  </a:moveTo>
                  <a:cubicBezTo>
                    <a:pt x="112" y="716"/>
                    <a:pt x="0" y="664"/>
                    <a:pt x="32" y="624"/>
                  </a:cubicBezTo>
                  <a:cubicBezTo>
                    <a:pt x="64" y="584"/>
                    <a:pt x="376" y="576"/>
                    <a:pt x="416" y="528"/>
                  </a:cubicBezTo>
                  <a:cubicBezTo>
                    <a:pt x="456" y="480"/>
                    <a:pt x="240" y="384"/>
                    <a:pt x="272" y="336"/>
                  </a:cubicBezTo>
                  <a:cubicBezTo>
                    <a:pt x="304" y="288"/>
                    <a:pt x="560" y="296"/>
                    <a:pt x="608" y="240"/>
                  </a:cubicBezTo>
                  <a:cubicBezTo>
                    <a:pt x="656" y="184"/>
                    <a:pt x="568" y="40"/>
                    <a:pt x="560" y="0"/>
                  </a:cubicBezTo>
                </a:path>
              </a:pathLst>
            </a:custGeom>
            <a:noFill/>
            <a:ln w="28575">
              <a:solidFill>
                <a:schemeClr val="hlink"/>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pic>
        <p:nvPicPr>
          <p:cNvPr id="16"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092" y="620017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19237"/>
            <a:ext cx="2640013"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454150"/>
            <a:ext cx="27416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ZoneTexte 4"/>
          <p:cNvSpPr txBox="1">
            <a:spLocks noChangeArrowheads="1"/>
          </p:cNvSpPr>
          <p:nvPr/>
        </p:nvSpPr>
        <p:spPr bwMode="auto">
          <a:xfrm>
            <a:off x="1066800" y="757237"/>
            <a:ext cx="640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       Monobloc                           Modulaire   </a:t>
            </a:r>
          </a:p>
        </p:txBody>
      </p:sp>
      <p:pic>
        <p:nvPicPr>
          <p:cNvPr id="5"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1575375"/>
            <a:ext cx="3227387"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idx="4294967295"/>
          </p:nvPr>
        </p:nvSpPr>
        <p:spPr>
          <a:xfrm>
            <a:off x="218577" y="232150"/>
            <a:ext cx="8507412" cy="1143000"/>
          </a:xfrm>
        </p:spPr>
        <p:txBody>
          <a:bodyPr/>
          <a:lstStyle/>
          <a:p>
            <a:pPr eaLnBrk="1" hangingPunct="1">
              <a:defRPr/>
            </a:pPr>
            <a:r>
              <a:rPr lang="fr-FR" sz="3200" dirty="0">
                <a:latin typeface="Arial" charset="0"/>
                <a:ea typeface="ＭＳ Ｐゴシック" charset="0"/>
                <a:cs typeface="ＭＳ Ｐゴシック" charset="0"/>
              </a:rPr>
              <a:t>PTH </a:t>
            </a:r>
            <a:r>
              <a:rPr lang="fr-FR" sz="3200" dirty="0" smtClean="0">
                <a:latin typeface="Arial" charset="0"/>
                <a:ea typeface="ＭＳ Ｐゴシック" charset="0"/>
                <a:cs typeface="ＭＳ Ｐゴシック" charset="0"/>
              </a:rPr>
              <a:t> ANATOMIQUE  MODULAIRE</a:t>
            </a:r>
            <a:r>
              <a:rPr lang="fr-FR" sz="3200" dirty="0">
                <a:latin typeface="Arial" charset="0"/>
                <a:ea typeface="ＭＳ Ｐゴシック" charset="0"/>
                <a:cs typeface="ＭＳ Ｐゴシック" charset="0"/>
              </a:rPr>
              <a:t>: </a:t>
            </a:r>
            <a:br>
              <a:rPr lang="fr-FR" sz="3200" dirty="0">
                <a:latin typeface="Arial" charset="0"/>
                <a:ea typeface="ＭＳ Ｐゴシック" charset="0"/>
                <a:cs typeface="ＭＳ Ｐゴシック" charset="0"/>
              </a:rPr>
            </a:br>
            <a:r>
              <a:rPr lang="fr-FR" sz="3200" dirty="0">
                <a:latin typeface="Arial" charset="0"/>
                <a:ea typeface="ＭＳ Ｐゴシック" charset="0"/>
                <a:cs typeface="ＭＳ Ｐゴシック" charset="0"/>
              </a:rPr>
              <a:t>SOLUTION PERSONNALISEE</a:t>
            </a:r>
          </a:p>
        </p:txBody>
      </p:sp>
      <p:sp>
        <p:nvSpPr>
          <p:cNvPr id="120835" name="Rectangle 4"/>
          <p:cNvSpPr>
            <a:spLocks noGrp="1" noChangeArrowheads="1"/>
          </p:cNvSpPr>
          <p:nvPr>
            <p:ph idx="4294967295"/>
          </p:nvPr>
        </p:nvSpPr>
        <p:spPr>
          <a:xfrm>
            <a:off x="218577" y="1575374"/>
            <a:ext cx="7772400" cy="5112763"/>
          </a:xfrm>
        </p:spPr>
        <p:txBody>
          <a:bodyPr/>
          <a:lstStyle/>
          <a:p>
            <a:pPr eaLnBrk="1" hangingPunct="1"/>
            <a:r>
              <a:rPr lang="fr-FR" dirty="0" err="1">
                <a:solidFill>
                  <a:srgbClr val="C1EEFF"/>
                </a:solidFill>
                <a:latin typeface="Arial" charset="0"/>
                <a:ea typeface="ＭＳ Ｐゴシック" charset="0"/>
                <a:cs typeface="ＭＳ Ｐゴシック" charset="0"/>
              </a:rPr>
              <a:t>Intramédullaire</a:t>
            </a:r>
            <a:endParaRPr lang="fr-FR" dirty="0">
              <a:solidFill>
                <a:srgbClr val="C1EEFF"/>
              </a:solidFill>
              <a:latin typeface="Arial" charset="0"/>
              <a:ea typeface="ＭＳ Ｐゴシック" charset="0"/>
              <a:cs typeface="ＭＳ Ｐゴシック" charset="0"/>
            </a:endParaRPr>
          </a:p>
          <a:p>
            <a:pPr lvl="1" eaLnBrk="1" hangingPunct="1">
              <a:buClr>
                <a:schemeClr val="tx2"/>
              </a:buClr>
              <a:buFont typeface="Arial"/>
              <a:buChar char="•"/>
            </a:pPr>
            <a:r>
              <a:rPr lang="fr-FR" dirty="0">
                <a:latin typeface="Arial" charset="0"/>
                <a:ea typeface="ＭＳ Ｐゴシック" charset="0"/>
              </a:rPr>
              <a:t>Dessin Anatomique </a:t>
            </a:r>
            <a:endParaRPr lang="fr-FR" dirty="0" smtClean="0">
              <a:latin typeface="Arial" charset="0"/>
              <a:ea typeface="ＭＳ Ｐゴシック" charset="0"/>
            </a:endParaRPr>
          </a:p>
          <a:p>
            <a:pPr eaLnBrk="1" hangingPunct="1"/>
            <a:r>
              <a:rPr lang="fr-FR" dirty="0" err="1" smtClean="0">
                <a:solidFill>
                  <a:srgbClr val="C1EEFF"/>
                </a:solidFill>
                <a:latin typeface="Arial" charset="0"/>
                <a:ea typeface="ＭＳ Ｐゴシック" charset="0"/>
                <a:cs typeface="ＭＳ Ｐゴシック" charset="0"/>
              </a:rPr>
              <a:t>Extramédullaire</a:t>
            </a:r>
            <a:endParaRPr lang="fr-FR" dirty="0" smtClean="0">
              <a:solidFill>
                <a:srgbClr val="C1EEFF"/>
              </a:solidFill>
              <a:latin typeface="Arial" charset="0"/>
              <a:ea typeface="ＭＳ Ｐゴシック" charset="0"/>
              <a:cs typeface="ＭＳ Ｐゴシック" charset="0"/>
            </a:endParaRPr>
          </a:p>
          <a:p>
            <a:pPr lvl="1" eaLnBrk="1" hangingPunct="1">
              <a:buClr>
                <a:schemeClr val="tx2"/>
              </a:buClr>
              <a:buFont typeface="Arial"/>
              <a:buChar char="•"/>
            </a:pPr>
            <a:r>
              <a:rPr lang="fr-FR" dirty="0" smtClean="0">
                <a:latin typeface="Arial" charset="0"/>
                <a:ea typeface="ＭＳ Ｐゴシック" charset="0"/>
              </a:rPr>
              <a:t>Centre </a:t>
            </a:r>
            <a:r>
              <a:rPr lang="fr-FR" dirty="0">
                <a:latin typeface="Arial" charset="0"/>
                <a:ea typeface="ＭＳ Ｐゴシック" charset="0"/>
              </a:rPr>
              <a:t>de la tête varie  </a:t>
            </a:r>
          </a:p>
          <a:p>
            <a:pPr lvl="2" eaLnBrk="1" hangingPunct="1"/>
            <a:r>
              <a:rPr lang="fr-FR" dirty="0">
                <a:latin typeface="Arial" charset="0"/>
                <a:ea typeface="ＭＳ Ｐゴシック" charset="0"/>
              </a:rPr>
              <a:t>Longueurs</a:t>
            </a:r>
          </a:p>
          <a:p>
            <a:pPr lvl="2" eaLnBrk="1" hangingPunct="1"/>
            <a:r>
              <a:rPr lang="fr-FR" dirty="0">
                <a:latin typeface="Arial" charset="0"/>
                <a:ea typeface="ＭＳ Ｐゴシック" charset="0"/>
              </a:rPr>
              <a:t>Angles CCD</a:t>
            </a:r>
          </a:p>
          <a:p>
            <a:pPr lvl="2" eaLnBrk="1" hangingPunct="1"/>
            <a:r>
              <a:rPr lang="fr-FR" dirty="0" smtClean="0">
                <a:latin typeface="Arial" charset="0"/>
                <a:ea typeface="ＭＳ Ｐゴシック" charset="0"/>
              </a:rPr>
              <a:t>Antéversions</a:t>
            </a:r>
          </a:p>
          <a:p>
            <a:pPr lvl="2" eaLnBrk="1" hangingPunct="1"/>
            <a:endParaRPr lang="fr-FR" dirty="0" smtClean="0">
              <a:latin typeface="Arial" charset="0"/>
              <a:ea typeface="ＭＳ Ｐゴシック" charset="0"/>
            </a:endParaRPr>
          </a:p>
          <a:p>
            <a:pPr marL="411163" lvl="2" indent="-342900" eaLnBrk="1" hangingPunct="1">
              <a:spcBef>
                <a:spcPts val="700"/>
              </a:spcBef>
              <a:buClr>
                <a:schemeClr val="tx2"/>
              </a:buClr>
              <a:buSzPct val="95000"/>
              <a:buFont typeface="Wingdings" charset="0"/>
              <a:buChar char=""/>
            </a:pPr>
            <a:r>
              <a:rPr lang="fr-FR" sz="3200" dirty="0" smtClean="0">
                <a:solidFill>
                  <a:srgbClr val="C1EEFF"/>
                </a:solidFill>
                <a:latin typeface="Arial" charset="0"/>
                <a:ea typeface="ＭＳ Ｐゴシック" charset="0"/>
              </a:rPr>
              <a:t>54 </a:t>
            </a:r>
            <a:r>
              <a:rPr lang="fr-FR" sz="3200" dirty="0">
                <a:solidFill>
                  <a:srgbClr val="C1EEFF"/>
                </a:solidFill>
                <a:latin typeface="Arial" charset="0"/>
                <a:ea typeface="ＭＳ Ｐゴシック" charset="0"/>
              </a:rPr>
              <a:t>Possibilités au lieu de 3 </a:t>
            </a:r>
            <a:r>
              <a:rPr lang="fr-FR" dirty="0" smtClean="0">
                <a:latin typeface="Arial" charset="0"/>
                <a:ea typeface="ＭＳ Ｐゴシック" charset="0"/>
              </a:rPr>
              <a:t>!</a:t>
            </a:r>
            <a:endParaRPr lang="fr-FR" dirty="0">
              <a:latin typeface="Arial" charset="0"/>
              <a:ea typeface="ＭＳ Ｐゴシック" charset="0"/>
            </a:endParaRPr>
          </a:p>
          <a:p>
            <a:pPr marL="766763" lvl="2" indent="0" eaLnBrk="1" hangingPunct="1">
              <a:buNone/>
            </a:pPr>
            <a:endParaRPr lang="fr-FR" dirty="0" smtClean="0">
              <a:latin typeface="Arial" charset="0"/>
              <a:ea typeface="ＭＳ Ｐゴシック" charset="0"/>
            </a:endParaRPr>
          </a:p>
        </p:txBody>
      </p:sp>
      <p:pic>
        <p:nvPicPr>
          <p:cNvPr id="5"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Rectangle 3"/>
          <p:cNvSpPr>
            <a:spLocks noChangeArrowheads="1"/>
          </p:cNvSpPr>
          <p:nvPr/>
        </p:nvSpPr>
        <p:spPr bwMode="auto">
          <a:xfrm>
            <a:off x="1758950" y="1905000"/>
            <a:ext cx="2109788" cy="3352800"/>
          </a:xfrm>
          <a:prstGeom prst="rect">
            <a:avLst/>
          </a:prstGeom>
          <a:noFill/>
          <a:ln w="2857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3907" name="Text Box 5"/>
          <p:cNvSpPr txBox="1">
            <a:spLocks noChangeArrowheads="1"/>
          </p:cNvSpPr>
          <p:nvPr/>
        </p:nvSpPr>
        <p:spPr bwMode="auto">
          <a:xfrm>
            <a:off x="1692275" y="1268413"/>
            <a:ext cx="24479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600" b="1">
                <a:cs typeface="Arial" charset="0"/>
              </a:rPr>
              <a:t>Valgus = 135°</a:t>
            </a: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ChangeArrowheads="1"/>
          </p:cNvSpPr>
          <p:nvPr/>
        </p:nvSpPr>
        <p:spPr bwMode="auto">
          <a:xfrm>
            <a:off x="3727450" y="1905000"/>
            <a:ext cx="2111375" cy="3352800"/>
          </a:xfrm>
          <a:prstGeom prst="rect">
            <a:avLst/>
          </a:prstGeom>
          <a:noFill/>
          <a:ln w="2857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4931" name="Rectangle 6"/>
          <p:cNvSpPr>
            <a:spLocks noChangeArrowheads="1"/>
          </p:cNvSpPr>
          <p:nvPr/>
        </p:nvSpPr>
        <p:spPr bwMode="auto">
          <a:xfrm>
            <a:off x="3635375" y="1341438"/>
            <a:ext cx="23828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600" b="1">
                <a:cs typeface="Arial" charset="0"/>
              </a:rPr>
              <a:t>Normal = 130°</a:t>
            </a: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269875" y="354988"/>
            <a:ext cx="8507413" cy="620712"/>
          </a:xfrm>
          <a:ln>
            <a:noFill/>
          </a:ln>
        </p:spPr>
        <p:txBody>
          <a:bodyPr/>
          <a:lstStyle/>
          <a:p>
            <a:pPr eaLnBrk="1" hangingPunct="1">
              <a:defRPr/>
            </a:pPr>
            <a:r>
              <a:rPr lang="en-GB" sz="4400" dirty="0" err="1" smtClean="0">
                <a:latin typeface="Arial" charset="0"/>
                <a:ea typeface="ＭＳ Ｐゴシック" charset="0"/>
                <a:cs typeface="ＭＳ Ｐゴシック" charset="0"/>
              </a:rPr>
              <a:t>Qu’attendent</a:t>
            </a:r>
            <a:r>
              <a:rPr lang="en-GB" sz="4400" dirty="0" smtClean="0">
                <a:latin typeface="Arial" charset="0"/>
                <a:ea typeface="ＭＳ Ｐゴシック" charset="0"/>
                <a:cs typeface="ＭＳ Ｐゴシック" charset="0"/>
              </a:rPr>
              <a:t> </a:t>
            </a:r>
            <a:r>
              <a:rPr lang="en-GB" sz="4400" dirty="0" err="1" smtClean="0">
                <a:latin typeface="Arial" charset="0"/>
                <a:ea typeface="ＭＳ Ｐゴシック" charset="0"/>
                <a:cs typeface="ＭＳ Ｐゴシック" charset="0"/>
              </a:rPr>
              <a:t>nos</a:t>
            </a:r>
            <a:r>
              <a:rPr lang="en-GB" sz="4400" dirty="0" smtClean="0">
                <a:latin typeface="Arial" charset="0"/>
                <a:ea typeface="ＭＳ Ｐゴシック" charset="0"/>
                <a:cs typeface="ＭＳ Ｐゴシック" charset="0"/>
              </a:rPr>
              <a:t> patients ?</a:t>
            </a:r>
            <a:endParaRPr lang="en-US" sz="4400" dirty="0">
              <a:latin typeface="Arial" charset="0"/>
              <a:ea typeface="ＭＳ Ｐゴシック" charset="0"/>
              <a:cs typeface="ＭＳ Ｐゴシック" charset="0"/>
            </a:endParaRPr>
          </a:p>
        </p:txBody>
      </p:sp>
      <p:sp>
        <p:nvSpPr>
          <p:cNvPr id="210947" name="Rectangle 3"/>
          <p:cNvSpPr>
            <a:spLocks noGrp="1" noChangeArrowheads="1"/>
          </p:cNvSpPr>
          <p:nvPr>
            <p:ph idx="4294967295"/>
          </p:nvPr>
        </p:nvSpPr>
        <p:spPr>
          <a:xfrm>
            <a:off x="269875" y="1302077"/>
            <a:ext cx="8636000" cy="5016174"/>
          </a:xfrm>
          <a:ln>
            <a:noFill/>
          </a:ln>
        </p:spPr>
        <p:txBody>
          <a:bodyPr/>
          <a:lstStyle/>
          <a:p>
            <a:pPr lvl="1" eaLnBrk="1" hangingPunct="1">
              <a:lnSpc>
                <a:spcPct val="110000"/>
              </a:lnSpc>
              <a:buClr>
                <a:schemeClr val="tx2"/>
              </a:buClr>
              <a:buFont typeface="Wingdings" charset="2"/>
              <a:buChar char="§"/>
            </a:pPr>
            <a:r>
              <a:rPr lang="en-GB" sz="3200" dirty="0" err="1">
                <a:latin typeface="Arial" charset="0"/>
                <a:ea typeface="ＭＳ Ｐゴシック" charset="0"/>
              </a:rPr>
              <a:t>Soulagement</a:t>
            </a:r>
            <a:r>
              <a:rPr lang="en-GB" sz="3200" dirty="0">
                <a:latin typeface="Arial" charset="0"/>
                <a:ea typeface="ＭＳ Ｐゴシック" charset="0"/>
              </a:rPr>
              <a:t> de  la </a:t>
            </a:r>
            <a:r>
              <a:rPr lang="en-GB" sz="3200" dirty="0" err="1">
                <a:latin typeface="Arial" charset="0"/>
                <a:ea typeface="ＭＳ Ｐゴシック" charset="0"/>
              </a:rPr>
              <a:t>douleur</a:t>
            </a:r>
            <a:endParaRPr lang="en-GB" sz="3200" dirty="0">
              <a:latin typeface="Arial" charset="0"/>
              <a:ea typeface="ＭＳ Ｐゴシック" charset="0"/>
            </a:endParaRPr>
          </a:p>
          <a:p>
            <a:pPr lvl="1" eaLnBrk="1" hangingPunct="1">
              <a:lnSpc>
                <a:spcPct val="110000"/>
              </a:lnSpc>
              <a:buClr>
                <a:schemeClr val="tx2"/>
              </a:buClr>
              <a:buFont typeface="Wingdings" charset="2"/>
              <a:buChar char="§"/>
            </a:pPr>
            <a:r>
              <a:rPr lang="en-GB" sz="3200" dirty="0" err="1">
                <a:latin typeface="Arial" charset="0"/>
                <a:ea typeface="ＭＳ Ｐゴシック" charset="0"/>
              </a:rPr>
              <a:t>Amélioration</a:t>
            </a:r>
            <a:r>
              <a:rPr lang="en-GB" sz="3200" dirty="0">
                <a:latin typeface="Arial" charset="0"/>
                <a:ea typeface="ＭＳ Ｐゴシック" charset="0"/>
              </a:rPr>
              <a:t> de la </a:t>
            </a:r>
            <a:r>
              <a:rPr lang="en-GB" sz="3200" dirty="0" err="1" smtClean="0">
                <a:latin typeface="Arial" charset="0"/>
                <a:ea typeface="ＭＳ Ｐゴシック" charset="0"/>
              </a:rPr>
              <a:t>mobilité</a:t>
            </a:r>
            <a:endParaRPr lang="en-GB" sz="3200" dirty="0" smtClean="0">
              <a:latin typeface="Arial" charset="0"/>
              <a:ea typeface="ＭＳ Ｐゴシック" charset="0"/>
            </a:endParaRPr>
          </a:p>
          <a:p>
            <a:pPr lvl="1" eaLnBrk="1" hangingPunct="1">
              <a:lnSpc>
                <a:spcPct val="110000"/>
              </a:lnSpc>
              <a:buClr>
                <a:schemeClr val="tx2"/>
              </a:buClr>
              <a:buFont typeface="Wingdings" charset="2"/>
              <a:buChar char="§"/>
            </a:pPr>
            <a:r>
              <a:rPr lang="en-GB" sz="3200" dirty="0">
                <a:latin typeface="Arial" charset="0"/>
                <a:ea typeface="ＭＳ Ｐゴシック" charset="0"/>
              </a:rPr>
              <a:t>Correction de </a:t>
            </a:r>
            <a:r>
              <a:rPr lang="en-GB" sz="3200" dirty="0" err="1">
                <a:latin typeface="Arial" charset="0"/>
                <a:ea typeface="ＭＳ Ｐゴシック" charset="0"/>
              </a:rPr>
              <a:t>l’inégalité</a:t>
            </a:r>
            <a:r>
              <a:rPr lang="en-GB" sz="3200" dirty="0">
                <a:latin typeface="Arial" charset="0"/>
                <a:ea typeface="ＭＳ Ｐゴシック" charset="0"/>
              </a:rPr>
              <a:t> de </a:t>
            </a:r>
            <a:r>
              <a:rPr lang="en-GB" sz="3200" dirty="0" err="1" smtClean="0">
                <a:latin typeface="Arial" charset="0"/>
                <a:ea typeface="ＭＳ Ｐゴシック" charset="0"/>
              </a:rPr>
              <a:t>longueur</a:t>
            </a:r>
            <a:endParaRPr lang="en-GB" sz="3200" dirty="0" smtClean="0">
              <a:latin typeface="Arial" charset="0"/>
              <a:ea typeface="ＭＳ Ｐゴシック" charset="0"/>
            </a:endParaRPr>
          </a:p>
          <a:p>
            <a:pPr lvl="1" eaLnBrk="1" hangingPunct="1">
              <a:lnSpc>
                <a:spcPct val="110000"/>
              </a:lnSpc>
              <a:buClr>
                <a:schemeClr val="tx2"/>
              </a:buClr>
              <a:buFont typeface="Wingdings" charset="2"/>
              <a:buChar char="§"/>
            </a:pPr>
            <a:r>
              <a:rPr lang="en-GB" sz="3200" dirty="0" err="1" smtClean="0">
                <a:latin typeface="Arial" charset="0"/>
                <a:ea typeface="ＭＳ Ｐゴシック" charset="0"/>
              </a:rPr>
              <a:t>Eviter</a:t>
            </a:r>
            <a:r>
              <a:rPr lang="en-GB" sz="3200" dirty="0" smtClean="0">
                <a:latin typeface="Arial" charset="0"/>
                <a:ea typeface="ＭＳ Ｐゴシック" charset="0"/>
              </a:rPr>
              <a:t> </a:t>
            </a:r>
            <a:r>
              <a:rPr lang="en-GB" sz="3200" dirty="0" err="1" smtClean="0">
                <a:latin typeface="Arial" charset="0"/>
                <a:ea typeface="ＭＳ Ｐゴシック" charset="0"/>
              </a:rPr>
              <a:t>une</a:t>
            </a:r>
            <a:r>
              <a:rPr lang="en-GB" sz="3200" dirty="0" smtClean="0">
                <a:latin typeface="Arial" charset="0"/>
                <a:ea typeface="ＭＳ Ｐゴシック" charset="0"/>
              </a:rPr>
              <a:t> luxation</a:t>
            </a:r>
            <a:endParaRPr lang="en-GB" sz="3200" dirty="0">
              <a:latin typeface="Arial" charset="0"/>
              <a:ea typeface="ＭＳ Ｐゴシック" charset="0"/>
            </a:endParaRPr>
          </a:p>
          <a:p>
            <a:pPr lvl="1" eaLnBrk="1" hangingPunct="1">
              <a:lnSpc>
                <a:spcPct val="110000"/>
              </a:lnSpc>
              <a:buClr>
                <a:schemeClr val="tx2"/>
              </a:buClr>
              <a:buFont typeface="Wingdings" charset="2"/>
              <a:buChar char="§"/>
            </a:pPr>
            <a:r>
              <a:rPr lang="en-GB" sz="3200" dirty="0" err="1" smtClean="0">
                <a:latin typeface="Arial" charset="0"/>
                <a:ea typeface="ＭＳ Ｐゴシック" charset="0"/>
              </a:rPr>
              <a:t>Eviter</a:t>
            </a:r>
            <a:r>
              <a:rPr lang="en-GB" sz="3200" dirty="0" smtClean="0">
                <a:latin typeface="Arial" charset="0"/>
                <a:ea typeface="ＭＳ Ｐゴシック" charset="0"/>
              </a:rPr>
              <a:t> </a:t>
            </a:r>
            <a:r>
              <a:rPr lang="en-GB" sz="3200" dirty="0" err="1">
                <a:latin typeface="Arial" charset="0"/>
                <a:ea typeface="ＭＳ Ｐゴシック" charset="0"/>
              </a:rPr>
              <a:t>une</a:t>
            </a:r>
            <a:r>
              <a:rPr lang="en-GB" sz="3200" dirty="0">
                <a:latin typeface="Arial" charset="0"/>
                <a:ea typeface="ＭＳ Ｐゴシック" charset="0"/>
              </a:rPr>
              <a:t> </a:t>
            </a:r>
            <a:r>
              <a:rPr lang="en-GB" sz="3200" dirty="0" err="1" smtClean="0">
                <a:latin typeface="Arial" charset="0"/>
                <a:ea typeface="ＭＳ Ｐゴシック" charset="0"/>
              </a:rPr>
              <a:t>réintervention</a:t>
            </a:r>
            <a:endParaRPr lang="en-GB" sz="3200" dirty="0" smtClean="0">
              <a:latin typeface="Arial" charset="0"/>
              <a:ea typeface="ＭＳ Ｐゴシック" charset="0"/>
            </a:endParaRPr>
          </a:p>
          <a:p>
            <a:pPr lvl="1" eaLnBrk="1" hangingPunct="1">
              <a:lnSpc>
                <a:spcPct val="110000"/>
              </a:lnSpc>
              <a:buClr>
                <a:schemeClr val="tx2"/>
              </a:buClr>
              <a:buFont typeface="Wingdings" charset="2"/>
              <a:buChar char="§"/>
            </a:pPr>
            <a:r>
              <a:rPr lang="en-GB" sz="3200" dirty="0" err="1" smtClean="0">
                <a:latin typeface="Arial" charset="0"/>
                <a:ea typeface="ＭＳ Ｐゴシック" charset="0"/>
              </a:rPr>
              <a:t>Récupération</a:t>
            </a:r>
            <a:r>
              <a:rPr lang="en-GB" sz="3200" dirty="0" smtClean="0">
                <a:latin typeface="Arial" charset="0"/>
                <a:ea typeface="ＭＳ Ｐゴシック" charset="0"/>
              </a:rPr>
              <a:t> </a:t>
            </a:r>
            <a:r>
              <a:rPr lang="en-GB" sz="3200" dirty="0" err="1" smtClean="0">
                <a:latin typeface="Arial" charset="0"/>
                <a:ea typeface="ＭＳ Ｐゴシック" charset="0"/>
              </a:rPr>
              <a:t>rapide</a:t>
            </a:r>
            <a:endParaRPr lang="en-GB" sz="3200" dirty="0" smtClean="0">
              <a:latin typeface="Arial" charset="0"/>
              <a:ea typeface="ＭＳ Ｐゴシック" charset="0"/>
            </a:endParaRPr>
          </a:p>
          <a:p>
            <a:pPr lvl="1" eaLnBrk="1" hangingPunct="1">
              <a:lnSpc>
                <a:spcPct val="110000"/>
              </a:lnSpc>
              <a:buClr>
                <a:schemeClr val="tx2"/>
              </a:buClr>
              <a:buFont typeface="Wingdings" charset="2"/>
              <a:buChar char="§"/>
            </a:pPr>
            <a:r>
              <a:rPr lang="en-GB" sz="3200" dirty="0" err="1" smtClean="0">
                <a:latin typeface="Arial" charset="0"/>
                <a:ea typeface="ＭＳ Ｐゴシック" charset="0"/>
              </a:rPr>
              <a:t>Reprendre</a:t>
            </a:r>
            <a:r>
              <a:rPr lang="en-GB" sz="3200" dirty="0" smtClean="0">
                <a:latin typeface="Arial" charset="0"/>
                <a:ea typeface="ＭＳ Ｐゴシック" charset="0"/>
              </a:rPr>
              <a:t> </a:t>
            </a:r>
            <a:r>
              <a:rPr lang="en-GB" sz="3200" dirty="0" err="1" smtClean="0">
                <a:latin typeface="Arial" charset="0"/>
                <a:ea typeface="ＭＳ Ｐゴシック" charset="0"/>
              </a:rPr>
              <a:t>une</a:t>
            </a:r>
            <a:r>
              <a:rPr lang="en-GB" sz="3200" dirty="0" smtClean="0">
                <a:latin typeface="Arial" charset="0"/>
                <a:ea typeface="ＭＳ Ｐゴシック" charset="0"/>
              </a:rPr>
              <a:t> </a:t>
            </a:r>
            <a:r>
              <a:rPr lang="en-GB" sz="3200" dirty="0" err="1" smtClean="0">
                <a:latin typeface="Arial" charset="0"/>
                <a:ea typeface="ＭＳ Ｐゴシック" charset="0"/>
              </a:rPr>
              <a:t>activité</a:t>
            </a:r>
            <a:r>
              <a:rPr lang="en-GB" sz="3200" dirty="0" smtClean="0">
                <a:latin typeface="Arial" charset="0"/>
                <a:ea typeface="ＭＳ Ｐゴシック" charset="0"/>
              </a:rPr>
              <a:t> sportive</a:t>
            </a:r>
            <a:endParaRPr lang="en-US" sz="3200" dirty="0">
              <a:latin typeface="Arial" charset="0"/>
              <a:ea typeface="ＭＳ Ｐゴシック" charset="0"/>
            </a:endParaRPr>
          </a:p>
        </p:txBody>
      </p:sp>
      <p:pic>
        <p:nvPicPr>
          <p:cNvPr id="6"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8303" y="60977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94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09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09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94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09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3"/>
          <p:cNvSpPr>
            <a:spLocks noChangeArrowheads="1"/>
          </p:cNvSpPr>
          <p:nvPr/>
        </p:nvSpPr>
        <p:spPr bwMode="auto">
          <a:xfrm>
            <a:off x="5627688" y="1905000"/>
            <a:ext cx="2109787" cy="3352800"/>
          </a:xfrm>
          <a:prstGeom prst="rect">
            <a:avLst/>
          </a:prstGeom>
          <a:noFill/>
          <a:ln w="2857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5955" name="Rectangle 5"/>
          <p:cNvSpPr>
            <a:spLocks noChangeArrowheads="1"/>
          </p:cNvSpPr>
          <p:nvPr/>
        </p:nvSpPr>
        <p:spPr bwMode="auto">
          <a:xfrm>
            <a:off x="5651500" y="1341438"/>
            <a:ext cx="21637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600" b="1">
                <a:cs typeface="Arial" charset="0"/>
              </a:rPr>
              <a:t>Varus = 125°</a:t>
            </a: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3"/>
          <p:cNvSpPr>
            <a:spLocks noChangeArrowheads="1"/>
          </p:cNvSpPr>
          <p:nvPr/>
        </p:nvSpPr>
        <p:spPr bwMode="auto">
          <a:xfrm>
            <a:off x="1758950" y="1905000"/>
            <a:ext cx="5908675" cy="1676400"/>
          </a:xfrm>
          <a:prstGeom prst="rect">
            <a:avLst/>
          </a:prstGeom>
          <a:noFill/>
          <a:ln w="2857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6979" name="Rectangle 5"/>
          <p:cNvSpPr>
            <a:spLocks noChangeArrowheads="1"/>
          </p:cNvSpPr>
          <p:nvPr/>
        </p:nvSpPr>
        <p:spPr bwMode="auto">
          <a:xfrm>
            <a:off x="3657600" y="1196975"/>
            <a:ext cx="19827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600" b="1">
                <a:cs typeface="Arial" charset="0"/>
              </a:rPr>
              <a:t>Cols Longs</a:t>
            </a: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Rectangle 3"/>
          <p:cNvSpPr>
            <a:spLocks noChangeArrowheads="1"/>
          </p:cNvSpPr>
          <p:nvPr/>
        </p:nvSpPr>
        <p:spPr bwMode="auto">
          <a:xfrm>
            <a:off x="1758950" y="3733800"/>
            <a:ext cx="5908675" cy="1676400"/>
          </a:xfrm>
          <a:prstGeom prst="rect">
            <a:avLst/>
          </a:prstGeom>
          <a:noFill/>
          <a:ln w="2857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8003" name="Rectangle 5"/>
          <p:cNvSpPr>
            <a:spLocks noChangeArrowheads="1"/>
          </p:cNvSpPr>
          <p:nvPr/>
        </p:nvSpPr>
        <p:spPr bwMode="auto">
          <a:xfrm>
            <a:off x="3405188" y="5589588"/>
            <a:ext cx="20558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sz="2600" b="1">
                <a:cs typeface="Arial" charset="0"/>
              </a:rPr>
              <a:t>Cols Courts</a:t>
            </a:r>
          </a:p>
        </p:txBody>
      </p:sp>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DSCN9229"/>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492125" y="2133600"/>
            <a:ext cx="8375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ChangeArrowheads="1"/>
          </p:cNvSpPr>
          <p:nvPr/>
        </p:nvSpPr>
        <p:spPr bwMode="auto">
          <a:xfrm>
            <a:off x="1758950" y="2057400"/>
            <a:ext cx="2109788" cy="1676400"/>
          </a:xfrm>
          <a:prstGeom prst="rect">
            <a:avLst/>
          </a:prstGeom>
          <a:noFill/>
          <a:ln w="28575">
            <a:solidFill>
              <a:schemeClr val="tx1"/>
            </a:solidFill>
            <a:miter lim="800000"/>
            <a:headEnd/>
            <a:tailEnd/>
          </a:ln>
          <a:effectLst>
            <a:outerShdw blurRad="63500" dist="107762" dir="2700000" algn="ctr" rotWithShape="0">
              <a:schemeClr val="bg2">
                <a:alpha val="74998"/>
              </a:schemeClr>
            </a:outerShdw>
          </a:effectLst>
        </p:spPr>
        <p:txBody>
          <a:bodyPr wrap="none" anchor="ctr"/>
          <a:lstStyle/>
          <a:p>
            <a:pPr>
              <a:defRPr/>
            </a:pPr>
            <a:endParaRPr lang="fr-FR">
              <a:ea typeface="ＭＳ Ｐゴシック" charset="-128"/>
              <a:cs typeface="ＭＳ Ｐゴシック" charset="-128"/>
            </a:endParaRPr>
          </a:p>
        </p:txBody>
      </p:sp>
      <p:sp>
        <p:nvSpPr>
          <p:cNvPr id="129027" name="Line 4"/>
          <p:cNvSpPr>
            <a:spLocks noChangeShapeType="1"/>
          </p:cNvSpPr>
          <p:nvPr/>
        </p:nvSpPr>
        <p:spPr bwMode="auto">
          <a:xfrm flipH="1" flipV="1">
            <a:off x="2813050" y="1905000"/>
            <a:ext cx="0" cy="762000"/>
          </a:xfrm>
          <a:prstGeom prst="line">
            <a:avLst/>
          </a:prstGeom>
          <a:noFill/>
          <a:ln w="571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29028" name="Line 5"/>
          <p:cNvSpPr>
            <a:spLocks noChangeShapeType="1"/>
          </p:cNvSpPr>
          <p:nvPr/>
        </p:nvSpPr>
        <p:spPr bwMode="auto">
          <a:xfrm flipH="1" flipV="1">
            <a:off x="2109788" y="1981200"/>
            <a:ext cx="0" cy="762000"/>
          </a:xfrm>
          <a:prstGeom prst="line">
            <a:avLst/>
          </a:prstGeom>
          <a:noFill/>
          <a:ln w="57150">
            <a:solidFill>
              <a:srgbClr val="F8FC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29029" name="Line 6"/>
          <p:cNvSpPr>
            <a:spLocks noChangeShapeType="1"/>
          </p:cNvSpPr>
          <p:nvPr/>
        </p:nvSpPr>
        <p:spPr bwMode="auto">
          <a:xfrm flipH="1" flipV="1">
            <a:off x="3516313" y="1905000"/>
            <a:ext cx="0" cy="7620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73767" name="Text Box 7"/>
          <p:cNvSpPr txBox="1">
            <a:spLocks noChangeArrowheads="1"/>
          </p:cNvSpPr>
          <p:nvPr/>
        </p:nvSpPr>
        <p:spPr bwMode="auto">
          <a:xfrm>
            <a:off x="703263" y="2667000"/>
            <a:ext cx="704850" cy="641350"/>
          </a:xfrm>
          <a:prstGeom prst="rect">
            <a:avLst/>
          </a:prstGeom>
          <a:solidFill>
            <a:srgbClr val="F8FC1E"/>
          </a:solidFill>
          <a:ln w="12700">
            <a:no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fr-FR" sz="1800" b="1" dirty="0" err="1">
                <a:solidFill>
                  <a:srgbClr val="000000"/>
                </a:solidFill>
                <a:ea typeface="Arial" charset="0"/>
                <a:cs typeface="Arial" charset="0"/>
              </a:rPr>
              <a:t>Anté</a:t>
            </a:r>
            <a:endParaRPr lang="fr-FR" sz="1800" b="1" dirty="0">
              <a:solidFill>
                <a:srgbClr val="000000"/>
              </a:solidFill>
              <a:ea typeface="Arial" charset="0"/>
              <a:cs typeface="Arial" charset="0"/>
            </a:endParaRPr>
          </a:p>
          <a:p>
            <a:pPr>
              <a:defRPr/>
            </a:pPr>
            <a:r>
              <a:rPr lang="fr-FR" sz="1800" b="1" dirty="0">
                <a:solidFill>
                  <a:srgbClr val="000000"/>
                </a:solidFill>
                <a:ea typeface="Arial" charset="0"/>
                <a:cs typeface="Arial" charset="0"/>
              </a:rPr>
              <a:t>rétro</a:t>
            </a:r>
          </a:p>
        </p:txBody>
      </p:sp>
      <p:sp>
        <p:nvSpPr>
          <p:cNvPr id="373768" name="Text Box 8"/>
          <p:cNvSpPr txBox="1">
            <a:spLocks noChangeArrowheads="1"/>
          </p:cNvSpPr>
          <p:nvPr/>
        </p:nvSpPr>
        <p:spPr bwMode="auto">
          <a:xfrm>
            <a:off x="4219575" y="2667000"/>
            <a:ext cx="704850" cy="64135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fr-FR" sz="1800" b="1" dirty="0" err="1">
                <a:solidFill>
                  <a:schemeClr val="bg1"/>
                </a:solidFill>
                <a:ea typeface="Arial" charset="0"/>
                <a:cs typeface="Arial" charset="0"/>
              </a:rPr>
              <a:t>Anté</a:t>
            </a:r>
            <a:endParaRPr lang="fr-FR" sz="1800" b="1" dirty="0">
              <a:solidFill>
                <a:schemeClr val="bg1"/>
              </a:solidFill>
              <a:ea typeface="Arial" charset="0"/>
              <a:cs typeface="Arial" charset="0"/>
            </a:endParaRPr>
          </a:p>
          <a:p>
            <a:pPr>
              <a:defRPr/>
            </a:pPr>
            <a:r>
              <a:rPr lang="fr-FR" sz="1800" b="1" dirty="0">
                <a:solidFill>
                  <a:schemeClr val="bg1"/>
                </a:solidFill>
                <a:ea typeface="Arial" charset="0"/>
                <a:cs typeface="Arial" charset="0"/>
              </a:rPr>
              <a:t>rétro</a:t>
            </a:r>
          </a:p>
        </p:txBody>
      </p:sp>
      <p:sp>
        <p:nvSpPr>
          <p:cNvPr id="129032" name="Line 9"/>
          <p:cNvSpPr>
            <a:spLocks noChangeShapeType="1"/>
          </p:cNvSpPr>
          <p:nvPr/>
        </p:nvSpPr>
        <p:spPr bwMode="auto">
          <a:xfrm flipH="1">
            <a:off x="1336675" y="3048000"/>
            <a:ext cx="561975" cy="0"/>
          </a:xfrm>
          <a:prstGeom prst="line">
            <a:avLst/>
          </a:prstGeom>
          <a:noFill/>
          <a:ln w="57150">
            <a:solidFill>
              <a:srgbClr val="F8FC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29033" name="Line 10"/>
          <p:cNvSpPr>
            <a:spLocks noChangeShapeType="1"/>
          </p:cNvSpPr>
          <p:nvPr/>
        </p:nvSpPr>
        <p:spPr bwMode="auto">
          <a:xfrm>
            <a:off x="3708400" y="2971800"/>
            <a:ext cx="563563"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12"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62292" y="1055929"/>
            <a:ext cx="701516" cy="635034"/>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2565656" y="1109498"/>
            <a:ext cx="494788" cy="461665"/>
          </a:xfrm>
          <a:prstGeom prst="rect">
            <a:avLst/>
          </a:prstGeom>
          <a:noFill/>
        </p:spPr>
        <p:txBody>
          <a:bodyPr wrap="square" rtlCol="0">
            <a:spAutoFit/>
          </a:bodyPr>
          <a:lstStyle/>
          <a:p>
            <a:r>
              <a:rPr lang="fr-FR" dirty="0" smtClean="0"/>
              <a:t>0°</a:t>
            </a:r>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descr="DSCN92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745" y="344536"/>
            <a:ext cx="2673350" cy="345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3" name="Picture 4" descr="DSCN9250 c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3761849"/>
            <a:ext cx="2563896" cy="2926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DSCN924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290513" y="344536"/>
            <a:ext cx="2490230" cy="322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DSCN9244"/>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3132139" y="344536"/>
            <a:ext cx="2559248" cy="29743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32139" y="4612785"/>
            <a:ext cx="5758642" cy="830997"/>
          </a:xfrm>
          <a:prstGeom prst="rect">
            <a:avLst/>
          </a:prstGeom>
        </p:spPr>
        <p:txBody>
          <a:bodyPr wrap="square">
            <a:spAutoFit/>
          </a:bodyPr>
          <a:lstStyle/>
          <a:p>
            <a:pPr marL="766763" lvl="2" indent="0" eaLnBrk="1" hangingPunct="1">
              <a:buNone/>
            </a:pPr>
            <a:r>
              <a:rPr lang="fr-FR" dirty="0">
                <a:solidFill>
                  <a:srgbClr val="C1EEFF"/>
                </a:solidFill>
              </a:rPr>
              <a:t>Opter pour une association Ti  / Ti</a:t>
            </a:r>
          </a:p>
          <a:p>
            <a:pPr marL="766763" lvl="2" indent="0" eaLnBrk="1" hangingPunct="1">
              <a:buNone/>
            </a:pPr>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Espace réservé du numéro de diapositive 4"/>
          <p:cNvSpPr>
            <a:spLocks noGrp="1"/>
          </p:cNvSpPr>
          <p:nvPr>
            <p:ph type="sldNum" sz="quarter" idx="12"/>
          </p:nvPr>
        </p:nvSpPr>
        <p:spPr bwMode="auto">
          <a:xfrm>
            <a:off x="6341168" y="5190911"/>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dirty="0" smtClean="0">
              <a:solidFill>
                <a:schemeClr val="tx2"/>
              </a:solidFill>
            </a:endParaRPr>
          </a:p>
          <a:p>
            <a:pPr eaLnBrk="1" hangingPunct="1"/>
            <a:endParaRPr lang="en-US" sz="1200" dirty="0">
              <a:solidFill>
                <a:schemeClr val="tx2"/>
              </a:solidFill>
            </a:endParaRPr>
          </a:p>
        </p:txBody>
      </p:sp>
      <p:sp>
        <p:nvSpPr>
          <p:cNvPr id="134146" name="Rectangle 2"/>
          <p:cNvSpPr>
            <a:spLocks noChangeArrowheads="1"/>
          </p:cNvSpPr>
          <p:nvPr/>
        </p:nvSpPr>
        <p:spPr bwMode="auto">
          <a:xfrm>
            <a:off x="250825" y="260350"/>
            <a:ext cx="889317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en-US" sz="3200" dirty="0">
                <a:solidFill>
                  <a:srgbClr val="C1EEFF"/>
                </a:solidFill>
              </a:rPr>
              <a:t> </a:t>
            </a:r>
            <a:r>
              <a:rPr lang="en-US" sz="3200" dirty="0" err="1">
                <a:solidFill>
                  <a:srgbClr val="C1EEFF"/>
                </a:solidFill>
              </a:rPr>
              <a:t>Matériaux</a:t>
            </a:r>
            <a:r>
              <a:rPr lang="en-US" sz="3200" dirty="0">
                <a:solidFill>
                  <a:srgbClr val="C1EEFF"/>
                </a:solidFill>
              </a:rPr>
              <a:t>, couples de </a:t>
            </a:r>
            <a:r>
              <a:rPr lang="en-US" sz="3200" dirty="0" err="1">
                <a:solidFill>
                  <a:srgbClr val="C1EEFF"/>
                </a:solidFill>
              </a:rPr>
              <a:t>frottement</a:t>
            </a:r>
            <a:r>
              <a:rPr lang="en-US" sz="3200" dirty="0">
                <a:solidFill>
                  <a:srgbClr val="C1EEFF"/>
                </a:solidFill>
              </a:rPr>
              <a:t> des PTH</a:t>
            </a:r>
          </a:p>
        </p:txBody>
      </p:sp>
      <p:grpSp>
        <p:nvGrpSpPr>
          <p:cNvPr id="3" name="Group 5"/>
          <p:cNvGrpSpPr>
            <a:grpSpLocks/>
          </p:cNvGrpSpPr>
          <p:nvPr/>
        </p:nvGrpSpPr>
        <p:grpSpPr bwMode="auto">
          <a:xfrm>
            <a:off x="3348038" y="1066800"/>
            <a:ext cx="2087562" cy="3082925"/>
            <a:chOff x="2109" y="944"/>
            <a:chExt cx="1315" cy="1942"/>
          </a:xfrm>
        </p:grpSpPr>
        <p:sp>
          <p:nvSpPr>
            <p:cNvPr id="134161" name="Oval 6"/>
            <p:cNvSpPr>
              <a:spLocks noChangeArrowheads="1"/>
            </p:cNvSpPr>
            <p:nvPr/>
          </p:nvSpPr>
          <p:spPr bwMode="auto">
            <a:xfrm>
              <a:off x="2109" y="1706"/>
              <a:ext cx="1315" cy="1180"/>
            </a:xfrm>
            <a:prstGeom prst="ellipse">
              <a:avLst/>
            </a:prstGeom>
            <a:solidFill>
              <a:schemeClr val="accent2">
                <a:alpha val="50195"/>
              </a:schemeClr>
            </a:solidFill>
            <a:ln w="57150">
              <a:solidFill>
                <a:schemeClr val="accent2">
                  <a:alpha val="50195"/>
                </a:schemeClr>
              </a:solidFill>
              <a:round/>
              <a:headEnd/>
              <a:tailEnd/>
            </a:ln>
          </p:spPr>
          <p:txBody>
            <a:bodyPr wrap="none" anchor="ctr"/>
            <a:lstStyle/>
            <a:p>
              <a:endParaRPr lang="fr-FR"/>
            </a:p>
          </p:txBody>
        </p:sp>
        <p:sp>
          <p:nvSpPr>
            <p:cNvPr id="134162" name="Text Box 7"/>
            <p:cNvSpPr txBox="1">
              <a:spLocks noChangeArrowheads="1"/>
            </p:cNvSpPr>
            <p:nvPr/>
          </p:nvSpPr>
          <p:spPr bwMode="auto">
            <a:xfrm>
              <a:off x="2208" y="944"/>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USURE</a:t>
              </a:r>
            </a:p>
          </p:txBody>
        </p:sp>
      </p:grpSp>
      <p:grpSp>
        <p:nvGrpSpPr>
          <p:cNvPr id="4" name="Group 8"/>
          <p:cNvGrpSpPr>
            <a:grpSpLocks/>
          </p:cNvGrpSpPr>
          <p:nvPr/>
        </p:nvGrpSpPr>
        <p:grpSpPr bwMode="auto">
          <a:xfrm>
            <a:off x="395288" y="3068638"/>
            <a:ext cx="4249737" cy="1871662"/>
            <a:chOff x="249" y="2205"/>
            <a:chExt cx="2677" cy="1179"/>
          </a:xfrm>
        </p:grpSpPr>
        <p:sp>
          <p:nvSpPr>
            <p:cNvPr id="134159" name="Oval 9"/>
            <p:cNvSpPr>
              <a:spLocks noChangeArrowheads="1"/>
            </p:cNvSpPr>
            <p:nvPr/>
          </p:nvSpPr>
          <p:spPr bwMode="auto">
            <a:xfrm>
              <a:off x="1610" y="2205"/>
              <a:ext cx="1316" cy="1179"/>
            </a:xfrm>
            <a:prstGeom prst="ellipse">
              <a:avLst/>
            </a:prstGeom>
            <a:solidFill>
              <a:srgbClr val="808080">
                <a:alpha val="50195"/>
              </a:srgbClr>
            </a:solidFill>
            <a:ln w="57150">
              <a:solidFill>
                <a:srgbClr val="808080">
                  <a:alpha val="50195"/>
                </a:srgbClr>
              </a:solidFill>
              <a:round/>
              <a:headEnd/>
              <a:tailEnd/>
            </a:ln>
          </p:spPr>
          <p:txBody>
            <a:bodyPr wrap="none" anchor="ctr"/>
            <a:lstStyle/>
            <a:p>
              <a:endParaRPr lang="fr-FR"/>
            </a:p>
          </p:txBody>
        </p:sp>
        <p:sp>
          <p:nvSpPr>
            <p:cNvPr id="134160" name="Text Box 10"/>
            <p:cNvSpPr txBox="1">
              <a:spLocks noChangeArrowheads="1"/>
            </p:cNvSpPr>
            <p:nvPr/>
          </p:nvSpPr>
          <p:spPr bwMode="auto">
            <a:xfrm>
              <a:off x="249" y="2568"/>
              <a:ext cx="122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RESISTANCE MECANIQUE</a:t>
              </a:r>
            </a:p>
          </p:txBody>
        </p:sp>
      </p:grpSp>
      <p:grpSp>
        <p:nvGrpSpPr>
          <p:cNvPr id="5" name="Group 11"/>
          <p:cNvGrpSpPr>
            <a:grpSpLocks/>
          </p:cNvGrpSpPr>
          <p:nvPr/>
        </p:nvGrpSpPr>
        <p:grpSpPr bwMode="auto">
          <a:xfrm>
            <a:off x="4140200" y="3068638"/>
            <a:ext cx="4673600" cy="1944687"/>
            <a:chOff x="2608" y="2205"/>
            <a:chExt cx="2944" cy="1225"/>
          </a:xfrm>
        </p:grpSpPr>
        <p:sp>
          <p:nvSpPr>
            <p:cNvPr id="134157" name="Oval 12"/>
            <p:cNvSpPr>
              <a:spLocks noChangeArrowheads="1"/>
            </p:cNvSpPr>
            <p:nvPr/>
          </p:nvSpPr>
          <p:spPr bwMode="auto">
            <a:xfrm>
              <a:off x="2608" y="2205"/>
              <a:ext cx="1225" cy="1225"/>
            </a:xfrm>
            <a:prstGeom prst="ellipse">
              <a:avLst/>
            </a:prstGeom>
            <a:solidFill>
              <a:srgbClr val="BBE0E3">
                <a:alpha val="50195"/>
              </a:srgbClr>
            </a:solidFill>
            <a:ln w="57150">
              <a:solidFill>
                <a:srgbClr val="009999">
                  <a:alpha val="50195"/>
                </a:srgbClr>
              </a:solidFill>
              <a:round/>
              <a:headEnd/>
              <a:tailEnd/>
            </a:ln>
          </p:spPr>
          <p:txBody>
            <a:bodyPr wrap="none" anchor="ctr"/>
            <a:lstStyle/>
            <a:p>
              <a:endParaRPr lang="fr-FR"/>
            </a:p>
          </p:txBody>
        </p:sp>
        <p:sp>
          <p:nvSpPr>
            <p:cNvPr id="134158" name="Text Box 13"/>
            <p:cNvSpPr txBox="1">
              <a:spLocks noChangeArrowheads="1"/>
            </p:cNvSpPr>
            <p:nvPr/>
          </p:nvSpPr>
          <p:spPr bwMode="auto">
            <a:xfrm>
              <a:off x="4464" y="2624"/>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OXYDATION</a:t>
              </a:r>
            </a:p>
          </p:txBody>
        </p:sp>
      </p:grpSp>
      <p:grpSp>
        <p:nvGrpSpPr>
          <p:cNvPr id="6" name="Group 14"/>
          <p:cNvGrpSpPr>
            <a:grpSpLocks/>
          </p:cNvGrpSpPr>
          <p:nvPr/>
        </p:nvGrpSpPr>
        <p:grpSpPr bwMode="auto">
          <a:xfrm>
            <a:off x="3348038" y="3860800"/>
            <a:ext cx="2089150" cy="2632075"/>
            <a:chOff x="2109" y="2704"/>
            <a:chExt cx="1316" cy="1658"/>
          </a:xfrm>
        </p:grpSpPr>
        <p:sp>
          <p:nvSpPr>
            <p:cNvPr id="134155" name="Oval 15"/>
            <p:cNvSpPr>
              <a:spLocks noChangeArrowheads="1"/>
            </p:cNvSpPr>
            <p:nvPr/>
          </p:nvSpPr>
          <p:spPr bwMode="auto">
            <a:xfrm>
              <a:off x="2109" y="2704"/>
              <a:ext cx="1316" cy="1179"/>
            </a:xfrm>
            <a:prstGeom prst="ellipse">
              <a:avLst/>
            </a:prstGeom>
            <a:solidFill>
              <a:srgbClr val="99CC00">
                <a:alpha val="50195"/>
              </a:srgbClr>
            </a:solidFill>
            <a:ln w="57150">
              <a:solidFill>
                <a:srgbClr val="99CC00">
                  <a:alpha val="50195"/>
                </a:srgbClr>
              </a:solidFill>
              <a:round/>
              <a:headEnd/>
              <a:tailEnd/>
            </a:ln>
          </p:spPr>
          <p:txBody>
            <a:bodyPr wrap="none" anchor="ctr"/>
            <a:lstStyle/>
            <a:p>
              <a:endParaRPr lang="fr-FR"/>
            </a:p>
          </p:txBody>
        </p:sp>
        <p:sp>
          <p:nvSpPr>
            <p:cNvPr id="134156" name="Text Box 16"/>
            <p:cNvSpPr txBox="1">
              <a:spLocks noChangeArrowheads="1"/>
            </p:cNvSpPr>
            <p:nvPr/>
          </p:nvSpPr>
          <p:spPr bwMode="auto">
            <a:xfrm>
              <a:off x="2304" y="4112"/>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STABILITE</a:t>
              </a:r>
            </a:p>
          </p:txBody>
        </p:sp>
      </p:grpSp>
      <p:pic>
        <p:nvPicPr>
          <p:cNvPr id="548881" name="Picture 17" descr="fdc922778[1]"/>
          <p:cNvPicPr>
            <a:picLocks noChangeAspect="1" noChangeArrowheads="1"/>
          </p:cNvPicPr>
          <p:nvPr/>
        </p:nvPicPr>
        <p:blipFill>
          <a:blip r:embed="rId3">
            <a:extLst>
              <a:ext uri="{28A0092B-C50C-407E-A947-70E740481C1C}">
                <a14:useLocalDpi xmlns:a14="http://schemas.microsoft.com/office/drawing/2010/main" val="0"/>
              </a:ext>
            </a:extLst>
          </a:blip>
          <a:srcRect t="6871"/>
          <a:stretch>
            <a:fillRect/>
          </a:stretch>
        </p:blipFill>
        <p:spPr bwMode="auto">
          <a:xfrm>
            <a:off x="3924300" y="2057400"/>
            <a:ext cx="11318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2" name="Picture 18" descr="200245750-001"/>
          <p:cNvPicPr>
            <a:picLocks noChangeAspect="1" noChangeArrowheads="1"/>
          </p:cNvPicPr>
          <p:nvPr/>
        </p:nvPicPr>
        <p:blipFill>
          <a:blip r:embed="rId4">
            <a:extLst>
              <a:ext uri="{28A0092B-C50C-407E-A947-70E740481C1C}">
                <a14:useLocalDpi xmlns:a14="http://schemas.microsoft.com/office/drawing/2010/main" val="0"/>
              </a:ext>
            </a:extLst>
          </a:blip>
          <a:srcRect t="8330"/>
          <a:stretch>
            <a:fillRect/>
          </a:stretch>
        </p:blipFill>
        <p:spPr bwMode="auto">
          <a:xfrm>
            <a:off x="2428875" y="3124200"/>
            <a:ext cx="15668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3" name="Picture 19" descr="55964025[1]"/>
          <p:cNvPicPr>
            <a:picLocks noChangeAspect="1" noChangeArrowheads="1"/>
          </p:cNvPicPr>
          <p:nvPr/>
        </p:nvPicPr>
        <p:blipFill>
          <a:blip r:embed="rId5">
            <a:extLst>
              <a:ext uri="{28A0092B-C50C-407E-A947-70E740481C1C}">
                <a14:useLocalDpi xmlns:a14="http://schemas.microsoft.com/office/drawing/2010/main" val="0"/>
              </a:ext>
            </a:extLst>
          </a:blip>
          <a:srcRect l="17119" r="9352"/>
          <a:stretch>
            <a:fillRect/>
          </a:stretch>
        </p:blipFill>
        <p:spPr bwMode="auto">
          <a:xfrm>
            <a:off x="5257800" y="2895600"/>
            <a:ext cx="16129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4" name="Picture 20" descr="Oma"/>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4038600" y="3665538"/>
            <a:ext cx="10668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5" descr="aco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0" y="3150"/>
            <a:ext cx="8229600" cy="647700"/>
          </a:xfrm>
        </p:spPr>
        <p:txBody>
          <a:bodyPr/>
          <a:lstStyle/>
          <a:p>
            <a:pPr eaLnBrk="1" hangingPunct="1">
              <a:defRPr/>
            </a:pPr>
            <a:r>
              <a:rPr lang="en-GB" dirty="0" err="1">
                <a:latin typeface="Arial" charset="0"/>
                <a:ea typeface="ＭＳ Ｐゴシック" charset="0"/>
                <a:cs typeface="ＭＳ Ｐゴシック" charset="0"/>
              </a:rPr>
              <a:t>Quels</a:t>
            </a:r>
            <a:r>
              <a:rPr lang="en-GB" dirty="0">
                <a:latin typeface="Arial" charset="0"/>
                <a:ea typeface="ＭＳ Ｐゴシック" charset="0"/>
                <a:cs typeface="ＭＳ Ｐゴシック" charset="0"/>
              </a:rPr>
              <a:t> </a:t>
            </a:r>
            <a:r>
              <a:rPr lang="en-GB" dirty="0" err="1">
                <a:latin typeface="Arial" charset="0"/>
                <a:ea typeface="ＭＳ Ｐゴシック" charset="0"/>
                <a:cs typeface="ＭＳ Ｐゴシック" charset="0"/>
              </a:rPr>
              <a:t>sont</a:t>
            </a:r>
            <a:r>
              <a:rPr lang="en-GB" dirty="0">
                <a:latin typeface="Arial" charset="0"/>
                <a:ea typeface="ＭＳ Ｐゴシック" charset="0"/>
                <a:cs typeface="ＭＳ Ｐゴシック" charset="0"/>
              </a:rPr>
              <a:t> les </a:t>
            </a:r>
            <a:r>
              <a:rPr lang="en-GB" dirty="0" err="1" smtClean="0">
                <a:latin typeface="Arial" charset="0"/>
                <a:ea typeface="ＭＳ Ｐゴシック" charset="0"/>
                <a:cs typeface="ＭＳ Ｐゴシック" charset="0"/>
              </a:rPr>
              <a:t>choix</a:t>
            </a:r>
            <a:r>
              <a:rPr lang="en-GB" dirty="0" smtClean="0">
                <a:latin typeface="Arial" charset="0"/>
                <a:ea typeface="ＭＳ Ｐゴシック" charset="0"/>
                <a:cs typeface="ＭＳ Ｐゴシック" charset="0"/>
              </a:rPr>
              <a:t> ?</a:t>
            </a:r>
            <a:endParaRPr lang="en-GB" dirty="0">
              <a:latin typeface="Arial" charset="0"/>
              <a:ea typeface="ＭＳ Ｐゴシック" charset="0"/>
              <a:cs typeface="ＭＳ Ｐゴシック" charset="0"/>
            </a:endParaRPr>
          </a:p>
        </p:txBody>
      </p:sp>
      <p:sp>
        <p:nvSpPr>
          <p:cNvPr id="218115" name="Rectangle 3"/>
          <p:cNvSpPr>
            <a:spLocks noGrp="1" noChangeArrowheads="1"/>
          </p:cNvSpPr>
          <p:nvPr>
            <p:ph type="body" idx="4294967295"/>
          </p:nvPr>
        </p:nvSpPr>
        <p:spPr>
          <a:xfrm>
            <a:off x="22225" y="685747"/>
            <a:ext cx="8707783" cy="5730928"/>
          </a:xfrm>
        </p:spPr>
        <p:txBody>
          <a:bodyPr/>
          <a:lstStyle/>
          <a:p>
            <a:pPr marL="68263" indent="0" eaLnBrk="1" hangingPunct="1">
              <a:lnSpc>
                <a:spcPct val="150000"/>
              </a:lnSpc>
              <a:buNone/>
            </a:pPr>
            <a:r>
              <a:rPr lang="en-GB" dirty="0" err="1">
                <a:solidFill>
                  <a:srgbClr val="FFFF00"/>
                </a:solidFill>
                <a:latin typeface="Helvetica 35 Thin" charset="0"/>
                <a:ea typeface="ＭＳ Ｐゴシック" charset="0"/>
                <a:cs typeface="ＭＳ Ｐゴシック" charset="0"/>
              </a:rPr>
              <a:t>Alumine-</a:t>
            </a:r>
            <a:r>
              <a:rPr lang="en-GB" dirty="0" err="1" smtClean="0">
                <a:solidFill>
                  <a:srgbClr val="FFFF00"/>
                </a:solidFill>
                <a:latin typeface="Helvetica 35 Thin" charset="0"/>
                <a:ea typeface="ＭＳ Ｐゴシック" charset="0"/>
                <a:cs typeface="ＭＳ Ｐゴシック" charset="0"/>
              </a:rPr>
              <a:t>Alumine</a:t>
            </a:r>
            <a:endParaRPr lang="en-GB" dirty="0" smtClean="0">
              <a:solidFill>
                <a:srgbClr val="FFFF00"/>
              </a:solidFill>
              <a:latin typeface="Helvetica 35 Thin" charset="0"/>
              <a:ea typeface="ＭＳ Ｐゴシック" charset="0"/>
              <a:cs typeface="ＭＳ Ｐゴシック" charset="0"/>
            </a:endParaRPr>
          </a:p>
          <a:p>
            <a:pPr marL="68263" indent="0" eaLnBrk="1" hangingPunct="1">
              <a:lnSpc>
                <a:spcPct val="150000"/>
              </a:lnSpc>
              <a:buNone/>
            </a:pPr>
            <a:r>
              <a:rPr lang="en-GB" dirty="0" err="1" smtClean="0">
                <a:solidFill>
                  <a:srgbClr val="FFFF00"/>
                </a:solidFill>
                <a:latin typeface="Helvetica 35 Thin" charset="0"/>
                <a:ea typeface="ＭＳ Ｐゴシック" charset="0"/>
                <a:cs typeface="ＭＳ Ｐゴシック" charset="0"/>
              </a:rPr>
              <a:t>Métal</a:t>
            </a:r>
            <a:r>
              <a:rPr lang="en-GB" dirty="0" err="1">
                <a:solidFill>
                  <a:srgbClr val="FFFF00"/>
                </a:solidFill>
                <a:latin typeface="Helvetica 35 Thin" charset="0"/>
                <a:ea typeface="ＭＳ Ｐゴシック" charset="0"/>
                <a:cs typeface="ＭＳ Ｐゴシック" charset="0"/>
              </a:rPr>
              <a:t>-</a:t>
            </a:r>
            <a:r>
              <a:rPr lang="en-GB" dirty="0" err="1" smtClean="0">
                <a:solidFill>
                  <a:srgbClr val="FFFF00"/>
                </a:solidFill>
                <a:latin typeface="Helvetica 35 Thin" charset="0"/>
                <a:ea typeface="ＭＳ Ｐゴシック" charset="0"/>
                <a:cs typeface="ＭＳ Ｐゴシック" charset="0"/>
              </a:rPr>
              <a:t>métal</a:t>
            </a:r>
            <a:r>
              <a:rPr lang="en-GB" dirty="0" smtClean="0">
                <a:solidFill>
                  <a:srgbClr val="FFFF00"/>
                </a:solidFill>
                <a:latin typeface="Helvetica 35 Thin" charset="0"/>
                <a:ea typeface="ＭＳ Ｐゴシック" charset="0"/>
                <a:cs typeface="ＭＳ Ｐゴシック" charset="0"/>
              </a:rPr>
              <a:t>       </a:t>
            </a:r>
          </a:p>
          <a:p>
            <a:pPr marL="68263" indent="0" eaLnBrk="1" hangingPunct="1">
              <a:lnSpc>
                <a:spcPct val="150000"/>
              </a:lnSpc>
              <a:buNone/>
            </a:pPr>
            <a:r>
              <a:rPr lang="en-GB" dirty="0" err="1">
                <a:solidFill>
                  <a:srgbClr val="FFFF00"/>
                </a:solidFill>
                <a:latin typeface="Helvetica 35 Thin" charset="0"/>
                <a:ea typeface="ＭＳ Ｐゴシック" charset="0"/>
                <a:cs typeface="ＭＳ Ｐゴシック" charset="0"/>
              </a:rPr>
              <a:t>Métal</a:t>
            </a:r>
            <a:r>
              <a:rPr lang="en-GB" dirty="0">
                <a:solidFill>
                  <a:srgbClr val="FFFF00"/>
                </a:solidFill>
                <a:latin typeface="Helvetica 35 Thin" charset="0"/>
                <a:ea typeface="ＭＳ Ｐゴシック" charset="0"/>
                <a:cs typeface="ＭＳ Ｐゴシック" charset="0"/>
              </a:rPr>
              <a:t> </a:t>
            </a:r>
            <a:r>
              <a:rPr lang="en-GB" dirty="0" err="1">
                <a:solidFill>
                  <a:srgbClr val="FFFF00"/>
                </a:solidFill>
                <a:latin typeface="Helvetica 35 Thin" charset="0"/>
                <a:ea typeface="ＭＳ Ｐゴシック" charset="0"/>
                <a:cs typeface="ＭＳ Ｐゴシック" charset="0"/>
              </a:rPr>
              <a:t>ou</a:t>
            </a:r>
            <a:r>
              <a:rPr lang="en-GB" dirty="0">
                <a:solidFill>
                  <a:srgbClr val="FFFF00"/>
                </a:solidFill>
                <a:latin typeface="Helvetica 35 Thin" charset="0"/>
                <a:ea typeface="ＭＳ Ｐゴシック" charset="0"/>
                <a:cs typeface="ＭＳ Ｐゴシック" charset="0"/>
              </a:rPr>
              <a:t> </a:t>
            </a:r>
            <a:r>
              <a:rPr lang="en-GB" dirty="0" err="1">
                <a:solidFill>
                  <a:srgbClr val="FFFF00"/>
                </a:solidFill>
                <a:latin typeface="Helvetica 35 Thin" charset="0"/>
                <a:ea typeface="ＭＳ Ｐゴシック" charset="0"/>
                <a:cs typeface="ＭＳ Ｐゴシック" charset="0"/>
              </a:rPr>
              <a:t>alumine</a:t>
            </a:r>
            <a:r>
              <a:rPr lang="en-GB" dirty="0">
                <a:solidFill>
                  <a:srgbClr val="FFFF00"/>
                </a:solidFill>
                <a:latin typeface="Helvetica 35 Thin" charset="0"/>
                <a:ea typeface="ＭＳ Ｐゴシック" charset="0"/>
                <a:cs typeface="ＭＳ Ｐゴシック" charset="0"/>
              </a:rPr>
              <a:t> </a:t>
            </a:r>
            <a:r>
              <a:rPr lang="en-GB" dirty="0" smtClean="0">
                <a:solidFill>
                  <a:srgbClr val="FFFF00"/>
                </a:solidFill>
                <a:latin typeface="Helvetica 35 Thin" charset="0"/>
                <a:ea typeface="ＭＳ Ｐゴシック" charset="0"/>
                <a:cs typeface="ＭＳ Ｐゴシック" charset="0"/>
              </a:rPr>
              <a:t>+ </a:t>
            </a:r>
            <a:r>
              <a:rPr lang="en-GB" dirty="0">
                <a:solidFill>
                  <a:srgbClr val="FFFF00"/>
                </a:solidFill>
                <a:latin typeface="Helvetica 35 Thin" charset="0"/>
                <a:ea typeface="ＭＳ Ｐゴシック" charset="0"/>
                <a:cs typeface="ＭＳ Ｐゴシック" charset="0"/>
              </a:rPr>
              <a:t>Poly-</a:t>
            </a:r>
            <a:r>
              <a:rPr lang="en-GB" dirty="0" err="1">
                <a:solidFill>
                  <a:srgbClr val="FFFF00"/>
                </a:solidFill>
                <a:latin typeface="Helvetica 35 Thin" charset="0"/>
                <a:ea typeface="ＭＳ Ｐゴシック" charset="0"/>
                <a:cs typeface="ＭＳ Ｐゴシック" charset="0"/>
              </a:rPr>
              <a:t>ethylène</a:t>
            </a:r>
            <a:r>
              <a:rPr lang="en-GB" dirty="0">
                <a:solidFill>
                  <a:srgbClr val="FFFF00"/>
                </a:solidFill>
                <a:latin typeface="Helvetica 35 Thin" charset="0"/>
                <a:ea typeface="ＭＳ Ｐゴシック" charset="0"/>
                <a:cs typeface="ＭＳ Ｐゴシック" charset="0"/>
              </a:rPr>
              <a:t> </a:t>
            </a:r>
            <a:endParaRPr lang="en-GB" dirty="0" smtClean="0">
              <a:solidFill>
                <a:srgbClr val="FFFF00"/>
              </a:solidFill>
              <a:latin typeface="Helvetica 35 Thin" charset="0"/>
              <a:ea typeface="ＭＳ Ｐゴシック" charset="0"/>
              <a:cs typeface="ＭＳ Ｐゴシック" charset="0"/>
            </a:endParaRPr>
          </a:p>
          <a:p>
            <a:pPr eaLnBrk="1" hangingPunct="1">
              <a:lnSpc>
                <a:spcPct val="150000"/>
              </a:lnSpc>
            </a:pPr>
            <a:r>
              <a:rPr lang="en-GB" dirty="0" smtClean="0">
                <a:latin typeface="Helvetica 35 Thin" charset="0"/>
                <a:ea typeface="ＭＳ Ｐゴシック" charset="0"/>
                <a:cs typeface="ＭＳ Ｐゴシック" charset="0"/>
              </a:rPr>
              <a:t>Poly</a:t>
            </a:r>
            <a:r>
              <a:rPr lang="en-GB" dirty="0">
                <a:latin typeface="Helvetica 35 Thin" charset="0"/>
                <a:ea typeface="ＭＳ Ｐゴシック" charset="0"/>
                <a:cs typeface="ＭＳ Ｐゴシック" charset="0"/>
              </a:rPr>
              <a:t>-</a:t>
            </a:r>
            <a:r>
              <a:rPr lang="en-GB" dirty="0" err="1">
                <a:latin typeface="Helvetica 35 Thin" charset="0"/>
                <a:ea typeface="ＭＳ Ｐゴシック" charset="0"/>
                <a:cs typeface="ＭＳ Ｐゴシック" charset="0"/>
              </a:rPr>
              <a:t>ethylène</a:t>
            </a:r>
            <a:r>
              <a:rPr lang="en-GB" dirty="0">
                <a:latin typeface="Helvetica 35 Thin" charset="0"/>
                <a:ea typeface="ＭＳ Ｐゴシック" charset="0"/>
                <a:cs typeface="ＭＳ Ｐゴシック" charset="0"/>
              </a:rPr>
              <a:t> </a:t>
            </a:r>
            <a:r>
              <a:rPr lang="en-GB" dirty="0" err="1">
                <a:latin typeface="Helvetica 35 Thin" charset="0"/>
                <a:ea typeface="ＭＳ Ｐゴシック" charset="0"/>
                <a:cs typeface="ＭＳ Ｐゴシック" charset="0"/>
              </a:rPr>
              <a:t>Conventionnels</a:t>
            </a:r>
            <a:r>
              <a:rPr lang="en-GB" dirty="0">
                <a:latin typeface="Helvetica 35 Thin" charset="0"/>
                <a:ea typeface="ＭＳ Ｐゴシック" charset="0"/>
                <a:cs typeface="ＭＳ Ｐゴシック" charset="0"/>
              </a:rPr>
              <a:t> </a:t>
            </a:r>
          </a:p>
          <a:p>
            <a:pPr eaLnBrk="1" hangingPunct="1">
              <a:lnSpc>
                <a:spcPct val="150000"/>
              </a:lnSpc>
            </a:pPr>
            <a:r>
              <a:rPr lang="en-GB" dirty="0">
                <a:latin typeface="Helvetica 35 Thin" charset="0"/>
                <a:ea typeface="ＭＳ Ｐゴシック" charset="0"/>
                <a:cs typeface="ＭＳ Ｐゴシック" charset="0"/>
              </a:rPr>
              <a:t>Poly-</a:t>
            </a:r>
            <a:r>
              <a:rPr lang="en-GB" dirty="0" err="1">
                <a:latin typeface="Helvetica 35 Thin" charset="0"/>
                <a:ea typeface="ＭＳ Ｐゴシック" charset="0"/>
                <a:cs typeface="ＭＳ Ｐゴシック" charset="0"/>
              </a:rPr>
              <a:t>ethylène</a:t>
            </a:r>
            <a:r>
              <a:rPr lang="en-GB" dirty="0">
                <a:latin typeface="Helvetica 35 Thin" charset="0"/>
                <a:ea typeface="ＭＳ Ｐゴシック" charset="0"/>
                <a:cs typeface="ＭＳ Ｐゴシック" charset="0"/>
              </a:rPr>
              <a:t>  </a:t>
            </a:r>
            <a:r>
              <a:rPr lang="en-GB" dirty="0" err="1">
                <a:latin typeface="Helvetica 35 Thin" charset="0"/>
                <a:ea typeface="ＭＳ Ｐゴシック" charset="0"/>
                <a:cs typeface="ＭＳ Ｐゴシック" charset="0"/>
              </a:rPr>
              <a:t>Hautement</a:t>
            </a:r>
            <a:r>
              <a:rPr lang="en-GB" dirty="0">
                <a:latin typeface="Helvetica 35 Thin" charset="0"/>
                <a:ea typeface="ＭＳ Ｐゴシック" charset="0"/>
                <a:cs typeface="ＭＳ Ｐゴシック" charset="0"/>
              </a:rPr>
              <a:t> </a:t>
            </a:r>
            <a:r>
              <a:rPr lang="en-GB" dirty="0" err="1" smtClean="0">
                <a:latin typeface="Helvetica 35 Thin" charset="0"/>
                <a:ea typeface="ＭＳ Ｐゴシック" charset="0"/>
                <a:cs typeface="ＭＳ Ｐゴシック" charset="0"/>
              </a:rPr>
              <a:t>Réticulés</a:t>
            </a:r>
            <a:endParaRPr lang="en-GB" dirty="0" smtClean="0">
              <a:latin typeface="Helvetica 35 Thin" charset="0"/>
              <a:ea typeface="ＭＳ Ｐゴシック" charset="0"/>
              <a:cs typeface="ＭＳ Ｐゴシック" charset="0"/>
            </a:endParaRPr>
          </a:p>
          <a:p>
            <a:pPr eaLnBrk="1" hangingPunct="1">
              <a:lnSpc>
                <a:spcPct val="150000"/>
              </a:lnSpc>
            </a:pPr>
            <a:r>
              <a:rPr lang="en-GB" dirty="0">
                <a:latin typeface="Helvetica 35 Thin" charset="0"/>
                <a:ea typeface="ＭＳ Ｐゴシック" charset="0"/>
                <a:cs typeface="ＭＳ Ｐゴシック" charset="0"/>
              </a:rPr>
              <a:t>Poly-</a:t>
            </a:r>
            <a:r>
              <a:rPr lang="en-GB" dirty="0" err="1">
                <a:latin typeface="Helvetica 35 Thin" charset="0"/>
                <a:ea typeface="ＭＳ Ｐゴシック" charset="0"/>
                <a:cs typeface="ＭＳ Ｐゴシック" charset="0"/>
              </a:rPr>
              <a:t>ethylène</a:t>
            </a:r>
            <a:r>
              <a:rPr lang="en-GB" dirty="0">
                <a:latin typeface="Helvetica 35 Thin" charset="0"/>
                <a:ea typeface="ＭＳ Ｐゴシック" charset="0"/>
                <a:cs typeface="ＭＳ Ｐゴシック" charset="0"/>
              </a:rPr>
              <a:t> </a:t>
            </a:r>
            <a:r>
              <a:rPr lang="en-GB" dirty="0" err="1" smtClean="0">
                <a:latin typeface="Helvetica 35 Thin" charset="0"/>
                <a:ea typeface="ＭＳ Ｐゴシック" charset="0"/>
                <a:cs typeface="ＭＳ Ｐゴシック" charset="0"/>
              </a:rPr>
              <a:t>vitaminés</a:t>
            </a:r>
            <a:r>
              <a:rPr lang="en-GB" dirty="0" smtClean="0">
                <a:latin typeface="Helvetica 35 Thin" charset="0"/>
                <a:ea typeface="ＭＳ Ｐゴシック" charset="0"/>
                <a:cs typeface="ＭＳ Ｐゴシック" charset="0"/>
              </a:rPr>
              <a:t> (</a:t>
            </a:r>
            <a:r>
              <a:rPr lang="en-GB" dirty="0" err="1" smtClean="0">
                <a:latin typeface="Helvetica 35 Thin" charset="0"/>
                <a:ea typeface="ＭＳ Ｐゴシック" charset="0"/>
                <a:cs typeface="ＭＳ Ｐゴシック" charset="0"/>
              </a:rPr>
              <a:t>Vit</a:t>
            </a:r>
            <a:r>
              <a:rPr lang="en-GB" dirty="0" smtClean="0">
                <a:latin typeface="Helvetica 35 Thin" charset="0"/>
                <a:ea typeface="ＭＳ Ｐゴシック" charset="0"/>
                <a:cs typeface="ＭＳ Ｐゴシック" charset="0"/>
              </a:rPr>
              <a:t>. E)</a:t>
            </a:r>
            <a:endParaRPr lang="en-GB" dirty="0">
              <a:latin typeface="Helvetica 35 Thin" charset="0"/>
              <a:ea typeface="ＭＳ Ｐゴシック" charset="0"/>
              <a:cs typeface="ＭＳ Ｐゴシック" charset="0"/>
            </a:endParaRPr>
          </a:p>
        </p:txBody>
      </p:sp>
      <p:pic>
        <p:nvPicPr>
          <p:cNvPr id="218122" name="Picture 10" descr="contempary cu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30592">
            <a:off x="7219950" y="3997463"/>
            <a:ext cx="1354137"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7" name="Picture 15" descr="MITCH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645" y="2068663"/>
            <a:ext cx="2519363"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8" name="Picture 16" descr="18 (Smal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339875"/>
            <a:ext cx="2590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wipe(left)">
                                      <p:cBhvr>
                                        <p:cTn id="7" dur="500"/>
                                        <p:tgtEl>
                                          <p:spTgt spid="218115">
                                            <p:txEl>
                                              <p:pRg st="0" end="0"/>
                                            </p:txEl>
                                          </p:spTgt>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81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18115">
                                            <p:txEl>
                                              <p:pRg st="1" end="1"/>
                                            </p:txEl>
                                          </p:spTgt>
                                        </p:tgtEl>
                                        <p:attrNameLst>
                                          <p:attrName>style.visibility</p:attrName>
                                        </p:attrNameLst>
                                      </p:cBhvr>
                                      <p:to>
                                        <p:strVal val="visible"/>
                                      </p:to>
                                    </p:set>
                                    <p:animEffect transition="in" filter="wipe(left)">
                                      <p:cBhvr>
                                        <p:cTn id="15" dur="500"/>
                                        <p:tgtEl>
                                          <p:spTgt spid="218115">
                                            <p:txEl>
                                              <p:pRg st="1" end="1"/>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218127"/>
                                        </p:tgtEl>
                                        <p:attrNameLst>
                                          <p:attrName>style.visibility</p:attrName>
                                        </p:attrNameLst>
                                      </p:cBhvr>
                                      <p:to>
                                        <p:strVal val="visible"/>
                                      </p:to>
                                    </p:set>
                                    <p:anim calcmode="lin" valueType="num">
                                      <p:cBhvr>
                                        <p:cTn id="19" dur="500" fill="hold"/>
                                        <p:tgtEl>
                                          <p:spTgt spid="218127"/>
                                        </p:tgtEl>
                                        <p:attrNameLst>
                                          <p:attrName>ppt_w</p:attrName>
                                        </p:attrNameLst>
                                      </p:cBhvr>
                                      <p:tavLst>
                                        <p:tav tm="0">
                                          <p:val>
                                            <p:fltVal val="0"/>
                                          </p:val>
                                        </p:tav>
                                        <p:tav tm="100000">
                                          <p:val>
                                            <p:strVal val="#ppt_w"/>
                                          </p:val>
                                        </p:tav>
                                      </p:tavLst>
                                    </p:anim>
                                    <p:anim calcmode="lin" valueType="num">
                                      <p:cBhvr>
                                        <p:cTn id="20" dur="500" fill="hold"/>
                                        <p:tgtEl>
                                          <p:spTgt spid="218127"/>
                                        </p:tgtEl>
                                        <p:attrNameLst>
                                          <p:attrName>ppt_h</p:attrName>
                                        </p:attrNameLst>
                                      </p:cBhvr>
                                      <p:tavLst>
                                        <p:tav tm="0">
                                          <p:val>
                                            <p:fltVal val="0"/>
                                          </p:val>
                                        </p:tav>
                                        <p:tav tm="100000">
                                          <p:val>
                                            <p:strVal val="#ppt_h"/>
                                          </p:val>
                                        </p:tav>
                                      </p:tavLst>
                                    </p:anim>
                                    <p:animEffect transition="in" filter="fade">
                                      <p:cBhvr>
                                        <p:cTn id="21" dur="500"/>
                                        <p:tgtEl>
                                          <p:spTgt spid="2181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8115">
                                            <p:txEl>
                                              <p:pRg st="2" end="2"/>
                                            </p:txEl>
                                          </p:spTgt>
                                        </p:tgtEl>
                                        <p:attrNameLst>
                                          <p:attrName>style.visibility</p:attrName>
                                        </p:attrNameLst>
                                      </p:cBhvr>
                                      <p:to>
                                        <p:strVal val="visible"/>
                                      </p:to>
                                    </p:set>
                                    <p:animEffect transition="in" filter="wipe(left)">
                                      <p:cBhvr>
                                        <p:cTn id="26" dur="500"/>
                                        <p:tgtEl>
                                          <p:spTgt spid="2181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8115">
                                            <p:txEl>
                                              <p:pRg st="3" end="3"/>
                                            </p:txEl>
                                          </p:spTgt>
                                        </p:tgtEl>
                                        <p:attrNameLst>
                                          <p:attrName>style.visibility</p:attrName>
                                        </p:attrNameLst>
                                      </p:cBhvr>
                                      <p:to>
                                        <p:strVal val="visible"/>
                                      </p:to>
                                    </p:set>
                                    <p:animEffect transition="in" filter="wipe(left)">
                                      <p:cBhvr>
                                        <p:cTn id="31" dur="500"/>
                                        <p:tgtEl>
                                          <p:spTgt spid="218115">
                                            <p:txEl>
                                              <p:pRg st="3" end="3"/>
                                            </p:txEl>
                                          </p:spTgt>
                                        </p:tgtEl>
                                      </p:cBhvr>
                                    </p:animEffect>
                                  </p:childTnLst>
                                </p:cTn>
                              </p:par>
                            </p:childTnLst>
                          </p:cTn>
                        </p:par>
                        <p:par>
                          <p:cTn id="32" fill="hold" nodeType="afterGroup">
                            <p:stCondLst>
                              <p:cond delay="500"/>
                            </p:stCondLst>
                            <p:childTnLst>
                              <p:par>
                                <p:cTn id="33" presetID="53" presetClass="entr" presetSubtype="0" fill="hold" nodeType="afterEffect">
                                  <p:stCondLst>
                                    <p:cond delay="0"/>
                                  </p:stCondLst>
                                  <p:childTnLst>
                                    <p:set>
                                      <p:cBhvr>
                                        <p:cTn id="34" dur="1" fill="hold">
                                          <p:stCondLst>
                                            <p:cond delay="0"/>
                                          </p:stCondLst>
                                        </p:cTn>
                                        <p:tgtEl>
                                          <p:spTgt spid="218122"/>
                                        </p:tgtEl>
                                        <p:attrNameLst>
                                          <p:attrName>style.visibility</p:attrName>
                                        </p:attrNameLst>
                                      </p:cBhvr>
                                      <p:to>
                                        <p:strVal val="visible"/>
                                      </p:to>
                                    </p:set>
                                    <p:anim calcmode="lin" valueType="num">
                                      <p:cBhvr>
                                        <p:cTn id="35" dur="500" fill="hold"/>
                                        <p:tgtEl>
                                          <p:spTgt spid="218122"/>
                                        </p:tgtEl>
                                        <p:attrNameLst>
                                          <p:attrName>ppt_w</p:attrName>
                                        </p:attrNameLst>
                                      </p:cBhvr>
                                      <p:tavLst>
                                        <p:tav tm="0">
                                          <p:val>
                                            <p:fltVal val="0"/>
                                          </p:val>
                                        </p:tav>
                                        <p:tav tm="100000">
                                          <p:val>
                                            <p:strVal val="#ppt_w"/>
                                          </p:val>
                                        </p:tav>
                                      </p:tavLst>
                                    </p:anim>
                                    <p:anim calcmode="lin" valueType="num">
                                      <p:cBhvr>
                                        <p:cTn id="36" dur="500" fill="hold"/>
                                        <p:tgtEl>
                                          <p:spTgt spid="218122"/>
                                        </p:tgtEl>
                                        <p:attrNameLst>
                                          <p:attrName>ppt_h</p:attrName>
                                        </p:attrNameLst>
                                      </p:cBhvr>
                                      <p:tavLst>
                                        <p:tav tm="0">
                                          <p:val>
                                            <p:fltVal val="0"/>
                                          </p:val>
                                        </p:tav>
                                        <p:tav tm="100000">
                                          <p:val>
                                            <p:strVal val="#ppt_h"/>
                                          </p:val>
                                        </p:tav>
                                      </p:tavLst>
                                    </p:anim>
                                    <p:animEffect transition="in" filter="fade">
                                      <p:cBhvr>
                                        <p:cTn id="37" dur="500"/>
                                        <p:tgtEl>
                                          <p:spTgt spid="21812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8115">
                                            <p:txEl>
                                              <p:pRg st="4" end="4"/>
                                            </p:txEl>
                                          </p:spTgt>
                                        </p:tgtEl>
                                        <p:attrNameLst>
                                          <p:attrName>style.visibility</p:attrName>
                                        </p:attrNameLst>
                                      </p:cBhvr>
                                      <p:to>
                                        <p:strVal val="visible"/>
                                      </p:to>
                                    </p:set>
                                    <p:animEffect transition="in" filter="wipe(left)">
                                      <p:cBhvr>
                                        <p:cTn id="42" dur="500"/>
                                        <p:tgtEl>
                                          <p:spTgt spid="21811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8115">
                                            <p:txEl>
                                              <p:pRg st="5" end="5"/>
                                            </p:txEl>
                                          </p:spTgt>
                                        </p:tgtEl>
                                        <p:attrNameLst>
                                          <p:attrName>style.visibility</p:attrName>
                                        </p:attrNameLst>
                                      </p:cBhvr>
                                      <p:to>
                                        <p:strVal val="visible"/>
                                      </p:to>
                                    </p:set>
                                    <p:animEffect transition="in" filter="wipe(left)">
                                      <p:cBhvr>
                                        <p:cTn id="47" dur="500"/>
                                        <p:tgtEl>
                                          <p:spTgt spid="2181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idx="4294967295"/>
          </p:nvPr>
        </p:nvSpPr>
        <p:spPr>
          <a:xfrm>
            <a:off x="0" y="188913"/>
            <a:ext cx="8229600" cy="647700"/>
          </a:xfrm>
        </p:spPr>
        <p:txBody>
          <a:bodyPr/>
          <a:lstStyle/>
          <a:p>
            <a:pPr algn="ctr" eaLnBrk="1" hangingPunct="1">
              <a:defRPr/>
            </a:pPr>
            <a:r>
              <a:rPr lang="en-GB" dirty="0" err="1" smtClean="0">
                <a:latin typeface="Arial" charset="0"/>
                <a:ea typeface="ＭＳ Ｐゴシック" charset="0"/>
                <a:cs typeface="ＭＳ Ｐゴシック" charset="0"/>
              </a:rPr>
              <a:t>Alumine</a:t>
            </a:r>
            <a:r>
              <a:rPr lang="en-GB" dirty="0" smtClean="0">
                <a:latin typeface="Arial" charset="0"/>
                <a:ea typeface="ＭＳ Ｐゴシック" charset="0"/>
                <a:cs typeface="ＭＳ Ｐゴシック" charset="0"/>
              </a:rPr>
              <a:t> - </a:t>
            </a:r>
            <a:r>
              <a:rPr lang="en-GB" dirty="0" err="1" smtClean="0">
                <a:latin typeface="Arial" charset="0"/>
                <a:ea typeface="ＭＳ Ｐゴシック" charset="0"/>
                <a:cs typeface="ＭＳ Ｐゴシック" charset="0"/>
              </a:rPr>
              <a:t>Alumine</a:t>
            </a:r>
            <a:endParaRPr lang="en-GB" dirty="0">
              <a:latin typeface="Arial" charset="0"/>
              <a:ea typeface="ＭＳ Ｐゴシック" charset="0"/>
              <a:cs typeface="ＭＳ Ｐゴシック" charset="0"/>
            </a:endParaRPr>
          </a:p>
        </p:txBody>
      </p:sp>
      <p:sp>
        <p:nvSpPr>
          <p:cNvPr id="138243" name="Rectangle 3"/>
          <p:cNvSpPr>
            <a:spLocks noGrp="1" noChangeArrowheads="1"/>
          </p:cNvSpPr>
          <p:nvPr>
            <p:ph type="body" idx="4294967295"/>
          </p:nvPr>
        </p:nvSpPr>
        <p:spPr>
          <a:xfrm>
            <a:off x="0" y="990600"/>
            <a:ext cx="4751388" cy="5462588"/>
          </a:xfrm>
        </p:spPr>
        <p:txBody>
          <a:bodyPr/>
          <a:lstStyle/>
          <a:p>
            <a:pPr eaLnBrk="1" hangingPunct="1"/>
            <a:r>
              <a:rPr lang="en-GB" sz="2000">
                <a:latin typeface="Helvetica 35 Thin" charset="0"/>
                <a:ea typeface="ＭＳ Ｐゴシック" charset="0"/>
                <a:cs typeface="ＭＳ Ｐゴシック" charset="0"/>
              </a:rPr>
              <a:t>Dureté idéale</a:t>
            </a:r>
          </a:p>
          <a:p>
            <a:pPr eaLnBrk="1" hangingPunct="1"/>
            <a:r>
              <a:rPr lang="en-GB" sz="2000">
                <a:latin typeface="Helvetica 35 Thin" charset="0"/>
                <a:ea typeface="ＭＳ Ｐゴシック" charset="0"/>
                <a:cs typeface="ＭＳ Ｐゴシック" charset="0"/>
              </a:rPr>
              <a:t>Usure très faible</a:t>
            </a:r>
          </a:p>
          <a:p>
            <a:pPr eaLnBrk="1" hangingPunct="1"/>
            <a:r>
              <a:rPr lang="en-GB" sz="2000">
                <a:latin typeface="Helvetica 35 Thin" charset="0"/>
                <a:ea typeface="ＭＳ Ｐゴシック" charset="0"/>
                <a:cs typeface="ＭＳ Ｐゴシック" charset="0"/>
              </a:rPr>
              <a:t>Biocompatible</a:t>
            </a:r>
          </a:p>
          <a:p>
            <a:pPr eaLnBrk="1" hangingPunct="1"/>
            <a:endParaRPr lang="en-GB" sz="2000">
              <a:latin typeface="Helvetica 35 Thin" charset="0"/>
              <a:ea typeface="ＭＳ Ｐゴシック" charset="0"/>
              <a:cs typeface="ＭＳ Ｐゴシック" charset="0"/>
            </a:endParaRPr>
          </a:p>
          <a:p>
            <a:pPr eaLnBrk="1" hangingPunct="1"/>
            <a:endParaRPr lang="en-GB" sz="2000">
              <a:latin typeface="Helvetica 35 Thin" charset="0"/>
              <a:ea typeface="ＭＳ Ｐゴシック" charset="0"/>
              <a:cs typeface="ＭＳ Ｐゴシック" charset="0"/>
            </a:endParaRPr>
          </a:p>
          <a:p>
            <a:pPr eaLnBrk="1" hangingPunct="1"/>
            <a:endParaRPr lang="en-GB" sz="2000">
              <a:latin typeface="Helvetica 35 Thin" charset="0"/>
              <a:ea typeface="ＭＳ Ｐゴシック" charset="0"/>
              <a:cs typeface="ＭＳ Ｐゴシック" charset="0"/>
            </a:endParaRPr>
          </a:p>
        </p:txBody>
      </p:sp>
      <p:pic>
        <p:nvPicPr>
          <p:cNvPr id="138244" name="Picture 6" descr="18 (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0384" y="1020110"/>
            <a:ext cx="3794704" cy="2531779"/>
          </a:xfrm>
          <a:prstGeom prst="rect">
            <a:avLst/>
          </a:prstGeom>
          <a:noFill/>
          <a:ln w="9525">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8245" name="Rectangle 5"/>
          <p:cNvSpPr>
            <a:spLocks noChangeArrowheads="1"/>
          </p:cNvSpPr>
          <p:nvPr/>
        </p:nvSpPr>
        <p:spPr bwMode="auto">
          <a:xfrm>
            <a:off x="990600" y="2286000"/>
            <a:ext cx="89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b="1">
                <a:latin typeface="Helvetica 35 Thin" charset="0"/>
              </a:rPr>
              <a:t>MAIS</a:t>
            </a:r>
          </a:p>
        </p:txBody>
      </p:sp>
      <p:sp>
        <p:nvSpPr>
          <p:cNvPr id="138246" name="Rectangle 6"/>
          <p:cNvSpPr>
            <a:spLocks noChangeArrowheads="1"/>
          </p:cNvSpPr>
          <p:nvPr/>
        </p:nvSpPr>
        <p:spPr bwMode="auto">
          <a:xfrm>
            <a:off x="152400" y="2743200"/>
            <a:ext cx="57912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Clr>
                <a:srgbClr val="558476"/>
              </a:buClr>
              <a:buSzPct val="140000"/>
              <a:buFont typeface="Arial" charset="0"/>
              <a:buChar char="•"/>
            </a:pPr>
            <a:r>
              <a:rPr lang="en-GB" sz="2000" dirty="0">
                <a:latin typeface="Helvetica 35 Thin" charset="0"/>
              </a:rPr>
              <a:t> </a:t>
            </a:r>
            <a:r>
              <a:rPr lang="en-GB" sz="1800" dirty="0" err="1">
                <a:latin typeface="Helvetica 35 Thin" charset="0"/>
              </a:rPr>
              <a:t>Tailles</a:t>
            </a:r>
            <a:r>
              <a:rPr lang="en-GB" sz="1800" dirty="0">
                <a:latin typeface="Helvetica 35 Thin" charset="0"/>
              </a:rPr>
              <a:t> de </a:t>
            </a:r>
            <a:r>
              <a:rPr lang="en-GB" sz="1800" dirty="0" err="1">
                <a:latin typeface="Helvetica 35 Thin" charset="0"/>
              </a:rPr>
              <a:t>têtes</a:t>
            </a:r>
            <a:r>
              <a:rPr lang="en-GB" sz="1800" dirty="0">
                <a:latin typeface="Helvetica 35 Thin" charset="0"/>
              </a:rPr>
              <a:t> </a:t>
            </a:r>
            <a:r>
              <a:rPr lang="en-GB" sz="1800" dirty="0" err="1">
                <a:latin typeface="Helvetica 35 Thin" charset="0"/>
              </a:rPr>
              <a:t>limitées</a:t>
            </a:r>
            <a:endParaRPr lang="en-GB" sz="1800" dirty="0">
              <a:latin typeface="Helvetica 35 Thin" charset="0"/>
            </a:endParaRPr>
          </a:p>
          <a:p>
            <a:pPr>
              <a:lnSpc>
                <a:spcPct val="150000"/>
              </a:lnSpc>
              <a:buClr>
                <a:srgbClr val="558476"/>
              </a:buClr>
              <a:buSzPct val="140000"/>
              <a:buFont typeface="Arial" charset="0"/>
              <a:buChar char="•"/>
            </a:pPr>
            <a:r>
              <a:rPr lang="en-GB" sz="1800" dirty="0">
                <a:latin typeface="Helvetica 35 Thin" charset="0"/>
              </a:rPr>
              <a:t> Options de </a:t>
            </a:r>
            <a:r>
              <a:rPr lang="en-GB" sz="1800" dirty="0" err="1">
                <a:latin typeface="Helvetica 35 Thin" charset="0"/>
              </a:rPr>
              <a:t>Révision</a:t>
            </a:r>
            <a:endParaRPr lang="en-GB" sz="1800" dirty="0">
              <a:latin typeface="Helvetica 35 Thin" charset="0"/>
            </a:endParaRPr>
          </a:p>
          <a:p>
            <a:pPr>
              <a:lnSpc>
                <a:spcPct val="150000"/>
              </a:lnSpc>
              <a:buClr>
                <a:srgbClr val="558476"/>
              </a:buClr>
              <a:buSzPct val="140000"/>
              <a:buFont typeface="Arial" charset="0"/>
              <a:buChar char="•"/>
            </a:pPr>
            <a:r>
              <a:rPr lang="en-GB" sz="1800" dirty="0">
                <a:latin typeface="Helvetica 35 Thin" charset="0"/>
              </a:rPr>
              <a:t> </a:t>
            </a:r>
            <a:r>
              <a:rPr lang="en-GB" sz="1800" dirty="0" err="1">
                <a:latin typeface="Helvetica 35 Thin" charset="0"/>
              </a:rPr>
              <a:t>Coûts</a:t>
            </a:r>
            <a:endParaRPr lang="en-GB" sz="1800" dirty="0">
              <a:latin typeface="Helvetica 35 Thin" charset="0"/>
            </a:endParaRPr>
          </a:p>
          <a:p>
            <a:pPr>
              <a:lnSpc>
                <a:spcPct val="150000"/>
              </a:lnSpc>
              <a:buClr>
                <a:srgbClr val="558476"/>
              </a:buClr>
              <a:buSzPct val="140000"/>
              <a:buFont typeface="Arial" charset="0"/>
              <a:buChar char="•"/>
            </a:pPr>
            <a:r>
              <a:rPr lang="en-GB" sz="1800" dirty="0">
                <a:latin typeface="Helvetica 35 Thin" charset="0"/>
              </a:rPr>
              <a:t> ET…… </a:t>
            </a:r>
          </a:p>
          <a:p>
            <a:pPr>
              <a:lnSpc>
                <a:spcPct val="150000"/>
              </a:lnSpc>
              <a:buClr>
                <a:srgbClr val="558476"/>
              </a:buClr>
              <a:buSzPct val="140000"/>
              <a:buFont typeface="Arial" charset="0"/>
              <a:buChar char="•"/>
            </a:pPr>
            <a:r>
              <a:rPr lang="en-GB" sz="1800" dirty="0">
                <a:latin typeface="Helvetica 35 Thin" charset="0"/>
              </a:rPr>
              <a:t>Ne </a:t>
            </a:r>
            <a:r>
              <a:rPr lang="en-GB" sz="1800" dirty="0" err="1">
                <a:latin typeface="Helvetica 35 Thin" charset="0"/>
              </a:rPr>
              <a:t>permet</a:t>
            </a:r>
            <a:r>
              <a:rPr lang="en-GB" sz="1800" dirty="0">
                <a:latin typeface="Helvetica 35 Thin" charset="0"/>
              </a:rPr>
              <a:t> pas la double </a:t>
            </a:r>
            <a:r>
              <a:rPr lang="en-GB" sz="1800" dirty="0" err="1">
                <a:latin typeface="Helvetica 35 Thin" charset="0"/>
              </a:rPr>
              <a:t>mobilité</a:t>
            </a:r>
            <a:r>
              <a:rPr lang="en-GB" sz="1800" dirty="0">
                <a:latin typeface="Helvetica 35 Thin" charset="0"/>
              </a:rPr>
              <a:t> (</a:t>
            </a:r>
            <a:r>
              <a:rPr lang="en-GB" sz="1800" dirty="0" err="1">
                <a:latin typeface="Helvetica 35 Thin" charset="0"/>
              </a:rPr>
              <a:t>luxations</a:t>
            </a:r>
            <a:r>
              <a:rPr lang="en-GB" sz="1800" dirty="0">
                <a:latin typeface="Helvetica 35 Thin" charset="0"/>
              </a:rPr>
              <a:t>)</a:t>
            </a:r>
          </a:p>
          <a:p>
            <a:pPr>
              <a:lnSpc>
                <a:spcPct val="150000"/>
              </a:lnSpc>
              <a:buClr>
                <a:srgbClr val="558476"/>
              </a:buClr>
              <a:buSzPct val="140000"/>
              <a:buFont typeface="Arial" charset="0"/>
              <a:buChar char="•"/>
            </a:pPr>
            <a:r>
              <a:rPr lang="en-GB" sz="1800" dirty="0">
                <a:latin typeface="Helvetica 35 Thin" charset="0"/>
              </a:rPr>
              <a:t>Micro-</a:t>
            </a:r>
            <a:r>
              <a:rPr lang="en-GB" sz="1800" dirty="0" err="1">
                <a:latin typeface="Helvetica 35 Thin" charset="0"/>
              </a:rPr>
              <a:t>séparation</a:t>
            </a:r>
            <a:endParaRPr lang="en-GB" sz="1800" dirty="0">
              <a:latin typeface="Helvetica 35 Thin" charset="0"/>
            </a:endParaRPr>
          </a:p>
          <a:p>
            <a:pPr>
              <a:lnSpc>
                <a:spcPct val="150000"/>
              </a:lnSpc>
              <a:buClr>
                <a:srgbClr val="558476"/>
              </a:buClr>
              <a:buSzPct val="140000"/>
              <a:buFont typeface="Arial" charset="0"/>
              <a:buChar char="•"/>
            </a:pPr>
            <a:r>
              <a:rPr lang="en-GB" sz="1800" dirty="0">
                <a:latin typeface="Helvetica 35 Thin" charset="0"/>
              </a:rPr>
              <a:t>Bruits+++</a:t>
            </a:r>
          </a:p>
          <a:p>
            <a:pPr>
              <a:lnSpc>
                <a:spcPct val="150000"/>
              </a:lnSpc>
              <a:buClr>
                <a:srgbClr val="558476"/>
              </a:buClr>
              <a:buSzPct val="140000"/>
              <a:buFont typeface="Arial" charset="0"/>
              <a:buChar char="•"/>
            </a:pPr>
            <a:r>
              <a:rPr lang="en-GB" sz="1800" dirty="0">
                <a:solidFill>
                  <a:srgbClr val="FFFF00"/>
                </a:solidFill>
                <a:latin typeface="Helvetica 35 Thin" charset="0"/>
              </a:rPr>
              <a:t>Fractures </a:t>
            </a:r>
            <a:r>
              <a:rPr lang="en-GB" sz="1800" dirty="0">
                <a:latin typeface="Helvetica 35 Thin" charset="0"/>
              </a:rPr>
              <a:t>(</a:t>
            </a:r>
            <a:r>
              <a:rPr lang="en-GB" sz="1800" dirty="0" err="1">
                <a:latin typeface="Helvetica 35 Thin" charset="0"/>
              </a:rPr>
              <a:t>difficiles</a:t>
            </a:r>
            <a:r>
              <a:rPr lang="en-GB" sz="1800" dirty="0">
                <a:latin typeface="Helvetica 35 Thin" charset="0"/>
              </a:rPr>
              <a:t> </a:t>
            </a:r>
            <a:r>
              <a:rPr lang="en-GB" sz="1800" dirty="0" err="1">
                <a:latin typeface="Helvetica 35 Thin" charset="0"/>
              </a:rPr>
              <a:t>à</a:t>
            </a:r>
            <a:r>
              <a:rPr lang="en-GB" sz="1800" dirty="0">
                <a:latin typeface="Helvetica 35 Thin" charset="0"/>
              </a:rPr>
              <a:t> </a:t>
            </a:r>
            <a:r>
              <a:rPr lang="en-GB" sz="1800" dirty="0" err="1">
                <a:latin typeface="Helvetica 35 Thin" charset="0"/>
              </a:rPr>
              <a:t>reprendre</a:t>
            </a:r>
            <a:r>
              <a:rPr lang="en-GB" sz="1800" dirty="0">
                <a:latin typeface="Helvetica 35 Thin" charset="0"/>
              </a:rPr>
              <a:t> et </a:t>
            </a:r>
            <a:r>
              <a:rPr lang="en-GB" sz="1800" dirty="0" err="1">
                <a:latin typeface="Helvetica 35 Thin" charset="0"/>
              </a:rPr>
              <a:t>avenir</a:t>
            </a:r>
            <a:r>
              <a:rPr lang="en-GB" sz="1800" dirty="0">
                <a:latin typeface="Helvetica 35 Thin" charset="0"/>
              </a:rPr>
              <a:t> </a:t>
            </a:r>
            <a:r>
              <a:rPr lang="en-GB" sz="1800" dirty="0" err="1">
                <a:latin typeface="Helvetica 35 Thin" charset="0"/>
              </a:rPr>
              <a:t>compromis</a:t>
            </a:r>
            <a:r>
              <a:rPr lang="en-GB" sz="1800" dirty="0">
                <a:latin typeface="Helvetica 35 Thin" charset="0"/>
              </a:rPr>
              <a:t>) </a:t>
            </a:r>
          </a:p>
        </p:txBody>
      </p:sp>
      <p:pic>
        <p:nvPicPr>
          <p:cNvPr id="8" name="Image 2" descr="Flaissier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689387"/>
            <a:ext cx="3011488" cy="2259013"/>
          </a:xfrm>
          <a:prstGeom prst="rect">
            <a:avLst/>
          </a:prstGeom>
          <a:noFill/>
          <a:ln w="3175" cmpd="sng">
            <a:solidFill>
              <a:srgbClr val="5FE8D6"/>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5" descr="ac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24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824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824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824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24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824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824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idx="4294967295"/>
          </p:nvPr>
        </p:nvSpPr>
        <p:spPr>
          <a:xfrm>
            <a:off x="0" y="260350"/>
            <a:ext cx="8229600" cy="647700"/>
          </a:xfrm>
        </p:spPr>
        <p:txBody>
          <a:bodyPr/>
          <a:lstStyle/>
          <a:p>
            <a:pPr algn="ctr" eaLnBrk="1" hangingPunct="1">
              <a:defRPr/>
            </a:pPr>
            <a:r>
              <a:rPr lang="en-GB" dirty="0" err="1" smtClean="0">
                <a:latin typeface="Arial" charset="0"/>
                <a:ea typeface="ＭＳ Ｐゴシック" charset="0"/>
                <a:cs typeface="ＭＳ Ｐゴシック" charset="0"/>
              </a:rPr>
              <a:t>M</a:t>
            </a:r>
            <a:r>
              <a:rPr lang="en-GB" dirty="0" err="1" smtClean="0">
                <a:latin typeface="Helvetica 35 Thin" charset="0"/>
                <a:ea typeface="ＭＳ Ｐゴシック" charset="0"/>
                <a:cs typeface="ＭＳ Ｐゴシック" charset="0"/>
              </a:rPr>
              <a:t>é</a:t>
            </a:r>
            <a:r>
              <a:rPr lang="en-GB" dirty="0" err="1" smtClean="0">
                <a:latin typeface="Arial" charset="0"/>
                <a:ea typeface="ＭＳ Ｐゴシック" charset="0"/>
                <a:cs typeface="ＭＳ Ｐゴシック" charset="0"/>
              </a:rPr>
              <a:t>tal</a:t>
            </a:r>
            <a:r>
              <a:rPr lang="en-GB" dirty="0" smtClean="0">
                <a:latin typeface="Arial" charset="0"/>
                <a:ea typeface="ＭＳ Ｐゴシック" charset="0"/>
                <a:cs typeface="ＭＳ Ｐゴシック" charset="0"/>
              </a:rPr>
              <a:t> - </a:t>
            </a:r>
            <a:r>
              <a:rPr lang="en-GB" dirty="0" err="1" smtClean="0">
                <a:latin typeface="Arial" charset="0"/>
                <a:ea typeface="ＭＳ Ｐゴシック" charset="0"/>
                <a:cs typeface="ＭＳ Ｐゴシック" charset="0"/>
              </a:rPr>
              <a:t>M</a:t>
            </a:r>
            <a:r>
              <a:rPr lang="en-GB" dirty="0" err="1" smtClean="0">
                <a:latin typeface="Helvetica 35 Thin" charset="0"/>
                <a:ea typeface="ＭＳ Ｐゴシック" charset="0"/>
                <a:cs typeface="ＭＳ Ｐゴシック" charset="0"/>
              </a:rPr>
              <a:t>é</a:t>
            </a:r>
            <a:r>
              <a:rPr lang="en-GB" dirty="0" err="1" smtClean="0">
                <a:latin typeface="Arial" charset="0"/>
                <a:ea typeface="ＭＳ Ｐゴシック" charset="0"/>
                <a:cs typeface="ＭＳ Ｐゴシック" charset="0"/>
              </a:rPr>
              <a:t>tal</a:t>
            </a:r>
            <a:endParaRPr lang="en-GB" dirty="0">
              <a:latin typeface="Arial" charset="0"/>
              <a:ea typeface="ＭＳ Ｐゴシック" charset="0"/>
              <a:cs typeface="ＭＳ Ｐゴシック" charset="0"/>
            </a:endParaRPr>
          </a:p>
        </p:txBody>
      </p:sp>
      <p:sp>
        <p:nvSpPr>
          <p:cNvPr id="140291" name="Rectangle 3"/>
          <p:cNvSpPr>
            <a:spLocks noGrp="1" noChangeArrowheads="1"/>
          </p:cNvSpPr>
          <p:nvPr>
            <p:ph type="body" idx="4294967295"/>
          </p:nvPr>
        </p:nvSpPr>
        <p:spPr>
          <a:xfrm>
            <a:off x="0" y="1484313"/>
            <a:ext cx="5033963" cy="1873250"/>
          </a:xfrm>
        </p:spPr>
        <p:txBody>
          <a:bodyPr/>
          <a:lstStyle/>
          <a:p>
            <a:pPr eaLnBrk="1" hangingPunct="1"/>
            <a:r>
              <a:rPr lang="en-GB" sz="2000" dirty="0">
                <a:latin typeface="Helvetica 35 Thin" charset="0"/>
                <a:ea typeface="ＭＳ Ｐゴシック" charset="0"/>
                <a:cs typeface="ＭＳ Ｐゴシック" charset="0"/>
              </a:rPr>
              <a:t>La </a:t>
            </a:r>
            <a:r>
              <a:rPr lang="en-GB" sz="2000" dirty="0" err="1">
                <a:latin typeface="Helvetica 35 Thin" charset="0"/>
                <a:ea typeface="ＭＳ Ｐゴシック" charset="0"/>
                <a:cs typeface="ＭＳ Ｐゴシック" charset="0"/>
              </a:rPr>
              <a:t>restauration</a:t>
            </a:r>
            <a:r>
              <a:rPr lang="en-GB" sz="2000" dirty="0">
                <a:latin typeface="Helvetica 35 Thin" charset="0"/>
                <a:ea typeface="ＭＳ Ｐゴシック" charset="0"/>
                <a:cs typeface="ＭＳ Ｐゴシック" charset="0"/>
              </a:rPr>
              <a:t>  </a:t>
            </a:r>
            <a:r>
              <a:rPr lang="en-GB" sz="2000" dirty="0" err="1">
                <a:latin typeface="Helvetica 35 Thin" charset="0"/>
                <a:ea typeface="ＭＳ Ｐゴシック" charset="0"/>
                <a:cs typeface="ＭＳ Ｐゴシック" charset="0"/>
              </a:rPr>
              <a:t>anatomique</a:t>
            </a:r>
            <a:r>
              <a:rPr lang="en-GB" sz="2000" dirty="0">
                <a:latin typeface="Helvetica 35 Thin" charset="0"/>
                <a:ea typeface="ＭＳ Ｐゴシック" charset="0"/>
                <a:cs typeface="ＭＳ Ｐゴシック" charset="0"/>
              </a:rPr>
              <a:t> possible</a:t>
            </a:r>
          </a:p>
          <a:p>
            <a:pPr eaLnBrk="1" hangingPunct="1"/>
            <a:r>
              <a:rPr lang="en-GB" sz="2000" dirty="0">
                <a:latin typeface="Helvetica 35 Thin" charset="0"/>
                <a:ea typeface="ＭＳ Ｐゴシック" charset="0"/>
                <a:cs typeface="ＭＳ Ｐゴシック" charset="0"/>
              </a:rPr>
              <a:t>Les </a:t>
            </a:r>
            <a:r>
              <a:rPr lang="en-GB" sz="2000" dirty="0" err="1">
                <a:latin typeface="Helvetica 35 Thin" charset="0"/>
                <a:ea typeface="ＭＳ Ｐゴシック" charset="0"/>
                <a:cs typeface="ＭＳ Ｐゴシック" charset="0"/>
              </a:rPr>
              <a:t>têtes</a:t>
            </a:r>
            <a:r>
              <a:rPr lang="en-GB" sz="2000" dirty="0">
                <a:latin typeface="Helvetica 35 Thin" charset="0"/>
                <a:ea typeface="ＭＳ Ｐゴシック" charset="0"/>
                <a:cs typeface="ＭＳ Ｐゴシック" charset="0"/>
              </a:rPr>
              <a:t> les plus larges (44/50)</a:t>
            </a:r>
          </a:p>
          <a:p>
            <a:pPr eaLnBrk="1" hangingPunct="1"/>
            <a:r>
              <a:rPr lang="en-GB" sz="2000" dirty="0">
                <a:latin typeface="Helvetica 35 Thin" charset="0"/>
                <a:ea typeface="ＭＳ Ｐゴシック" charset="0"/>
                <a:cs typeface="ＭＳ Ｐゴシック" charset="0"/>
              </a:rPr>
              <a:t>Conservation </a:t>
            </a:r>
            <a:r>
              <a:rPr lang="en-GB" sz="2000" dirty="0" err="1">
                <a:latin typeface="Helvetica 35 Thin" charset="0"/>
                <a:ea typeface="ＭＳ Ｐゴシック" charset="0"/>
                <a:cs typeface="ＭＳ Ｐゴシック" charset="0"/>
              </a:rPr>
              <a:t>osseuse</a:t>
            </a:r>
            <a:r>
              <a:rPr lang="en-GB" sz="2000" dirty="0">
                <a:latin typeface="Helvetica 35 Thin" charset="0"/>
                <a:ea typeface="ＭＳ Ｐゴシック" charset="0"/>
                <a:cs typeface="ＭＳ Ｐゴシック" charset="0"/>
              </a:rPr>
              <a:t> - </a:t>
            </a:r>
            <a:r>
              <a:rPr lang="en-GB" sz="2000" dirty="0" err="1">
                <a:latin typeface="Helvetica 35 Thin" charset="0"/>
                <a:ea typeface="ＭＳ Ｐゴシック" charset="0"/>
                <a:cs typeface="ＭＳ Ｐゴシック" charset="0"/>
              </a:rPr>
              <a:t>Resurfacage</a:t>
            </a:r>
            <a:endParaRPr lang="en-GB" sz="2000" dirty="0">
              <a:latin typeface="Helvetica 35 Thin" charset="0"/>
              <a:ea typeface="ＭＳ Ｐゴシック" charset="0"/>
              <a:cs typeface="ＭＳ Ｐゴシック" charset="0"/>
            </a:endParaRPr>
          </a:p>
          <a:p>
            <a:pPr eaLnBrk="1" hangingPunct="1"/>
            <a:r>
              <a:rPr lang="en-GB" sz="2000" dirty="0" err="1">
                <a:latin typeface="Helvetica 35 Thin" charset="0"/>
                <a:ea typeface="ＭＳ Ｐゴシック" charset="0"/>
                <a:cs typeface="ＭＳ Ｐゴシック" charset="0"/>
              </a:rPr>
              <a:t>Faible</a:t>
            </a:r>
            <a:r>
              <a:rPr lang="en-GB" sz="2000" dirty="0">
                <a:latin typeface="Helvetica 35 Thin" charset="0"/>
                <a:ea typeface="ＭＳ Ｐゴシック" charset="0"/>
                <a:cs typeface="ＭＳ Ｐゴシック" charset="0"/>
              </a:rPr>
              <a:t> </a:t>
            </a:r>
            <a:r>
              <a:rPr lang="en-GB" sz="2000" dirty="0" err="1">
                <a:latin typeface="Helvetica 35 Thin" charset="0"/>
                <a:ea typeface="ＭＳ Ｐゴシック" charset="0"/>
                <a:cs typeface="ＭＳ Ｐゴシック" charset="0"/>
              </a:rPr>
              <a:t>usure</a:t>
            </a:r>
            <a:endParaRPr lang="en-GB" sz="2000" dirty="0">
              <a:latin typeface="Helvetica 35 Thin" charset="0"/>
              <a:ea typeface="ＭＳ Ｐゴシック" charset="0"/>
              <a:cs typeface="ＭＳ Ｐゴシック" charset="0"/>
            </a:endParaRPr>
          </a:p>
          <a:p>
            <a:pPr eaLnBrk="1" hangingPunct="1"/>
            <a:endParaRPr lang="en-GB" sz="2000" dirty="0">
              <a:latin typeface="Helvetica 35 Thin" charset="0"/>
              <a:ea typeface="ＭＳ Ｐゴシック" charset="0"/>
              <a:cs typeface="ＭＳ Ｐゴシック" charset="0"/>
            </a:endParaRPr>
          </a:p>
          <a:p>
            <a:pPr eaLnBrk="1" hangingPunct="1"/>
            <a:endParaRPr lang="en-GB" sz="2000" dirty="0">
              <a:latin typeface="Helvetica 35 Thin" charset="0"/>
              <a:ea typeface="ＭＳ Ｐゴシック" charset="0"/>
              <a:cs typeface="ＭＳ Ｐゴシック" charset="0"/>
            </a:endParaRPr>
          </a:p>
          <a:p>
            <a:pPr eaLnBrk="1" hangingPunct="1"/>
            <a:endParaRPr lang="en-GB" sz="2000" dirty="0">
              <a:latin typeface="Helvetica 35 Thin" charset="0"/>
              <a:ea typeface="ＭＳ Ｐゴシック" charset="0"/>
              <a:cs typeface="ＭＳ Ｐゴシック" charset="0"/>
            </a:endParaRPr>
          </a:p>
          <a:p>
            <a:pPr algn="ctr" eaLnBrk="1" hangingPunct="1">
              <a:buFontTx/>
              <a:buNone/>
            </a:pPr>
            <a:endParaRPr lang="en-GB" sz="2000" b="1" dirty="0">
              <a:latin typeface="Helvetica 35 Thin" charset="0"/>
              <a:ea typeface="ＭＳ Ｐゴシック" charset="0"/>
              <a:cs typeface="ＭＳ Ｐゴシック" charset="0"/>
            </a:endParaRPr>
          </a:p>
          <a:p>
            <a:pPr eaLnBrk="1" hangingPunct="1"/>
            <a:endParaRPr lang="en-GB" sz="2000" dirty="0">
              <a:latin typeface="Helvetica 35 Thin" charset="0"/>
              <a:ea typeface="ＭＳ Ｐゴシック" charset="0"/>
              <a:cs typeface="ＭＳ Ｐゴシック" charset="0"/>
            </a:endParaRPr>
          </a:p>
        </p:txBody>
      </p:sp>
      <p:pic>
        <p:nvPicPr>
          <p:cNvPr id="140292" name="Picture 4" descr="MITCH GRO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838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6" descr="mitch x 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438400"/>
            <a:ext cx="1547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6"/>
          <p:cNvSpPr>
            <a:spLocks noChangeArrowheads="1"/>
          </p:cNvSpPr>
          <p:nvPr/>
        </p:nvSpPr>
        <p:spPr bwMode="auto">
          <a:xfrm>
            <a:off x="1981200" y="3276600"/>
            <a:ext cx="89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b="1" dirty="0">
                <a:latin typeface="Helvetica 35 Thin" charset="0"/>
              </a:rPr>
              <a:t>MAIS</a:t>
            </a:r>
            <a:endParaRPr lang="en-GB" dirty="0">
              <a:latin typeface="Helvetica 35 Thin" charset="0"/>
            </a:endParaRPr>
          </a:p>
        </p:txBody>
      </p:sp>
      <p:sp>
        <p:nvSpPr>
          <p:cNvPr id="140295" name="Rectangle 3"/>
          <p:cNvSpPr txBox="1">
            <a:spLocks noChangeArrowheads="1"/>
          </p:cNvSpPr>
          <p:nvPr/>
        </p:nvSpPr>
        <p:spPr bwMode="auto">
          <a:xfrm>
            <a:off x="381000" y="3810000"/>
            <a:ext cx="5548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spcBef>
                <a:spcPct val="20000"/>
              </a:spcBef>
              <a:buClr>
                <a:srgbClr val="558476"/>
              </a:buClr>
              <a:buSzPct val="140000"/>
              <a:buFont typeface="Arial" charset="0"/>
              <a:buChar char="•"/>
            </a:pPr>
            <a:r>
              <a:rPr lang="en-GB" sz="1800">
                <a:latin typeface="Helvetica 35 Thin" charset="0"/>
              </a:rPr>
              <a:t>Rapport Tête/Col: fractures du col</a:t>
            </a:r>
          </a:p>
          <a:p>
            <a:pPr eaLnBrk="1" hangingPunct="1">
              <a:lnSpc>
                <a:spcPct val="130000"/>
              </a:lnSpc>
              <a:spcBef>
                <a:spcPct val="20000"/>
              </a:spcBef>
              <a:buClr>
                <a:srgbClr val="558476"/>
              </a:buClr>
              <a:buSzPct val="140000"/>
              <a:buFont typeface="Arial" charset="0"/>
              <a:buChar char="•"/>
            </a:pPr>
            <a:r>
              <a:rPr lang="fr-FR" sz="1800">
                <a:latin typeface="Helvetica 35 Thin" charset="0"/>
              </a:rPr>
              <a:t>Ne permet pas la double mobilité (luxations)</a:t>
            </a:r>
            <a:endParaRPr lang="en-GB" sz="1800">
              <a:latin typeface="Helvetica 35 Thin" charset="0"/>
            </a:endParaRPr>
          </a:p>
          <a:p>
            <a:pPr eaLnBrk="1" hangingPunct="1">
              <a:lnSpc>
                <a:spcPct val="130000"/>
              </a:lnSpc>
              <a:spcBef>
                <a:spcPct val="20000"/>
              </a:spcBef>
              <a:buClr>
                <a:srgbClr val="558476"/>
              </a:buClr>
              <a:buSzPct val="140000"/>
              <a:buFont typeface="Arial" charset="0"/>
              <a:buChar char="•"/>
            </a:pPr>
            <a:r>
              <a:rPr lang="en-GB" sz="1800">
                <a:latin typeface="Helvetica 35 Thin" charset="0"/>
              </a:rPr>
              <a:t>Coûts</a:t>
            </a:r>
          </a:p>
          <a:p>
            <a:pPr eaLnBrk="1" hangingPunct="1">
              <a:lnSpc>
                <a:spcPct val="130000"/>
              </a:lnSpc>
              <a:spcBef>
                <a:spcPct val="20000"/>
              </a:spcBef>
              <a:buClr>
                <a:srgbClr val="558476"/>
              </a:buClr>
              <a:buSzPct val="140000"/>
              <a:buFont typeface="Arial" charset="0"/>
              <a:buChar char="•"/>
            </a:pPr>
            <a:r>
              <a:rPr lang="en-GB" sz="1800">
                <a:latin typeface="Helvetica 35 Thin" charset="0"/>
              </a:rPr>
              <a:t>Pseudo tumeurs</a:t>
            </a:r>
          </a:p>
          <a:p>
            <a:pPr eaLnBrk="1" hangingPunct="1">
              <a:lnSpc>
                <a:spcPct val="130000"/>
              </a:lnSpc>
              <a:spcBef>
                <a:spcPct val="20000"/>
              </a:spcBef>
              <a:buClr>
                <a:srgbClr val="558476"/>
              </a:buClr>
              <a:buSzPct val="140000"/>
              <a:buFont typeface="Arial" charset="0"/>
              <a:buChar char="•"/>
            </a:pPr>
            <a:r>
              <a:rPr lang="en-GB" sz="1800">
                <a:latin typeface="Helvetica 35 Thin" charset="0"/>
              </a:rPr>
              <a:t>Courbe de survie</a:t>
            </a:r>
          </a:p>
          <a:p>
            <a:pPr eaLnBrk="1" hangingPunct="1">
              <a:lnSpc>
                <a:spcPct val="130000"/>
              </a:lnSpc>
              <a:spcBef>
                <a:spcPct val="20000"/>
              </a:spcBef>
              <a:buClr>
                <a:srgbClr val="558476"/>
              </a:buClr>
              <a:buSzPct val="140000"/>
              <a:buFont typeface="Arial" charset="0"/>
              <a:buChar char="•"/>
            </a:pPr>
            <a:r>
              <a:rPr lang="en-GB" sz="1800">
                <a:latin typeface="Helvetica 35 Thin" charset="0"/>
              </a:rPr>
              <a:t>Relargage de métal (Taux sanguins Cr Co +++)</a:t>
            </a:r>
          </a:p>
          <a:p>
            <a:pPr eaLnBrk="1" hangingPunct="1">
              <a:lnSpc>
                <a:spcPct val="130000"/>
              </a:lnSpc>
              <a:spcBef>
                <a:spcPct val="20000"/>
              </a:spcBef>
              <a:buClr>
                <a:srgbClr val="558476"/>
              </a:buClr>
              <a:buSzPct val="140000"/>
              <a:buFont typeface="Arial" charset="0"/>
              <a:buChar char="•"/>
            </a:pPr>
            <a:endParaRPr lang="en-GB" sz="1800">
              <a:latin typeface="Helvetica 35 Thin" charset="0"/>
            </a:endParaRPr>
          </a:p>
          <a:p>
            <a:pPr eaLnBrk="1" hangingPunct="1">
              <a:lnSpc>
                <a:spcPct val="130000"/>
              </a:lnSpc>
              <a:spcBef>
                <a:spcPct val="20000"/>
              </a:spcBef>
              <a:buClr>
                <a:srgbClr val="558476"/>
              </a:buClr>
              <a:buSzPct val="140000"/>
              <a:buFont typeface="Arial" charset="0"/>
              <a:buChar char="•"/>
            </a:pPr>
            <a:endParaRPr lang="en-GB" sz="1800">
              <a:latin typeface="Helvetica 35 Thin" charset="0"/>
            </a:endParaRPr>
          </a:p>
          <a:p>
            <a:pPr eaLnBrk="1" hangingPunct="1">
              <a:lnSpc>
                <a:spcPct val="130000"/>
              </a:lnSpc>
              <a:spcBef>
                <a:spcPct val="20000"/>
              </a:spcBef>
              <a:buClr>
                <a:srgbClr val="558476"/>
              </a:buClr>
              <a:buSzPct val="140000"/>
              <a:buFontTx/>
              <a:buChar char="•"/>
            </a:pPr>
            <a:endParaRPr lang="en-GB" sz="1800">
              <a:latin typeface="Helvetica 35 Thin" charset="0"/>
            </a:endParaRPr>
          </a:p>
          <a:p>
            <a:pPr eaLnBrk="1" hangingPunct="1">
              <a:lnSpc>
                <a:spcPct val="130000"/>
              </a:lnSpc>
              <a:spcBef>
                <a:spcPct val="20000"/>
              </a:spcBef>
              <a:buClr>
                <a:srgbClr val="558476"/>
              </a:buClr>
              <a:buSzPct val="140000"/>
              <a:buFontTx/>
              <a:buChar char="•"/>
            </a:pPr>
            <a:endParaRPr lang="en-GB" sz="1800">
              <a:latin typeface="Helvetica 35 Thin" charset="0"/>
            </a:endParaRPr>
          </a:p>
          <a:p>
            <a:pPr eaLnBrk="1" hangingPunct="1">
              <a:lnSpc>
                <a:spcPct val="130000"/>
              </a:lnSpc>
              <a:spcBef>
                <a:spcPct val="20000"/>
              </a:spcBef>
              <a:buClr>
                <a:srgbClr val="558476"/>
              </a:buClr>
              <a:buSzPct val="140000"/>
              <a:buFontTx/>
              <a:buChar char="•"/>
            </a:pPr>
            <a:endParaRPr lang="en-GB" sz="1800">
              <a:latin typeface="Helvetica 35 Thin" charset="0"/>
            </a:endParaRPr>
          </a:p>
          <a:p>
            <a:pPr algn="ctr" eaLnBrk="1" hangingPunct="1">
              <a:lnSpc>
                <a:spcPct val="130000"/>
              </a:lnSpc>
              <a:spcBef>
                <a:spcPct val="20000"/>
              </a:spcBef>
              <a:buClr>
                <a:srgbClr val="558476"/>
              </a:buClr>
              <a:buSzPct val="140000"/>
              <a:buFont typeface="Arial" charset="0"/>
              <a:buChar char="•"/>
            </a:pPr>
            <a:endParaRPr lang="en-GB" sz="1800" b="1">
              <a:latin typeface="Helvetica 35 Thin" charset="0"/>
            </a:endParaRPr>
          </a:p>
          <a:p>
            <a:pPr eaLnBrk="1" hangingPunct="1">
              <a:lnSpc>
                <a:spcPct val="130000"/>
              </a:lnSpc>
              <a:spcBef>
                <a:spcPct val="20000"/>
              </a:spcBef>
              <a:buClr>
                <a:srgbClr val="558476"/>
              </a:buClr>
              <a:buSzPct val="140000"/>
              <a:buFontTx/>
              <a:buChar char="•"/>
            </a:pPr>
            <a:endParaRPr lang="en-GB" sz="1800">
              <a:latin typeface="Helvetica 35 Thin" charset="0"/>
            </a:endParaRPr>
          </a:p>
        </p:txBody>
      </p:sp>
      <p:pic>
        <p:nvPicPr>
          <p:cNvPr id="140296" name="Picture 3" descr="DSC_0076"/>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b="16553"/>
          <a:stretch>
            <a:fillRect/>
          </a:stretch>
        </p:blipFill>
        <p:spPr bwMode="auto">
          <a:xfrm>
            <a:off x="6324600" y="4724400"/>
            <a:ext cx="2457450" cy="1511300"/>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10"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0228" y="0"/>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0296"/>
                                        </p:tgtEl>
                                        <p:attrNameLst>
                                          <p:attrName>style.visibility</p:attrName>
                                        </p:attrNameLst>
                                      </p:cBhvr>
                                      <p:to>
                                        <p:strVal val="visible"/>
                                      </p:to>
                                    </p:set>
                                    <p:animEffect transition="in" filter="fade">
                                      <p:cBhvr>
                                        <p:cTn id="13" dur="500"/>
                                        <p:tgtEl>
                                          <p:spTgt spid="14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4" grpId="0"/>
      <p:bldP spid="14029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idx="4294967295"/>
          </p:nvPr>
        </p:nvSpPr>
        <p:spPr>
          <a:xfrm>
            <a:off x="289393" y="285750"/>
            <a:ext cx="8229600" cy="647700"/>
          </a:xfrm>
        </p:spPr>
        <p:txBody>
          <a:bodyPr/>
          <a:lstStyle/>
          <a:p>
            <a:pPr eaLnBrk="1" hangingPunct="1">
              <a:defRPr/>
            </a:pPr>
            <a:r>
              <a:rPr lang="en-US" dirty="0">
                <a:latin typeface="Arial" charset="0"/>
                <a:ea typeface="ＭＳ Ｐゴシック" charset="0"/>
                <a:cs typeface="ＭＳ Ｐゴシック" charset="0"/>
              </a:rPr>
              <a:t>X3</a:t>
            </a:r>
            <a:r>
              <a:rPr lang="en-US" dirty="0">
                <a:latin typeface="Arial" charset="0"/>
                <a:ea typeface="ＭＳ Ｐゴシック" charset="0"/>
                <a:cs typeface="Arial" charset="0"/>
              </a:rPr>
              <a:t>™</a:t>
            </a:r>
            <a:r>
              <a:rPr lang="en-US" dirty="0">
                <a:latin typeface="Arial" charset="0"/>
                <a:ea typeface="ＭＳ Ｐゴシック" charset="0"/>
                <a:cs typeface="ＭＳ Ｐゴシック" charset="0"/>
              </a:rPr>
              <a:t> Résistance </a:t>
            </a:r>
            <a:r>
              <a:rPr lang="en-US" dirty="0" err="1">
                <a:latin typeface="Arial" charset="0"/>
                <a:ea typeface="ＭＳ Ｐゴシック" charset="0"/>
                <a:cs typeface="ＭＳ Ｐゴシック" charset="0"/>
              </a:rPr>
              <a:t>à</a:t>
            </a:r>
            <a:r>
              <a:rPr lang="en-US" dirty="0">
                <a:latin typeface="Arial" charset="0"/>
                <a:ea typeface="ＭＳ Ｐゴシック" charset="0"/>
                <a:cs typeface="ＭＳ Ｐゴシック" charset="0"/>
              </a:rPr>
              <a:t> l</a:t>
            </a:r>
            <a:r>
              <a:rPr lang="ja-JP" alt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usure</a:t>
            </a:r>
            <a:endParaRPr lang="en-US" dirty="0">
              <a:latin typeface="Arial" charset="0"/>
              <a:ea typeface="ＭＳ Ｐゴシック" charset="0"/>
              <a:cs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137405215"/>
              </p:ext>
            </p:extLst>
          </p:nvPr>
        </p:nvGraphicFramePr>
        <p:xfrm>
          <a:off x="487014" y="1980260"/>
          <a:ext cx="7905009" cy="4295604"/>
        </p:xfrm>
        <a:graphic>
          <a:graphicData uri="http://schemas.openxmlformats.org/drawingml/2006/chart">
            <c:chart xmlns:c="http://schemas.openxmlformats.org/drawingml/2006/chart" xmlns:r="http://schemas.openxmlformats.org/officeDocument/2006/relationships" r:id="rId3"/>
          </a:graphicData>
        </a:graphic>
      </p:graphicFrame>
      <p:sp>
        <p:nvSpPr>
          <p:cNvPr id="17" name="Flèche vers le bas 16"/>
          <p:cNvSpPr/>
          <p:nvPr/>
        </p:nvSpPr>
        <p:spPr>
          <a:xfrm>
            <a:off x="4563439" y="3673372"/>
            <a:ext cx="510508" cy="772031"/>
          </a:xfrm>
          <a:prstGeom prst="downArrow">
            <a:avLst/>
          </a:prstGeom>
          <a:solidFill>
            <a:srgbClr val="FFFF00"/>
          </a:solidFill>
          <a:ln>
            <a:noFill/>
          </a:ln>
          <a:effectLst>
            <a:glow>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00"/>
              </a:solidFill>
            </a:endParaRPr>
          </a:p>
        </p:txBody>
      </p:sp>
      <p:sp>
        <p:nvSpPr>
          <p:cNvPr id="18" name="Flèche vers le bas 17"/>
          <p:cNvSpPr/>
          <p:nvPr/>
        </p:nvSpPr>
        <p:spPr>
          <a:xfrm>
            <a:off x="6070058" y="3673372"/>
            <a:ext cx="522959" cy="943111"/>
          </a:xfrm>
          <a:prstGeom prst="downArrow">
            <a:avLst/>
          </a:prstGeom>
          <a:solidFill>
            <a:srgbClr val="FFFF00"/>
          </a:solidFill>
          <a:ln>
            <a:noFill/>
          </a:ln>
          <a:effectLst>
            <a:glow>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C1EEFF"/>
              </a:solidFill>
            </a:endParaRPr>
          </a:p>
        </p:txBody>
      </p:sp>
      <p:sp>
        <p:nvSpPr>
          <p:cNvPr id="5" name="ZoneTexte 4"/>
          <p:cNvSpPr txBox="1"/>
          <p:nvPr/>
        </p:nvSpPr>
        <p:spPr>
          <a:xfrm>
            <a:off x="610119" y="1369732"/>
            <a:ext cx="3673164" cy="338554"/>
          </a:xfrm>
          <a:prstGeom prst="rect">
            <a:avLst/>
          </a:prstGeom>
          <a:noFill/>
        </p:spPr>
        <p:txBody>
          <a:bodyPr wrap="square" rtlCol="0">
            <a:spAutoFit/>
          </a:bodyPr>
          <a:lstStyle/>
          <a:p>
            <a:r>
              <a:rPr lang="fr-FR" sz="1600" dirty="0" smtClean="0"/>
              <a:t>Usure: mm</a:t>
            </a:r>
            <a:r>
              <a:rPr lang="fr-FR" sz="1600" baseline="30000" dirty="0" smtClean="0"/>
              <a:t>3</a:t>
            </a:r>
            <a:r>
              <a:rPr lang="fr-FR" sz="1600" dirty="0" smtClean="0"/>
              <a:t>/10</a:t>
            </a:r>
            <a:r>
              <a:rPr lang="fr-FR" sz="1600" baseline="30000" dirty="0" smtClean="0"/>
              <a:t>6</a:t>
            </a:r>
            <a:r>
              <a:rPr lang="fr-FR" sz="1600" dirty="0" smtClean="0"/>
              <a:t> cycles</a:t>
            </a:r>
            <a:endParaRPr lang="fr-FR" sz="1600" dirty="0"/>
          </a:p>
        </p:txBody>
      </p:sp>
      <p:pic>
        <p:nvPicPr>
          <p:cNvPr id="8"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395288" y="512763"/>
            <a:ext cx="5208587" cy="1662112"/>
          </a:xfrm>
        </p:spPr>
        <p:txBody>
          <a:bodyPr/>
          <a:lstStyle/>
          <a:p>
            <a:pPr eaLnBrk="1" hangingPunct="1">
              <a:defRPr/>
            </a:pPr>
            <a:r>
              <a:rPr lang="en-GB" dirty="0">
                <a:latin typeface="Arial" charset="0"/>
                <a:ea typeface="ＭＳ Ｐゴシック" charset="0"/>
                <a:cs typeface="ＭＳ Ｐゴシック" charset="0"/>
              </a:rPr>
              <a:t>Nouveaux  Patients, </a:t>
            </a:r>
            <a:br>
              <a:rPr lang="en-GB" dirty="0">
                <a:latin typeface="Arial" charset="0"/>
                <a:ea typeface="ＭＳ Ｐゴシック" charset="0"/>
                <a:cs typeface="ＭＳ Ｐゴシック" charset="0"/>
              </a:rPr>
            </a:br>
            <a:r>
              <a:rPr lang="en-GB" dirty="0">
                <a:latin typeface="Arial" charset="0"/>
                <a:ea typeface="ＭＳ Ｐゴシック" charset="0"/>
                <a:cs typeface="ＭＳ Ｐゴシック" charset="0"/>
              </a:rPr>
              <a:t>Nouveaux Challenges</a:t>
            </a:r>
          </a:p>
        </p:txBody>
      </p:sp>
      <p:pic>
        <p:nvPicPr>
          <p:cNvPr id="397316" name="Picture 4" descr="obe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565400"/>
            <a:ext cx="30099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7" name="Picture 5" descr="high fl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33400"/>
            <a:ext cx="266382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8" name="Text Box 6"/>
          <p:cNvSpPr txBox="1">
            <a:spLocks noChangeArrowheads="1"/>
          </p:cNvSpPr>
          <p:nvPr/>
        </p:nvSpPr>
        <p:spPr bwMode="auto">
          <a:xfrm>
            <a:off x="685800" y="5375274"/>
            <a:ext cx="7705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2600" dirty="0" err="1">
                <a:solidFill>
                  <a:srgbClr val="ADD6FF"/>
                </a:solidFill>
                <a:cs typeface="Arial" charset="0"/>
              </a:rPr>
              <a:t>Obésité</a:t>
            </a:r>
            <a:r>
              <a:rPr lang="en-GB" sz="2600" dirty="0">
                <a:solidFill>
                  <a:srgbClr val="ADD6FF"/>
                </a:solidFill>
                <a:cs typeface="Arial" charset="0"/>
              </a:rPr>
              <a:t>         </a:t>
            </a:r>
            <a:r>
              <a:rPr lang="en-GB" sz="2600" dirty="0" err="1">
                <a:solidFill>
                  <a:srgbClr val="ADD6FF"/>
                </a:solidFill>
                <a:cs typeface="Arial" charset="0"/>
              </a:rPr>
              <a:t>Activité</a:t>
            </a:r>
            <a:r>
              <a:rPr lang="en-GB" sz="2600" dirty="0">
                <a:solidFill>
                  <a:srgbClr val="ADD6FF"/>
                </a:solidFill>
                <a:cs typeface="Arial" charset="0"/>
              </a:rPr>
              <a:t>      </a:t>
            </a:r>
            <a:r>
              <a:rPr lang="en-GB" sz="2600" dirty="0" err="1">
                <a:solidFill>
                  <a:srgbClr val="ADD6FF"/>
                </a:solidFill>
                <a:cs typeface="Arial" charset="0"/>
              </a:rPr>
              <a:t>Durée</a:t>
            </a:r>
            <a:r>
              <a:rPr lang="en-GB" sz="2600" dirty="0">
                <a:solidFill>
                  <a:srgbClr val="ADD6FF"/>
                </a:solidFill>
                <a:cs typeface="Arial" charset="0"/>
              </a:rPr>
              <a:t> de vie     </a:t>
            </a:r>
            <a:r>
              <a:rPr lang="en-GB" sz="2600" dirty="0" err="1">
                <a:solidFill>
                  <a:srgbClr val="ADD6FF"/>
                </a:solidFill>
                <a:cs typeface="Arial" charset="0"/>
              </a:rPr>
              <a:t>Demandes</a:t>
            </a:r>
            <a:endParaRPr lang="en-GB" sz="2600" dirty="0">
              <a:solidFill>
                <a:srgbClr val="ADD6FF"/>
              </a:solidFill>
              <a:cs typeface="Arial" charset="0"/>
            </a:endParaRPr>
          </a:p>
        </p:txBody>
      </p:sp>
      <p:sp>
        <p:nvSpPr>
          <p:cNvPr id="397319" name="Line 7"/>
          <p:cNvSpPr>
            <a:spLocks noChangeShapeType="1"/>
          </p:cNvSpPr>
          <p:nvPr/>
        </p:nvSpPr>
        <p:spPr bwMode="auto">
          <a:xfrm flipV="1">
            <a:off x="2124075" y="5516561"/>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7320" name="Line 8"/>
          <p:cNvSpPr>
            <a:spLocks noChangeShapeType="1"/>
          </p:cNvSpPr>
          <p:nvPr/>
        </p:nvSpPr>
        <p:spPr bwMode="auto">
          <a:xfrm flipV="1">
            <a:off x="3962400" y="5507036"/>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7321" name="Line 9"/>
          <p:cNvSpPr>
            <a:spLocks noChangeShapeType="1"/>
          </p:cNvSpPr>
          <p:nvPr/>
        </p:nvSpPr>
        <p:spPr bwMode="auto">
          <a:xfrm flipV="1">
            <a:off x="6324600" y="5507036"/>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97322" name="Line 10"/>
          <p:cNvSpPr>
            <a:spLocks noChangeShapeType="1"/>
          </p:cNvSpPr>
          <p:nvPr/>
        </p:nvSpPr>
        <p:spPr bwMode="auto">
          <a:xfrm flipV="1">
            <a:off x="8382000" y="5507036"/>
            <a:ext cx="0" cy="3603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pic>
        <p:nvPicPr>
          <p:cNvPr id="11" name="Picture 20" descr="Oma"/>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3836746" y="2009775"/>
            <a:ext cx="146319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RBFreeSnap0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273" y="2788625"/>
            <a:ext cx="2966752" cy="2235813"/>
          </a:xfrm>
          <a:prstGeom prst="rect">
            <a:avLst/>
          </a:prstGeom>
        </p:spPr>
      </p:pic>
      <p:pic>
        <p:nvPicPr>
          <p:cNvPr id="12" name="Image 5" descr="aco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8453" y="623728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73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731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97320"/>
                                        </p:tgtEl>
                                        <p:attrNameLst>
                                          <p:attrName>style.visibility</p:attrName>
                                        </p:attrNameLst>
                                      </p:cBhvr>
                                      <p:to>
                                        <p:strVal val="visible"/>
                                      </p:to>
                                    </p:set>
                                    <p:anim calcmode="lin" valueType="num">
                                      <p:cBhvr additive="base">
                                        <p:cTn id="21" dur="500"/>
                                        <p:tgtEl>
                                          <p:spTgt spid="397320"/>
                                        </p:tgtEl>
                                        <p:attrNameLst>
                                          <p:attrName>ppt_y</p:attrName>
                                        </p:attrNameLst>
                                      </p:cBhvr>
                                      <p:tavLst>
                                        <p:tav tm="0">
                                          <p:val>
                                            <p:strVal val="#ppt_y+#ppt_h*1.125000"/>
                                          </p:val>
                                        </p:tav>
                                        <p:tav tm="100000">
                                          <p:val>
                                            <p:strVal val="#ppt_y"/>
                                          </p:val>
                                        </p:tav>
                                      </p:tavLst>
                                    </p:anim>
                                    <p:animEffect transition="in" filter="wipe(up)">
                                      <p:cBhvr>
                                        <p:cTn id="22" dur="500"/>
                                        <p:tgtEl>
                                          <p:spTgt spid="39732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97319"/>
                                        </p:tgtEl>
                                        <p:attrNameLst>
                                          <p:attrName>style.visibility</p:attrName>
                                        </p:attrNameLst>
                                      </p:cBhvr>
                                      <p:to>
                                        <p:strVal val="visible"/>
                                      </p:to>
                                    </p:set>
                                    <p:anim calcmode="lin" valueType="num">
                                      <p:cBhvr additive="base">
                                        <p:cTn id="25" dur="500"/>
                                        <p:tgtEl>
                                          <p:spTgt spid="397319"/>
                                        </p:tgtEl>
                                        <p:attrNameLst>
                                          <p:attrName>ppt_y</p:attrName>
                                        </p:attrNameLst>
                                      </p:cBhvr>
                                      <p:tavLst>
                                        <p:tav tm="0">
                                          <p:val>
                                            <p:strVal val="#ppt_y+#ppt_h*1.125000"/>
                                          </p:val>
                                        </p:tav>
                                        <p:tav tm="100000">
                                          <p:val>
                                            <p:strVal val="#ppt_y"/>
                                          </p:val>
                                        </p:tav>
                                      </p:tavLst>
                                    </p:anim>
                                    <p:animEffect transition="in" filter="wipe(up)">
                                      <p:cBhvr>
                                        <p:cTn id="26" dur="500"/>
                                        <p:tgtEl>
                                          <p:spTgt spid="397319"/>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97321"/>
                                        </p:tgtEl>
                                        <p:attrNameLst>
                                          <p:attrName>style.visibility</p:attrName>
                                        </p:attrNameLst>
                                      </p:cBhvr>
                                      <p:to>
                                        <p:strVal val="visible"/>
                                      </p:to>
                                    </p:set>
                                    <p:anim calcmode="lin" valueType="num">
                                      <p:cBhvr additive="base">
                                        <p:cTn id="29" dur="500"/>
                                        <p:tgtEl>
                                          <p:spTgt spid="397321"/>
                                        </p:tgtEl>
                                        <p:attrNameLst>
                                          <p:attrName>ppt_y</p:attrName>
                                        </p:attrNameLst>
                                      </p:cBhvr>
                                      <p:tavLst>
                                        <p:tav tm="0">
                                          <p:val>
                                            <p:strVal val="#ppt_y+#ppt_h*1.125000"/>
                                          </p:val>
                                        </p:tav>
                                        <p:tav tm="100000">
                                          <p:val>
                                            <p:strVal val="#ppt_y"/>
                                          </p:val>
                                        </p:tav>
                                      </p:tavLst>
                                    </p:anim>
                                    <p:animEffect transition="in" filter="wipe(up)">
                                      <p:cBhvr>
                                        <p:cTn id="30" dur="500"/>
                                        <p:tgtEl>
                                          <p:spTgt spid="39732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97322"/>
                                        </p:tgtEl>
                                        <p:attrNameLst>
                                          <p:attrName>style.visibility</p:attrName>
                                        </p:attrNameLst>
                                      </p:cBhvr>
                                      <p:to>
                                        <p:strVal val="visible"/>
                                      </p:to>
                                    </p:set>
                                    <p:anim calcmode="lin" valueType="num">
                                      <p:cBhvr additive="base">
                                        <p:cTn id="33" dur="500"/>
                                        <p:tgtEl>
                                          <p:spTgt spid="397322"/>
                                        </p:tgtEl>
                                        <p:attrNameLst>
                                          <p:attrName>ppt_y</p:attrName>
                                        </p:attrNameLst>
                                      </p:cBhvr>
                                      <p:tavLst>
                                        <p:tav tm="0">
                                          <p:val>
                                            <p:strVal val="#ppt_y+#ppt_h*1.125000"/>
                                          </p:val>
                                        </p:tav>
                                        <p:tav tm="100000">
                                          <p:val>
                                            <p:strVal val="#ppt_y"/>
                                          </p:val>
                                        </p:tav>
                                      </p:tavLst>
                                    </p:anim>
                                    <p:animEffect transition="in" filter="wipe(up)">
                                      <p:cBhvr>
                                        <p:cTn id="34" dur="500"/>
                                        <p:tgtEl>
                                          <p:spTgt spid="397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9" grpId="0" animBg="1"/>
      <p:bldP spid="397320" grpId="0" animBg="1"/>
      <p:bldP spid="397321" grpId="0" animBg="1"/>
      <p:bldP spid="3973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Line 2"/>
          <p:cNvSpPr>
            <a:spLocks noChangeShapeType="1"/>
          </p:cNvSpPr>
          <p:nvPr/>
        </p:nvSpPr>
        <p:spPr bwMode="auto">
          <a:xfrm>
            <a:off x="684213" y="5942013"/>
            <a:ext cx="7775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2339" name="Line 3"/>
          <p:cNvSpPr>
            <a:spLocks noChangeShapeType="1"/>
          </p:cNvSpPr>
          <p:nvPr/>
        </p:nvSpPr>
        <p:spPr bwMode="auto">
          <a:xfrm flipV="1">
            <a:off x="684213" y="1909763"/>
            <a:ext cx="0" cy="4032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2340" name="Text Box 4"/>
          <p:cNvSpPr txBox="1">
            <a:spLocks noChangeArrowheads="1"/>
          </p:cNvSpPr>
          <p:nvPr/>
        </p:nvSpPr>
        <p:spPr bwMode="auto">
          <a:xfrm>
            <a:off x="457200" y="1524000"/>
            <a:ext cx="2160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600"/>
              <a:t>Résistance à l’usure</a:t>
            </a:r>
          </a:p>
        </p:txBody>
      </p:sp>
      <p:sp>
        <p:nvSpPr>
          <p:cNvPr id="142341" name="Text Box 6"/>
          <p:cNvSpPr txBox="1">
            <a:spLocks noChangeArrowheads="1"/>
          </p:cNvSpPr>
          <p:nvPr/>
        </p:nvSpPr>
        <p:spPr bwMode="auto">
          <a:xfrm>
            <a:off x="7523163" y="5942013"/>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t>coût</a:t>
            </a:r>
          </a:p>
        </p:txBody>
      </p:sp>
      <p:grpSp>
        <p:nvGrpSpPr>
          <p:cNvPr id="2" name="Group 8"/>
          <p:cNvGrpSpPr>
            <a:grpSpLocks/>
          </p:cNvGrpSpPr>
          <p:nvPr/>
        </p:nvGrpSpPr>
        <p:grpSpPr bwMode="auto">
          <a:xfrm>
            <a:off x="6934200" y="2438400"/>
            <a:ext cx="1908175" cy="1289050"/>
            <a:chOff x="4286" y="845"/>
            <a:chExt cx="1089" cy="812"/>
          </a:xfrm>
        </p:grpSpPr>
        <p:sp>
          <p:nvSpPr>
            <p:cNvPr id="142360" name="Text Box 9"/>
            <p:cNvSpPr txBox="1">
              <a:spLocks noChangeArrowheads="1"/>
            </p:cNvSpPr>
            <p:nvPr/>
          </p:nvSpPr>
          <p:spPr bwMode="auto">
            <a:xfrm>
              <a:off x="4340" y="981"/>
              <a:ext cx="60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a:t>Métal Métal</a:t>
              </a:r>
            </a:p>
          </p:txBody>
        </p:sp>
        <p:sp>
          <p:nvSpPr>
            <p:cNvPr id="142361" name="Oval 10"/>
            <p:cNvSpPr>
              <a:spLocks noChangeArrowheads="1"/>
            </p:cNvSpPr>
            <p:nvPr/>
          </p:nvSpPr>
          <p:spPr bwMode="auto">
            <a:xfrm>
              <a:off x="4286" y="845"/>
              <a:ext cx="1089" cy="77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pic>
          <p:nvPicPr>
            <p:cNvPr id="142362" name="Picture 11" descr="mitch TRH"/>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30" y="1026"/>
              <a:ext cx="54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63" name="Text Box 12"/>
            <p:cNvSpPr txBox="1">
              <a:spLocks noChangeArrowheads="1"/>
            </p:cNvSpPr>
            <p:nvPr/>
          </p:nvSpPr>
          <p:spPr bwMode="auto">
            <a:xfrm>
              <a:off x="4503" y="1344"/>
              <a:ext cx="82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0000"/>
                </a:lnSpc>
                <a:spcBef>
                  <a:spcPct val="50000"/>
                </a:spcBef>
              </a:pPr>
              <a:r>
                <a:rPr lang="fr-FR" sz="1400" b="1">
                  <a:solidFill>
                    <a:srgbClr val="FF0000"/>
                  </a:solidFill>
                </a:rPr>
                <a:t>IONS</a:t>
              </a:r>
            </a:p>
            <a:p>
              <a:pPr algn="ctr" eaLnBrk="1" hangingPunct="1">
                <a:lnSpc>
                  <a:spcPct val="70000"/>
                </a:lnSpc>
                <a:spcBef>
                  <a:spcPct val="50000"/>
                </a:spcBef>
              </a:pPr>
              <a:r>
                <a:rPr lang="fr-FR" sz="1400" b="1">
                  <a:solidFill>
                    <a:srgbClr val="FF0000"/>
                  </a:solidFill>
                </a:rPr>
                <a:t>GRINCEMENT</a:t>
              </a:r>
            </a:p>
          </p:txBody>
        </p:sp>
      </p:grpSp>
      <p:grpSp>
        <p:nvGrpSpPr>
          <p:cNvPr id="3" name="Group 13"/>
          <p:cNvGrpSpPr>
            <a:grpSpLocks/>
          </p:cNvGrpSpPr>
          <p:nvPr/>
        </p:nvGrpSpPr>
        <p:grpSpPr bwMode="auto">
          <a:xfrm>
            <a:off x="609600" y="4724400"/>
            <a:ext cx="2305050" cy="1231900"/>
            <a:chOff x="384" y="2976"/>
            <a:chExt cx="1452" cy="776"/>
          </a:xfrm>
        </p:grpSpPr>
        <p:sp>
          <p:nvSpPr>
            <p:cNvPr id="142356" name="Text Box 14"/>
            <p:cNvSpPr txBox="1">
              <a:spLocks noChangeArrowheads="1"/>
            </p:cNvSpPr>
            <p:nvPr/>
          </p:nvSpPr>
          <p:spPr bwMode="auto">
            <a:xfrm>
              <a:off x="480" y="3312"/>
              <a:ext cx="12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t>P.E conventionnel</a:t>
              </a:r>
            </a:p>
          </p:txBody>
        </p:sp>
        <p:sp>
          <p:nvSpPr>
            <p:cNvPr id="142357" name="Oval 15"/>
            <p:cNvSpPr>
              <a:spLocks noChangeArrowheads="1"/>
            </p:cNvSpPr>
            <p:nvPr/>
          </p:nvSpPr>
          <p:spPr bwMode="auto">
            <a:xfrm>
              <a:off x="476" y="2976"/>
              <a:ext cx="1360" cy="77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pic>
          <p:nvPicPr>
            <p:cNvPr id="142358" name="Picture 16" descr="contempary cup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 y="3036"/>
              <a:ext cx="60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9" name="Text Box 17"/>
            <p:cNvSpPr txBox="1">
              <a:spLocks noChangeArrowheads="1"/>
            </p:cNvSpPr>
            <p:nvPr/>
          </p:nvSpPr>
          <p:spPr bwMode="auto">
            <a:xfrm>
              <a:off x="384" y="3024"/>
              <a:ext cx="9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1800" b="1">
                  <a:solidFill>
                    <a:srgbClr val="FF0000"/>
                  </a:solidFill>
                </a:rPr>
                <a:t>USURE</a:t>
              </a:r>
            </a:p>
          </p:txBody>
        </p:sp>
      </p:grpSp>
      <p:grpSp>
        <p:nvGrpSpPr>
          <p:cNvPr id="4" name="Group 18"/>
          <p:cNvGrpSpPr>
            <a:grpSpLocks/>
          </p:cNvGrpSpPr>
          <p:nvPr/>
        </p:nvGrpSpPr>
        <p:grpSpPr bwMode="auto">
          <a:xfrm>
            <a:off x="6553200" y="685800"/>
            <a:ext cx="2339975" cy="1511300"/>
            <a:chOff x="4286" y="2478"/>
            <a:chExt cx="1474" cy="952"/>
          </a:xfrm>
        </p:grpSpPr>
        <p:pic>
          <p:nvPicPr>
            <p:cNvPr id="142352" name="Picture 19" descr="trident-cu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3" y="2704"/>
              <a:ext cx="37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3" name="Text Box 20"/>
            <p:cNvSpPr txBox="1">
              <a:spLocks noChangeArrowheads="1"/>
            </p:cNvSpPr>
            <p:nvPr/>
          </p:nvSpPr>
          <p:spPr bwMode="auto">
            <a:xfrm>
              <a:off x="4558" y="3113"/>
              <a:ext cx="90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60000"/>
                </a:lnSpc>
                <a:spcBef>
                  <a:spcPct val="50000"/>
                </a:spcBef>
              </a:pPr>
              <a:r>
                <a:rPr lang="fr-FR" sz="1400" b="1">
                  <a:solidFill>
                    <a:srgbClr val="FF0000"/>
                  </a:solidFill>
                </a:rPr>
                <a:t>FRACTURE</a:t>
              </a:r>
            </a:p>
            <a:p>
              <a:pPr algn="ctr" eaLnBrk="1" hangingPunct="1">
                <a:lnSpc>
                  <a:spcPct val="60000"/>
                </a:lnSpc>
                <a:spcBef>
                  <a:spcPct val="50000"/>
                </a:spcBef>
              </a:pPr>
              <a:r>
                <a:rPr lang="fr-FR" sz="1400" b="1">
                  <a:solidFill>
                    <a:srgbClr val="FF0000"/>
                  </a:solidFill>
                </a:rPr>
                <a:t>GRINCEMENT</a:t>
              </a:r>
            </a:p>
          </p:txBody>
        </p:sp>
        <p:sp>
          <p:nvSpPr>
            <p:cNvPr id="142354" name="Oval 21"/>
            <p:cNvSpPr>
              <a:spLocks noChangeArrowheads="1"/>
            </p:cNvSpPr>
            <p:nvPr/>
          </p:nvSpPr>
          <p:spPr bwMode="auto">
            <a:xfrm>
              <a:off x="4468" y="2478"/>
              <a:ext cx="1292" cy="95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42355" name="Text Box 22"/>
            <p:cNvSpPr txBox="1">
              <a:spLocks noChangeArrowheads="1"/>
            </p:cNvSpPr>
            <p:nvPr/>
          </p:nvSpPr>
          <p:spPr bwMode="auto">
            <a:xfrm>
              <a:off x="4286" y="2659"/>
              <a:ext cx="113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a:t>Alumine Alumine</a:t>
              </a:r>
            </a:p>
          </p:txBody>
        </p:sp>
      </p:grpSp>
      <p:sp>
        <p:nvSpPr>
          <p:cNvPr id="142345" name="Text Box 23"/>
          <p:cNvSpPr txBox="1">
            <a:spLocks noChangeArrowheads="1"/>
          </p:cNvSpPr>
          <p:nvPr/>
        </p:nvSpPr>
        <p:spPr bwMode="auto">
          <a:xfrm>
            <a:off x="3635375" y="6021388"/>
            <a:ext cx="865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fr-FR" sz="1800"/>
          </a:p>
        </p:txBody>
      </p:sp>
      <p:grpSp>
        <p:nvGrpSpPr>
          <p:cNvPr id="5" name="Group 29"/>
          <p:cNvGrpSpPr>
            <a:grpSpLocks/>
          </p:cNvGrpSpPr>
          <p:nvPr/>
        </p:nvGrpSpPr>
        <p:grpSpPr bwMode="auto">
          <a:xfrm>
            <a:off x="3059113" y="620713"/>
            <a:ext cx="2952750" cy="3654425"/>
            <a:chOff x="1019" y="-1672"/>
            <a:chExt cx="3265" cy="4232"/>
          </a:xfrm>
        </p:grpSpPr>
        <p:grpSp>
          <p:nvGrpSpPr>
            <p:cNvPr id="142348" name="Group 25"/>
            <p:cNvGrpSpPr>
              <a:grpSpLocks/>
            </p:cNvGrpSpPr>
            <p:nvPr/>
          </p:nvGrpSpPr>
          <p:grpSpPr bwMode="auto">
            <a:xfrm>
              <a:off x="1019" y="-1672"/>
              <a:ext cx="3265" cy="4232"/>
              <a:chOff x="1330" y="-589"/>
              <a:chExt cx="2405" cy="3174"/>
            </a:xfrm>
          </p:grpSpPr>
          <p:sp>
            <p:nvSpPr>
              <p:cNvPr id="142350" name="Oval 26"/>
              <p:cNvSpPr>
                <a:spLocks noChangeArrowheads="1"/>
              </p:cNvSpPr>
              <p:nvPr/>
            </p:nvSpPr>
            <p:spPr bwMode="auto">
              <a:xfrm>
                <a:off x="1330" y="-589"/>
                <a:ext cx="2405" cy="2314"/>
              </a:xfrm>
              <a:prstGeom prst="ellipse">
                <a:avLst/>
              </a:prstGeom>
              <a:solidFill>
                <a:srgbClr val="91C3CF"/>
              </a:solidFill>
              <a:ln w="9525">
                <a:solidFill>
                  <a:schemeClr val="tx1"/>
                </a:solidFill>
                <a:round/>
                <a:headEnd/>
                <a:tailEnd/>
              </a:ln>
            </p:spPr>
            <p:txBody>
              <a:bodyPr wrap="none" anchor="ctr"/>
              <a:lstStyle/>
              <a:p>
                <a:endParaRPr lang="fr-FR"/>
              </a:p>
            </p:txBody>
          </p:sp>
          <p:pic>
            <p:nvPicPr>
              <p:cNvPr id="142351" name="Picture 27"/>
              <p:cNvPicPr>
                <a:picLocks noChangeAspect="1" noChangeArrowheads="1"/>
              </p:cNvPicPr>
              <p:nvPr/>
            </p:nvPicPr>
            <p:blipFill>
              <a:blip r:embed="rId6">
                <a:extLst>
                  <a:ext uri="{28A0092B-C50C-407E-A947-70E740481C1C}">
                    <a14:useLocalDpi xmlns:a14="http://schemas.microsoft.com/office/drawing/2010/main" val="0"/>
                  </a:ext>
                </a:extLst>
              </a:blip>
              <a:srcRect l="31006" t="22656" r="40950" b="25174"/>
              <a:stretch>
                <a:fillRect/>
              </a:stretch>
            </p:blipFill>
            <p:spPr bwMode="auto">
              <a:xfrm>
                <a:off x="1858" y="725"/>
                <a:ext cx="1333"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49" name="Text Box 28"/>
            <p:cNvSpPr txBox="1">
              <a:spLocks noChangeArrowheads="1"/>
            </p:cNvSpPr>
            <p:nvPr/>
          </p:nvSpPr>
          <p:spPr bwMode="auto">
            <a:xfrm>
              <a:off x="2055" y="413"/>
              <a:ext cx="1315" cy="103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70000"/>
                </a:lnSpc>
                <a:spcBef>
                  <a:spcPct val="50000"/>
                </a:spcBef>
              </a:pPr>
              <a:r>
                <a:rPr lang="fr-FR" sz="4400" b="1">
                  <a:solidFill>
                    <a:schemeClr val="bg1"/>
                  </a:solidFill>
                </a:rPr>
                <a:t>X3</a:t>
              </a:r>
              <a:r>
                <a:rPr lang="en-US" sz="4400" b="1" baseline="30000">
                  <a:solidFill>
                    <a:schemeClr val="bg1"/>
                  </a:solidFill>
                  <a:cs typeface="Arial" charset="0"/>
                </a:rPr>
                <a:t>®</a:t>
              </a:r>
              <a:endParaRPr lang="fr-FR" sz="4400" b="1" baseline="30000">
                <a:solidFill>
                  <a:schemeClr val="bg1"/>
                </a:solidFill>
                <a:cs typeface="Arial" charset="0"/>
              </a:endParaRPr>
            </a:p>
          </p:txBody>
        </p:sp>
      </p:grpSp>
      <p:sp>
        <p:nvSpPr>
          <p:cNvPr id="142347" name="ZoneTexte 27"/>
          <p:cNvSpPr txBox="1">
            <a:spLocks noChangeArrowheads="1"/>
          </p:cNvSpPr>
          <p:nvPr/>
        </p:nvSpPr>
        <p:spPr bwMode="auto">
          <a:xfrm>
            <a:off x="3581400" y="1447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t>Poly éthylène hautement réticulé</a:t>
            </a:r>
          </a:p>
        </p:txBody>
      </p:sp>
      <p:pic>
        <p:nvPicPr>
          <p:cNvPr id="29" name="Image 5" descr="aco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66"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Voies mini - invasives</a:t>
            </a:r>
            <a:endParaRPr lang="fr-FR" dirty="0"/>
          </a:p>
        </p:txBody>
      </p:sp>
      <p:sp>
        <p:nvSpPr>
          <p:cNvPr id="6" name="Espace réservé du contenu 5"/>
          <p:cNvSpPr>
            <a:spLocks noGrp="1"/>
          </p:cNvSpPr>
          <p:nvPr>
            <p:ph sz="half" idx="1"/>
          </p:nvPr>
        </p:nvSpPr>
        <p:spPr>
          <a:xfrm>
            <a:off x="161938" y="1770501"/>
            <a:ext cx="4038600" cy="4525963"/>
          </a:xfrm>
        </p:spPr>
        <p:txBody>
          <a:bodyPr/>
          <a:lstStyle/>
          <a:p>
            <a:r>
              <a:rPr lang="fr-FR" dirty="0" smtClean="0"/>
              <a:t>Amélioration réelle ou effet de mode ?</a:t>
            </a:r>
          </a:p>
          <a:p>
            <a:r>
              <a:rPr lang="fr-FR" dirty="0" smtClean="0"/>
              <a:t>Aucune différence sur le résultat  après 3 semaines</a:t>
            </a:r>
          </a:p>
          <a:p>
            <a:r>
              <a:rPr lang="fr-FR" dirty="0" smtClean="0"/>
              <a:t>Ne pas confondre mini invasif et « petite incision »</a:t>
            </a:r>
            <a:endParaRPr lang="fr-FR" dirty="0"/>
          </a:p>
        </p:txBody>
      </p:sp>
      <p:sp>
        <p:nvSpPr>
          <p:cNvPr id="7" name="Espace réservé du contenu 6"/>
          <p:cNvSpPr>
            <a:spLocks noGrp="1"/>
          </p:cNvSpPr>
          <p:nvPr>
            <p:ph sz="half" idx="2"/>
          </p:nvPr>
        </p:nvSpPr>
        <p:spPr>
          <a:xfrm>
            <a:off x="4950482" y="1770501"/>
            <a:ext cx="4038600" cy="1508801"/>
          </a:xfrm>
        </p:spPr>
        <p:txBody>
          <a:bodyPr/>
          <a:lstStyle/>
          <a:p>
            <a:r>
              <a:rPr lang="fr-FR" dirty="0" smtClean="0"/>
              <a:t>Seule voie mini invasive: Voie de </a:t>
            </a:r>
            <a:r>
              <a:rPr lang="fr-FR" dirty="0" err="1" smtClean="0"/>
              <a:t>Hueter</a:t>
            </a:r>
            <a:r>
              <a:rPr lang="fr-FR" dirty="0" smtClean="0"/>
              <a:t> - Judet</a:t>
            </a:r>
            <a:endParaRPr lang="fr-FR" dirty="0"/>
          </a:p>
        </p:txBody>
      </p:sp>
      <p:pic>
        <p:nvPicPr>
          <p:cNvPr id="9" name="Image 5"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0228" y="0"/>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jud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166" y="3426231"/>
            <a:ext cx="4483916" cy="2755438"/>
          </a:xfrm>
          <a:prstGeom prst="rect">
            <a:avLst/>
          </a:prstGeom>
        </p:spPr>
      </p:pic>
    </p:spTree>
    <p:extLst>
      <p:ext uri="{BB962C8B-B14F-4D97-AF65-F5344CB8AC3E}">
        <p14:creationId xmlns:p14="http://schemas.microsoft.com/office/powerpoint/2010/main" val="2872893564"/>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PRE B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99050"/>
            <a:ext cx="4652962" cy="4054475"/>
          </a:xfrm>
          <a:prstGeom prst="rect">
            <a:avLst/>
          </a:prstGeom>
          <a:noFill/>
          <a:ln w="9525">
            <a:solidFill>
              <a:srgbClr val="5FE8D6"/>
            </a:solidFill>
            <a:miter lim="800000"/>
            <a:headEnd/>
            <a:tailEnd/>
          </a:ln>
          <a:extLst>
            <a:ext uri="{909E8E84-426E-40dd-AFC4-6F175D3DCCD1}">
              <a14:hiddenFill xmlns:a14="http://schemas.microsoft.com/office/drawing/2010/main">
                <a:solidFill>
                  <a:srgbClr val="FFFFFF"/>
                </a:solidFill>
              </a14:hiddenFill>
            </a:ext>
          </a:extLst>
        </p:spPr>
      </p:pic>
      <p:pic>
        <p:nvPicPr>
          <p:cNvPr id="147458" name="Picture 4" descr="PLANIF 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333962"/>
            <a:ext cx="2987675" cy="4322762"/>
          </a:xfrm>
          <a:prstGeom prst="rect">
            <a:avLst/>
          </a:prstGeom>
          <a:noFill/>
          <a:ln w="9525">
            <a:solidFill>
              <a:srgbClr val="5FE8D6"/>
            </a:solidFill>
            <a:miter lim="800000"/>
            <a:headEnd/>
            <a:tailEnd/>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68313" y="321500"/>
            <a:ext cx="8518933" cy="646331"/>
          </a:xfrm>
          <a:prstGeom prst="rect">
            <a:avLst/>
          </a:prstGeom>
          <a:noFill/>
        </p:spPr>
        <p:txBody>
          <a:bodyPr wrap="square" rtlCol="0">
            <a:spAutoFit/>
          </a:bodyPr>
          <a:lstStyle/>
          <a:p>
            <a:r>
              <a:rPr lang="fr-FR" sz="3600" dirty="0" smtClean="0">
                <a:solidFill>
                  <a:schemeClr val="tx2"/>
                </a:solidFill>
              </a:rPr>
              <a:t>Positionnement et choix de l’implant</a:t>
            </a:r>
            <a:endParaRPr lang="fr-FR" sz="3600" dirty="0">
              <a:solidFill>
                <a:schemeClr val="tx2"/>
              </a:solidFill>
            </a:endParaRPr>
          </a:p>
        </p:txBody>
      </p:sp>
      <p:pic>
        <p:nvPicPr>
          <p:cNvPr id="5"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468313" y="5656724"/>
            <a:ext cx="4652962" cy="830997"/>
          </a:xfrm>
          <a:prstGeom prst="rect">
            <a:avLst/>
          </a:prstGeom>
          <a:noFill/>
        </p:spPr>
        <p:txBody>
          <a:bodyPr wrap="square" rtlCol="0">
            <a:spAutoFit/>
          </a:bodyPr>
          <a:lstStyle/>
          <a:p>
            <a:r>
              <a:rPr lang="fr-FR" dirty="0" smtClean="0"/>
              <a:t>Critères radiologiques rigoureux pas toujours obtenus</a:t>
            </a:r>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PTH « sur mesure »</a:t>
            </a:r>
            <a:endParaRPr lang="fr-FR" dirty="0"/>
          </a:p>
        </p:txBody>
      </p:sp>
      <p:sp>
        <p:nvSpPr>
          <p:cNvPr id="3" name="Espace réservé du contenu 2"/>
          <p:cNvSpPr>
            <a:spLocks noGrp="1"/>
          </p:cNvSpPr>
          <p:nvPr>
            <p:ph sz="half" idx="1"/>
          </p:nvPr>
        </p:nvSpPr>
        <p:spPr>
          <a:xfrm>
            <a:off x="464344" y="1458370"/>
            <a:ext cx="4038600" cy="4525963"/>
          </a:xfrm>
        </p:spPr>
        <p:txBody>
          <a:bodyPr/>
          <a:lstStyle/>
          <a:p>
            <a:r>
              <a:rPr lang="fr-FR" dirty="0" smtClean="0"/>
              <a:t>Coût très élevé</a:t>
            </a:r>
          </a:p>
          <a:p>
            <a:r>
              <a:rPr lang="fr-FR" dirty="0" smtClean="0"/>
              <a:t>Ancillaire sur mesure jetable</a:t>
            </a:r>
          </a:p>
          <a:p>
            <a:r>
              <a:rPr lang="fr-FR" dirty="0" smtClean="0"/>
              <a:t>Pas de choix per op</a:t>
            </a:r>
          </a:p>
          <a:p>
            <a:r>
              <a:rPr lang="fr-FR" dirty="0" smtClean="0"/>
              <a:t>Dépendant de mesures </a:t>
            </a:r>
            <a:r>
              <a:rPr lang="fr-FR" dirty="0" err="1" smtClean="0"/>
              <a:t>scannographiques</a:t>
            </a:r>
            <a:endParaRPr lang="fr-FR" dirty="0" smtClean="0"/>
          </a:p>
          <a:p>
            <a:r>
              <a:rPr lang="fr-FR" dirty="0" smtClean="0"/>
              <a:t>À réserver à des cas très particulier</a:t>
            </a:r>
            <a:endParaRPr lang="fr-FR" dirty="0"/>
          </a:p>
        </p:txBody>
      </p:sp>
      <p:pic>
        <p:nvPicPr>
          <p:cNvPr id="6" name="Image 5" descr="sur mesur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822" y="3717006"/>
            <a:ext cx="3784978" cy="2579458"/>
          </a:xfrm>
          <a:prstGeom prst="rect">
            <a:avLst/>
          </a:prstGeom>
          <a:ln w="3175" cmpd="sng">
            <a:solidFill>
              <a:srgbClr val="C1EEFF"/>
            </a:solidFill>
          </a:ln>
        </p:spPr>
      </p:pic>
      <p:pic>
        <p:nvPicPr>
          <p:cNvPr id="8" name="Espace réservé du contenu 7" descr="sur mesure.jpg"/>
          <p:cNvPicPr>
            <a:picLocks noGrp="1" noChangeAspect="1"/>
          </p:cNvPicPr>
          <p:nvPr>
            <p:ph sz="half" idx="2"/>
          </p:nvPr>
        </p:nvPicPr>
        <p:blipFill>
          <a:blip r:embed="rId3">
            <a:extLst>
              <a:ext uri="{28A0092B-C50C-407E-A947-70E740481C1C}">
                <a14:useLocalDpi xmlns:a14="http://schemas.microsoft.com/office/drawing/2010/main" val="0"/>
              </a:ext>
            </a:extLst>
          </a:blip>
          <a:srcRect t="6803" b="6803"/>
          <a:stretch>
            <a:fillRect/>
          </a:stretch>
        </p:blipFill>
        <p:spPr>
          <a:xfrm>
            <a:off x="6238560" y="512064"/>
            <a:ext cx="2448240" cy="2743684"/>
          </a:xfrm>
          <a:ln w="3175" cmpd="sng">
            <a:solidFill>
              <a:srgbClr val="C1EEFF"/>
            </a:solidFill>
          </a:ln>
        </p:spPr>
      </p:pic>
      <p:pic>
        <p:nvPicPr>
          <p:cNvPr id="7"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71419"/>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423758"/>
      </p:ext>
    </p:extLst>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533399" y="361111"/>
            <a:ext cx="8232389" cy="90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nSpc>
                <a:spcPct val="130000"/>
              </a:lnSpc>
              <a:spcBef>
                <a:spcPct val="50000"/>
              </a:spcBef>
              <a:buClr>
                <a:srgbClr val="558476"/>
              </a:buClr>
              <a:buSzPct val="140000"/>
            </a:pPr>
            <a:r>
              <a:rPr lang="fr-FR" sz="4400" dirty="0">
                <a:solidFill>
                  <a:srgbClr val="C1EEFF"/>
                </a:solidFill>
              </a:rPr>
              <a:t> NAVIGATION</a:t>
            </a:r>
            <a:endParaRPr lang="fr-FR" sz="4400" u="sng" dirty="0">
              <a:solidFill>
                <a:srgbClr val="C1EEFF"/>
              </a:solidFill>
            </a:endParaRPr>
          </a:p>
        </p:txBody>
      </p:sp>
      <p:pic>
        <p:nvPicPr>
          <p:cNvPr id="146434" name="Picture 3" descr="COFFE_Raymond_righ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2743200"/>
            <a:ext cx="4186237"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4" descr="http://www.europe.stryker.com/navigation/navsystem2hi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2895600"/>
            <a:ext cx="1976437"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5"/>
          <p:cNvSpPr>
            <a:spLocks noChangeArrowheads="1"/>
          </p:cNvSpPr>
          <p:nvPr/>
        </p:nvSpPr>
        <p:spPr bwMode="auto">
          <a:xfrm>
            <a:off x="533400" y="1600200"/>
            <a:ext cx="7924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50000"/>
              </a:spcBef>
              <a:buClr>
                <a:srgbClr val="FF3300"/>
              </a:buClr>
              <a:buFont typeface="Times" charset="0"/>
              <a:buNone/>
            </a:pPr>
            <a:r>
              <a:rPr lang="fr-FR" sz="2600">
                <a:cs typeface="Arial" charset="0"/>
              </a:rPr>
              <a:t>un outil supplémentaire pour aider le chirurgien </a:t>
            </a:r>
          </a:p>
          <a:p>
            <a:pPr>
              <a:lnSpc>
                <a:spcPct val="30000"/>
              </a:lnSpc>
              <a:spcBef>
                <a:spcPct val="50000"/>
              </a:spcBef>
              <a:buClr>
                <a:srgbClr val="FF3300"/>
              </a:buClr>
              <a:buFont typeface="Times" charset="0"/>
              <a:buNone/>
            </a:pPr>
            <a:endParaRPr lang="fr-FR" sz="2600">
              <a:cs typeface="Arial" charset="0"/>
            </a:endParaRPr>
          </a:p>
          <a:p>
            <a:pPr>
              <a:lnSpc>
                <a:spcPct val="30000"/>
              </a:lnSpc>
              <a:spcBef>
                <a:spcPct val="50000"/>
              </a:spcBef>
              <a:buClr>
                <a:srgbClr val="FF3300"/>
              </a:buClr>
              <a:buFont typeface="Times" charset="0"/>
              <a:buNone/>
            </a:pPr>
            <a:r>
              <a:rPr lang="fr-FR" sz="2600">
                <a:cs typeface="Arial" charset="0"/>
              </a:rPr>
              <a:t>pour le positionnement et dans le choix de l’implant</a:t>
            </a:r>
          </a:p>
          <a:p>
            <a:pPr>
              <a:lnSpc>
                <a:spcPct val="30000"/>
              </a:lnSpc>
              <a:spcBef>
                <a:spcPct val="50000"/>
              </a:spcBef>
              <a:buClr>
                <a:srgbClr val="FF3300"/>
              </a:buClr>
              <a:buFont typeface="Times" charset="0"/>
              <a:buNone/>
            </a:pPr>
            <a:endParaRPr lang="fr-FR" sz="2600">
              <a:cs typeface="Arial" charset="0"/>
            </a:endParaRPr>
          </a:p>
        </p:txBody>
      </p:sp>
      <p:pic>
        <p:nvPicPr>
          <p:cNvPr id="6"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13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39" y="225050"/>
            <a:ext cx="1913206" cy="2550942"/>
          </a:xfrm>
          <a:prstGeom prst="rect">
            <a:avLst/>
          </a:prstGeom>
        </p:spPr>
      </p:pic>
      <p:pic>
        <p:nvPicPr>
          <p:cNvPr id="4" name="Image 3" descr="IMG_13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218" y="225050"/>
            <a:ext cx="3295859" cy="2471894"/>
          </a:xfrm>
          <a:prstGeom prst="rect">
            <a:avLst/>
          </a:prstGeom>
        </p:spPr>
      </p:pic>
      <p:pic>
        <p:nvPicPr>
          <p:cNvPr id="5" name="Image 4" descr="IMG_137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774" y="225050"/>
            <a:ext cx="3295859" cy="2471894"/>
          </a:xfrm>
          <a:prstGeom prst="rect">
            <a:avLst/>
          </a:prstGeom>
        </p:spPr>
      </p:pic>
      <p:pic>
        <p:nvPicPr>
          <p:cNvPr id="6" name="Image 5" descr="IMG_13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86" y="2936105"/>
            <a:ext cx="4245863" cy="3184397"/>
          </a:xfrm>
          <a:prstGeom prst="rect">
            <a:avLst/>
          </a:prstGeom>
        </p:spPr>
      </p:pic>
      <p:pic>
        <p:nvPicPr>
          <p:cNvPr id="7" name="Image 6" descr="IMG_138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7719" y="2936105"/>
            <a:ext cx="4245861" cy="3184397"/>
          </a:xfrm>
          <a:prstGeom prst="rect">
            <a:avLst/>
          </a:prstGeom>
        </p:spPr>
      </p:pic>
      <p:pic>
        <p:nvPicPr>
          <p:cNvPr id="8" name="Image 5" descr="aco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583555"/>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150128" y="33639"/>
            <a:ext cx="8907740" cy="1384111"/>
          </a:xfrm>
        </p:spPr>
        <p:txBody>
          <a:bodyPr/>
          <a:lstStyle/>
          <a:p>
            <a:pPr>
              <a:defRPr/>
            </a:pPr>
            <a:r>
              <a:rPr lang="fr-FR" dirty="0">
                <a:latin typeface="Arial" charset="0"/>
                <a:ea typeface="ＭＳ Ｐゴシック" charset="0"/>
                <a:cs typeface="ＭＳ Ｐゴシック" charset="0"/>
              </a:rPr>
              <a:t>PTH et sujet jeune</a:t>
            </a:r>
            <a:r>
              <a:rPr lang="fr-FR" dirty="0" smtClean="0">
                <a:latin typeface="Arial" charset="0"/>
                <a:ea typeface="ＭＳ Ｐゴシック" charset="0"/>
                <a:cs typeface="ＭＳ Ｐゴシック" charset="0"/>
              </a:rPr>
              <a:t>:</a:t>
            </a:r>
            <a:br>
              <a:rPr lang="fr-FR" dirty="0" smtClean="0">
                <a:latin typeface="Arial" charset="0"/>
                <a:ea typeface="ＭＳ Ｐゴシック" charset="0"/>
                <a:cs typeface="ＭＳ Ｐゴシック" charset="0"/>
              </a:rPr>
            </a:br>
            <a:r>
              <a:rPr lang="fr-FR" dirty="0" smtClean="0">
                <a:latin typeface="Arial" charset="0"/>
                <a:ea typeface="ＭＳ Ｐゴシック" charset="0"/>
                <a:cs typeface="ＭＳ Ｐゴシック" charset="0"/>
              </a:rPr>
              <a:t>Il y a – </a:t>
            </a:r>
            <a:r>
              <a:rPr lang="fr-FR" dirty="0" err="1" smtClean="0">
                <a:latin typeface="Arial" charset="0"/>
                <a:ea typeface="ＭＳ Ｐゴシック" charset="0"/>
                <a:cs typeface="ＭＳ Ｐゴシック" charset="0"/>
              </a:rPr>
              <a:t>t</a:t>
            </a:r>
            <a:r>
              <a:rPr lang="fr-FR" dirty="0">
                <a:latin typeface="Arial" charset="0"/>
                <a:ea typeface="ＭＳ Ｐゴシック" charset="0"/>
                <a:cs typeface="ＭＳ Ｐゴシック" charset="0"/>
              </a:rPr>
              <a:t> </a:t>
            </a:r>
            <a:r>
              <a:rPr lang="fr-FR" dirty="0" smtClean="0">
                <a:latin typeface="Arial" charset="0"/>
                <a:ea typeface="ＭＳ Ｐゴシック" charset="0"/>
                <a:cs typeface="ＭＳ Ｐゴシック" charset="0"/>
              </a:rPr>
              <a:t>– il  une limite inférieure d’âge ?</a:t>
            </a:r>
            <a:endParaRPr lang="fr-FR" dirty="0">
              <a:latin typeface="Arial" charset="0"/>
              <a:ea typeface="ＭＳ Ｐゴシック" charset="0"/>
              <a:cs typeface="ＭＳ Ｐゴシック" charset="0"/>
            </a:endParaRPr>
          </a:p>
        </p:txBody>
      </p:sp>
      <p:pic>
        <p:nvPicPr>
          <p:cNvPr id="150530" name="Picture 5" descr="PTH fin expo"/>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50128" y="1934638"/>
            <a:ext cx="4913685" cy="3464075"/>
          </a:xfrm>
          <a:ln>
            <a:solidFill>
              <a:srgbClr val="5FE8D6"/>
            </a:solidFill>
          </a:ln>
        </p:spPr>
      </p:pic>
      <p:sp>
        <p:nvSpPr>
          <p:cNvPr id="150531" name="Rectangle 4"/>
          <p:cNvSpPr>
            <a:spLocks noGrp="1" noChangeArrowheads="1"/>
          </p:cNvSpPr>
          <p:nvPr>
            <p:ph type="body" sz="half" idx="4294967295"/>
          </p:nvPr>
        </p:nvSpPr>
        <p:spPr>
          <a:xfrm>
            <a:off x="5105400" y="1695885"/>
            <a:ext cx="4038600" cy="5011198"/>
          </a:xfrm>
        </p:spPr>
        <p:txBody>
          <a:bodyPr/>
          <a:lstStyle/>
          <a:p>
            <a:r>
              <a:rPr lang="fr-FR" sz="2400" dirty="0">
                <a:solidFill>
                  <a:srgbClr val="FFFF00"/>
                </a:solidFill>
                <a:latin typeface="Arial" charset="0"/>
                <a:ea typeface="ＭＳ Ｐゴシック" charset="0"/>
                <a:cs typeface="ＭＳ Ｐゴシック" charset="0"/>
              </a:rPr>
              <a:t>Pb de </a:t>
            </a:r>
            <a:r>
              <a:rPr lang="fr-FR" sz="2400" dirty="0" smtClean="0">
                <a:solidFill>
                  <a:srgbClr val="FFFF00"/>
                </a:solidFill>
                <a:latin typeface="Arial" charset="0"/>
                <a:ea typeface="ＭＳ Ｐゴシック" charset="0"/>
                <a:cs typeface="ＭＳ Ｐゴシック" charset="0"/>
              </a:rPr>
              <a:t>l’usure</a:t>
            </a:r>
          </a:p>
          <a:p>
            <a:r>
              <a:rPr lang="fr-FR" sz="2400" dirty="0" smtClean="0">
                <a:latin typeface="Arial" charset="0"/>
                <a:ea typeface="ＭＳ Ｐゴシック" charset="0"/>
                <a:cs typeface="ＭＳ Ｐゴシック" charset="0"/>
              </a:rPr>
              <a:t>Choix du couple de frottement</a:t>
            </a:r>
            <a:endParaRPr lang="fr-FR" sz="2400" dirty="0">
              <a:latin typeface="Arial" charset="0"/>
              <a:ea typeface="ＭＳ Ｐゴシック" charset="0"/>
              <a:cs typeface="ＭＳ Ｐゴシック" charset="0"/>
            </a:endParaRPr>
          </a:p>
          <a:p>
            <a:r>
              <a:rPr lang="fr-FR" sz="2400" dirty="0">
                <a:latin typeface="Arial" charset="0"/>
                <a:ea typeface="ＭＳ Ｐゴシック" charset="0"/>
                <a:cs typeface="ＭＳ Ｐゴシック" charset="0"/>
              </a:rPr>
              <a:t>Utilisation de la double mobilité avec céramique et PE hautement réticulé</a:t>
            </a:r>
          </a:p>
          <a:p>
            <a:r>
              <a:rPr lang="fr-FR" sz="2400" dirty="0">
                <a:latin typeface="Arial" charset="0"/>
                <a:ea typeface="ＭＳ Ｐゴシック" charset="0"/>
                <a:cs typeface="ＭＳ Ｐゴシック" charset="0"/>
              </a:rPr>
              <a:t>Implants modulaires anatomiques</a:t>
            </a:r>
          </a:p>
          <a:p>
            <a:r>
              <a:rPr lang="fr-FR" sz="2400" dirty="0">
                <a:latin typeface="Arial" charset="0"/>
                <a:ea typeface="ＭＳ Ｐゴシック" charset="0"/>
                <a:cs typeface="ＭＳ Ｐゴシック" charset="0"/>
              </a:rPr>
              <a:t>Technique rigoureuse ( planification, navigation, </a:t>
            </a:r>
            <a:r>
              <a:rPr lang="fr-FR" sz="2400" dirty="0" smtClean="0">
                <a:latin typeface="Arial" charset="0"/>
                <a:ea typeface="ＭＳ Ｐゴシック" charset="0"/>
                <a:cs typeface="ＭＳ Ｐゴシック" charset="0"/>
              </a:rPr>
              <a:t>expérience évaluation chiffrée des résultats+</a:t>
            </a:r>
            <a:r>
              <a:rPr lang="fr-FR" sz="2400" dirty="0">
                <a:latin typeface="Arial" charset="0"/>
                <a:ea typeface="ＭＳ Ｐゴシック" charset="0"/>
                <a:cs typeface="ＭＳ Ｐゴシック" charset="0"/>
              </a:rPr>
              <a:t>++)</a:t>
            </a:r>
          </a:p>
          <a:p>
            <a:pPr>
              <a:buFont typeface="Wingdings" charset="0"/>
              <a:buNone/>
            </a:pPr>
            <a:endParaRPr lang="fr-FR" sz="2400" dirty="0">
              <a:latin typeface="Arial" charset="0"/>
              <a:ea typeface="ＭＳ Ｐゴシック" charset="0"/>
              <a:cs typeface="ＭＳ Ｐゴシック" charset="0"/>
            </a:endParaRPr>
          </a:p>
        </p:txBody>
      </p:sp>
      <p:pic>
        <p:nvPicPr>
          <p:cNvPr id="5"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128" y="6120502"/>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5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053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053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053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53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PRE B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1438"/>
            <a:ext cx="443071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6" name="Picture 3" descr="RAT 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3048000"/>
            <a:ext cx="421957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Line 4"/>
          <p:cNvSpPr>
            <a:spLocks noChangeShapeType="1"/>
          </p:cNvSpPr>
          <p:nvPr/>
        </p:nvSpPr>
        <p:spPr bwMode="auto">
          <a:xfrm flipV="1">
            <a:off x="5627688" y="4419600"/>
            <a:ext cx="2249487"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08" name="Line 5"/>
          <p:cNvSpPr>
            <a:spLocks noChangeShapeType="1"/>
          </p:cNvSpPr>
          <p:nvPr/>
        </p:nvSpPr>
        <p:spPr bwMode="auto">
          <a:xfrm>
            <a:off x="5205413" y="3886200"/>
            <a:ext cx="69850" cy="25908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09" name="Line 6"/>
          <p:cNvSpPr>
            <a:spLocks noChangeShapeType="1"/>
          </p:cNvSpPr>
          <p:nvPr/>
        </p:nvSpPr>
        <p:spPr bwMode="auto">
          <a:xfrm flipH="1">
            <a:off x="8299450" y="3810000"/>
            <a:ext cx="141288" cy="26670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0" name="Line 7"/>
          <p:cNvSpPr>
            <a:spLocks noChangeShapeType="1"/>
          </p:cNvSpPr>
          <p:nvPr/>
        </p:nvSpPr>
        <p:spPr bwMode="auto">
          <a:xfrm>
            <a:off x="5627688" y="4267200"/>
            <a:ext cx="0" cy="152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1" name="Line 8"/>
          <p:cNvSpPr>
            <a:spLocks noChangeShapeType="1"/>
          </p:cNvSpPr>
          <p:nvPr/>
        </p:nvSpPr>
        <p:spPr bwMode="auto">
          <a:xfrm>
            <a:off x="7877175" y="4267200"/>
            <a:ext cx="0" cy="1524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2" name="Line 9"/>
          <p:cNvSpPr>
            <a:spLocks noChangeShapeType="1"/>
          </p:cNvSpPr>
          <p:nvPr/>
        </p:nvSpPr>
        <p:spPr bwMode="auto">
          <a:xfrm>
            <a:off x="5064125" y="4267200"/>
            <a:ext cx="3446463"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3" name="Line 10"/>
          <p:cNvSpPr>
            <a:spLocks noChangeShapeType="1"/>
          </p:cNvSpPr>
          <p:nvPr/>
        </p:nvSpPr>
        <p:spPr bwMode="auto">
          <a:xfrm>
            <a:off x="6753225" y="3124200"/>
            <a:ext cx="0" cy="259080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4" name="Line 11"/>
          <p:cNvSpPr>
            <a:spLocks noChangeShapeType="1"/>
          </p:cNvSpPr>
          <p:nvPr/>
        </p:nvSpPr>
        <p:spPr bwMode="auto">
          <a:xfrm flipV="1">
            <a:off x="5556250" y="5029200"/>
            <a:ext cx="2462213" cy="0"/>
          </a:xfrm>
          <a:prstGeom prst="line">
            <a:avLst/>
          </a:prstGeom>
          <a:noFill/>
          <a:ln w="31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49515" name="ZoneTexte 11"/>
          <p:cNvSpPr txBox="1">
            <a:spLocks noChangeArrowheads="1"/>
          </p:cNvSpPr>
          <p:nvPr/>
        </p:nvSpPr>
        <p:spPr bwMode="auto">
          <a:xfrm>
            <a:off x="4986601" y="316595"/>
            <a:ext cx="3505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a:t>Homme 51 ans </a:t>
            </a:r>
          </a:p>
          <a:p>
            <a:pPr eaLnBrk="1" hangingPunct="1"/>
            <a:r>
              <a:rPr lang="fr-FR" dirty="0" smtClean="0"/>
              <a:t>Coxarthrose </a:t>
            </a:r>
            <a:r>
              <a:rPr lang="fr-FR" dirty="0"/>
              <a:t>unilatérale</a:t>
            </a:r>
          </a:p>
          <a:p>
            <a:pPr eaLnBrk="1" hangingPunct="1"/>
            <a:r>
              <a:rPr lang="fr-FR" dirty="0"/>
              <a:t>Score de Harris 42/</a:t>
            </a:r>
            <a:r>
              <a:rPr lang="fr-FR" dirty="0" smtClean="0"/>
              <a:t>100</a:t>
            </a:r>
          </a:p>
          <a:p>
            <a:pPr eaLnBrk="1" hangingPunct="1"/>
            <a:r>
              <a:rPr lang="fr-FR" dirty="0" smtClean="0"/>
              <a:t>4ans indolore, pratique le jogging et le tennis</a:t>
            </a:r>
          </a:p>
          <a:p>
            <a:pPr eaLnBrk="1" hangingPunct="1"/>
            <a:r>
              <a:rPr lang="fr-FR" dirty="0" smtClean="0"/>
              <a:t>(Harris 100/100)</a:t>
            </a:r>
            <a:endParaRPr lang="fr-FR" dirty="0"/>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9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5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9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nimBg="1"/>
      <p:bldP spid="149508" grpId="0" animBg="1"/>
      <p:bldP spid="149509" grpId="0" animBg="1"/>
      <p:bldP spid="149512" grpId="0" animBg="1"/>
      <p:bldP spid="149513" grpId="0" animBg="1"/>
      <p:bldP spid="1495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609600"/>
            <a:ext cx="7772400" cy="990600"/>
          </a:xfrm>
        </p:spPr>
        <p:txBody>
          <a:bodyPr/>
          <a:lstStyle/>
          <a:p>
            <a:pPr>
              <a:defRPr/>
            </a:pPr>
            <a:r>
              <a:rPr lang="fr-FR" sz="3600">
                <a:latin typeface="Arial" charset="0"/>
                <a:ea typeface="ＭＳ Ｐゴシック" charset="0"/>
                <a:cs typeface="ＭＳ Ｐゴシック" charset="0"/>
              </a:rPr>
              <a:t>CDR: Femme 59 ans, 1m 60, 79 Kg</a:t>
            </a:r>
            <a:endParaRPr lang="fr-FR">
              <a:latin typeface="Arial" charset="0"/>
              <a:ea typeface="ＭＳ Ｐゴシック" charset="0"/>
              <a:cs typeface="ＭＳ Ｐゴシック" charset="0"/>
            </a:endParaRPr>
          </a:p>
        </p:txBody>
      </p:sp>
      <p:pic>
        <p:nvPicPr>
          <p:cNvPr id="152578" name="Picture 6" descr="screenshot_10"/>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l="-12016" r="-12016"/>
          <a:stretch>
            <a:fillRect/>
          </a:stretch>
        </p:blipFill>
        <p:spPr>
          <a:xfrm>
            <a:off x="0" y="1981200"/>
            <a:ext cx="5129213" cy="2667000"/>
          </a:xfrm>
        </p:spPr>
      </p:pic>
      <p:pic>
        <p:nvPicPr>
          <p:cNvPr id="152579" name="Picture 7" descr="screenshot_07"/>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13959" y="1981201"/>
            <a:ext cx="2052347" cy="2719674"/>
          </a:xfrm>
        </p:spPr>
      </p:pic>
      <p:sp>
        <p:nvSpPr>
          <p:cNvPr id="152580" name="Rectangle 5"/>
          <p:cNvSpPr>
            <a:spLocks noGrp="1" noChangeArrowheads="1"/>
          </p:cNvSpPr>
          <p:nvPr>
            <p:ph type="body" sz="half" idx="4294967295"/>
          </p:nvPr>
        </p:nvSpPr>
        <p:spPr>
          <a:xfrm>
            <a:off x="448595" y="4849006"/>
            <a:ext cx="7543800" cy="1796701"/>
          </a:xfrm>
        </p:spPr>
        <p:txBody>
          <a:bodyPr/>
          <a:lstStyle/>
          <a:p>
            <a:pPr>
              <a:lnSpc>
                <a:spcPct val="80000"/>
              </a:lnSpc>
            </a:pPr>
            <a:r>
              <a:rPr lang="fr-FR" sz="2400" dirty="0">
                <a:latin typeface="Arial" charset="0"/>
                <a:ea typeface="ＭＳ Ｐゴシック" charset="0"/>
                <a:cs typeface="ＭＳ Ｐゴシック" charset="0"/>
              </a:rPr>
              <a:t>1 douleurs inguinales depuis 2mois</a:t>
            </a:r>
          </a:p>
          <a:p>
            <a:pPr>
              <a:lnSpc>
                <a:spcPct val="80000"/>
              </a:lnSpc>
            </a:pPr>
            <a:r>
              <a:rPr lang="fr-FR" sz="2400" dirty="0">
                <a:latin typeface="Arial" charset="0"/>
                <a:ea typeface="ＭＳ Ｐゴシック" charset="0"/>
                <a:cs typeface="ＭＳ Ｐゴシック" charset="0"/>
              </a:rPr>
              <a:t>2 évolution à 4 mois</a:t>
            </a:r>
          </a:p>
          <a:p>
            <a:pPr>
              <a:lnSpc>
                <a:spcPct val="80000"/>
              </a:lnSpc>
            </a:pPr>
            <a:r>
              <a:rPr lang="fr-FR" sz="2400" dirty="0">
                <a:latin typeface="Arial" charset="0"/>
                <a:ea typeface="ＭＳ Ｐゴシック" charset="0"/>
                <a:cs typeface="ＭＳ Ｐゴシック" charset="0"/>
              </a:rPr>
              <a:t>3 évolution à 9 mois (Harris 22/100</a:t>
            </a:r>
            <a:r>
              <a:rPr lang="fr-FR" sz="2400" dirty="0" smtClean="0">
                <a:latin typeface="Arial" charset="0"/>
                <a:ea typeface="ＭＳ Ｐゴシック" charset="0"/>
                <a:cs typeface="ＭＳ Ｐゴシック" charset="0"/>
              </a:rPr>
              <a:t>)</a:t>
            </a:r>
          </a:p>
          <a:p>
            <a:pPr>
              <a:lnSpc>
                <a:spcPct val="80000"/>
              </a:lnSpc>
            </a:pPr>
            <a:r>
              <a:rPr lang="fr-FR" sz="2400" dirty="0" smtClean="0">
                <a:latin typeface="Arial" charset="0"/>
                <a:ea typeface="ＭＳ Ｐゴシック" charset="0"/>
                <a:cs typeface="ＭＳ Ｐゴシック" charset="0"/>
              </a:rPr>
              <a:t>4 ans post op indolore (Harris 100/100)</a:t>
            </a:r>
            <a:endParaRPr lang="fr-FR" sz="2400" dirty="0">
              <a:latin typeface="Arial" charset="0"/>
              <a:ea typeface="ＭＳ Ｐゴシック" charset="0"/>
              <a:cs typeface="ＭＳ Ｐゴシック" charset="0"/>
            </a:endParaRPr>
          </a:p>
        </p:txBody>
      </p:sp>
      <p:pic>
        <p:nvPicPr>
          <p:cNvPr id="2" name="Image 1" descr="59 a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695" y="2029362"/>
            <a:ext cx="1851544" cy="2671513"/>
          </a:xfrm>
          <a:prstGeom prst="rect">
            <a:avLst/>
          </a:prstGeom>
        </p:spPr>
      </p:pic>
      <p:pic>
        <p:nvPicPr>
          <p:cNvPr id="7" name="Image 5" descr="aco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5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DSCN1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86" y="449419"/>
            <a:ext cx="4464050" cy="4437063"/>
          </a:xfrm>
          <a:prstGeom prst="rect">
            <a:avLst/>
          </a:prstGeom>
          <a:noFill/>
          <a:ln w="9525">
            <a:solidFill>
              <a:srgbClr val="5FE8D6"/>
            </a:solidFill>
            <a:miter lim="800000"/>
            <a:headEnd/>
            <a:tailEnd/>
          </a:ln>
          <a:extLst>
            <a:ext uri="{909E8E84-426E-40dd-AFC4-6F175D3DCCD1}">
              <a14:hiddenFill xmlns:a14="http://schemas.microsoft.com/office/drawing/2010/main">
                <a:solidFill>
                  <a:srgbClr val="FFFFFF"/>
                </a:solidFill>
              </a14:hiddenFill>
            </a:ext>
          </a:extLst>
        </p:spPr>
      </p:pic>
      <p:sp>
        <p:nvSpPr>
          <p:cNvPr id="154627" name="Text Box 4"/>
          <p:cNvSpPr txBox="1">
            <a:spLocks noChangeArrowheads="1"/>
          </p:cNvSpPr>
          <p:nvPr/>
        </p:nvSpPr>
        <p:spPr bwMode="auto">
          <a:xfrm>
            <a:off x="118186" y="5101654"/>
            <a:ext cx="62658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fr-FR" sz="2000" dirty="0" smtClean="0">
                <a:latin typeface="Verdana" charset="0"/>
              </a:rPr>
              <a:t>Homme </a:t>
            </a:r>
            <a:r>
              <a:rPr lang="fr-FR" sz="2000" dirty="0">
                <a:latin typeface="Verdana" charset="0"/>
              </a:rPr>
              <a:t>48 ans </a:t>
            </a:r>
            <a:r>
              <a:rPr lang="fr-FR" sz="2000" dirty="0" err="1">
                <a:latin typeface="Verdana" charset="0"/>
              </a:rPr>
              <a:t>Osteonécrose</a:t>
            </a:r>
            <a:r>
              <a:rPr lang="fr-FR" sz="2000" dirty="0">
                <a:latin typeface="Verdana" charset="0"/>
              </a:rPr>
              <a:t> (Harris 38/100)</a:t>
            </a:r>
          </a:p>
          <a:p>
            <a:pPr eaLnBrk="1" hangingPunct="1">
              <a:spcBef>
                <a:spcPct val="50000"/>
              </a:spcBef>
            </a:pPr>
            <a:r>
              <a:rPr lang="fr-FR" sz="2000" dirty="0">
                <a:latin typeface="Verdana" charset="0"/>
              </a:rPr>
              <a:t>Gros lambeau de cartilage en </a:t>
            </a:r>
            <a:r>
              <a:rPr lang="fr-FR" sz="2000" dirty="0" smtClean="0">
                <a:latin typeface="Verdana" charset="0"/>
              </a:rPr>
              <a:t>clapet</a:t>
            </a:r>
          </a:p>
          <a:p>
            <a:pPr eaLnBrk="1" hangingPunct="1">
              <a:spcBef>
                <a:spcPct val="50000"/>
              </a:spcBef>
            </a:pPr>
            <a:r>
              <a:rPr lang="fr-FR" sz="2000" dirty="0" smtClean="0">
                <a:latin typeface="Verdana" charset="0"/>
              </a:rPr>
              <a:t>À 3 ans : fonction normale, pratique le vélo et le ski (Harris 100/100)</a:t>
            </a:r>
            <a:endParaRPr lang="fr-FR" sz="2000" dirty="0">
              <a:latin typeface="Verdana" charset="0"/>
            </a:endParaRPr>
          </a:p>
        </p:txBody>
      </p:sp>
      <p:pic>
        <p:nvPicPr>
          <p:cNvPr id="2" name="Image 1" descr="1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400" y="1040307"/>
            <a:ext cx="4130181" cy="3224855"/>
          </a:xfrm>
          <a:prstGeom prst="rect">
            <a:avLst/>
          </a:prstGeom>
          <a:ln>
            <a:solidFill>
              <a:srgbClr val="5FE8D6"/>
            </a:solidFill>
          </a:ln>
        </p:spPr>
      </p:pic>
      <p:pic>
        <p:nvPicPr>
          <p:cNvPr id="5" name="Image 5" descr="aco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oneTexte 3"/>
          <p:cNvSpPr txBox="1">
            <a:spLocks noChangeArrowheads="1"/>
          </p:cNvSpPr>
          <p:nvPr/>
        </p:nvSpPr>
        <p:spPr bwMode="auto">
          <a:xfrm>
            <a:off x="735013" y="320675"/>
            <a:ext cx="7780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4000" dirty="0">
                <a:solidFill>
                  <a:srgbClr val="C1EEFF"/>
                </a:solidFill>
                <a:latin typeface="Arial"/>
                <a:ea typeface="ヒラギノ角ゴ ProN W3" charset="0"/>
                <a:cs typeface="Arial"/>
              </a:rPr>
              <a:t>P</a:t>
            </a:r>
            <a:r>
              <a:rPr lang="fr-FR" sz="4000" dirty="0" smtClean="0">
                <a:solidFill>
                  <a:srgbClr val="C1EEFF"/>
                </a:solidFill>
                <a:latin typeface="Arial"/>
                <a:ea typeface="ヒラギノ角ゴ ProN W3" charset="0"/>
                <a:cs typeface="Arial"/>
              </a:rPr>
              <a:t>rincipales préoccupations des chirurgiens de  la hanche</a:t>
            </a:r>
            <a:endParaRPr lang="fr-FR" altLang="ja-JP" sz="4000" dirty="0">
              <a:solidFill>
                <a:srgbClr val="C1EEFF"/>
              </a:solidFill>
              <a:latin typeface="Arial"/>
              <a:ea typeface="ヒラギノ角ゴ ProN W3" charset="0"/>
              <a:cs typeface="Arial"/>
            </a:endParaRPr>
          </a:p>
          <a:p>
            <a:pPr eaLnBrk="1" hangingPunct="1"/>
            <a:endParaRPr lang="fr-FR" sz="3200" b="1" dirty="0">
              <a:solidFill>
                <a:schemeClr val="tx2"/>
              </a:solidFill>
              <a:latin typeface="Helvetica Neue Light" charset="0"/>
              <a:ea typeface="ヒラギノ角ゴ ProN W3" charset="0"/>
              <a:cs typeface="ヒラギノ角ゴ ProN W3" charset="0"/>
            </a:endParaRPr>
          </a:p>
        </p:txBody>
      </p:sp>
      <p:sp>
        <p:nvSpPr>
          <p:cNvPr id="2" name="ZoneTexte 1"/>
          <p:cNvSpPr txBox="1"/>
          <p:nvPr/>
        </p:nvSpPr>
        <p:spPr>
          <a:xfrm>
            <a:off x="735013" y="2438182"/>
            <a:ext cx="7477125" cy="3170099"/>
          </a:xfrm>
          <a:prstGeom prst="rect">
            <a:avLst/>
          </a:prstGeom>
          <a:noFill/>
        </p:spPr>
        <p:txBody>
          <a:bodyPr wrap="square" rtlCol="0">
            <a:spAutoFit/>
          </a:bodyPr>
          <a:lstStyle/>
          <a:p>
            <a:pPr marL="342900" indent="-342900">
              <a:buFont typeface="Arial"/>
              <a:buChar char="•"/>
            </a:pPr>
            <a:r>
              <a:rPr lang="fr-FR" sz="4000" dirty="0" smtClean="0"/>
              <a:t>L’instabilité</a:t>
            </a:r>
          </a:p>
          <a:p>
            <a:pPr marL="342900" indent="-342900">
              <a:buFont typeface="Arial"/>
              <a:buChar char="•"/>
            </a:pPr>
            <a:endParaRPr lang="fr-FR" sz="4000" dirty="0" smtClean="0"/>
          </a:p>
          <a:p>
            <a:pPr marL="342900" indent="-342900">
              <a:buFont typeface="Arial"/>
              <a:buChar char="•"/>
            </a:pPr>
            <a:r>
              <a:rPr lang="fr-FR" sz="4000" dirty="0" smtClean="0"/>
              <a:t>La douleur</a:t>
            </a:r>
          </a:p>
          <a:p>
            <a:pPr marL="342900" indent="-342900">
              <a:buFont typeface="Arial"/>
              <a:buChar char="•"/>
            </a:pPr>
            <a:endParaRPr lang="fr-FR" sz="4000" dirty="0" smtClean="0"/>
          </a:p>
          <a:p>
            <a:pPr marL="342900" indent="-342900">
              <a:buFont typeface="Arial"/>
              <a:buChar char="•"/>
            </a:pPr>
            <a:r>
              <a:rPr lang="fr-FR" sz="4000" dirty="0" smtClean="0"/>
              <a:t>L’usure</a:t>
            </a:r>
            <a:endParaRPr lang="fr-FR" sz="4000" dirty="0"/>
          </a:p>
        </p:txBody>
      </p:sp>
      <p:pic>
        <p:nvPicPr>
          <p:cNvPr id="4" name="Image 5"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7804" y="602456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p:cNvSpPr>
            <a:spLocks noGrp="1"/>
          </p:cNvSpPr>
          <p:nvPr>
            <p:ph type="title" idx="4294967295"/>
          </p:nvPr>
        </p:nvSpPr>
        <p:spPr>
          <a:xfrm>
            <a:off x="715963" y="512763"/>
            <a:ext cx="7772400" cy="914400"/>
          </a:xfrm>
        </p:spPr>
        <p:txBody>
          <a:bodyPr/>
          <a:lstStyle/>
          <a:p>
            <a:pPr algn="ctr" eaLnBrk="1" fontAlgn="auto" hangingPunct="1">
              <a:spcAft>
                <a:spcPts val="0"/>
              </a:spcAft>
              <a:defRPr/>
            </a:pPr>
            <a:r>
              <a:rPr lang="fr-FR" sz="3600" dirty="0" smtClean="0">
                <a:solidFill>
                  <a:schemeClr val="tx2">
                    <a:satMod val="200000"/>
                  </a:schemeClr>
                </a:solidFill>
                <a:latin typeface="Arial"/>
                <a:ea typeface="+mj-ea"/>
                <a:cs typeface="Arial"/>
              </a:rPr>
              <a:t>Merci pour votre attention</a:t>
            </a:r>
          </a:p>
        </p:txBody>
      </p:sp>
      <p:pic>
        <p:nvPicPr>
          <p:cNvPr id="167938" name="Espace réservé du contenu 4" descr="DSC_0034.JPG"/>
          <p:cNvPicPr>
            <a:picLocks noGrp="1" noChangeAspect="1"/>
          </p:cNvPicPr>
          <p:nvPr>
            <p:ph idx="4294967295"/>
          </p:nvPr>
        </p:nvPicPr>
        <p:blipFill>
          <a:blip r:embed="rId2">
            <a:extLst>
              <a:ext uri="{28A0092B-C50C-407E-A947-70E740481C1C}">
                <a14:useLocalDpi xmlns:a14="http://schemas.microsoft.com/office/drawing/2010/main" val="0"/>
              </a:ext>
            </a:extLst>
          </a:blip>
          <a:srcRect l="-16418" r="-16418"/>
          <a:stretch>
            <a:fillRect/>
          </a:stretch>
        </p:blipFill>
        <p:spPr>
          <a:xfrm>
            <a:off x="-26988" y="1296988"/>
            <a:ext cx="9170988" cy="4584700"/>
          </a:xfrm>
        </p:spPr>
      </p:pic>
      <p:pic>
        <p:nvPicPr>
          <p:cNvPr id="4"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0228" y="6238648"/>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371600" y="512763"/>
            <a:ext cx="7772400" cy="914400"/>
          </a:xfrm>
        </p:spPr>
        <p:txBody>
          <a:bodyPr/>
          <a:lstStyle/>
          <a:p>
            <a:pPr>
              <a:defRPr/>
            </a:pPr>
            <a:r>
              <a:rPr lang="fr-FR" dirty="0">
                <a:latin typeface="Arial" charset="0"/>
                <a:ea typeface="ＭＳ Ｐゴシック" charset="0"/>
                <a:cs typeface="ＭＳ Ｐゴシック" charset="0"/>
              </a:rPr>
              <a:t>Axes de travail</a:t>
            </a:r>
            <a:br>
              <a:rPr lang="fr-FR" dirty="0">
                <a:latin typeface="Arial" charset="0"/>
                <a:ea typeface="ＭＳ Ｐゴシック" charset="0"/>
                <a:cs typeface="ＭＳ Ｐゴシック" charset="0"/>
              </a:rPr>
            </a:br>
            <a:endParaRPr lang="fr-FR" sz="2000" dirty="0">
              <a:latin typeface="Arial" charset="0"/>
              <a:ea typeface="ＭＳ Ｐゴシック" charset="0"/>
              <a:cs typeface="ＭＳ Ｐゴシック" charset="0"/>
            </a:endParaRPr>
          </a:p>
        </p:txBody>
      </p:sp>
      <p:sp>
        <p:nvSpPr>
          <p:cNvPr id="28674" name="Espace réservé du contenu 2"/>
          <p:cNvSpPr>
            <a:spLocks noGrp="1"/>
          </p:cNvSpPr>
          <p:nvPr>
            <p:ph idx="4294967295"/>
          </p:nvPr>
        </p:nvSpPr>
        <p:spPr>
          <a:xfrm>
            <a:off x="1371600" y="1784350"/>
            <a:ext cx="7772400" cy="4572000"/>
          </a:xfrm>
        </p:spPr>
        <p:txBody>
          <a:bodyPr/>
          <a:lstStyle/>
          <a:p>
            <a:r>
              <a:rPr lang="fr-FR" dirty="0">
                <a:latin typeface="Arial" charset="0"/>
                <a:ea typeface="ＭＳ Ｐゴシック" charset="0"/>
                <a:cs typeface="ＭＳ Ｐゴシック" charset="0"/>
              </a:rPr>
              <a:t>Eviter les complications précoces (luxation)</a:t>
            </a:r>
          </a:p>
          <a:p>
            <a:r>
              <a:rPr lang="fr-FR" dirty="0">
                <a:latin typeface="Arial" charset="0"/>
                <a:ea typeface="ＭＳ Ｐゴシック" charset="0"/>
                <a:cs typeface="ＭＳ Ｐゴシック" charset="0"/>
              </a:rPr>
              <a:t>Reproduire une fonction articulaire optimale (anatomie)</a:t>
            </a:r>
          </a:p>
          <a:p>
            <a:r>
              <a:rPr lang="fr-FR" dirty="0">
                <a:latin typeface="Arial" charset="0"/>
                <a:ea typeface="ＭＳ Ｐゴシック" charset="0"/>
                <a:cs typeface="ＭＳ Ｐゴシック" charset="0"/>
              </a:rPr>
              <a:t>Réduire l’usure (Tribologie)</a:t>
            </a:r>
          </a:p>
          <a:p>
            <a:r>
              <a:rPr lang="fr-FR" dirty="0">
                <a:latin typeface="Arial" charset="0"/>
                <a:ea typeface="ＭＳ Ｐゴシック" charset="0"/>
                <a:cs typeface="ＭＳ Ｐゴシック" charset="0"/>
              </a:rPr>
              <a:t>Optimiser la qualité de la pose des </a:t>
            </a:r>
            <a:r>
              <a:rPr lang="fr-FR" dirty="0" smtClean="0">
                <a:latin typeface="Arial" charset="0"/>
                <a:ea typeface="ＭＳ Ｐゴシック" charset="0"/>
                <a:cs typeface="ＭＳ Ｐゴシック" charset="0"/>
              </a:rPr>
              <a:t>implants</a:t>
            </a:r>
            <a:endParaRPr lang="fr-FR" dirty="0">
              <a:latin typeface="Arial" charset="0"/>
              <a:ea typeface="ＭＳ Ｐゴシック" charset="0"/>
              <a:cs typeface="ＭＳ Ｐゴシック" charset="0"/>
            </a:endParaRPr>
          </a:p>
        </p:txBody>
      </p:sp>
      <p:pic>
        <p:nvPicPr>
          <p:cNvPr id="4" name="Image 5" descr="aco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7804" y="602456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17538" y="528638"/>
            <a:ext cx="7772400" cy="914400"/>
          </a:xfrm>
        </p:spPr>
        <p:txBody>
          <a:bodyPr/>
          <a:lstStyle/>
          <a:p>
            <a:pPr eaLnBrk="1" hangingPunct="1">
              <a:defRPr/>
            </a:pPr>
            <a:r>
              <a:rPr lang="en-GB" dirty="0">
                <a:latin typeface="Arial" charset="0"/>
                <a:ea typeface="ＭＳ Ｐゴシック" charset="0"/>
                <a:cs typeface="ＭＳ Ｐゴシック" charset="0"/>
              </a:rPr>
              <a:t>CAUSES DES ECHECS DES PTH</a:t>
            </a:r>
          </a:p>
        </p:txBody>
      </p:sp>
      <p:pic>
        <p:nvPicPr>
          <p:cNvPr id="212995" name="Picture 3" descr="dislocation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2214563"/>
            <a:ext cx="2592388" cy="31638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6" name="Picture 4" descr="aseptic loosening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8" y="2214563"/>
            <a:ext cx="2403475" cy="31765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7" name="Picture 5" descr="over 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2214563"/>
            <a:ext cx="2447925" cy="31511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8" name="Picture 6" descr="60 to 75 all impl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0" y="2214563"/>
            <a:ext cx="2447925" cy="31511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9" name="Picture 7" descr="50 to 59 all implan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2205038"/>
            <a:ext cx="2447925" cy="3168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3000" name="Picture 8" descr="under 50 all implan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2205038"/>
            <a:ext cx="2447925" cy="3168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5" descr="aco3.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77804" y="602456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fade">
                                      <p:cBhvr>
                                        <p:cTn id="7" dur="500"/>
                                        <p:tgtEl>
                                          <p:spTgt spid="2129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5"/>
                                        </p:tgtEl>
                                        <p:attrNameLst>
                                          <p:attrName>style.visibility</p:attrName>
                                        </p:attrNameLst>
                                      </p:cBhvr>
                                      <p:to>
                                        <p:strVal val="visible"/>
                                      </p:to>
                                    </p:set>
                                    <p:animEffect transition="in" filter="fade">
                                      <p:cBhvr>
                                        <p:cTn id="12" dur="500"/>
                                        <p:tgtEl>
                                          <p:spTgt spid="2129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2997"/>
                                        </p:tgtEl>
                                        <p:attrNameLst>
                                          <p:attrName>style.visibility</p:attrName>
                                        </p:attrNameLst>
                                      </p:cBhvr>
                                      <p:to>
                                        <p:strVal val="visible"/>
                                      </p:to>
                                    </p:set>
                                    <p:animEffect transition="in" filter="fade">
                                      <p:cBhvr>
                                        <p:cTn id="17" dur="500"/>
                                        <p:tgtEl>
                                          <p:spTgt spid="2129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2998"/>
                                        </p:tgtEl>
                                        <p:attrNameLst>
                                          <p:attrName>style.visibility</p:attrName>
                                        </p:attrNameLst>
                                      </p:cBhvr>
                                      <p:to>
                                        <p:strVal val="visible"/>
                                      </p:to>
                                    </p:set>
                                    <p:animEffect transition="in" filter="fade">
                                      <p:cBhvr>
                                        <p:cTn id="22" dur="500"/>
                                        <p:tgtEl>
                                          <p:spTgt spid="2129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2999"/>
                                        </p:tgtEl>
                                        <p:attrNameLst>
                                          <p:attrName>style.visibility</p:attrName>
                                        </p:attrNameLst>
                                      </p:cBhvr>
                                      <p:to>
                                        <p:strVal val="visible"/>
                                      </p:to>
                                    </p:set>
                                    <p:animEffect transition="in" filter="fade">
                                      <p:cBhvr>
                                        <p:cTn id="27" dur="500"/>
                                        <p:tgtEl>
                                          <p:spTgt spid="2129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13000"/>
                                        </p:tgtEl>
                                        <p:attrNameLst>
                                          <p:attrName>style.visibility</p:attrName>
                                        </p:attrNameLst>
                                      </p:cBhvr>
                                      <p:to>
                                        <p:strVal val="visible"/>
                                      </p:to>
                                    </p:set>
                                    <p:animEffect transition="in" filter="fade">
                                      <p:cBhvr>
                                        <p:cTn id="32" dur="500"/>
                                        <p:tgtEl>
                                          <p:spTgt spid="21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7200" y="274638"/>
            <a:ext cx="8229600" cy="1143000"/>
          </a:xfrm>
          <a:prstGeom prst="rect">
            <a:avLst/>
          </a:prstGeo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fr-FR" sz="5000" dirty="0" smtClean="0">
                <a:solidFill>
                  <a:srgbClr val="C1EEFF"/>
                </a:solidFill>
                <a:cs typeface="Arial" charset="0"/>
                <a:sym typeface="Helvetica Neue Light" charset="0"/>
              </a:rPr>
              <a:t>La luxation:</a:t>
            </a:r>
          </a:p>
        </p:txBody>
      </p:sp>
      <p:sp>
        <p:nvSpPr>
          <p:cNvPr id="31746" name="Espace réservé du contenu 6"/>
          <p:cNvSpPr txBox="1">
            <a:spLocks/>
          </p:cNvSpPr>
          <p:nvPr/>
        </p:nvSpPr>
        <p:spPr bwMode="auto">
          <a:xfrm>
            <a:off x="546100" y="1711325"/>
            <a:ext cx="5292725"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marL="330200" indent="-330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ct val="50000"/>
              </a:spcBef>
              <a:buSzPct val="46000"/>
              <a:buFontTx/>
              <a:buChar char="•"/>
            </a:pPr>
            <a:r>
              <a:rPr lang="fr-FR" dirty="0">
                <a:sym typeface="Helvetica Neue Light" charset="0"/>
              </a:rPr>
              <a:t>Incidence moyenne : 2 – 3%  ( 0.4 – 11%)</a:t>
            </a:r>
          </a:p>
          <a:p>
            <a:pPr defTabSz="914400" eaLnBrk="1" hangingPunct="1">
              <a:spcBef>
                <a:spcPct val="50000"/>
              </a:spcBef>
              <a:buSzPct val="46000"/>
              <a:buFontTx/>
              <a:buChar char="•"/>
            </a:pPr>
            <a:r>
              <a:rPr lang="fr-FR" dirty="0">
                <a:sym typeface="Helvetica Neue Light" charset="0"/>
              </a:rPr>
              <a:t>Fractures du col </a:t>
            </a:r>
            <a:r>
              <a:rPr lang="fr-FR" dirty="0" smtClean="0">
                <a:sym typeface="Helvetica Neue Light" charset="0"/>
              </a:rPr>
              <a:t>fémoral: </a:t>
            </a:r>
            <a:r>
              <a:rPr lang="fr-FR" dirty="0">
                <a:sym typeface="Helvetica Neue Light" charset="0"/>
              </a:rPr>
              <a:t>8 – 14 %</a:t>
            </a:r>
          </a:p>
          <a:p>
            <a:pPr defTabSz="914400" eaLnBrk="1" hangingPunct="1">
              <a:spcBef>
                <a:spcPct val="50000"/>
              </a:spcBef>
              <a:buSzPct val="46000"/>
              <a:buFontTx/>
              <a:buChar char="•"/>
            </a:pPr>
            <a:r>
              <a:rPr lang="fr-FR" dirty="0">
                <a:sym typeface="Helvetica Neue Light" charset="0"/>
              </a:rPr>
              <a:t>Chirurgie de </a:t>
            </a:r>
            <a:r>
              <a:rPr lang="fr-FR" dirty="0" err="1">
                <a:sym typeface="Helvetica Neue Light" charset="0"/>
              </a:rPr>
              <a:t>revision</a:t>
            </a:r>
            <a:r>
              <a:rPr lang="fr-FR" dirty="0">
                <a:sym typeface="Helvetica Neue Light" charset="0"/>
              </a:rPr>
              <a:t> : 10 – 20 %</a:t>
            </a:r>
          </a:p>
          <a:p>
            <a:pPr defTabSz="914400" eaLnBrk="1" hangingPunct="1">
              <a:spcBef>
                <a:spcPct val="50000"/>
              </a:spcBef>
              <a:buSzPct val="46000"/>
              <a:buFontTx/>
              <a:buChar char="•"/>
            </a:pPr>
            <a:r>
              <a:rPr lang="fr-FR" dirty="0" err="1">
                <a:sym typeface="Helvetica Neue Light" charset="0"/>
              </a:rPr>
              <a:t>Recidive</a:t>
            </a:r>
            <a:r>
              <a:rPr lang="fr-FR" dirty="0">
                <a:sym typeface="Helvetica Neue Light" charset="0"/>
              </a:rPr>
              <a:t> 20 – 30 %</a:t>
            </a:r>
          </a:p>
          <a:p>
            <a:pPr defTabSz="914400" eaLnBrk="1" hangingPunct="1">
              <a:spcBef>
                <a:spcPct val="50000"/>
              </a:spcBef>
              <a:buSzPct val="46000"/>
              <a:buFontTx/>
              <a:buChar char="•"/>
            </a:pPr>
            <a:r>
              <a:rPr lang="fr-FR" dirty="0">
                <a:sym typeface="Helvetica Neue Light" charset="0"/>
              </a:rPr>
              <a:t>11 % des causes  de reprises ( hip </a:t>
            </a:r>
            <a:r>
              <a:rPr lang="fr-FR" dirty="0" err="1">
                <a:sym typeface="Helvetica Neue Light" charset="0"/>
              </a:rPr>
              <a:t>swedish</a:t>
            </a:r>
            <a:r>
              <a:rPr lang="fr-FR" dirty="0">
                <a:sym typeface="Helvetica Neue Light" charset="0"/>
              </a:rPr>
              <a:t> </a:t>
            </a:r>
            <a:r>
              <a:rPr lang="fr-FR" dirty="0" err="1">
                <a:sym typeface="Helvetica Neue Light" charset="0"/>
              </a:rPr>
              <a:t>register</a:t>
            </a:r>
            <a:r>
              <a:rPr lang="fr-FR" dirty="0">
                <a:sym typeface="Helvetica Neue Light" charset="0"/>
              </a:rPr>
              <a:t>)</a:t>
            </a:r>
          </a:p>
          <a:p>
            <a:pPr defTabSz="914400" eaLnBrk="1" hangingPunct="1">
              <a:spcBef>
                <a:spcPct val="50000"/>
              </a:spcBef>
              <a:buSzPct val="46000"/>
              <a:buFontTx/>
              <a:buChar char="•"/>
            </a:pPr>
            <a:r>
              <a:rPr lang="fr-FR" dirty="0">
                <a:sym typeface="Helvetica Neue Light" charset="0"/>
              </a:rPr>
              <a:t> 18%  des reprises avant 5 ans ( SOFCOT 2007)</a:t>
            </a:r>
          </a:p>
          <a:p>
            <a:pPr defTabSz="914400" eaLnBrk="1" hangingPunct="1">
              <a:spcBef>
                <a:spcPct val="50000"/>
              </a:spcBef>
              <a:buSzPct val="46000"/>
              <a:buFontTx/>
              <a:buChar char="•"/>
            </a:pPr>
            <a:endParaRPr lang="fr-FR" dirty="0">
              <a:sym typeface="Helvetica Neue Light" charset="0"/>
            </a:endParaRPr>
          </a:p>
          <a:p>
            <a:pPr defTabSz="914400" eaLnBrk="1" hangingPunct="1">
              <a:spcBef>
                <a:spcPts val="2500"/>
              </a:spcBef>
              <a:buSzPct val="46000"/>
              <a:buFontTx/>
              <a:buChar char="•"/>
            </a:pPr>
            <a:endParaRPr lang="fr-FR" dirty="0">
              <a:sym typeface="Helvetica Neue Light" charset="0"/>
            </a:endParaRPr>
          </a:p>
        </p:txBody>
      </p:sp>
      <p:pic>
        <p:nvPicPr>
          <p:cNvPr id="31747" name="Picture 177"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5" y="836613"/>
            <a:ext cx="2741613" cy="3548062"/>
          </a:xfrm>
          <a:prstGeom prst="rect">
            <a:avLst/>
          </a:prstGeom>
          <a:solidFill>
            <a:srgbClr val="FF0000"/>
          </a:solidFill>
          <a:ln w="9525">
            <a:solidFill>
              <a:srgbClr val="A7052F"/>
            </a:solidFill>
            <a:miter lim="800000"/>
            <a:headEnd/>
            <a:tailEnd/>
          </a:ln>
        </p:spPr>
      </p:pic>
      <p:pic>
        <p:nvPicPr>
          <p:cNvPr id="5" name="Image 5" descr="aco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7804" y="6024563"/>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74" name="Group 38"/>
          <p:cNvGraphicFramePr>
            <a:graphicFrameLocks noGrp="1"/>
          </p:cNvGraphicFramePr>
          <p:nvPr>
            <p:ph sz="quarter" idx="4294967295"/>
            <p:extLst>
              <p:ext uri="{D42A27DB-BD31-4B8C-83A1-F6EECF244321}">
                <p14:modId xmlns:p14="http://schemas.microsoft.com/office/powerpoint/2010/main" val="1281179838"/>
              </p:ext>
            </p:extLst>
          </p:nvPr>
        </p:nvGraphicFramePr>
        <p:xfrm>
          <a:off x="135249" y="3620521"/>
          <a:ext cx="6826249" cy="2697729"/>
        </p:xfrm>
        <a:graphic>
          <a:graphicData uri="http://schemas.openxmlformats.org/drawingml/2006/table">
            <a:tbl>
              <a:tblPr/>
              <a:tblGrid>
                <a:gridCol w="2162278"/>
                <a:gridCol w="1114478"/>
                <a:gridCol w="1760621"/>
                <a:gridCol w="1788872"/>
              </a:tblGrid>
              <a:tr h="640159">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Voie d’abord</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Tête</a:t>
                      </a:r>
                    </a:p>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22 MM</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defRPr/>
                      </a:pPr>
                      <a:r>
                        <a:rPr kumimoji="0" lang="fr-FR" sz="1800" b="0" i="0" u="none" strike="noStrike" cap="none" normalizeH="0" baseline="0" dirty="0" smtClean="0">
                          <a:ln>
                            <a:noFill/>
                          </a:ln>
                          <a:solidFill>
                            <a:srgbClr val="FFFFFF"/>
                          </a:solidFill>
                          <a:effectLst/>
                          <a:latin typeface="Arial" charset="0"/>
                          <a:sym typeface="Symbol" charset="2"/>
                        </a:rPr>
                        <a:t>Tête</a:t>
                      </a:r>
                    </a:p>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28MM</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defRPr/>
                      </a:pPr>
                      <a:r>
                        <a:rPr kumimoji="0" lang="fr-FR" sz="1800" b="0" i="0" u="none" strike="noStrike" cap="none" normalizeH="0" baseline="0" dirty="0" smtClean="0">
                          <a:ln>
                            <a:noFill/>
                          </a:ln>
                          <a:solidFill>
                            <a:srgbClr val="FFFFFF"/>
                          </a:solidFill>
                          <a:effectLst/>
                          <a:latin typeface="Arial" charset="0"/>
                          <a:sym typeface="Symbol" charset="2"/>
                        </a:rPr>
                        <a:t>Tête</a:t>
                      </a:r>
                    </a:p>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32 MM</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POSTERO </a:t>
                      </a:r>
                      <a:r>
                        <a:rPr kumimoji="0" lang="fr-FR" sz="1800" b="0" i="0" u="none" strike="noStrike" cap="none" normalizeH="0" baseline="0" dirty="0" smtClean="0">
                          <a:ln>
                            <a:noFill/>
                          </a:ln>
                          <a:solidFill>
                            <a:srgbClr val="FFFFFF"/>
                          </a:solidFill>
                          <a:effectLst/>
                          <a:latin typeface="Arial" charset="0"/>
                          <a:sym typeface="Symbol" charset="2"/>
                        </a:rPr>
                        <a:t>LATERALE</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12.1</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6.9</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3.8</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TRANSTROCHANTERIENNE</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3.5</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3.5</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2.8</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ANTERIEURE</a:t>
                      </a:r>
                      <a:endParaRPr kumimoji="0" lang="fr-FR" sz="1800" b="0" i="0" u="none" strike="noStrike" cap="none" normalizeH="0" baseline="0" dirty="0">
                        <a:ln>
                          <a:noFill/>
                        </a:ln>
                        <a:solidFill>
                          <a:srgbClr val="FFFFFF"/>
                        </a:solidFill>
                        <a:effectLst/>
                        <a:latin typeface="Arial" charset="0"/>
                        <a:sym typeface="Symbol" charset="2"/>
                      </a:endParaRP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3.8</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3.0</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2.4</a:t>
                      </a:r>
                    </a:p>
                  </a:txBody>
                  <a:tcPr marL="91444" marR="91444"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bl>
          </a:graphicData>
        </a:graphic>
      </p:graphicFrame>
      <p:sp>
        <p:nvSpPr>
          <p:cNvPr id="32797" name="Text Box 5"/>
          <p:cNvSpPr txBox="1">
            <a:spLocks noChangeArrowheads="1"/>
          </p:cNvSpPr>
          <p:nvPr/>
        </p:nvSpPr>
        <p:spPr bwMode="auto">
          <a:xfrm>
            <a:off x="1135063" y="1379913"/>
            <a:ext cx="47529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latin typeface="Helvetica Neue Light" charset="0"/>
                <a:ea typeface="ヒラギノ角ゴ ProN W3" charset="0"/>
                <a:cs typeface="ヒラギノ角ゴ ProN W3" charset="0"/>
              </a:rPr>
              <a:t>FACTEURS TECHNIQUES:</a:t>
            </a:r>
          </a:p>
          <a:p>
            <a:pPr eaLnBrk="1" hangingPunct="1"/>
            <a:endParaRPr lang="fr-FR" sz="1800" dirty="0">
              <a:latin typeface="Helvetica Neue Light" charset="0"/>
              <a:ea typeface="ヒラギノ角ゴ ProN W3" charset="0"/>
              <a:cs typeface="ヒラギノ角ゴ ProN W3" charset="0"/>
            </a:endParaRPr>
          </a:p>
          <a:p>
            <a:pPr eaLnBrk="1" hangingPunct="1">
              <a:buFont typeface="Arial" charset="0"/>
              <a:buChar char="•"/>
            </a:pPr>
            <a:r>
              <a:rPr lang="fr-FR" sz="1800" dirty="0">
                <a:latin typeface="Helvetica Neue Light" charset="0"/>
                <a:ea typeface="ヒラギノ角ゴ ProN W3" charset="0"/>
                <a:cs typeface="ヒラギノ角ゴ ProN W3" charset="0"/>
              </a:rPr>
              <a:t>Voie d</a:t>
            </a:r>
            <a:r>
              <a:rPr lang="ja-JP" altLang="fr-FR" sz="1800" dirty="0">
                <a:latin typeface="Helvetica Neue Light" charset="0"/>
                <a:ea typeface="ヒラギノ角ゴ ProN W3" charset="0"/>
                <a:cs typeface="ヒラギノ角ゴ ProN W3" charset="0"/>
              </a:rPr>
              <a:t>’</a:t>
            </a:r>
            <a:r>
              <a:rPr lang="fr-FR" altLang="ja-JP" sz="1800" dirty="0">
                <a:latin typeface="Helvetica Neue Light" charset="0"/>
                <a:ea typeface="ヒラギノ角ゴ ProN W3" charset="0"/>
                <a:cs typeface="ヒラギノ角ゴ ProN W3" charset="0"/>
              </a:rPr>
              <a:t>abord</a:t>
            </a:r>
          </a:p>
          <a:p>
            <a:pPr eaLnBrk="1" hangingPunct="1">
              <a:buFont typeface="Arial" charset="0"/>
              <a:buChar char="•"/>
            </a:pPr>
            <a:r>
              <a:rPr lang="fr-FR" sz="1800" dirty="0">
                <a:latin typeface="Helvetica Neue Light" charset="0"/>
                <a:ea typeface="ヒラギノ角ゴ ProN W3" charset="0"/>
                <a:cs typeface="ヒラギノ角ゴ ProN W3" charset="0"/>
              </a:rPr>
              <a:t>Diamètre de la </a:t>
            </a:r>
            <a:r>
              <a:rPr lang="fr-FR" sz="1800" dirty="0" smtClean="0">
                <a:latin typeface="Helvetica Neue Light" charset="0"/>
                <a:ea typeface="ヒラギノ角ゴ ProN W3" charset="0"/>
                <a:cs typeface="ヒラギノ角ゴ ProN W3" charset="0"/>
              </a:rPr>
              <a:t>tête</a:t>
            </a:r>
          </a:p>
          <a:p>
            <a:pPr eaLnBrk="1" hangingPunct="1">
              <a:buFont typeface="Arial" charset="0"/>
              <a:buChar char="•"/>
            </a:pPr>
            <a:r>
              <a:rPr lang="fr-FR" sz="1800" dirty="0" smtClean="0">
                <a:solidFill>
                  <a:srgbClr val="FFFF00"/>
                </a:solidFill>
                <a:latin typeface="Helvetica Neue Light" charset="0"/>
                <a:ea typeface="ヒラギノ角ゴ ProN W3" charset="0"/>
                <a:cs typeface="ヒラギノ角ゴ ProN W3" charset="0"/>
              </a:rPr>
              <a:t>Expérience du chirurgien +++</a:t>
            </a:r>
            <a:endParaRPr lang="fr-FR" sz="1800" dirty="0">
              <a:solidFill>
                <a:srgbClr val="FFFF00"/>
              </a:solidFill>
              <a:latin typeface="Helvetica Neue Light" charset="0"/>
              <a:ea typeface="ヒラギノ角ゴ ProN W3" charset="0"/>
              <a:cs typeface="ヒラギノ角ゴ ProN W3" charset="0"/>
            </a:endParaRPr>
          </a:p>
        </p:txBody>
      </p:sp>
      <p:sp>
        <p:nvSpPr>
          <p:cNvPr id="32798" name="Text Box 15"/>
          <p:cNvSpPr txBox="1">
            <a:spLocks noChangeArrowheads="1"/>
          </p:cNvSpPr>
          <p:nvPr/>
        </p:nvSpPr>
        <p:spPr bwMode="auto">
          <a:xfrm>
            <a:off x="233363" y="515938"/>
            <a:ext cx="5888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3200" dirty="0">
                <a:solidFill>
                  <a:srgbClr val="C1EEFF"/>
                </a:solidFill>
                <a:cs typeface="Arial" charset="0"/>
              </a:rPr>
              <a:t>FACTEURS </a:t>
            </a:r>
            <a:r>
              <a:rPr lang="fr-FR" sz="3200" dirty="0" smtClean="0">
                <a:solidFill>
                  <a:srgbClr val="C1EEFF"/>
                </a:solidFill>
                <a:cs typeface="Arial" charset="0"/>
              </a:rPr>
              <a:t>D</a:t>
            </a:r>
            <a:r>
              <a:rPr lang="ja-JP" altLang="fr-FR" sz="3200" dirty="0" smtClean="0">
                <a:solidFill>
                  <a:srgbClr val="C1EEFF"/>
                </a:solidFill>
                <a:cs typeface="Arial" charset="0"/>
              </a:rPr>
              <a:t>’</a:t>
            </a:r>
            <a:r>
              <a:rPr lang="fr-FR" altLang="ja-JP" sz="3200" dirty="0" smtClean="0">
                <a:solidFill>
                  <a:srgbClr val="C1EEFF"/>
                </a:solidFill>
                <a:cs typeface="Arial" charset="0"/>
              </a:rPr>
              <a:t>INSTABILITÉ </a:t>
            </a:r>
            <a:r>
              <a:rPr lang="fr-FR" altLang="ja-JP" sz="3200" dirty="0">
                <a:solidFill>
                  <a:srgbClr val="C1EEFF"/>
                </a:solidFill>
                <a:cs typeface="Arial" charset="0"/>
              </a:rPr>
              <a:t>: </a:t>
            </a:r>
            <a:endParaRPr lang="fr-FR" sz="3200" dirty="0">
              <a:solidFill>
                <a:srgbClr val="C1EEFF"/>
              </a:solidFill>
              <a:cs typeface="Arial" charset="0"/>
            </a:endParaRPr>
          </a:p>
        </p:txBody>
      </p:sp>
      <p:sp>
        <p:nvSpPr>
          <p:cNvPr id="183339" name="AutoShape 43"/>
          <p:cNvSpPr>
            <a:spLocks noChangeArrowheads="1"/>
          </p:cNvSpPr>
          <p:nvPr/>
        </p:nvSpPr>
        <p:spPr bwMode="auto">
          <a:xfrm rot="807711">
            <a:off x="3167063" y="5391150"/>
            <a:ext cx="2586037" cy="215900"/>
          </a:xfrm>
          <a:prstGeom prst="rightArrow">
            <a:avLst>
              <a:gd name="adj1" fmla="val 50000"/>
              <a:gd name="adj2" fmla="val 299448"/>
            </a:avLst>
          </a:prstGeom>
          <a:solidFill>
            <a:srgbClr val="3366FF"/>
          </a:solidFill>
          <a:ln w="9525">
            <a:solidFill>
              <a:srgbClr val="3366FF"/>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32800" name="Rectangle 36"/>
          <p:cNvSpPr>
            <a:spLocks noChangeArrowheads="1"/>
          </p:cNvSpPr>
          <p:nvPr/>
        </p:nvSpPr>
        <p:spPr bwMode="auto">
          <a:xfrm>
            <a:off x="1828800" y="6318250"/>
            <a:ext cx="166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sp>
        <p:nvSpPr>
          <p:cNvPr id="32801" name="Rectangle 37"/>
          <p:cNvSpPr>
            <a:spLocks noChangeArrowheads="1"/>
          </p:cNvSpPr>
          <p:nvPr/>
        </p:nvSpPr>
        <p:spPr bwMode="auto">
          <a:xfrm>
            <a:off x="1135063" y="2920387"/>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pPr algn="ctr"/>
            <a:r>
              <a:rPr lang="fr-FR" sz="1800" i="1" dirty="0">
                <a:solidFill>
                  <a:srgbClr val="FFFFFF"/>
                </a:solidFill>
                <a:latin typeface="Helvetica Neue Light" charset="0"/>
                <a:ea typeface="ヒラギノ角ゴ ProN W3" charset="0"/>
                <a:cs typeface="ヒラギノ角ゴ ProN W3" charset="0"/>
              </a:rPr>
              <a:t>Berry : JBJS </a:t>
            </a:r>
            <a:r>
              <a:rPr lang="fr-FR" sz="1800" i="1" dirty="0" err="1">
                <a:solidFill>
                  <a:srgbClr val="FFFFFF"/>
                </a:solidFill>
                <a:latin typeface="Helvetica Neue Light" charset="0"/>
                <a:ea typeface="ヒラギノ角ゴ ProN W3" charset="0"/>
                <a:cs typeface="ヒラギノ角ゴ ProN W3" charset="0"/>
              </a:rPr>
              <a:t>am</a:t>
            </a:r>
            <a:r>
              <a:rPr lang="fr-FR" sz="1800" i="1" dirty="0">
                <a:solidFill>
                  <a:srgbClr val="FFFFFF"/>
                </a:solidFill>
                <a:latin typeface="Helvetica Neue Light" charset="0"/>
                <a:ea typeface="ヒラギノ角ゴ ProN W3" charset="0"/>
                <a:cs typeface="ヒラギノ角ゴ ProN W3" charset="0"/>
              </a:rPr>
              <a:t> 2007 87 </a:t>
            </a:r>
            <a:r>
              <a:rPr lang="fr-FR" sz="1800" i="1" dirty="0">
                <a:latin typeface="Helvetica Neue Light" charset="0"/>
                <a:ea typeface="ヒラギノ角ゴ ProN W3" charset="0"/>
                <a:cs typeface="ヒラギノ角ゴ ProN W3" charset="0"/>
              </a:rPr>
              <a:t>a:</a:t>
            </a:r>
          </a:p>
        </p:txBody>
      </p:sp>
      <p:sp>
        <p:nvSpPr>
          <p:cNvPr id="9" name="Rectangle 36"/>
          <p:cNvSpPr>
            <a:spLocks noChangeArrowheads="1"/>
          </p:cNvSpPr>
          <p:nvPr/>
        </p:nvSpPr>
        <p:spPr bwMode="auto">
          <a:xfrm>
            <a:off x="6961498" y="564161"/>
            <a:ext cx="1929283" cy="2859815"/>
          </a:xfrm>
          <a:prstGeom prst="rect">
            <a:avLst/>
          </a:prstGeom>
          <a:noFill/>
          <a:ln w="9525">
            <a:solidFill>
              <a:srgbClr val="A7052E"/>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marL="282575" lvl="1" indent="-168275">
              <a:lnSpc>
                <a:spcPct val="98000"/>
              </a:lnSpc>
              <a:spcBef>
                <a:spcPct val="25000"/>
              </a:spcBef>
              <a:buClr>
                <a:srgbClr val="A50021"/>
              </a:buClr>
            </a:pPr>
            <a:endParaRPr lang="fr-FR" sz="1600" b="1" dirty="0">
              <a:solidFill>
                <a:srgbClr val="FFFFFF"/>
              </a:solidFill>
              <a:latin typeface="Helvetica Neue Light" charset="0"/>
              <a:ea typeface="ヒラギノ角ゴ ProN W3" charset="0"/>
              <a:cs typeface="ヒラギノ角ゴ ProN W3" charset="0"/>
            </a:endParaRPr>
          </a:p>
          <a:p>
            <a:pPr marL="857250" lvl="3" indent="-168275">
              <a:lnSpc>
                <a:spcPct val="98000"/>
              </a:lnSpc>
              <a:spcBef>
                <a:spcPct val="5000"/>
              </a:spcBef>
              <a:buClr>
                <a:srgbClr val="A50021"/>
              </a:buClr>
              <a:buFontTx/>
              <a:buChar char="•"/>
            </a:pPr>
            <a:r>
              <a:rPr lang="fr-FR" sz="1600" dirty="0">
                <a:solidFill>
                  <a:srgbClr val="FFFFFF"/>
                </a:solidFill>
                <a:latin typeface="Helvetica Neue Light" charset="0"/>
                <a:ea typeface="ヒラギノ角ゴ ProN W3" charset="0"/>
                <a:cs typeface="ヒラギノ角ゴ ProN W3" charset="0"/>
              </a:rPr>
              <a:t>1-5    / an  	4,2 % </a:t>
            </a:r>
          </a:p>
          <a:p>
            <a:pPr marL="857250" lvl="3" indent="-168275">
              <a:lnSpc>
                <a:spcPct val="98000"/>
              </a:lnSpc>
              <a:spcBef>
                <a:spcPct val="5000"/>
              </a:spcBef>
              <a:buClr>
                <a:srgbClr val="A50021"/>
              </a:buClr>
              <a:buFontTx/>
              <a:buChar char="•"/>
            </a:pPr>
            <a:r>
              <a:rPr lang="fr-FR" sz="1600" dirty="0">
                <a:solidFill>
                  <a:srgbClr val="FFFFFF"/>
                </a:solidFill>
                <a:latin typeface="Helvetica Neue Light" charset="0"/>
                <a:ea typeface="ヒラギノ角ゴ ProN W3" charset="0"/>
                <a:cs typeface="ヒラギノ角ゴ ProN W3" charset="0"/>
              </a:rPr>
              <a:t>6-10  / an   	3,4 % </a:t>
            </a:r>
          </a:p>
          <a:p>
            <a:pPr marL="857250" lvl="3" indent="-168275">
              <a:lnSpc>
                <a:spcPct val="98000"/>
              </a:lnSpc>
              <a:spcBef>
                <a:spcPct val="5000"/>
              </a:spcBef>
              <a:buClr>
                <a:srgbClr val="A50021"/>
              </a:buClr>
              <a:buFontTx/>
              <a:buChar char="•"/>
            </a:pPr>
            <a:r>
              <a:rPr lang="fr-FR" sz="1600" dirty="0">
                <a:solidFill>
                  <a:srgbClr val="FFFFFF"/>
                </a:solidFill>
                <a:latin typeface="Helvetica Neue Light" charset="0"/>
                <a:ea typeface="ヒラギノ角ゴ ProN W3" charset="0"/>
                <a:cs typeface="ヒラギノ角ゴ ProN W3" charset="0"/>
              </a:rPr>
              <a:t>11-25 / an  	2,6 % </a:t>
            </a:r>
          </a:p>
          <a:p>
            <a:pPr marL="857250" lvl="3" indent="-168275">
              <a:lnSpc>
                <a:spcPct val="98000"/>
              </a:lnSpc>
              <a:spcBef>
                <a:spcPct val="5000"/>
              </a:spcBef>
              <a:buClr>
                <a:srgbClr val="A50021"/>
              </a:buClr>
              <a:buFontTx/>
              <a:buChar char="•"/>
            </a:pPr>
            <a:r>
              <a:rPr lang="fr-FR" sz="1600" dirty="0">
                <a:solidFill>
                  <a:srgbClr val="FFFFFF"/>
                </a:solidFill>
                <a:latin typeface="Helvetica Neue Light" charset="0"/>
                <a:ea typeface="ヒラギノ角ゴ ProN W3" charset="0"/>
                <a:cs typeface="ヒラギノ角ゴ ProN W3" charset="0"/>
              </a:rPr>
              <a:t>26-50 / an  	2,4 % </a:t>
            </a:r>
          </a:p>
          <a:p>
            <a:pPr marL="857250" lvl="3" indent="-168275">
              <a:lnSpc>
                <a:spcPct val="98000"/>
              </a:lnSpc>
              <a:spcBef>
                <a:spcPct val="5000"/>
              </a:spcBef>
              <a:buClr>
                <a:srgbClr val="A50021"/>
              </a:buClr>
              <a:buFontTx/>
              <a:buChar char="•"/>
            </a:pPr>
            <a:r>
              <a:rPr lang="fr-FR" sz="1600" dirty="0">
                <a:solidFill>
                  <a:srgbClr val="FFFFFF"/>
                </a:solidFill>
                <a:latin typeface="Helvetica Neue Light" charset="0"/>
                <a:ea typeface="ヒラギノ角ゴ ProN W3" charset="0"/>
                <a:cs typeface="ヒラギノ角ゴ ProN W3" charset="0"/>
              </a:rPr>
              <a:t>&gt; 50  / an   	1,5 % </a:t>
            </a:r>
          </a:p>
          <a:p>
            <a:pPr>
              <a:lnSpc>
                <a:spcPct val="58000"/>
              </a:lnSpc>
              <a:spcBef>
                <a:spcPct val="35000"/>
              </a:spcBef>
              <a:buClr>
                <a:srgbClr val="A50021"/>
              </a:buClr>
            </a:pPr>
            <a:r>
              <a:rPr lang="fr-FR" sz="1600" dirty="0">
                <a:solidFill>
                  <a:srgbClr val="FFFFFF"/>
                </a:solidFill>
                <a:latin typeface="Helvetica Neue Light" charset="0"/>
                <a:ea typeface="ヒラギノ角ゴ ProN W3" charset="0"/>
                <a:cs typeface="ヒラギノ角ゴ ProN W3" charset="0"/>
              </a:rPr>
              <a:t> </a:t>
            </a:r>
            <a:br>
              <a:rPr lang="fr-FR" sz="1600" dirty="0">
                <a:solidFill>
                  <a:srgbClr val="FFFFFF"/>
                </a:solidFill>
                <a:latin typeface="Helvetica Neue Light" charset="0"/>
                <a:ea typeface="ヒラギノ角ゴ ProN W3" charset="0"/>
                <a:cs typeface="ヒラギノ角ゴ ProN W3" charset="0"/>
              </a:rPr>
            </a:br>
            <a:r>
              <a:rPr lang="fr-FR" sz="1600" dirty="0">
                <a:solidFill>
                  <a:srgbClr val="FFFFFF"/>
                </a:solidFill>
                <a:latin typeface="Helvetica Neue Light" charset="0"/>
                <a:ea typeface="ヒラギノ角ゴ ProN W3" charset="0"/>
                <a:cs typeface="ヒラギノ角ゴ ProN W3" charset="0"/>
              </a:rPr>
              <a:t> </a:t>
            </a:r>
          </a:p>
          <a:p>
            <a:pPr>
              <a:lnSpc>
                <a:spcPct val="58000"/>
              </a:lnSpc>
              <a:spcBef>
                <a:spcPct val="35000"/>
              </a:spcBef>
              <a:buClr>
                <a:srgbClr val="A50021"/>
              </a:buClr>
              <a:buFontTx/>
              <a:buChar char="•"/>
            </a:pPr>
            <a:endParaRPr lang="fr-FR" sz="1600" dirty="0">
              <a:solidFill>
                <a:srgbClr val="FFFFFF"/>
              </a:solidFill>
              <a:latin typeface="Helvetica Neue Light" charset="0"/>
              <a:ea typeface="ヒラギノ角ゴ ProN W3" charset="0"/>
              <a:cs typeface="ヒラギノ角ゴ ProN W3" charset="0"/>
            </a:endParaRPr>
          </a:p>
        </p:txBody>
      </p:sp>
      <p:pic>
        <p:nvPicPr>
          <p:cNvPr id="11" name="Image 5" descr="aco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3209" y="6101557"/>
            <a:ext cx="1737572" cy="58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83339"/>
                                        </p:tgtEl>
                                        <p:attrNameLst>
                                          <p:attrName>style.visibility</p:attrName>
                                        </p:attrNameLst>
                                      </p:cBhvr>
                                      <p:to>
                                        <p:strVal val="visible"/>
                                      </p:to>
                                    </p:set>
                                    <p:anim from="(-#ppt_w/2)" to="(#ppt_x)" calcmode="lin" valueType="num">
                                      <p:cBhvr>
                                        <p:cTn id="7" dur="600" fill="hold">
                                          <p:stCondLst>
                                            <p:cond delay="0"/>
                                          </p:stCondLst>
                                        </p:cTn>
                                        <p:tgtEl>
                                          <p:spTgt spid="183339"/>
                                        </p:tgtEl>
                                        <p:attrNameLst>
                                          <p:attrName>ppt_x</p:attrName>
                                        </p:attrNameLst>
                                      </p:cBhvr>
                                    </p:anim>
                                    <p:anim from="0" to="-1.0" calcmode="lin" valueType="num">
                                      <p:cBhvr>
                                        <p:cTn id="8" dur="200" decel="50000" autoRev="1" fill="hold">
                                          <p:stCondLst>
                                            <p:cond delay="600"/>
                                          </p:stCondLst>
                                        </p:cTn>
                                        <p:tgtEl>
                                          <p:spTgt spid="183339"/>
                                        </p:tgtEl>
                                        <p:attrNameLst>
                                          <p:attrName>xshear</p:attrName>
                                        </p:attrNameLst>
                                      </p:cBhvr>
                                    </p:anim>
                                    <p:animScale>
                                      <p:cBhvr>
                                        <p:cTn id="9" dur="200" decel="100000" autoRev="1" fill="hold">
                                          <p:stCondLst>
                                            <p:cond delay="600"/>
                                          </p:stCondLst>
                                        </p:cTn>
                                        <p:tgtEl>
                                          <p:spTgt spid="183339"/>
                                        </p:tgtEl>
                                      </p:cBhvr>
                                      <p:from x="100000" y="100000"/>
                                      <p:to x="80000" y="100000"/>
                                    </p:animScale>
                                    <p:anim by="(#ppt_h/3+#ppt_w*0.1)" calcmode="lin" valueType="num">
                                      <p:cBhvr additive="sum">
                                        <p:cTn id="10" dur="200" decel="100000" autoRev="1" fill="hold">
                                          <p:stCondLst>
                                            <p:cond delay="600"/>
                                          </p:stCondLst>
                                        </p:cTn>
                                        <p:tgtEl>
                                          <p:spTgt spid="18333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39"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7.5|3.2|12.1|9.3"/>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PPWINTOTALSEGMENTS" val="0"/>
</p:tagLst>
</file>

<file path=ppt/tags/tag5.xml><?xml version="1.0" encoding="utf-8"?>
<p:tagLst xmlns:a="http://schemas.openxmlformats.org/drawingml/2006/main" xmlns:r="http://schemas.openxmlformats.org/officeDocument/2006/relationships" xmlns:p="http://schemas.openxmlformats.org/presentationml/2006/main">
  <p:tag name="PPWINTOTALSEGMENTS"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eu foncé dégradé">
  <a:themeElements>
    <a:clrScheme name="Mé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é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bleu foncé dégradé.thmx</Template>
  <TotalTime>2127</TotalTime>
  <Words>1967</Words>
  <Application>Microsoft Macintosh PowerPoint</Application>
  <PresentationFormat>Présentation à l'écran (4:3)</PresentationFormat>
  <Paragraphs>411</Paragraphs>
  <Slides>50</Slides>
  <Notes>28</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50</vt:i4>
      </vt:variant>
    </vt:vector>
  </HeadingPairs>
  <TitlesOfParts>
    <vt:vector size="54" baseType="lpstr">
      <vt:lpstr>bleu foncé dégradé</vt:lpstr>
      <vt:lpstr>Image</vt:lpstr>
      <vt:lpstr>Excel.Sheet.8</vt:lpstr>
      <vt:lpstr>Acrobat Document</vt:lpstr>
      <vt:lpstr>La prothèse totale de hanche en 2013   </vt:lpstr>
      <vt:lpstr>Intervention fréquente</vt:lpstr>
      <vt:lpstr>Qu’attendent nos patients ?</vt:lpstr>
      <vt:lpstr>Nouveaux  Patients,  Nouveaux Challenges</vt:lpstr>
      <vt:lpstr>Présentation PowerPoint</vt:lpstr>
      <vt:lpstr>Axes de travail </vt:lpstr>
      <vt:lpstr>CAUSES DES ECHECS DES PTH</vt:lpstr>
      <vt:lpstr>Présentation PowerPoint</vt:lpstr>
      <vt:lpstr>Présentation PowerPoint</vt:lpstr>
      <vt:lpstr>Prévention des luxations</vt:lpstr>
      <vt:lpstr>Pourquoi la D.M.?</vt:lpstr>
      <vt:lpstr>LUXATIONS: RESULTATS EN CHIRURGIE DE PREMIERE INTENTION &lt; 1 %  ( Moyenne de  2 à 4% avec des cups standards)</vt:lpstr>
      <vt:lpstr>Fiabilité:  survie </vt:lpstr>
      <vt:lpstr>Présentation PowerPoint</vt:lpstr>
      <vt:lpstr>Douleurs</vt:lpstr>
      <vt:lpstr>Conflit  psoas - cupule 1ère cause de douleurs à moyen terme </vt:lpstr>
      <vt:lpstr>Conflit antérieur psoas - cupule avec quelles cupules ?</vt:lpstr>
      <vt:lpstr>Conflit antérieur psoas-cupule  Facteur anatomique favorisant  ? </vt:lpstr>
      <vt:lpstr>Présentation PowerPoint</vt:lpstr>
      <vt:lpstr>Présentation PowerPoint</vt:lpstr>
      <vt:lpstr>REST</vt:lpstr>
      <vt:lpstr>Reconstruction anatomique du fémur</vt:lpstr>
      <vt:lpstr>TOUTES LES HANCHES NE SONT PAS IDENTIQUES</vt:lpstr>
      <vt:lpstr>MEILLEURE ALTERNATIVE CLINIQUE</vt:lpstr>
      <vt:lpstr>Présentation PowerPoint</vt:lpstr>
      <vt:lpstr>Présentation PowerPoint</vt:lpstr>
      <vt:lpstr>PTH  ANATOMIQUE  MODULAIRE:  SOLUTION PERSONNALISEE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Quels sont les choix ?</vt:lpstr>
      <vt:lpstr>Alumine - Alumine</vt:lpstr>
      <vt:lpstr>Métal - Métal</vt:lpstr>
      <vt:lpstr>X3™ Résistance à l’usure</vt:lpstr>
      <vt:lpstr>Présentation PowerPoint</vt:lpstr>
      <vt:lpstr>Voies mini - invasives</vt:lpstr>
      <vt:lpstr>Présentation PowerPoint</vt:lpstr>
      <vt:lpstr>PTH « sur mesure »</vt:lpstr>
      <vt:lpstr>Présentation PowerPoint</vt:lpstr>
      <vt:lpstr>Présentation PowerPoint</vt:lpstr>
      <vt:lpstr>PTH et sujet jeune: Il y a – t – il  une limite inférieure d’âge ?</vt:lpstr>
      <vt:lpstr>Présentation PowerPoint</vt:lpstr>
      <vt:lpstr>CDR: Femme 59 ans, 1m 60, 79 Kg</vt:lpstr>
      <vt:lpstr>Présentation PowerPoint</vt:lpstr>
      <vt:lpstr>Merci pour votre attention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PTH et cotyle à double mobilité</dc:title>
  <dc:creator>Admin</dc:creator>
  <cp:lastModifiedBy>Richard BERACASSAT</cp:lastModifiedBy>
  <cp:revision>264</cp:revision>
  <dcterms:created xsi:type="dcterms:W3CDTF">2011-02-13T10:49:08Z</dcterms:created>
  <dcterms:modified xsi:type="dcterms:W3CDTF">2013-10-12T04:44:48Z</dcterms:modified>
</cp:coreProperties>
</file>