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9" r:id="rId19"/>
    <p:sldId id="275" r:id="rId20"/>
    <p:sldId id="278" r:id="rId21"/>
    <p:sldId id="280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2" d="100"/>
          <a:sy n="62" d="100"/>
        </p:scale>
        <p:origin x="-233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07/10/12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07/10/12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07/10/12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07/10/12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07/10/12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07/10/12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07/10/12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07/10/12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07/10/12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07/10/12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07/10/12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6636D-D922-432D-A958-524484B5923D}" type="datetimeFigureOut">
              <a:rPr lang="en-US" smtClean="0"/>
              <a:pPr/>
              <a:t>07/10/12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7" Type="http://schemas.openxmlformats.org/officeDocument/2006/relationships/image" Target="../media/image29.jpeg"/><Relationship Id="rId8" Type="http://schemas.openxmlformats.org/officeDocument/2006/relationships/image" Target="../media/image30.jpeg"/><Relationship Id="rId9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4" Type="http://schemas.openxmlformats.org/officeDocument/2006/relationships/image" Target="../media/image33.tiff"/><Relationship Id="rId5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5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La Cheville dégénérative:</a:t>
            </a:r>
            <a:br>
              <a:rPr lang="fr-FR" dirty="0" smtClean="0"/>
            </a:br>
            <a:r>
              <a:rPr lang="fr-FR" dirty="0" smtClean="0"/>
              <a:t>arthroplastie de cheville.</a:t>
            </a:r>
            <a:br>
              <a:rPr lang="fr-FR" dirty="0" smtClean="0"/>
            </a:br>
            <a:r>
              <a:rPr lang="fr-FR" dirty="0" smtClean="0"/>
              <a:t>( </a:t>
            </a:r>
            <a:r>
              <a:rPr lang="fr-FR" smtClean="0"/>
              <a:t>2</a:t>
            </a:r>
            <a:r>
              <a:rPr lang="fr-FR" baseline="30000" smtClean="0"/>
              <a:t>e</a:t>
            </a:r>
            <a:r>
              <a:rPr lang="fr-FR" smtClean="0"/>
              <a:t> partie )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762386" y="4431622"/>
            <a:ext cx="5686045" cy="1207178"/>
          </a:xfrm>
        </p:spPr>
        <p:txBody>
          <a:bodyPr>
            <a:normAutofit fontScale="55000" lnSpcReduction="20000"/>
          </a:bodyPr>
          <a:lstStyle/>
          <a:p>
            <a:r>
              <a:rPr lang="fr-FR" dirty="0"/>
              <a:t>Dr Romain BIDAR</a:t>
            </a:r>
          </a:p>
          <a:p>
            <a:r>
              <a:rPr lang="fr-FR" dirty="0"/>
              <a:t>Cabinet de chirurgie orthopédique « le Liner », Alès.</a:t>
            </a:r>
          </a:p>
          <a:p>
            <a:r>
              <a:rPr lang="fr-FR" dirty="0"/>
              <a:t>CHU </a:t>
            </a:r>
            <a:r>
              <a:rPr lang="fr-FR" dirty="0" err="1"/>
              <a:t>Carémeau</a:t>
            </a:r>
            <a:r>
              <a:rPr lang="fr-FR" dirty="0"/>
              <a:t>, Nîmes. </a:t>
            </a:r>
          </a:p>
          <a:p>
            <a:endParaRPr lang="fr-FR" dirty="0"/>
          </a:p>
        </p:txBody>
      </p:sp>
      <p:pic>
        <p:nvPicPr>
          <p:cNvPr id="4" name="Image 3" descr="aco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558" y="6164283"/>
            <a:ext cx="1636442" cy="55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2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672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Arthroplastie de cheville: </a:t>
            </a:r>
            <a:br>
              <a:rPr lang="fr-FR" dirty="0"/>
            </a:br>
            <a:r>
              <a:rPr lang="fr-FR" dirty="0"/>
              <a:t>Technique opératoire.</a:t>
            </a:r>
          </a:p>
        </p:txBody>
      </p:sp>
      <p:pic>
        <p:nvPicPr>
          <p:cNvPr id="4" name="Espace réservé du contenu 3" descr="IMG_785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197" r="-21197"/>
          <a:stretch>
            <a:fillRect/>
          </a:stretch>
        </p:blipFill>
        <p:spPr>
          <a:xfrm>
            <a:off x="0" y="1767135"/>
            <a:ext cx="9144000" cy="4814618"/>
          </a:xfrm>
        </p:spPr>
      </p:pic>
      <p:pic>
        <p:nvPicPr>
          <p:cNvPr id="5" name="Image 4" descr="aco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558" y="6164283"/>
            <a:ext cx="1636442" cy="55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747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269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Arthroplastie de cheville: </a:t>
            </a:r>
            <a:br>
              <a:rPr lang="fr-FR" dirty="0"/>
            </a:br>
            <a:r>
              <a:rPr lang="fr-FR" dirty="0"/>
              <a:t>Technique opératoire.</a:t>
            </a:r>
          </a:p>
        </p:txBody>
      </p:sp>
      <p:pic>
        <p:nvPicPr>
          <p:cNvPr id="4" name="Espace réservé du contenu 3" descr="IMG_786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91" r="-20791"/>
          <a:stretch>
            <a:fillRect/>
          </a:stretch>
        </p:blipFill>
        <p:spPr>
          <a:xfrm>
            <a:off x="0" y="1808552"/>
            <a:ext cx="9144000" cy="4842229"/>
          </a:xfrm>
        </p:spPr>
      </p:pic>
      <p:pic>
        <p:nvPicPr>
          <p:cNvPr id="5" name="Image 4" descr="aco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558" y="6164283"/>
            <a:ext cx="1636442" cy="55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28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108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Arthroplastie de cheville: </a:t>
            </a:r>
            <a:br>
              <a:rPr lang="fr-FR" dirty="0"/>
            </a:br>
            <a:r>
              <a:rPr lang="fr-FR" dirty="0"/>
              <a:t>Technique opératoire.</a:t>
            </a:r>
          </a:p>
        </p:txBody>
      </p:sp>
      <p:pic>
        <p:nvPicPr>
          <p:cNvPr id="4" name="Espace réservé du contenu 3" descr="IMG_786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993" r="-20993"/>
          <a:stretch>
            <a:fillRect/>
          </a:stretch>
        </p:blipFill>
        <p:spPr>
          <a:xfrm>
            <a:off x="0" y="1849970"/>
            <a:ext cx="9144000" cy="4828424"/>
          </a:xfrm>
        </p:spPr>
      </p:pic>
      <p:pic>
        <p:nvPicPr>
          <p:cNvPr id="5" name="Image 4" descr="aco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558" y="6164283"/>
            <a:ext cx="1636442" cy="55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57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108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Arthroplastie de cheville: </a:t>
            </a:r>
            <a:br>
              <a:rPr lang="fr-FR" dirty="0"/>
            </a:br>
            <a:r>
              <a:rPr lang="fr-FR" dirty="0"/>
              <a:t>Technique opératoire.</a:t>
            </a:r>
          </a:p>
        </p:txBody>
      </p:sp>
      <p:pic>
        <p:nvPicPr>
          <p:cNvPr id="4" name="Espace réservé du contenu 3" descr="IMG_786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589" r="-20589"/>
          <a:stretch>
            <a:fillRect/>
          </a:stretch>
        </p:blipFill>
        <p:spPr>
          <a:xfrm>
            <a:off x="0" y="1849969"/>
            <a:ext cx="9144000" cy="4856035"/>
          </a:xfrm>
        </p:spPr>
      </p:pic>
      <p:pic>
        <p:nvPicPr>
          <p:cNvPr id="5" name="Image 4" descr="aco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558" y="6164283"/>
            <a:ext cx="1636442" cy="55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783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6727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Arthroplastie de cheville: </a:t>
            </a:r>
            <a:br>
              <a:rPr lang="fr-FR" dirty="0"/>
            </a:br>
            <a:r>
              <a:rPr lang="fr-FR" dirty="0"/>
              <a:t>Technique opératoire.</a:t>
            </a:r>
          </a:p>
        </p:txBody>
      </p:sp>
      <p:pic>
        <p:nvPicPr>
          <p:cNvPr id="4" name="Espace réservé du contenu 3" descr="IMG_786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91" r="-20791"/>
          <a:stretch>
            <a:fillRect/>
          </a:stretch>
        </p:blipFill>
        <p:spPr>
          <a:xfrm>
            <a:off x="0" y="1794746"/>
            <a:ext cx="9144000" cy="4842229"/>
          </a:xfrm>
        </p:spPr>
      </p:pic>
      <p:pic>
        <p:nvPicPr>
          <p:cNvPr id="5" name="Image 4" descr="aco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558" y="6164283"/>
            <a:ext cx="1636442" cy="55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359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9489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Arthroplastie de cheville: </a:t>
            </a:r>
            <a:br>
              <a:rPr lang="fr-FR" dirty="0"/>
            </a:br>
            <a:r>
              <a:rPr lang="fr-FR" dirty="0"/>
              <a:t>Technique opératoire.</a:t>
            </a:r>
          </a:p>
        </p:txBody>
      </p:sp>
      <p:pic>
        <p:nvPicPr>
          <p:cNvPr id="4" name="Espace réservé du contenu 3" descr="IMG_786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64" r="-18164"/>
          <a:stretch>
            <a:fillRect/>
          </a:stretch>
        </p:blipFill>
        <p:spPr>
          <a:xfrm>
            <a:off x="-818678" y="2350362"/>
            <a:ext cx="7154026" cy="3934439"/>
          </a:xfrm>
        </p:spPr>
      </p:pic>
      <p:pic>
        <p:nvPicPr>
          <p:cNvPr id="5" name="Image 4" descr="IMG_7867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6" r="-15656"/>
          <a:stretch/>
        </p:blipFill>
        <p:spPr>
          <a:xfrm>
            <a:off x="4555608" y="2346221"/>
            <a:ext cx="5287263" cy="3965351"/>
          </a:xfrm>
          <a:prstGeom prst="rect">
            <a:avLst/>
          </a:prstGeom>
        </p:spPr>
      </p:pic>
      <p:pic>
        <p:nvPicPr>
          <p:cNvPr id="6" name="Image 5" descr="aco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757" y="6384123"/>
            <a:ext cx="1073842" cy="36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925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9489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Arthroplastie de cheville: </a:t>
            </a:r>
            <a:br>
              <a:rPr lang="fr-FR" dirty="0"/>
            </a:br>
            <a:r>
              <a:rPr lang="fr-FR" dirty="0"/>
              <a:t>Technique opératoire.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346975"/>
            <a:ext cx="8229600" cy="3654935"/>
          </a:xfrm>
        </p:spPr>
        <p:txBody>
          <a:bodyPr>
            <a:normAutofit fontScale="70000" lnSpcReduction="20000"/>
          </a:bodyPr>
          <a:lstStyle/>
          <a:p>
            <a:r>
              <a:rPr lang="fr-FR" sz="2900" b="1" u="sng" dirty="0" smtClean="0"/>
              <a:t>Gestes associés possibles:</a:t>
            </a:r>
          </a:p>
          <a:p>
            <a:pPr lvl="1"/>
            <a:r>
              <a:rPr lang="fr-FR" sz="2500" dirty="0" err="1" smtClean="0"/>
              <a:t>Ligamentoplastie</a:t>
            </a:r>
            <a:r>
              <a:rPr lang="fr-FR" sz="2500" dirty="0" smtClean="0"/>
              <a:t> de cheville.</a:t>
            </a:r>
          </a:p>
          <a:p>
            <a:pPr lvl="1"/>
            <a:r>
              <a:rPr lang="fr-FR" sz="2500" dirty="0" smtClean="0"/>
              <a:t>Arthrodèse sous </a:t>
            </a:r>
            <a:r>
              <a:rPr lang="fr-FR" sz="2500" dirty="0" err="1" smtClean="0"/>
              <a:t>talienne</a:t>
            </a:r>
            <a:r>
              <a:rPr lang="fr-FR" sz="2500" dirty="0" smtClean="0"/>
              <a:t>.</a:t>
            </a:r>
          </a:p>
          <a:p>
            <a:pPr lvl="1"/>
            <a:r>
              <a:rPr lang="fr-FR" sz="2500" dirty="0" smtClean="0"/>
              <a:t>Ostéotomie calcanéenne.</a:t>
            </a:r>
          </a:p>
          <a:p>
            <a:pPr lvl="1"/>
            <a:r>
              <a:rPr lang="fr-FR" sz="2500" dirty="0" smtClean="0"/>
              <a:t>Ostéotomie </a:t>
            </a:r>
            <a:r>
              <a:rPr lang="fr-FR" sz="2500" dirty="0" err="1" smtClean="0"/>
              <a:t>metatarsienne</a:t>
            </a:r>
            <a:r>
              <a:rPr lang="fr-FR" sz="2500" dirty="0" smtClean="0"/>
              <a:t>.</a:t>
            </a:r>
          </a:p>
          <a:p>
            <a:pPr lvl="7"/>
            <a:endParaRPr lang="fr-FR" sz="1700" dirty="0" smtClean="0"/>
          </a:p>
          <a:p>
            <a:r>
              <a:rPr lang="fr-FR" sz="2900" b="1" u="sng" dirty="0" smtClean="0"/>
              <a:t>Soins post-opératoires:</a:t>
            </a:r>
          </a:p>
          <a:p>
            <a:pPr lvl="1"/>
            <a:r>
              <a:rPr lang="fr-FR" sz="2500" dirty="0" smtClean="0"/>
              <a:t>Appui dés J3 avec botte de marche 3 à 6 semaines.</a:t>
            </a:r>
          </a:p>
          <a:p>
            <a:pPr lvl="1"/>
            <a:r>
              <a:rPr lang="fr-FR" sz="2500" dirty="0" smtClean="0"/>
              <a:t>Sevrage botte et rééducation avec attelle (</a:t>
            </a:r>
            <a:r>
              <a:rPr lang="fr-FR" sz="2500" dirty="0" err="1" smtClean="0"/>
              <a:t>aircast</a:t>
            </a:r>
            <a:r>
              <a:rPr lang="fr-FR" sz="2500" dirty="0" smtClean="0"/>
              <a:t>) -&gt; 3éme mois.</a:t>
            </a:r>
          </a:p>
          <a:p>
            <a:endParaRPr lang="fr-FR" dirty="0"/>
          </a:p>
        </p:txBody>
      </p:sp>
      <p:pic>
        <p:nvPicPr>
          <p:cNvPr id="4" name="Image 3" descr="aco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491" y="6148710"/>
            <a:ext cx="1636442" cy="55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47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81086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Arthroplastie de cheville: </a:t>
            </a:r>
            <a:r>
              <a:rPr lang="fr-FR" dirty="0" smtClean="0"/>
              <a:t>Résultats.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713170"/>
            <a:ext cx="8229600" cy="614483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fr-FR" sz="2000" dirty="0" smtClean="0"/>
          </a:p>
          <a:p>
            <a:r>
              <a:rPr lang="cs-CZ" b="1" u="sng" dirty="0" smtClean="0"/>
              <a:t>Série AFCP 2006:</a:t>
            </a:r>
          </a:p>
          <a:p>
            <a:pPr lvl="1"/>
            <a:r>
              <a:rPr lang="cs-CZ" dirty="0" smtClean="0"/>
              <a:t>592 PTC (555 </a:t>
            </a:r>
            <a:r>
              <a:rPr lang="cs-CZ" dirty="0" err="1" smtClean="0"/>
              <a:t>patients</a:t>
            </a:r>
            <a:r>
              <a:rPr lang="cs-CZ" dirty="0" smtClean="0"/>
              <a:t>)	 </a:t>
            </a:r>
            <a:r>
              <a:rPr lang="cs-CZ" dirty="0" err="1" smtClean="0"/>
              <a:t>toutes</a:t>
            </a:r>
            <a:r>
              <a:rPr lang="cs-CZ" dirty="0" smtClean="0"/>
              <a:t> </a:t>
            </a:r>
            <a:r>
              <a:rPr lang="cs-CZ" dirty="0" err="1" smtClean="0"/>
              <a:t>étiologies</a:t>
            </a:r>
            <a:r>
              <a:rPr lang="cs-CZ" dirty="0" smtClean="0"/>
              <a:t> </a:t>
            </a:r>
            <a:r>
              <a:rPr lang="cs-CZ" dirty="0" err="1" smtClean="0"/>
              <a:t>confondues</a:t>
            </a:r>
            <a:r>
              <a:rPr lang="cs-CZ" dirty="0" smtClean="0"/>
              <a:t>.</a:t>
            </a:r>
          </a:p>
          <a:p>
            <a:pPr lvl="1"/>
            <a:r>
              <a:rPr lang="cs-CZ" dirty="0" smtClean="0"/>
              <a:t>Age </a:t>
            </a:r>
            <a:r>
              <a:rPr lang="cs-CZ" dirty="0" err="1" smtClean="0"/>
              <a:t>moyen</a:t>
            </a:r>
            <a:r>
              <a:rPr lang="cs-CZ" dirty="0" smtClean="0"/>
              <a:t>: 56,4 </a:t>
            </a:r>
            <a:r>
              <a:rPr lang="cs-CZ" dirty="0" err="1" smtClean="0"/>
              <a:t>ans</a:t>
            </a:r>
            <a:r>
              <a:rPr lang="cs-CZ" dirty="0" smtClean="0"/>
              <a:t> </a:t>
            </a:r>
          </a:p>
          <a:p>
            <a:pPr lvl="1"/>
            <a:r>
              <a:rPr lang="fr-FR" dirty="0" smtClean="0"/>
              <a:t>553 revus à 3 ans:</a:t>
            </a:r>
          </a:p>
          <a:p>
            <a:pPr lvl="2"/>
            <a:r>
              <a:rPr lang="fr-FR" dirty="0" smtClean="0"/>
              <a:t>22 déposes pour arthrodèse (4%).</a:t>
            </a:r>
          </a:p>
          <a:p>
            <a:pPr lvl="2"/>
            <a:r>
              <a:rPr lang="fr-FR" dirty="0" smtClean="0"/>
              <a:t>12 changements de prothèse.</a:t>
            </a:r>
          </a:p>
          <a:p>
            <a:pPr lvl="1"/>
            <a:r>
              <a:rPr lang="fr-FR" dirty="0" smtClean="0"/>
              <a:t>Survie 94% 		Satisfaits 87,5 %	 Mécontents 5%.</a:t>
            </a:r>
          </a:p>
          <a:p>
            <a:pPr lvl="8"/>
            <a:endParaRPr lang="fr-FR" dirty="0" smtClean="0"/>
          </a:p>
          <a:p>
            <a:pPr lvl="6"/>
            <a:endParaRPr lang="fr-FR" u="sng" dirty="0" smtClean="0"/>
          </a:p>
          <a:p>
            <a:r>
              <a:rPr lang="fr-FR" b="1" u="sng" dirty="0" smtClean="0"/>
              <a:t>Résultats série PTC dans </a:t>
            </a:r>
            <a:r>
              <a:rPr lang="fr-FR" b="1" u="sng" dirty="0" err="1" smtClean="0"/>
              <a:t>P.Rhumatoïde</a:t>
            </a:r>
            <a:r>
              <a:rPr lang="fr-FR" b="1" u="sng" dirty="0" smtClean="0"/>
              <a:t> (</a:t>
            </a:r>
            <a:r>
              <a:rPr lang="fr-FR" b="1" i="1" u="sng" dirty="0" smtClean="0"/>
              <a:t>SOFCOT2012</a:t>
            </a:r>
            <a:r>
              <a:rPr lang="fr-FR" b="1" u="sng" dirty="0" smtClean="0"/>
              <a:t>):</a:t>
            </a:r>
          </a:p>
          <a:p>
            <a:pPr lvl="1"/>
            <a:r>
              <a:rPr lang="fr-FR" dirty="0" smtClean="0"/>
              <a:t>29 PTC (28 patients).</a:t>
            </a:r>
          </a:p>
          <a:p>
            <a:pPr lvl="1"/>
            <a:r>
              <a:rPr lang="fr-FR" dirty="0" smtClean="0"/>
              <a:t>Age moyen:51 ans.</a:t>
            </a:r>
          </a:p>
          <a:p>
            <a:pPr lvl="1"/>
            <a:r>
              <a:rPr lang="fr-FR" dirty="0" smtClean="0"/>
              <a:t>22 patients revus (23 PTC) revus à 7,5 ans.</a:t>
            </a:r>
          </a:p>
          <a:p>
            <a:pPr lvl="2"/>
            <a:r>
              <a:rPr lang="fr-FR" dirty="0" smtClean="0"/>
              <a:t>1 dépose pour arthrodèse (4%).</a:t>
            </a:r>
          </a:p>
          <a:p>
            <a:pPr lvl="2"/>
            <a:r>
              <a:rPr lang="fr-FR" dirty="0" smtClean="0"/>
              <a:t>5 reprises sans ablation de la prothèse (20%).</a:t>
            </a:r>
          </a:p>
          <a:p>
            <a:pPr lvl="1"/>
            <a:r>
              <a:rPr lang="fr-FR" dirty="0"/>
              <a:t>Survie 96%	100% de satisfaits	95% indolores repos	44% douloureux effort (EVA 4).  </a:t>
            </a:r>
          </a:p>
        </p:txBody>
      </p:sp>
    </p:spTree>
    <p:extLst>
      <p:ext uri="{BB962C8B-B14F-4D97-AF65-F5344CB8AC3E}">
        <p14:creationId xmlns:p14="http://schemas.microsoft.com/office/powerpoint/2010/main" val="2370575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00200"/>
          </a:xfrm>
        </p:spPr>
        <p:txBody>
          <a:bodyPr>
            <a:normAutofit fontScale="90000"/>
          </a:bodyPr>
          <a:lstStyle/>
          <a:p>
            <a:r>
              <a:rPr lang="fr-FR" dirty="0"/>
              <a:t>Arthroplastie de cheville: Résultats</a:t>
            </a:r>
            <a:r>
              <a:rPr lang="fr-FR" dirty="0" smtClean="0"/>
              <a:t>.</a:t>
            </a:r>
            <a:br>
              <a:rPr lang="fr-FR" dirty="0" smtClean="0"/>
            </a:br>
            <a:r>
              <a:rPr lang="fr-FR" dirty="0" smtClean="0"/>
              <a:t>Mr C… arthrose primitive,  72 ans.</a:t>
            </a:r>
            <a:endParaRPr lang="fr-FR" dirty="0"/>
          </a:p>
        </p:txBody>
      </p:sp>
      <p:pic>
        <p:nvPicPr>
          <p:cNvPr id="4" name="Espace réservé du contenu 3" descr="IMG_0573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7256" r="3811"/>
          <a:stretch/>
        </p:blipFill>
        <p:spPr>
          <a:xfrm>
            <a:off x="-1987333" y="1981200"/>
            <a:ext cx="8229600" cy="4525963"/>
          </a:xfrm>
        </p:spPr>
      </p:pic>
      <p:pic>
        <p:nvPicPr>
          <p:cNvPr id="5" name="Image 4" descr="IMG_057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0" r="15262"/>
          <a:stretch>
            <a:fillRect/>
          </a:stretch>
        </p:blipFill>
        <p:spPr>
          <a:xfrm>
            <a:off x="249034" y="2666052"/>
            <a:ext cx="2353792" cy="3460111"/>
          </a:xfrm>
          <a:prstGeom prst="rect">
            <a:avLst/>
          </a:prstGeom>
        </p:spPr>
      </p:pic>
      <p:pic>
        <p:nvPicPr>
          <p:cNvPr id="6" name="Image 5" descr="IMG_0570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" r="12734" b="14860"/>
          <a:stretch/>
        </p:blipFill>
        <p:spPr>
          <a:xfrm>
            <a:off x="6391617" y="2594886"/>
            <a:ext cx="2542698" cy="3531277"/>
          </a:xfrm>
          <a:prstGeom prst="rect">
            <a:avLst/>
          </a:prstGeom>
        </p:spPr>
      </p:pic>
      <p:pic>
        <p:nvPicPr>
          <p:cNvPr id="7" name="Image 6" descr="IMG_0314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811" t="2676" r="39811" b="4827"/>
          <a:stretch/>
        </p:blipFill>
        <p:spPr>
          <a:xfrm>
            <a:off x="1067309" y="1390140"/>
            <a:ext cx="5015163" cy="5398142"/>
          </a:xfrm>
          <a:prstGeom prst="rect">
            <a:avLst/>
          </a:prstGeom>
        </p:spPr>
      </p:pic>
      <p:pic>
        <p:nvPicPr>
          <p:cNvPr id="8" name="Image 7" descr="aco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558" y="6164283"/>
            <a:ext cx="1636442" cy="55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928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4047"/>
            <a:ext cx="9144000" cy="1392873"/>
          </a:xfrm>
        </p:spPr>
        <p:txBody>
          <a:bodyPr>
            <a:normAutofit fontScale="90000"/>
          </a:bodyPr>
          <a:lstStyle/>
          <a:p>
            <a:r>
              <a:rPr lang="fr-FR" dirty="0"/>
              <a:t>Arthroplastie de cheville: Résultats.</a:t>
            </a:r>
            <a:br>
              <a:rPr lang="fr-FR" dirty="0"/>
            </a:br>
            <a:r>
              <a:rPr lang="fr-FR" dirty="0"/>
              <a:t>Mr </a:t>
            </a:r>
            <a:r>
              <a:rPr lang="fr-FR" dirty="0" smtClean="0"/>
              <a:t>C… arthrite hémophilique,  50 </a:t>
            </a:r>
            <a:r>
              <a:rPr lang="fr-FR" dirty="0"/>
              <a:t>ans.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    </a:t>
            </a:r>
            <a:endParaRPr lang="fr-FR" dirty="0"/>
          </a:p>
        </p:txBody>
      </p:sp>
      <p:pic>
        <p:nvPicPr>
          <p:cNvPr id="8" name="Image 7" descr="IMG_056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50" t="24951" r="13650" b="-24951"/>
          <a:stretch/>
        </p:blipFill>
        <p:spPr>
          <a:xfrm>
            <a:off x="1779347" y="1546905"/>
            <a:ext cx="2735285" cy="3662118"/>
          </a:xfrm>
          <a:prstGeom prst="rect">
            <a:avLst/>
          </a:prstGeom>
        </p:spPr>
      </p:pic>
      <p:pic>
        <p:nvPicPr>
          <p:cNvPr id="9" name="Image 8" descr="IMG_056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7" t="17036" r="-16727" b="-17052"/>
          <a:stretch/>
        </p:blipFill>
        <p:spPr>
          <a:xfrm>
            <a:off x="4991244" y="1546905"/>
            <a:ext cx="2373879" cy="3178800"/>
          </a:xfrm>
          <a:prstGeom prst="rect">
            <a:avLst/>
          </a:prstGeom>
        </p:spPr>
      </p:pic>
      <p:pic>
        <p:nvPicPr>
          <p:cNvPr id="10" name="Image 9" descr="IMG_0568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3" b="-14680"/>
          <a:stretch/>
        </p:blipFill>
        <p:spPr>
          <a:xfrm>
            <a:off x="2133472" y="4071289"/>
            <a:ext cx="2381160" cy="3153600"/>
          </a:xfrm>
          <a:prstGeom prst="rect">
            <a:avLst/>
          </a:prstGeom>
        </p:spPr>
      </p:pic>
      <p:pic>
        <p:nvPicPr>
          <p:cNvPr id="11" name="Image 10" descr="IMG_0567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3" b="-12733"/>
          <a:stretch/>
        </p:blipFill>
        <p:spPr>
          <a:xfrm>
            <a:off x="4991244" y="4071289"/>
            <a:ext cx="2332513" cy="3122869"/>
          </a:xfrm>
          <a:prstGeom prst="rect">
            <a:avLst/>
          </a:prstGeom>
        </p:spPr>
      </p:pic>
      <p:grpSp>
        <p:nvGrpSpPr>
          <p:cNvPr id="3" name="Grouper 2"/>
          <p:cNvGrpSpPr/>
          <p:nvPr/>
        </p:nvGrpSpPr>
        <p:grpSpPr>
          <a:xfrm>
            <a:off x="0" y="1897748"/>
            <a:ext cx="9144000" cy="4134184"/>
            <a:chOff x="0" y="1897748"/>
            <a:chExt cx="9144000" cy="4134184"/>
          </a:xfrm>
        </p:grpSpPr>
        <p:pic>
          <p:nvPicPr>
            <p:cNvPr id="12" name="Image 11" descr="IMG_0636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6122" y="1897748"/>
              <a:ext cx="3087878" cy="4134184"/>
            </a:xfrm>
            <a:prstGeom prst="rect">
              <a:avLst/>
            </a:prstGeom>
          </p:spPr>
        </p:pic>
        <p:pic>
          <p:nvPicPr>
            <p:cNvPr id="13" name="Image 12" descr="IMG_0639.jp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897748"/>
              <a:ext cx="3077755" cy="4120631"/>
            </a:xfrm>
            <a:prstGeom prst="rect">
              <a:avLst/>
            </a:prstGeom>
          </p:spPr>
        </p:pic>
        <p:pic>
          <p:nvPicPr>
            <p:cNvPr id="14" name="Image 13" descr="IMG_0640.jp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3140" y="1897748"/>
              <a:ext cx="3082983" cy="4127631"/>
            </a:xfrm>
            <a:prstGeom prst="rect">
              <a:avLst/>
            </a:prstGeom>
          </p:spPr>
        </p:pic>
      </p:grpSp>
      <p:pic>
        <p:nvPicPr>
          <p:cNvPr id="15" name="Image 14" descr="aco3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650" y="6280693"/>
            <a:ext cx="1290945" cy="43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34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5506" y="358949"/>
            <a:ext cx="8786014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Arthroplastie </a:t>
            </a:r>
            <a:r>
              <a:rPr lang="fr-FR" dirty="0"/>
              <a:t>de </a:t>
            </a:r>
            <a:r>
              <a:rPr lang="fr-FR" dirty="0" smtClean="0"/>
              <a:t>cheville: Historique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21995" y="2830176"/>
            <a:ext cx="6090537" cy="372754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fr-FR" dirty="0" smtClean="0"/>
          </a:p>
          <a:p>
            <a:r>
              <a:rPr lang="fr-FR" sz="2600" b="1" dirty="0" smtClean="0"/>
              <a:t>1970</a:t>
            </a:r>
            <a:r>
              <a:rPr lang="fr-FR" sz="2200" b="1" dirty="0" smtClean="0"/>
              <a:t>: 	</a:t>
            </a:r>
            <a:r>
              <a:rPr lang="fr-FR" sz="2200" u="sng" dirty="0" smtClean="0"/>
              <a:t>1</a:t>
            </a:r>
            <a:r>
              <a:rPr lang="fr-FR" sz="2200" u="sng" baseline="30000" dirty="0" smtClean="0"/>
              <a:t>ère</a:t>
            </a:r>
            <a:r>
              <a:rPr lang="fr-FR" sz="2200" u="sng" dirty="0" smtClean="0"/>
              <a:t> génération </a:t>
            </a:r>
            <a:r>
              <a:rPr lang="fr-FR" sz="2200" u="sng" dirty="0"/>
              <a:t>PTC. </a:t>
            </a:r>
            <a:endParaRPr lang="fr-FR" sz="2200" u="sng" dirty="0" smtClean="0"/>
          </a:p>
          <a:p>
            <a:r>
              <a:rPr lang="fr-FR" sz="2200" dirty="0" smtClean="0"/>
              <a:t>Lord et Marotte puis Roy-Camille.</a:t>
            </a:r>
          </a:p>
          <a:p>
            <a:r>
              <a:rPr lang="fr-FR" sz="2200" dirty="0" smtClean="0"/>
              <a:t>Concept de prothèse de hanche sur la cheville?</a:t>
            </a:r>
          </a:p>
          <a:p>
            <a:r>
              <a:rPr lang="fr-FR" sz="2200" b="1" dirty="0" smtClean="0"/>
              <a:t>Abandon</a:t>
            </a:r>
            <a:r>
              <a:rPr lang="fr-FR" sz="2200" b="1" dirty="0"/>
              <a:t>.</a:t>
            </a:r>
            <a:endParaRPr lang="fr-FR" sz="2200" b="1" dirty="0" smtClean="0"/>
          </a:p>
          <a:p>
            <a:r>
              <a:rPr lang="fr-FR" sz="2400" i="1" dirty="0" smtClean="0"/>
              <a:t> </a:t>
            </a:r>
            <a:r>
              <a:rPr lang="en-US" sz="1500" b="1" i="1" dirty="0" smtClean="0"/>
              <a:t>Lord </a:t>
            </a:r>
            <a:r>
              <a:rPr lang="en-US" sz="1500" b="1" i="1" dirty="0"/>
              <a:t>G, </a:t>
            </a:r>
            <a:r>
              <a:rPr lang="en-US" sz="1500" b="1" i="1" dirty="0" err="1"/>
              <a:t>Marotte</a:t>
            </a:r>
            <a:r>
              <a:rPr lang="en-US" sz="1500" b="1" i="1" dirty="0"/>
              <a:t> JH.</a:t>
            </a:r>
            <a:r>
              <a:rPr lang="en-US" sz="1500" i="1" dirty="0"/>
              <a:t> Total ankle replacement </a:t>
            </a:r>
            <a:r>
              <a:rPr lang="en-US" sz="1500" i="1" dirty="0" smtClean="0"/>
              <a:t>. </a:t>
            </a:r>
            <a:r>
              <a:rPr lang="fr-FR" sz="1500" i="1" dirty="0" err="1"/>
              <a:t>Rev</a:t>
            </a:r>
            <a:r>
              <a:rPr lang="fr-FR" sz="1500" i="1" dirty="0"/>
              <a:t> </a:t>
            </a:r>
            <a:r>
              <a:rPr lang="fr-FR" sz="1500" i="1" dirty="0" err="1"/>
              <a:t>Chir</a:t>
            </a:r>
            <a:r>
              <a:rPr lang="fr-FR" sz="1500" i="1" dirty="0"/>
              <a:t> </a:t>
            </a:r>
            <a:r>
              <a:rPr lang="fr-FR" sz="1500" i="1" dirty="0" err="1"/>
              <a:t>Orthop</a:t>
            </a:r>
            <a:r>
              <a:rPr lang="fr-FR" sz="1500" i="1" dirty="0"/>
              <a:t> </a:t>
            </a:r>
            <a:r>
              <a:rPr lang="fr-FR" sz="1500" i="1" dirty="0" err="1"/>
              <a:t>Reparatrice</a:t>
            </a:r>
            <a:r>
              <a:rPr lang="fr-FR" sz="1500" i="1" dirty="0"/>
              <a:t> </a:t>
            </a:r>
            <a:r>
              <a:rPr lang="fr-FR" sz="1500" i="1" dirty="0" err="1"/>
              <a:t>Appar</a:t>
            </a:r>
            <a:r>
              <a:rPr lang="fr-FR" sz="1500" i="1" dirty="0"/>
              <a:t> Mot. 1980. 66(8): 527-30</a:t>
            </a:r>
            <a:r>
              <a:rPr lang="fr-FR" sz="1500" i="1" dirty="0" smtClean="0"/>
              <a:t>.</a:t>
            </a:r>
          </a:p>
        </p:txBody>
      </p:sp>
      <p:pic>
        <p:nvPicPr>
          <p:cNvPr id="4" name="Image 3" descr="Lor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0"/>
          <a:stretch/>
        </p:blipFill>
        <p:spPr>
          <a:xfrm>
            <a:off x="4686711" y="1348839"/>
            <a:ext cx="4061632" cy="3331306"/>
          </a:xfrm>
          <a:prstGeom prst="rect">
            <a:avLst/>
          </a:prstGeom>
        </p:spPr>
      </p:pic>
      <p:pic>
        <p:nvPicPr>
          <p:cNvPr id="5" name="Image 4" descr="aco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558" y="6164283"/>
            <a:ext cx="1636442" cy="55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362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49842"/>
            <a:ext cx="9144000" cy="984805"/>
          </a:xfrm>
        </p:spPr>
        <p:txBody>
          <a:bodyPr>
            <a:normAutofit fontScale="90000"/>
          </a:bodyPr>
          <a:lstStyle/>
          <a:p>
            <a:r>
              <a:rPr lang="fr-FR" dirty="0"/>
              <a:t>Arthroplastie de cheville: </a:t>
            </a:r>
            <a:r>
              <a:rPr lang="fr-FR" dirty="0" smtClean="0"/>
              <a:t>Conclusions.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9333" y="1034648"/>
            <a:ext cx="8819445" cy="5639908"/>
          </a:xfrm>
        </p:spPr>
        <p:txBody>
          <a:bodyPr>
            <a:noAutofit/>
          </a:bodyPr>
          <a:lstStyle/>
          <a:p>
            <a:r>
              <a:rPr lang="fr-FR" sz="2000" b="1" u="sng" dirty="0" smtClean="0"/>
              <a:t>SI:</a:t>
            </a:r>
          </a:p>
          <a:p>
            <a:pPr lvl="1"/>
            <a:r>
              <a:rPr lang="fr-FR" sz="1600" dirty="0" smtClean="0"/>
              <a:t>Poser soigneusement les indications de PTC.</a:t>
            </a:r>
          </a:p>
          <a:p>
            <a:pPr lvl="1"/>
            <a:r>
              <a:rPr lang="fr-FR" sz="1600" b="1" dirty="0">
                <a:solidFill>
                  <a:srgbClr val="FFFF00"/>
                </a:solidFill>
              </a:rPr>
              <a:t>Chirurgien habitué</a:t>
            </a:r>
            <a:r>
              <a:rPr lang="fr-FR" sz="1600" b="1" dirty="0" smtClean="0">
                <a:solidFill>
                  <a:srgbClr val="FFFF00"/>
                </a:solidFill>
              </a:rPr>
              <a:t>.</a:t>
            </a:r>
            <a:r>
              <a:rPr lang="fr-FR" sz="1600" dirty="0" smtClean="0"/>
              <a:t> </a:t>
            </a:r>
          </a:p>
          <a:p>
            <a:r>
              <a:rPr lang="fr-FR" sz="2000" b="1" u="sng" dirty="0" smtClean="0"/>
              <a:t>ALORS:</a:t>
            </a:r>
          </a:p>
          <a:p>
            <a:pPr lvl="1"/>
            <a:r>
              <a:rPr lang="fr-FR" sz="1600" dirty="0" smtClean="0"/>
              <a:t>PTC </a:t>
            </a:r>
            <a:r>
              <a:rPr lang="fr-FR" sz="1600" dirty="0"/>
              <a:t>peut procurer </a:t>
            </a:r>
            <a:r>
              <a:rPr lang="fr-FR" sz="1600" dirty="0" smtClean="0"/>
              <a:t>un bon déroulement du pas. </a:t>
            </a:r>
          </a:p>
          <a:p>
            <a:pPr lvl="1"/>
            <a:r>
              <a:rPr lang="fr-FR" sz="1600" dirty="0" smtClean="0"/>
              <a:t>marche peu ou pas douloureuse. </a:t>
            </a:r>
          </a:p>
          <a:p>
            <a:pPr lvl="1"/>
            <a:r>
              <a:rPr lang="fr-FR" sz="1600" dirty="0" smtClean="0"/>
              <a:t>une </a:t>
            </a:r>
            <a:r>
              <a:rPr lang="fr-FR" sz="1600" dirty="0"/>
              <a:t>amplitude globale comprise entre 20 et 40</a:t>
            </a:r>
            <a:r>
              <a:rPr lang="fr-FR" sz="1600" dirty="0" smtClean="0"/>
              <a:t>°</a:t>
            </a:r>
          </a:p>
          <a:p>
            <a:r>
              <a:rPr lang="fr-FR" sz="2000" b="1" u="sng" dirty="0" smtClean="0"/>
              <a:t>CEPENDANT:</a:t>
            </a:r>
            <a:endParaRPr lang="fr-FR" sz="2000" b="1" u="sng" dirty="0"/>
          </a:p>
          <a:p>
            <a:pPr lvl="1"/>
            <a:r>
              <a:rPr lang="fr-FR" sz="1600" dirty="0"/>
              <a:t>Les contraintes </a:t>
            </a:r>
            <a:r>
              <a:rPr lang="fr-FR" sz="1600" dirty="0" smtClean="0"/>
              <a:t>mécaniques </a:t>
            </a:r>
            <a:r>
              <a:rPr lang="fr-FR" sz="1600" dirty="0"/>
              <a:t>sont </a:t>
            </a:r>
            <a:r>
              <a:rPr lang="fr-FR" sz="1600" dirty="0" smtClean="0"/>
              <a:t>élevées (intérêt d’un suivi rigoureux).</a:t>
            </a:r>
            <a:endParaRPr lang="fr-FR" sz="1600" dirty="0"/>
          </a:p>
          <a:p>
            <a:pPr lvl="1"/>
            <a:r>
              <a:rPr lang="fr-FR" sz="1600" dirty="0" smtClean="0"/>
              <a:t>En </a:t>
            </a:r>
            <a:r>
              <a:rPr lang="fr-FR" sz="1600" dirty="0"/>
              <a:t>cas d’échec,</a:t>
            </a:r>
            <a:r>
              <a:rPr lang="fr-FR" sz="1600" dirty="0" smtClean="0"/>
              <a:t> arthrodèse sur volumineuse perte de substance osseuse (greffe).</a:t>
            </a:r>
          </a:p>
        </p:txBody>
      </p:sp>
      <p:grpSp>
        <p:nvGrpSpPr>
          <p:cNvPr id="8" name="Grouper 7"/>
          <p:cNvGrpSpPr/>
          <p:nvPr/>
        </p:nvGrpSpPr>
        <p:grpSpPr>
          <a:xfrm>
            <a:off x="5504789" y="1030207"/>
            <a:ext cx="3608979" cy="4667034"/>
            <a:chOff x="5504789" y="1030207"/>
            <a:chExt cx="3608979" cy="4667034"/>
          </a:xfrm>
        </p:grpSpPr>
        <p:pic>
          <p:nvPicPr>
            <p:cNvPr id="4" name="Image 3" descr="C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54"/>
            <a:stretch>
              <a:fillRect/>
            </a:stretch>
          </p:blipFill>
          <p:spPr>
            <a:xfrm>
              <a:off x="7057623" y="3277831"/>
              <a:ext cx="2056145" cy="2419410"/>
            </a:xfrm>
            <a:prstGeom prst="rect">
              <a:avLst/>
            </a:prstGeom>
          </p:spPr>
        </p:pic>
        <p:pic>
          <p:nvPicPr>
            <p:cNvPr id="5" name="Image 4" descr="a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4789" y="1034648"/>
              <a:ext cx="1720418" cy="2233338"/>
            </a:xfrm>
            <a:prstGeom prst="rect">
              <a:avLst/>
            </a:prstGeom>
          </p:spPr>
        </p:pic>
        <p:pic>
          <p:nvPicPr>
            <p:cNvPr id="6" name="Image 5" descr="b.tif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7866" y="1030207"/>
              <a:ext cx="1680912" cy="2237779"/>
            </a:xfrm>
            <a:prstGeom prst="rect">
              <a:avLst/>
            </a:prstGeom>
          </p:spPr>
        </p:pic>
        <p:sp>
          <p:nvSpPr>
            <p:cNvPr id="7" name="Connecteur 6"/>
            <p:cNvSpPr/>
            <p:nvPr/>
          </p:nvSpPr>
          <p:spPr>
            <a:xfrm>
              <a:off x="7498220" y="4015577"/>
              <a:ext cx="1093945" cy="1008563"/>
            </a:xfrm>
            <a:prstGeom prst="flowChartConnector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9" name="Image 8" descr="aco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535" y="6305862"/>
            <a:ext cx="1216243" cy="40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499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3698875"/>
          </a:xfrm>
        </p:spPr>
        <p:txBody>
          <a:bodyPr/>
          <a:lstStyle/>
          <a:p>
            <a:pPr marL="0" indent="0" algn="ctr">
              <a:buNone/>
            </a:pPr>
            <a:r>
              <a:rPr lang="fr-FR" dirty="0" smtClean="0"/>
              <a:t>…Merci de votre attention…</a:t>
            </a:r>
            <a:endParaRPr lang="fr-FR" dirty="0"/>
          </a:p>
        </p:txBody>
      </p:sp>
      <p:pic>
        <p:nvPicPr>
          <p:cNvPr id="4" name="Image 3" descr="aco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558" y="6164283"/>
            <a:ext cx="1636442" cy="55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786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5505" y="122553"/>
            <a:ext cx="8824891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Arthroplastie de cheville: Historique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305558"/>
            <a:ext cx="8229600" cy="4445448"/>
          </a:xfrm>
        </p:spPr>
        <p:txBody>
          <a:bodyPr>
            <a:normAutofit fontScale="77500" lnSpcReduction="20000"/>
          </a:bodyPr>
          <a:lstStyle/>
          <a:p>
            <a:pPr lvl="6"/>
            <a:endParaRPr lang="fr-FR" sz="1400" b="1" dirty="0" smtClean="0"/>
          </a:p>
          <a:p>
            <a:r>
              <a:rPr lang="fr-FR" sz="3100" b="1" dirty="0" smtClean="0"/>
              <a:t>1972</a:t>
            </a:r>
            <a:r>
              <a:rPr lang="fr-FR" sz="2600" b="1" dirty="0" smtClean="0"/>
              <a:t>: 	</a:t>
            </a:r>
            <a:r>
              <a:rPr lang="fr-FR" sz="2600" u="sng" dirty="0" smtClean="0"/>
              <a:t>2</a:t>
            </a:r>
            <a:r>
              <a:rPr lang="fr-FR" sz="2600" u="sng" baseline="30000" dirty="0" smtClean="0"/>
              <a:t>nde</a:t>
            </a:r>
            <a:r>
              <a:rPr lang="fr-FR" sz="2600" u="sng" dirty="0" smtClean="0"/>
              <a:t> génération de PTC.</a:t>
            </a:r>
          </a:p>
          <a:p>
            <a:r>
              <a:rPr lang="fr-FR" sz="2600" dirty="0" smtClean="0"/>
              <a:t>Insert PE tibial cimenté + implant </a:t>
            </a:r>
            <a:r>
              <a:rPr lang="fr-FR" sz="2600" dirty="0" err="1" smtClean="0"/>
              <a:t>talien</a:t>
            </a:r>
            <a:r>
              <a:rPr lang="fr-FR" sz="2600" dirty="0" smtClean="0"/>
              <a:t> métallique.</a:t>
            </a:r>
          </a:p>
          <a:p>
            <a:r>
              <a:rPr lang="fr-FR" sz="2600" dirty="0"/>
              <a:t>B</a:t>
            </a:r>
            <a:r>
              <a:rPr lang="fr-FR" sz="2600" dirty="0" smtClean="0"/>
              <a:t>ons résultats à court terme, rédhibitoires à long terme.</a:t>
            </a:r>
          </a:p>
          <a:p>
            <a:r>
              <a:rPr lang="fr-FR" sz="2600" dirty="0" smtClean="0"/>
              <a:t>Trop </a:t>
            </a:r>
            <a:r>
              <a:rPr lang="fr-FR" sz="2600" dirty="0"/>
              <a:t>grande mobilité = instabilité.</a:t>
            </a:r>
          </a:p>
          <a:p>
            <a:r>
              <a:rPr lang="fr-FR" sz="2600" dirty="0"/>
              <a:t>Importantes contraintes mécaniques: </a:t>
            </a:r>
            <a:r>
              <a:rPr lang="fr-FR" sz="2600" dirty="0" smtClean="0"/>
              <a:t>descellement implants</a:t>
            </a:r>
          </a:p>
          <a:p>
            <a:r>
              <a:rPr lang="fr-FR" sz="2600" dirty="0" smtClean="0"/>
              <a:t>ne </a:t>
            </a:r>
            <a:r>
              <a:rPr lang="fr-FR" sz="2600" dirty="0"/>
              <a:t>pas </a:t>
            </a:r>
            <a:r>
              <a:rPr lang="fr-FR" sz="2600" dirty="0" smtClean="0"/>
              <a:t>développer de </a:t>
            </a:r>
            <a:r>
              <a:rPr lang="fr-FR" sz="2600" dirty="0"/>
              <a:t>modèles cimentés</a:t>
            </a:r>
            <a:r>
              <a:rPr lang="fr-FR" sz="2600" dirty="0" smtClean="0"/>
              <a:t>.</a:t>
            </a:r>
          </a:p>
          <a:p>
            <a:r>
              <a:rPr lang="fr-FR" sz="2600" b="1" dirty="0" smtClean="0"/>
              <a:t>Abandon</a:t>
            </a:r>
            <a:r>
              <a:rPr lang="fr-FR" sz="2600" b="1" dirty="0"/>
              <a:t>.</a:t>
            </a:r>
            <a:endParaRPr lang="fr-FR" sz="2600" b="1" dirty="0" smtClean="0"/>
          </a:p>
          <a:p>
            <a:r>
              <a:rPr lang="en-US" sz="3100" b="1" i="1" dirty="0" smtClean="0"/>
              <a:t> </a:t>
            </a:r>
            <a:r>
              <a:rPr lang="en-US" sz="1800" b="1" i="1" dirty="0" err="1" smtClean="0"/>
              <a:t>Kitaoka</a:t>
            </a:r>
            <a:r>
              <a:rPr lang="en-US" sz="1800" b="1" i="1" dirty="0" smtClean="0"/>
              <a:t> </a:t>
            </a:r>
            <a:r>
              <a:rPr lang="en-US" sz="1800" b="1" i="1" dirty="0"/>
              <a:t>HB, </a:t>
            </a:r>
            <a:r>
              <a:rPr lang="en-US" sz="1800" b="1" i="1" dirty="0" err="1"/>
              <a:t>Patzer</a:t>
            </a:r>
            <a:r>
              <a:rPr lang="en-US" sz="1800" b="1" i="1" dirty="0"/>
              <a:t> GL.</a:t>
            </a:r>
            <a:r>
              <a:rPr lang="en-US" sz="1800" i="1" dirty="0"/>
              <a:t> Clinical results of the Mayo total ankle </a:t>
            </a:r>
            <a:r>
              <a:rPr lang="en-US" sz="1800" i="1" dirty="0" err="1"/>
              <a:t>arthroplasty</a:t>
            </a:r>
            <a:r>
              <a:rPr lang="en-US" sz="1800" i="1" dirty="0"/>
              <a:t>. J Bone Joint </a:t>
            </a:r>
            <a:r>
              <a:rPr lang="en-US" sz="1800" i="1" dirty="0" err="1"/>
              <a:t>Surg</a:t>
            </a:r>
            <a:r>
              <a:rPr lang="en-US" sz="1800" i="1" dirty="0"/>
              <a:t> Am. 1996. 78(11): 1658-64</a:t>
            </a:r>
            <a:r>
              <a:rPr lang="fr-FR" sz="1800" i="1" dirty="0"/>
              <a:t> </a:t>
            </a:r>
            <a:endParaRPr lang="fr-FR" sz="1800" dirty="0"/>
          </a:p>
          <a:p>
            <a:endParaRPr lang="fr-FR" dirty="0"/>
          </a:p>
        </p:txBody>
      </p:sp>
      <p:pic>
        <p:nvPicPr>
          <p:cNvPr id="4" name="Image 3" descr="Semi-contrainte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55" r="19255"/>
          <a:stretch/>
        </p:blipFill>
        <p:spPr>
          <a:xfrm>
            <a:off x="5600891" y="987827"/>
            <a:ext cx="3379505" cy="2408384"/>
          </a:xfrm>
          <a:prstGeom prst="rect">
            <a:avLst/>
          </a:prstGeom>
        </p:spPr>
      </p:pic>
      <p:pic>
        <p:nvPicPr>
          <p:cNvPr id="5" name="Image 4" descr="aco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558" y="6164283"/>
            <a:ext cx="1636442" cy="55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353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1422" y="167279"/>
            <a:ext cx="8760098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Arthroplastie de cheville: Historique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1422" y="2333170"/>
            <a:ext cx="8505378" cy="4376289"/>
          </a:xfrm>
        </p:spPr>
        <p:txBody>
          <a:bodyPr>
            <a:normAutofit fontScale="70000" lnSpcReduction="20000"/>
          </a:bodyPr>
          <a:lstStyle/>
          <a:p>
            <a:r>
              <a:rPr lang="fr-FR" sz="3800" b="1" dirty="0" smtClean="0"/>
              <a:t>1980: 	</a:t>
            </a:r>
            <a:r>
              <a:rPr lang="fr-FR" sz="2900" u="sng" dirty="0" smtClean="0"/>
              <a:t>3</a:t>
            </a:r>
            <a:r>
              <a:rPr lang="fr-FR" sz="2900" u="sng" baseline="30000" dirty="0" smtClean="0"/>
              <a:t>ème</a:t>
            </a:r>
            <a:r>
              <a:rPr lang="fr-FR" sz="2900" u="sng" dirty="0" smtClean="0"/>
              <a:t> génération de PTC</a:t>
            </a:r>
            <a:r>
              <a:rPr lang="fr-FR" sz="2900" dirty="0" smtClean="0"/>
              <a:t>.</a:t>
            </a:r>
          </a:p>
          <a:p>
            <a:r>
              <a:rPr lang="fr-FR" sz="2900" dirty="0" err="1" smtClean="0"/>
              <a:t>Buechel</a:t>
            </a:r>
            <a:r>
              <a:rPr lang="fr-FR" sz="2900" dirty="0" smtClean="0"/>
              <a:t> et </a:t>
            </a:r>
            <a:r>
              <a:rPr lang="fr-FR" sz="2900" dirty="0" err="1" smtClean="0"/>
              <a:t>Pappas</a:t>
            </a:r>
            <a:r>
              <a:rPr lang="fr-FR" sz="2900" dirty="0" smtClean="0"/>
              <a:t>.</a:t>
            </a:r>
          </a:p>
          <a:p>
            <a:r>
              <a:rPr lang="fr-FR" sz="2900" dirty="0" smtClean="0"/>
              <a:t>Fixation sans ciment implants.</a:t>
            </a:r>
          </a:p>
          <a:p>
            <a:r>
              <a:rPr lang="fr-FR" sz="2900" dirty="0" smtClean="0"/>
              <a:t>Insert intermédiaire mobile en PE.</a:t>
            </a:r>
          </a:p>
          <a:p>
            <a:r>
              <a:rPr lang="fr-FR" sz="2900" dirty="0" smtClean="0"/>
              <a:t>Mouvements combinés de flexion – extension et cisaillements antéro postérieurs et rotatoires = double rayon de courbure du talus.</a:t>
            </a:r>
          </a:p>
          <a:p>
            <a:r>
              <a:rPr lang="fr-FR" sz="2900" dirty="0" smtClean="0"/>
              <a:t>Bons résultats à court terme. 90% de survie à 5 ans.</a:t>
            </a:r>
            <a:endParaRPr lang="en-US" sz="2000" b="1" i="1" dirty="0" smtClean="0"/>
          </a:p>
          <a:p>
            <a:r>
              <a:rPr lang="en-US" sz="2900" b="1" i="1" dirty="0" smtClean="0"/>
              <a:t> </a:t>
            </a:r>
            <a:r>
              <a:rPr lang="en-US" sz="2000" b="1" i="1" dirty="0" err="1" smtClean="0"/>
              <a:t>Gougoulias</a:t>
            </a:r>
            <a:r>
              <a:rPr lang="en-US" sz="2000" b="1" i="1" dirty="0" smtClean="0"/>
              <a:t> </a:t>
            </a:r>
            <a:r>
              <a:rPr lang="en-US" sz="2000" b="1" i="1" dirty="0"/>
              <a:t>N, </a:t>
            </a:r>
            <a:r>
              <a:rPr lang="en-US" sz="2000" b="1" i="1" dirty="0" err="1"/>
              <a:t>Khanna</a:t>
            </a:r>
            <a:r>
              <a:rPr lang="en-US" sz="2000" b="1" i="1" dirty="0"/>
              <a:t> A, </a:t>
            </a:r>
            <a:r>
              <a:rPr lang="en-US" sz="2000" b="1" i="1" dirty="0" err="1"/>
              <a:t>Maffulli</a:t>
            </a:r>
            <a:r>
              <a:rPr lang="en-US" sz="2000" b="1" i="1" dirty="0"/>
              <a:t> N.</a:t>
            </a:r>
            <a:r>
              <a:rPr lang="en-US" sz="2000" i="1" dirty="0"/>
              <a:t> How successful are current ankle replacements ? : a systematic review of the literature. </a:t>
            </a:r>
            <a:r>
              <a:rPr lang="en-US" sz="2000" i="1" dirty="0" err="1"/>
              <a:t>Clin</a:t>
            </a:r>
            <a:r>
              <a:rPr lang="en-US" sz="2000" i="1" dirty="0"/>
              <a:t> </a:t>
            </a:r>
            <a:r>
              <a:rPr lang="en-US" sz="2000" i="1" dirty="0" err="1"/>
              <a:t>Orthop</a:t>
            </a:r>
            <a:r>
              <a:rPr lang="en-US" sz="2000" i="1" dirty="0"/>
              <a:t>. 2010. 468(1): 199-208.</a:t>
            </a:r>
            <a:r>
              <a:rPr lang="fr-FR" sz="2000" i="1" dirty="0"/>
              <a:t> </a:t>
            </a:r>
            <a:endParaRPr lang="fr-FR" sz="2000" dirty="0" smtClean="0"/>
          </a:p>
        </p:txBody>
      </p:sp>
      <p:pic>
        <p:nvPicPr>
          <p:cNvPr id="5" name="Image 4" descr="Tout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639" y="956593"/>
            <a:ext cx="4541361" cy="3406020"/>
          </a:xfrm>
          <a:prstGeom prst="rect">
            <a:avLst/>
          </a:prstGeom>
        </p:spPr>
      </p:pic>
      <p:pic>
        <p:nvPicPr>
          <p:cNvPr id="6" name="Image 5" descr="aco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056" y="6418358"/>
            <a:ext cx="1179242" cy="39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016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6728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Arthroplastie de cheville: </a:t>
            </a:r>
            <a:r>
              <a:rPr lang="fr-FR" dirty="0" smtClean="0"/>
              <a:t>bilan </a:t>
            </a:r>
            <a:r>
              <a:rPr lang="fr-FR" dirty="0" err="1" smtClean="0"/>
              <a:t>préop</a:t>
            </a: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5658" y="1600200"/>
            <a:ext cx="8521142" cy="4525963"/>
          </a:xfrm>
        </p:spPr>
        <p:txBody>
          <a:bodyPr>
            <a:noAutofit/>
          </a:bodyPr>
          <a:lstStyle/>
          <a:p>
            <a:r>
              <a:rPr lang="fr-FR" sz="2000" b="1" u="sng" dirty="0" smtClean="0"/>
              <a:t>Évaluation de la fonction:</a:t>
            </a:r>
          </a:p>
          <a:p>
            <a:pPr lvl="1"/>
            <a:r>
              <a:rPr lang="fr-FR" sz="1600" dirty="0" smtClean="0"/>
              <a:t>A quoi va être soumis cette possible prothèse?</a:t>
            </a:r>
          </a:p>
          <a:p>
            <a:pPr lvl="1"/>
            <a:r>
              <a:rPr lang="fr-FR" sz="1600" dirty="0" smtClean="0"/>
              <a:t>Age, BMI, activités quotidiennes et sportives, terrains pratiqués.</a:t>
            </a:r>
          </a:p>
          <a:p>
            <a:r>
              <a:rPr lang="fr-FR" sz="2000" b="1" u="sng" dirty="0" err="1" smtClean="0"/>
              <a:t>Axation</a:t>
            </a:r>
            <a:r>
              <a:rPr lang="fr-FR" sz="2000" b="1" u="sng" dirty="0" smtClean="0"/>
              <a:t> du MB inférieur?</a:t>
            </a:r>
          </a:p>
          <a:p>
            <a:r>
              <a:rPr lang="fr-FR" sz="2000" b="1" u="sng" dirty="0" smtClean="0"/>
              <a:t>Déformations du pied?</a:t>
            </a:r>
          </a:p>
          <a:p>
            <a:r>
              <a:rPr lang="fr-FR" sz="2000" b="1" u="sng" dirty="0" smtClean="0"/>
              <a:t>État articulaire sus et sous jacent?</a:t>
            </a:r>
          </a:p>
          <a:p>
            <a:r>
              <a:rPr lang="fr-FR" sz="2000" b="1" u="sng" dirty="0" smtClean="0"/>
              <a:t>Instabilité articulaire?</a:t>
            </a:r>
          </a:p>
          <a:p>
            <a:r>
              <a:rPr lang="fr-FR" sz="2000" b="1" u="sng" dirty="0" smtClean="0"/>
              <a:t>Bilan RX:</a:t>
            </a:r>
          </a:p>
          <a:p>
            <a:pPr lvl="1"/>
            <a:r>
              <a:rPr lang="fr-FR" sz="1600" dirty="0" err="1" smtClean="0"/>
              <a:t>Pangonogramme</a:t>
            </a:r>
            <a:r>
              <a:rPr lang="fr-FR" sz="1600" dirty="0" smtClean="0"/>
              <a:t>, cheville F, F rot </a:t>
            </a:r>
            <a:r>
              <a:rPr lang="fr-FR" sz="1600" dirty="0" err="1" smtClean="0"/>
              <a:t>int</a:t>
            </a:r>
            <a:r>
              <a:rPr lang="fr-FR" sz="1600" dirty="0" smtClean="0"/>
              <a:t> 20°+P en charge, ARR pied cerclé de </a:t>
            </a:r>
            <a:r>
              <a:rPr lang="fr-FR" sz="1600" dirty="0" err="1" smtClean="0"/>
              <a:t>Méary</a:t>
            </a:r>
            <a:r>
              <a:rPr lang="fr-FR" sz="1600" dirty="0"/>
              <a:t>.</a:t>
            </a:r>
            <a:endParaRPr lang="fr-FR" sz="1600" dirty="0" smtClean="0"/>
          </a:p>
          <a:p>
            <a:pPr lvl="1"/>
            <a:r>
              <a:rPr lang="fr-FR" sz="1600" dirty="0" smtClean="0"/>
              <a:t>+/- A°TDM.</a:t>
            </a:r>
          </a:p>
        </p:txBody>
      </p:sp>
      <p:grpSp>
        <p:nvGrpSpPr>
          <p:cNvPr id="7" name="Grouper 6"/>
          <p:cNvGrpSpPr/>
          <p:nvPr/>
        </p:nvGrpSpPr>
        <p:grpSpPr>
          <a:xfrm>
            <a:off x="3458108" y="2871593"/>
            <a:ext cx="5449570" cy="2545715"/>
            <a:chOff x="3458108" y="2871593"/>
            <a:chExt cx="5449570" cy="2545715"/>
          </a:xfrm>
        </p:grpSpPr>
        <p:pic>
          <p:nvPicPr>
            <p:cNvPr id="4" name="Image 3" descr="DSCN3012.JPG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58108" y="2871593"/>
              <a:ext cx="1833245" cy="2543810"/>
            </a:xfrm>
            <a:prstGeom prst="rect">
              <a:avLst/>
            </a:prstGeom>
          </p:spPr>
        </p:pic>
        <p:pic>
          <p:nvPicPr>
            <p:cNvPr id="5" name="Image 4" descr="DSCN3013.JPG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91353" y="2875403"/>
              <a:ext cx="1891030" cy="2541905"/>
            </a:xfrm>
            <a:prstGeom prst="rect">
              <a:avLst/>
            </a:prstGeom>
          </p:spPr>
        </p:pic>
        <p:pic>
          <p:nvPicPr>
            <p:cNvPr id="6" name="Image 5" descr="Méary.jpg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82383" y="2873498"/>
              <a:ext cx="1725295" cy="2543810"/>
            </a:xfrm>
            <a:prstGeom prst="rect">
              <a:avLst/>
            </a:prstGeom>
          </p:spPr>
        </p:pic>
      </p:grpSp>
      <p:pic>
        <p:nvPicPr>
          <p:cNvPr id="8" name="Image 7" descr="aco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558" y="6164283"/>
            <a:ext cx="1636442" cy="55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122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20182"/>
            <a:ext cx="8229600" cy="1143000"/>
          </a:xfrm>
        </p:spPr>
        <p:txBody>
          <a:bodyPr>
            <a:noAutofit/>
          </a:bodyPr>
          <a:lstStyle/>
          <a:p>
            <a:r>
              <a:rPr lang="fr-FR" sz="4000" dirty="0"/>
              <a:t>Arthroplastie de cheville: </a:t>
            </a:r>
            <a:r>
              <a:rPr lang="fr-FR" sz="4000" dirty="0" smtClean="0"/>
              <a:t/>
            </a:r>
            <a:br>
              <a:rPr lang="fr-FR" sz="4000" dirty="0" smtClean="0"/>
            </a:br>
            <a:r>
              <a:rPr lang="fr-FR" sz="4000" dirty="0" smtClean="0"/>
              <a:t>Contre-indications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5875" y="2001758"/>
            <a:ext cx="7995806" cy="4329782"/>
          </a:xfrm>
        </p:spPr>
        <p:txBody>
          <a:bodyPr>
            <a:noAutofit/>
          </a:bodyPr>
          <a:lstStyle/>
          <a:p>
            <a:r>
              <a:rPr lang="fr-FR" sz="2400" dirty="0" smtClean="0"/>
              <a:t>Infections.</a:t>
            </a:r>
          </a:p>
          <a:p>
            <a:r>
              <a:rPr lang="fr-FR" sz="2400" dirty="0" smtClean="0"/>
              <a:t>Affections neurologiques.</a:t>
            </a:r>
          </a:p>
          <a:p>
            <a:r>
              <a:rPr lang="fr-FR" sz="2400" dirty="0" smtClean="0"/>
              <a:t>Problèmes cutanés ou vasculaires.</a:t>
            </a:r>
          </a:p>
          <a:p>
            <a:r>
              <a:rPr lang="fr-FR" sz="2400" dirty="0" smtClean="0"/>
              <a:t>Importantes ostéonécroses du talus.</a:t>
            </a:r>
          </a:p>
          <a:p>
            <a:r>
              <a:rPr lang="fr-FR" sz="2400" dirty="0" err="1" smtClean="0"/>
              <a:t>Désarthodèse</a:t>
            </a:r>
            <a:r>
              <a:rPr lang="fr-FR" sz="2400" dirty="0" smtClean="0"/>
              <a:t>.</a:t>
            </a:r>
          </a:p>
          <a:p>
            <a:r>
              <a:rPr lang="fr-FR" sz="2400" dirty="0" err="1" smtClean="0"/>
              <a:t>Désaxation</a:t>
            </a:r>
            <a:r>
              <a:rPr lang="fr-FR" sz="2400" dirty="0" smtClean="0"/>
              <a:t> intra-articulaire majeure &gt;10°.</a:t>
            </a:r>
          </a:p>
          <a:p>
            <a:r>
              <a:rPr lang="fr-FR" sz="2400" dirty="0" smtClean="0"/>
              <a:t>Instabilité majeure.</a:t>
            </a:r>
            <a:endParaRPr lang="fr-FR" sz="2400" dirty="0"/>
          </a:p>
        </p:txBody>
      </p:sp>
      <p:pic>
        <p:nvPicPr>
          <p:cNvPr id="4" name="Image 3" descr="aco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558" y="6164283"/>
            <a:ext cx="1636442" cy="55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201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5347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Arthroplastie de </a:t>
            </a:r>
            <a:r>
              <a:rPr lang="fr-FR" dirty="0" smtClean="0"/>
              <a:t>cheville: Indications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2221458"/>
            <a:ext cx="8686800" cy="4525963"/>
          </a:xfrm>
        </p:spPr>
        <p:txBody>
          <a:bodyPr>
            <a:normAutofit/>
          </a:bodyPr>
          <a:lstStyle/>
          <a:p>
            <a:r>
              <a:rPr lang="fr-FR" sz="2000" b="1" u="sng" dirty="0" smtClean="0"/>
              <a:t>Arthrites inflammatoires </a:t>
            </a:r>
            <a:r>
              <a:rPr lang="fr-FR" sz="2000" dirty="0" smtClean="0"/>
              <a:t>(25%):</a:t>
            </a:r>
          </a:p>
          <a:p>
            <a:pPr lvl="1"/>
            <a:r>
              <a:rPr lang="fr-FR" sz="1600" dirty="0" smtClean="0"/>
              <a:t>Polyarthrite Rhumatoïde, psoriasis, hémochromatose.</a:t>
            </a:r>
          </a:p>
          <a:p>
            <a:r>
              <a:rPr lang="fr-FR" sz="2000" b="1" u="sng" dirty="0" smtClean="0"/>
              <a:t>Arthroses primitives </a:t>
            </a:r>
            <a:r>
              <a:rPr lang="fr-FR" sz="2000" dirty="0" smtClean="0"/>
              <a:t>(7%):</a:t>
            </a:r>
          </a:p>
          <a:p>
            <a:pPr lvl="1"/>
            <a:r>
              <a:rPr lang="fr-FR" sz="1600" dirty="0" smtClean="0"/>
              <a:t>Ostéonécrose partielle talus.</a:t>
            </a:r>
          </a:p>
          <a:p>
            <a:r>
              <a:rPr lang="fr-FR" sz="2000" b="1" u="sng" dirty="0" smtClean="0"/>
              <a:t>Arthroses post-traumatiques </a:t>
            </a:r>
            <a:r>
              <a:rPr lang="fr-FR" sz="2000" dirty="0" smtClean="0"/>
              <a:t>(50%):</a:t>
            </a:r>
          </a:p>
          <a:p>
            <a:pPr lvl="1"/>
            <a:r>
              <a:rPr lang="fr-FR" sz="1600" dirty="0" smtClean="0"/>
              <a:t>Fracture </a:t>
            </a:r>
            <a:r>
              <a:rPr lang="fr-FR" sz="1600" dirty="0" err="1" smtClean="0"/>
              <a:t>bimalléolaire</a:t>
            </a:r>
            <a:r>
              <a:rPr lang="fr-FR" sz="1600" dirty="0" smtClean="0"/>
              <a:t>, pilon tibial, talus.</a:t>
            </a:r>
          </a:p>
          <a:p>
            <a:pPr lvl="1"/>
            <a:r>
              <a:rPr lang="fr-FR" sz="1600" dirty="0" smtClean="0"/>
              <a:t>Instabilité.</a:t>
            </a:r>
            <a:endParaRPr lang="fr-FR" sz="1600" dirty="0"/>
          </a:p>
        </p:txBody>
      </p:sp>
      <p:pic>
        <p:nvPicPr>
          <p:cNvPr id="4" name="Image 3" descr="A9RvY0wZH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8" r="-6388" b="12658"/>
          <a:stretch/>
        </p:blipFill>
        <p:spPr>
          <a:xfrm>
            <a:off x="3922900" y="1226180"/>
            <a:ext cx="2559083" cy="2235200"/>
          </a:xfrm>
          <a:prstGeom prst="rect">
            <a:avLst/>
          </a:prstGeom>
        </p:spPr>
      </p:pic>
      <p:pic>
        <p:nvPicPr>
          <p:cNvPr id="5" name="Image 4" descr="A9RvY0wZH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126" y="1226180"/>
            <a:ext cx="2768600" cy="2235200"/>
          </a:xfrm>
          <a:prstGeom prst="rect">
            <a:avLst/>
          </a:prstGeom>
        </p:spPr>
      </p:pic>
      <p:pic>
        <p:nvPicPr>
          <p:cNvPr id="6" name="Image 5" descr="A9RvY0wZH2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226" y="3461380"/>
            <a:ext cx="2730500" cy="2552700"/>
          </a:xfrm>
          <a:prstGeom prst="rect">
            <a:avLst/>
          </a:prstGeom>
        </p:spPr>
      </p:pic>
      <p:grpSp>
        <p:nvGrpSpPr>
          <p:cNvPr id="12" name="Grouper 11"/>
          <p:cNvGrpSpPr/>
          <p:nvPr/>
        </p:nvGrpSpPr>
        <p:grpSpPr>
          <a:xfrm>
            <a:off x="4817899" y="1650860"/>
            <a:ext cx="3868901" cy="3029824"/>
            <a:chOff x="4817899" y="1650860"/>
            <a:chExt cx="3868901" cy="3029824"/>
          </a:xfrm>
        </p:grpSpPr>
        <p:sp>
          <p:nvSpPr>
            <p:cNvPr id="8" name="Ellipse 7"/>
            <p:cNvSpPr/>
            <p:nvPr/>
          </p:nvSpPr>
          <p:spPr>
            <a:xfrm>
              <a:off x="7513386" y="1650860"/>
              <a:ext cx="1173414" cy="731704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Ellipse 8"/>
            <p:cNvSpPr/>
            <p:nvPr/>
          </p:nvSpPr>
          <p:spPr>
            <a:xfrm>
              <a:off x="6926679" y="3948980"/>
              <a:ext cx="1173414" cy="731704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Ellipse 9"/>
            <p:cNvSpPr/>
            <p:nvPr/>
          </p:nvSpPr>
          <p:spPr>
            <a:xfrm>
              <a:off x="4817899" y="2016712"/>
              <a:ext cx="1173414" cy="731704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1" name="Image 10" descr="aco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558" y="6164283"/>
            <a:ext cx="1636442" cy="55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55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7086"/>
            <a:ext cx="8229600" cy="1393114"/>
          </a:xfrm>
        </p:spPr>
        <p:txBody>
          <a:bodyPr>
            <a:normAutofit fontScale="90000"/>
          </a:bodyPr>
          <a:lstStyle/>
          <a:p>
            <a:r>
              <a:rPr lang="fr-FR" dirty="0"/>
              <a:t>Arthroplastie de cheville: </a:t>
            </a:r>
            <a:br>
              <a:rPr lang="fr-FR" dirty="0"/>
            </a:br>
            <a:r>
              <a:rPr lang="fr-FR" dirty="0" smtClean="0"/>
              <a:t>Technique opératoire.</a:t>
            </a:r>
            <a:endParaRPr lang="fr-FR" dirty="0"/>
          </a:p>
        </p:txBody>
      </p:sp>
      <p:pic>
        <p:nvPicPr>
          <p:cNvPr id="4" name="Espace réservé du contenu 3" descr="IMG_785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303" r="-21303"/>
          <a:stretch>
            <a:fillRect/>
          </a:stretch>
        </p:blipFill>
        <p:spPr>
          <a:xfrm>
            <a:off x="0" y="1849970"/>
            <a:ext cx="9144000" cy="4807470"/>
          </a:xfrm>
        </p:spPr>
      </p:pic>
      <p:pic>
        <p:nvPicPr>
          <p:cNvPr id="5" name="Image 4" descr="aco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558" y="6164283"/>
            <a:ext cx="1636442" cy="55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56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108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Arthroplastie de cheville: </a:t>
            </a:r>
            <a:br>
              <a:rPr lang="fr-FR" dirty="0"/>
            </a:br>
            <a:r>
              <a:rPr lang="fr-FR" dirty="0"/>
              <a:t>Technique opératoire.</a:t>
            </a:r>
          </a:p>
        </p:txBody>
      </p:sp>
      <p:pic>
        <p:nvPicPr>
          <p:cNvPr id="4" name="Espace réservé du contenu 3" descr="IMG_785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607" r="-21607"/>
          <a:stretch>
            <a:fillRect/>
          </a:stretch>
        </p:blipFill>
        <p:spPr>
          <a:xfrm>
            <a:off x="0" y="1836164"/>
            <a:ext cx="9144000" cy="4787006"/>
          </a:xfrm>
        </p:spPr>
      </p:pic>
      <p:pic>
        <p:nvPicPr>
          <p:cNvPr id="5" name="Image 4" descr="aco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558" y="6164283"/>
            <a:ext cx="1636442" cy="55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13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ube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Aube.thmx</Template>
  <TotalTime>694</TotalTime>
  <Words>391</Words>
  <Application>Microsoft Macintosh PowerPoint</Application>
  <PresentationFormat>Présentation à l'écran (4:3)</PresentationFormat>
  <Paragraphs>107</Paragraphs>
  <Slides>21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2" baseType="lpstr">
      <vt:lpstr>Aube</vt:lpstr>
      <vt:lpstr>La Cheville dégénérative: arthroplastie de cheville. ( 2e partie )</vt:lpstr>
      <vt:lpstr>Arthroplastie de cheville: Historique</vt:lpstr>
      <vt:lpstr>Arthroplastie de cheville: Historique</vt:lpstr>
      <vt:lpstr>Arthroplastie de cheville: Historique</vt:lpstr>
      <vt:lpstr>Arthroplastie de cheville: bilan préop.</vt:lpstr>
      <vt:lpstr>Arthroplastie de cheville:  Contre-indications</vt:lpstr>
      <vt:lpstr>Arthroplastie de cheville: Indications</vt:lpstr>
      <vt:lpstr>Arthroplastie de cheville:  Technique opératoire.</vt:lpstr>
      <vt:lpstr>Arthroplastie de cheville:  Technique opératoire.</vt:lpstr>
      <vt:lpstr>Arthroplastie de cheville:  Technique opératoire.</vt:lpstr>
      <vt:lpstr>Arthroplastie de cheville:  Technique opératoire.</vt:lpstr>
      <vt:lpstr>Arthroplastie de cheville:  Technique opératoire.</vt:lpstr>
      <vt:lpstr>Arthroplastie de cheville:  Technique opératoire.</vt:lpstr>
      <vt:lpstr>Arthroplastie de cheville:  Technique opératoire.</vt:lpstr>
      <vt:lpstr>Arthroplastie de cheville:  Technique opératoire.</vt:lpstr>
      <vt:lpstr>Arthroplastie de cheville:  Technique opératoire.</vt:lpstr>
      <vt:lpstr>Arthroplastie de cheville: Résultats.</vt:lpstr>
      <vt:lpstr>Arthroplastie de cheville: Résultats. Mr C… arthrose primitive,  72 ans.</vt:lpstr>
      <vt:lpstr>Arthroplastie de cheville: Résultats. Mr C… arthrite hémophilique,  50 ans.</vt:lpstr>
      <vt:lpstr>Arthroplastie de cheville: Conclusions.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Cheville dégénérative: arthroplastie de cheville.</dc:title>
  <dc:creator>Admin</dc:creator>
  <cp:lastModifiedBy>Richard BERACASSAT</cp:lastModifiedBy>
  <cp:revision>69</cp:revision>
  <dcterms:created xsi:type="dcterms:W3CDTF">2012-10-03T18:45:24Z</dcterms:created>
  <dcterms:modified xsi:type="dcterms:W3CDTF">2012-10-07T09:59:55Z</dcterms:modified>
</cp:coreProperties>
</file>