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9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26/05/2014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26/05/2014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26/05/2014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26/05/2014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26/05/2014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26/05/2014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26/05/2014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26/05/2014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26/05/2014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26/05/2014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26/05/2014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6636D-D922-432D-A958-524484B5923D}" type="datetimeFigureOut">
              <a:rPr lang="en-US" smtClean="0"/>
              <a:pPr/>
              <a:t>26/05/2014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fr-FR" dirty="0" smtClean="0"/>
              <a:t>RÉÉDUCATION  PRÉCOCE APRÈS </a:t>
            </a:r>
            <a:br>
              <a:rPr lang="fr-FR" dirty="0" smtClean="0"/>
            </a:br>
            <a:r>
              <a:rPr lang="fr-FR" dirty="0" smtClean="0"/>
              <a:t>LIGAMENTOPLASTIE DU GENOU (LCA)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4693950"/>
            <a:ext cx="7532540" cy="1918998"/>
          </a:xfrm>
        </p:spPr>
        <p:txBody>
          <a:bodyPr>
            <a:normAutofit/>
          </a:bodyPr>
          <a:lstStyle/>
          <a:p>
            <a:endParaRPr lang="fr-FR" dirty="0"/>
          </a:p>
          <a:p>
            <a:r>
              <a:rPr lang="fr-FR" dirty="0" smtClean="0"/>
              <a:t>  X.NICOLAY                 ALES CHIRORTHO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293070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5400" dirty="0" smtClean="0"/>
              <a:t>LA  CHIRURGIE</a:t>
            </a:r>
            <a:endParaRPr lang="fr-FR" sz="5400" dirty="0"/>
          </a:p>
        </p:txBody>
      </p:sp>
      <p:pic>
        <p:nvPicPr>
          <p:cNvPr id="4" name="Espace réservé du contenu 3" descr="IMG_159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80431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5400" dirty="0" smtClean="0"/>
              <a:t>LA  CHIRURGIE</a:t>
            </a:r>
            <a:endParaRPr lang="fr-FR" sz="5400" dirty="0"/>
          </a:p>
        </p:txBody>
      </p:sp>
      <p:pic>
        <p:nvPicPr>
          <p:cNvPr id="4" name="Espace réservé du contenu 3" descr="IMG_159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221" r="-71221"/>
          <a:stretch>
            <a:fillRect/>
          </a:stretch>
        </p:blipFill>
        <p:spPr>
          <a:xfrm>
            <a:off x="-1903433" y="1649495"/>
            <a:ext cx="8229600" cy="4525963"/>
          </a:xfrm>
        </p:spPr>
      </p:pic>
      <p:pic>
        <p:nvPicPr>
          <p:cNvPr id="5" name="Image 4" descr="IMG_159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358" y="1600200"/>
            <a:ext cx="3431443" cy="457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259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5400" dirty="0" smtClean="0"/>
              <a:t>LA  CHIRURGIE</a:t>
            </a:r>
            <a:endParaRPr lang="fr-FR" sz="5400" dirty="0"/>
          </a:p>
        </p:txBody>
      </p:sp>
      <p:pic>
        <p:nvPicPr>
          <p:cNvPr id="4" name="Espace réservé du contenu 3" descr="IMG_159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68079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5400" dirty="0" smtClean="0"/>
              <a:t>LA  CHIRURGIE</a:t>
            </a:r>
            <a:endParaRPr lang="fr-FR" sz="5400" dirty="0"/>
          </a:p>
        </p:txBody>
      </p:sp>
      <p:pic>
        <p:nvPicPr>
          <p:cNvPr id="4" name="Espace réservé du contenu 3" descr="IMG_159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50182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5400" dirty="0" smtClean="0"/>
              <a:t>LA  CHIRURGIE</a:t>
            </a:r>
            <a:endParaRPr lang="fr-FR" sz="5400" dirty="0"/>
          </a:p>
        </p:txBody>
      </p:sp>
      <p:pic>
        <p:nvPicPr>
          <p:cNvPr id="4" name="Espace réservé du contenu 3" descr="IMG_159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221" r="-71221"/>
          <a:stretch>
            <a:fillRect/>
          </a:stretch>
        </p:blipFill>
        <p:spPr>
          <a:xfrm>
            <a:off x="-1585921" y="1600200"/>
            <a:ext cx="8229600" cy="4525963"/>
          </a:xfrm>
        </p:spPr>
      </p:pic>
      <p:pic>
        <p:nvPicPr>
          <p:cNvPr id="5" name="Image 4" descr="IMG_159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243" y="1669000"/>
            <a:ext cx="3342872" cy="445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575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5400" dirty="0" smtClean="0"/>
              <a:t>LA  CHIRURGIE</a:t>
            </a:r>
            <a:endParaRPr lang="fr-FR" sz="5400" dirty="0"/>
          </a:p>
        </p:txBody>
      </p:sp>
      <p:pic>
        <p:nvPicPr>
          <p:cNvPr id="4" name="Espace réservé du contenu 3" descr="Capture d’écran 2014-05-27 à 00.14.19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17" b="21617"/>
          <a:stretch>
            <a:fillRect/>
          </a:stretch>
        </p:blipFill>
        <p:spPr>
          <a:xfrm>
            <a:off x="457200" y="1600200"/>
            <a:ext cx="8229600" cy="4888497"/>
          </a:xfrm>
        </p:spPr>
      </p:pic>
    </p:spTree>
    <p:extLst>
      <p:ext uri="{BB962C8B-B14F-4D97-AF65-F5344CB8AC3E}">
        <p14:creationId xmlns:p14="http://schemas.microsoft.com/office/powerpoint/2010/main" val="3969609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L’ENVIRONNEMENT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MISE EN CONFIANCE DU PATIENT:</a:t>
            </a:r>
          </a:p>
          <a:p>
            <a:pPr lvl="1"/>
            <a:r>
              <a:rPr lang="fr-FR" dirty="0" smtClean="0"/>
              <a:t>Doit </a:t>
            </a:r>
            <a:r>
              <a:rPr lang="fr-FR" dirty="0" smtClean="0"/>
              <a:t>être décisionnaire</a:t>
            </a:r>
          </a:p>
          <a:p>
            <a:pPr lvl="1"/>
            <a:r>
              <a:rPr lang="fr-FR" dirty="0" smtClean="0"/>
              <a:t>Doit être acteur</a:t>
            </a:r>
          </a:p>
          <a:p>
            <a:pPr lvl="1"/>
            <a:r>
              <a:rPr lang="fr-FR" dirty="0" smtClean="0"/>
              <a:t>Doit être PARFAITEMENT INFORMÉ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357910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L’ENVIRONNEMENT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L’ÉQUIPE SOIGNANTE</a:t>
            </a:r>
          </a:p>
          <a:p>
            <a:pPr lvl="1"/>
            <a:r>
              <a:rPr lang="fr-FR" dirty="0" smtClean="0"/>
              <a:t>CHIRURGIEN</a:t>
            </a:r>
          </a:p>
          <a:p>
            <a:pPr lvl="1"/>
            <a:r>
              <a:rPr lang="fr-FR" dirty="0" smtClean="0"/>
              <a:t>ANÉSTHÉSISTE: anesthésie  ET  analgésie (nouveaux protocoles d’analgésie locale)</a:t>
            </a:r>
          </a:p>
          <a:p>
            <a:pPr lvl="1"/>
            <a:r>
              <a:rPr lang="fr-FR" dirty="0" smtClean="0"/>
              <a:t>KINÉSITHÉRAPEUTE</a:t>
            </a:r>
          </a:p>
          <a:p>
            <a:pPr lvl="1"/>
            <a:r>
              <a:rPr lang="fr-FR" dirty="0" smtClean="0"/>
              <a:t>INFIRMIÈRES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51471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PRISE EN CHARGE POST-OPÉRATOIRE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L’ANALGÉSIE</a:t>
            </a:r>
          </a:p>
          <a:p>
            <a:r>
              <a:rPr lang="fr-FR" dirty="0" smtClean="0"/>
              <a:t>RÉEDUCATION  À  J+1</a:t>
            </a:r>
          </a:p>
          <a:p>
            <a:pPr lvl="1"/>
            <a:r>
              <a:rPr lang="fr-FR" dirty="0" smtClean="0"/>
              <a:t>Protocole </a:t>
            </a:r>
          </a:p>
          <a:p>
            <a:pPr lvl="1"/>
            <a:r>
              <a:rPr lang="fr-FR" dirty="0"/>
              <a:t>I</a:t>
            </a:r>
            <a:r>
              <a:rPr lang="fr-FR" dirty="0" smtClean="0"/>
              <a:t>mplication du patient: </a:t>
            </a:r>
            <a:r>
              <a:rPr lang="fr-FR" dirty="0" err="1" smtClean="0"/>
              <a:t>autorééducation</a:t>
            </a:r>
            <a:endParaRPr lang="fr-FR" dirty="0" smtClean="0"/>
          </a:p>
          <a:p>
            <a:pPr lvl="1"/>
            <a:r>
              <a:rPr lang="fr-FR" dirty="0" smtClean="0"/>
              <a:t>Travail psychologique</a:t>
            </a:r>
          </a:p>
        </p:txBody>
      </p:sp>
    </p:spTree>
    <p:extLst>
      <p:ext uri="{BB962C8B-B14F-4D97-AF65-F5344CB8AC3E}">
        <p14:creationId xmlns:p14="http://schemas.microsoft.com/office/powerpoint/2010/main" val="3952330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PROTOCOLE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819672" cy="4525963"/>
          </a:xfrm>
        </p:spPr>
        <p:txBody>
          <a:bodyPr/>
          <a:lstStyle/>
          <a:p>
            <a:r>
              <a:rPr lang="fr-FR" dirty="0" smtClean="0"/>
              <a:t>Appui immédiat soulagé 15 jours</a:t>
            </a:r>
          </a:p>
          <a:p>
            <a:r>
              <a:rPr lang="fr-FR" dirty="0" smtClean="0"/>
              <a:t>Réveil et entretien du quadriceps</a:t>
            </a:r>
          </a:p>
          <a:p>
            <a:r>
              <a:rPr lang="fr-FR" dirty="0" smtClean="0"/>
              <a:t>Mobilité   0°  jusqu’à  120°   le premier mois</a:t>
            </a:r>
          </a:p>
          <a:p>
            <a:r>
              <a:rPr lang="fr-FR" dirty="0" smtClean="0"/>
              <a:t>Proprioception </a:t>
            </a:r>
          </a:p>
          <a:p>
            <a:r>
              <a:rPr lang="fr-FR" dirty="0" smtClean="0"/>
              <a:t>Renforcement au 2</a:t>
            </a:r>
            <a:r>
              <a:rPr lang="fr-FR" baseline="30000" dirty="0" smtClean="0"/>
              <a:t>ème</a:t>
            </a:r>
            <a:r>
              <a:rPr lang="fr-FR" dirty="0" smtClean="0"/>
              <a:t> mois (si mobilité normale)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6261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 MOYENS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LA CHIRURGIE</a:t>
            </a:r>
          </a:p>
          <a:p>
            <a:r>
              <a:rPr lang="fr-FR" dirty="0" smtClean="0"/>
              <a:t>L’ENVIRONNEMENT</a:t>
            </a:r>
          </a:p>
          <a:p>
            <a:r>
              <a:rPr lang="fr-FR" dirty="0" smtClean="0"/>
              <a:t>LA PRISE EN CHARGE POST-OPÉRATOIRE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97235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Merci de votre attention</a:t>
            </a:r>
            <a:endParaRPr lang="fr-FR" dirty="0"/>
          </a:p>
        </p:txBody>
      </p:sp>
      <p:pic>
        <p:nvPicPr>
          <p:cNvPr id="4" name="Espace réservé du contenu 3" descr="Capture d’écran 2014-05-27 à 01.31.2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" b="19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30859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5400" dirty="0" smtClean="0"/>
              <a:t>LA  CHIRURGIE</a:t>
            </a:r>
            <a:endParaRPr lang="fr-FR" sz="5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AVANT LA CHIRURGIE: </a:t>
            </a:r>
          </a:p>
          <a:p>
            <a:pPr lvl="1"/>
            <a:r>
              <a:rPr lang="fr-FR" dirty="0" smtClean="0"/>
              <a:t>importance de la </a:t>
            </a:r>
            <a:r>
              <a:rPr lang="fr-FR" dirty="0" err="1" smtClean="0"/>
              <a:t>réeducation</a:t>
            </a:r>
            <a:r>
              <a:rPr lang="fr-FR" dirty="0" smtClean="0"/>
              <a:t> </a:t>
            </a:r>
            <a:r>
              <a:rPr lang="fr-FR" dirty="0" err="1" smtClean="0"/>
              <a:t>pré-opératoire</a:t>
            </a:r>
            <a:endParaRPr lang="fr-FR" dirty="0" smtClean="0"/>
          </a:p>
          <a:p>
            <a:r>
              <a:rPr lang="fr-FR" dirty="0" smtClean="0"/>
              <a:t>LA TECHNIQUE ARTHROSCOPIQUE</a:t>
            </a:r>
          </a:p>
          <a:p>
            <a:r>
              <a:rPr lang="fr-FR" dirty="0" smtClean="0"/>
              <a:t>Fixation et rigidité du transplant</a:t>
            </a:r>
          </a:p>
          <a:p>
            <a:r>
              <a:rPr lang="fr-FR" dirty="0" smtClean="0"/>
              <a:t>Pas de drainage</a:t>
            </a:r>
          </a:p>
        </p:txBody>
      </p:sp>
    </p:spTree>
    <p:extLst>
      <p:ext uri="{BB962C8B-B14F-4D97-AF65-F5344CB8AC3E}">
        <p14:creationId xmlns:p14="http://schemas.microsoft.com/office/powerpoint/2010/main" val="314827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5400" dirty="0" smtClean="0"/>
              <a:t>LA  CHIRURGIE</a:t>
            </a:r>
            <a:endParaRPr lang="fr-FR" sz="5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Technique DT4 avec </a:t>
            </a:r>
            <a:r>
              <a:rPr lang="fr-FR" dirty="0" err="1" smtClean="0"/>
              <a:t>endo</a:t>
            </a:r>
            <a:r>
              <a:rPr lang="fr-FR" dirty="0" smtClean="0"/>
              <a:t>-bouton fémoral et fixation tibiale par vis</a:t>
            </a:r>
          </a:p>
        </p:txBody>
      </p:sp>
    </p:spTree>
    <p:extLst>
      <p:ext uri="{BB962C8B-B14F-4D97-AF65-F5344CB8AC3E}">
        <p14:creationId xmlns:p14="http://schemas.microsoft.com/office/powerpoint/2010/main" val="2285920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5400" dirty="0" smtClean="0"/>
              <a:t>LA  CHIRURGIE</a:t>
            </a:r>
            <a:endParaRPr lang="fr-FR" sz="5400" dirty="0"/>
          </a:p>
        </p:txBody>
      </p:sp>
      <p:pic>
        <p:nvPicPr>
          <p:cNvPr id="4" name="Espace réservé du contenu 3" descr="IMG_158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06369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5400" dirty="0" smtClean="0"/>
              <a:t>LA  CHIRURGIE</a:t>
            </a:r>
            <a:endParaRPr lang="fr-FR" sz="5400" dirty="0"/>
          </a:p>
        </p:txBody>
      </p:sp>
      <p:pic>
        <p:nvPicPr>
          <p:cNvPr id="4" name="Espace réservé du contenu 3" descr="IMG_158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08489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5400" dirty="0" smtClean="0"/>
              <a:t>LA  CHIRURGIE</a:t>
            </a:r>
            <a:endParaRPr lang="fr-FR" sz="5400" dirty="0"/>
          </a:p>
        </p:txBody>
      </p:sp>
      <p:pic>
        <p:nvPicPr>
          <p:cNvPr id="4" name="Espace réservé du contenu 3" descr="IMG_158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221" r="-71221"/>
          <a:stretch>
            <a:fillRect/>
          </a:stretch>
        </p:blipFill>
        <p:spPr>
          <a:xfrm>
            <a:off x="-1926555" y="1748593"/>
            <a:ext cx="8400022" cy="4852566"/>
          </a:xfrm>
        </p:spPr>
      </p:pic>
      <p:pic>
        <p:nvPicPr>
          <p:cNvPr id="5" name="Image 4" descr="IMG_158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376" y="1748594"/>
            <a:ext cx="3639424" cy="485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302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5400" dirty="0" smtClean="0"/>
              <a:t>LA  CHIRURGIE</a:t>
            </a:r>
            <a:endParaRPr lang="fr-FR" sz="5400" dirty="0"/>
          </a:p>
        </p:txBody>
      </p:sp>
      <p:pic>
        <p:nvPicPr>
          <p:cNvPr id="4" name="Espace réservé du contenu 3" descr="IMG_158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6" b="293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35084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5400" dirty="0" smtClean="0"/>
              <a:t>LA  CHIRURGIE</a:t>
            </a:r>
            <a:endParaRPr lang="fr-FR" sz="5400" dirty="0"/>
          </a:p>
        </p:txBody>
      </p:sp>
      <p:pic>
        <p:nvPicPr>
          <p:cNvPr id="4" name="Espace réservé du contenu 3" descr="IMG_158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81915883"/>
      </p:ext>
    </p:extLst>
  </p:cSld>
  <p:clrMapOvr>
    <a:masterClrMapping/>
  </p:clrMapOvr>
</p:sld>
</file>

<file path=ppt/theme/theme1.xml><?xml version="1.0" encoding="utf-8"?>
<a:theme xmlns:a="http://schemas.openxmlformats.org/drawingml/2006/main" name="Aube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Aube.thmx</Template>
  <TotalTime>223</TotalTime>
  <Words>167</Words>
  <Application>Microsoft Macintosh PowerPoint</Application>
  <PresentationFormat>Présentation à l'écran (4:3)</PresentationFormat>
  <Paragraphs>50</Paragraphs>
  <Slides>20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1" baseType="lpstr">
      <vt:lpstr>Aube</vt:lpstr>
      <vt:lpstr>RÉÉDUCATION  PRÉCOCE APRÈS  LIGAMENTOPLASTIE DU GENOU (LCA)</vt:lpstr>
      <vt:lpstr>LES  MOYENS</vt:lpstr>
      <vt:lpstr>LA  CHIRURGIE</vt:lpstr>
      <vt:lpstr>LA  CHIRURGIE</vt:lpstr>
      <vt:lpstr>LA  CHIRURGIE</vt:lpstr>
      <vt:lpstr>LA  CHIRURGIE</vt:lpstr>
      <vt:lpstr>LA  CHIRURGIE</vt:lpstr>
      <vt:lpstr>LA  CHIRURGIE</vt:lpstr>
      <vt:lpstr>LA  CHIRURGIE</vt:lpstr>
      <vt:lpstr>LA  CHIRURGIE</vt:lpstr>
      <vt:lpstr>LA  CHIRURGIE</vt:lpstr>
      <vt:lpstr>LA  CHIRURGIE</vt:lpstr>
      <vt:lpstr>LA  CHIRURGIE</vt:lpstr>
      <vt:lpstr>LA  CHIRURGIE</vt:lpstr>
      <vt:lpstr>LA  CHIRURGIE</vt:lpstr>
      <vt:lpstr>L’ENVIRONNEMENT</vt:lpstr>
      <vt:lpstr>L’ENVIRONNEMENT</vt:lpstr>
      <vt:lpstr>PRISE EN CHARGE POST-OPÉRATOIRE</vt:lpstr>
      <vt:lpstr>PROTOCOLE</vt:lpstr>
      <vt:lpstr>Merci de votre attention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RÉÉDUCATION  PRÉCOCE APRÈS LIGAMENTOPLASTIE DU GENOU (LCA)</dc:title>
  <dc:creator>Admin</dc:creator>
  <cp:lastModifiedBy>Admin</cp:lastModifiedBy>
  <cp:revision>12</cp:revision>
  <dcterms:created xsi:type="dcterms:W3CDTF">2014-05-26T20:09:17Z</dcterms:created>
  <dcterms:modified xsi:type="dcterms:W3CDTF">2014-05-26T23:52:53Z</dcterms:modified>
</cp:coreProperties>
</file>