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tiff" ContentType="image/tiff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39"/>
  </p:notesMasterIdLst>
  <p:sldIdLst>
    <p:sldId id="266" r:id="rId4"/>
    <p:sldId id="296" r:id="rId5"/>
    <p:sldId id="268" r:id="rId6"/>
    <p:sldId id="270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84" r:id="rId15"/>
    <p:sldId id="286" r:id="rId16"/>
    <p:sldId id="279" r:id="rId17"/>
    <p:sldId id="280" r:id="rId18"/>
    <p:sldId id="281" r:id="rId19"/>
    <p:sldId id="282" r:id="rId20"/>
    <p:sldId id="283" r:id="rId21"/>
    <p:sldId id="287" r:id="rId22"/>
    <p:sldId id="288" r:id="rId23"/>
    <p:sldId id="289" r:id="rId24"/>
    <p:sldId id="290" r:id="rId25"/>
    <p:sldId id="292" r:id="rId26"/>
    <p:sldId id="293" r:id="rId27"/>
    <p:sldId id="310" r:id="rId28"/>
    <p:sldId id="298" r:id="rId29"/>
    <p:sldId id="305" r:id="rId30"/>
    <p:sldId id="299" r:id="rId31"/>
    <p:sldId id="269" r:id="rId32"/>
    <p:sldId id="300" r:id="rId33"/>
    <p:sldId id="301" r:id="rId34"/>
    <p:sldId id="302" r:id="rId35"/>
    <p:sldId id="306" r:id="rId36"/>
    <p:sldId id="309" r:id="rId37"/>
    <p:sldId id="311" r:id="rId3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1171" autoAdjust="0"/>
    <p:restoredTop sz="94660"/>
  </p:normalViewPr>
  <p:slideViewPr>
    <p:cSldViewPr snapToGrid="0">
      <p:cViewPr>
        <p:scale>
          <a:sx n="70" d="100"/>
          <a:sy n="70" d="100"/>
        </p:scale>
        <p:origin x="-732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0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C8764-EA7D-44B9-B6AA-81DFE2BE1F78}" type="datetimeFigureOut">
              <a:rPr lang="en-US" smtClean="0"/>
              <a:pPr/>
              <a:t>5/26/2015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FCD89-7FFE-417F-8A6A-EF856E04113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8032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FCD89-7FFE-417F-8A6A-EF856E04113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F6F6D-457B-46F4-826C-75585E42AAC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FCD89-7FFE-417F-8A6A-EF856E04113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28015-AC2A-4455-B5CC-298C6B373D16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28015-AC2A-4455-B5CC-298C6B373D16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FCD89-7FFE-417F-8A6A-EF856E04113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606A3-6732-4BFE-96B1-1BAF52853C7B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08801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606A3-6732-4BFE-96B1-1BAF52853C7B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08801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606A3-6732-4BFE-96B1-1BAF52853C7B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08801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606A3-6732-4BFE-96B1-1BAF52853C7B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08801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606A3-6732-4BFE-96B1-1BAF52853C7B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0880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FCD89-7FFE-417F-8A6A-EF856E04113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9532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606A3-6732-4BFE-96B1-1BAF52853C7B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08801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606A3-6732-4BFE-96B1-1BAF52853C7B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08801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28015-AC2A-4455-B5CC-298C6B373D16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D807C4-CBA9-45C2-BD01-FECB839A52CD}" type="slidenum">
              <a:rPr lang="en-GB">
                <a:solidFill>
                  <a:prstClr val="black"/>
                </a:solidFill>
              </a:rPr>
              <a:pPr/>
              <a:t>23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A48D52-D0EB-457B-A116-BC20EF71A553}" type="slidenum">
              <a:rPr lang="en-GB">
                <a:solidFill>
                  <a:prstClr val="black"/>
                </a:solidFill>
              </a:rPr>
              <a:pPr/>
              <a:t>24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5175" cy="3430587"/>
          </a:xfrm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109" y="4342449"/>
            <a:ext cx="5025783" cy="4117286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FCD89-7FFE-417F-8A6A-EF856E04113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F6F6D-457B-46F4-826C-75585E42AAC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F6F6D-457B-46F4-826C-75585E42AAC7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F8AE-3961-4861-8CA6-8A75263AF017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73357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FCD89-7FFE-417F-8A6A-EF856E041138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FCD89-7FFE-417F-8A6A-EF856E04113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FCD89-7FFE-417F-8A6A-EF856E04113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05526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FCD89-7FFE-417F-8A6A-EF856E041138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FCD89-7FFE-417F-8A6A-EF856E04113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45316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FCD89-7FFE-417F-8A6A-EF856E04113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45316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FCD89-7FFE-417F-8A6A-EF856E041138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FCD89-7FFE-417F-8A6A-EF856E041138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FCD89-7FFE-417F-8A6A-EF856E04113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F6F6D-457B-46F4-826C-75585E42AAC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F8AE-3961-4861-8CA6-8A75263AF017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7335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F6F6D-457B-46F4-826C-75585E42AAC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F6F6D-457B-46F4-826C-75585E42AAC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F8AE-3961-4861-8CA6-8A75263AF017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5045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BADD-4579-9E41-9193-678E764635A8}" type="datetimeFigureOut">
              <a:rPr lang="fr-FR" smtClean="0"/>
              <a:pPr/>
              <a:t>26/05/2015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56F27-2558-F345-A36A-7670AAFDBDC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ZoneTexte 6"/>
          <p:cNvSpPr txBox="1"/>
          <p:nvPr userDrawn="1"/>
        </p:nvSpPr>
        <p:spPr>
          <a:xfrm>
            <a:off x="8247601" y="6657945"/>
            <a:ext cx="89639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JAE-IDMHS-1505</a:t>
            </a:r>
            <a:endParaRPr lang="en-US" sz="7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4328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BADD-4579-9E41-9193-678E764635A8}" type="datetimeFigureOut">
              <a:rPr lang="fr-FR" smtClean="0"/>
              <a:pPr/>
              <a:t>26/05/2015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56F27-2558-F345-A36A-7670AAFDBDC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01086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BADD-4579-9E41-9193-678E764635A8}" type="datetimeFigureOut">
              <a:rPr lang="fr-FR" smtClean="0"/>
              <a:pPr/>
              <a:t>26/05/2015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56F27-2558-F345-A36A-7670AAFDBDC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15096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A4E1-F9EF-4ED6-A745-6B527B1299F5}" type="datetimeFigureOut">
              <a:rPr lang="en-US" smtClean="0">
                <a:solidFill>
                  <a:srgbClr val="073E87"/>
                </a:solidFill>
              </a:rPr>
              <a:pPr/>
              <a:t>5/26/2015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C66E-8314-4920-A895-7621871B9DA2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17" name="ZoneTexte 16"/>
          <p:cNvSpPr txBox="1"/>
          <p:nvPr userDrawn="1"/>
        </p:nvSpPr>
        <p:spPr>
          <a:xfrm>
            <a:off x="8247601" y="6657945"/>
            <a:ext cx="89639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JAE-IDMHS-1505</a:t>
            </a:r>
            <a:endParaRPr lang="en-US" sz="7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2073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A4E1-F9EF-4ED6-A745-6B527B1299F5}" type="datetimeFigureOut">
              <a:rPr lang="en-US" smtClean="0">
                <a:solidFill>
                  <a:srgbClr val="073E87"/>
                </a:solidFill>
              </a:rPr>
              <a:pPr/>
              <a:t>5/26/2015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C66E-8314-4920-A895-7621871B9DA2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8" name="ZoneTexte 7"/>
          <p:cNvSpPr txBox="1"/>
          <p:nvPr userDrawn="1"/>
        </p:nvSpPr>
        <p:spPr>
          <a:xfrm>
            <a:off x="8247601" y="6657945"/>
            <a:ext cx="89639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JAE-IDMHS-1505</a:t>
            </a:r>
            <a:endParaRPr lang="en-US" sz="7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3251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A4E1-F9EF-4ED6-A745-6B527B1299F5}" type="datetimeFigureOut">
              <a:rPr lang="en-US" smtClean="0">
                <a:solidFill>
                  <a:srgbClr val="073E87"/>
                </a:solidFill>
              </a:rPr>
              <a:pPr/>
              <a:t>5/26/2015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C66E-8314-4920-A895-7621871B9DA2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15" name="ZoneTexte 14"/>
          <p:cNvSpPr txBox="1"/>
          <p:nvPr userDrawn="1"/>
        </p:nvSpPr>
        <p:spPr>
          <a:xfrm>
            <a:off x="8247601" y="6657945"/>
            <a:ext cx="89639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JAE-IDMHS-1505</a:t>
            </a:r>
            <a:endParaRPr lang="en-US" sz="7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9886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A4E1-F9EF-4ED6-A745-6B527B1299F5}" type="datetimeFigureOut">
              <a:rPr lang="en-US" smtClean="0">
                <a:solidFill>
                  <a:srgbClr val="073E87"/>
                </a:solidFill>
              </a:rPr>
              <a:pPr/>
              <a:t>5/26/2015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C66E-8314-4920-A895-7621871B9DA2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7791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A4E1-F9EF-4ED6-A745-6B527B1299F5}" type="datetimeFigureOut">
              <a:rPr lang="en-US" smtClean="0">
                <a:solidFill>
                  <a:srgbClr val="073E87"/>
                </a:solidFill>
              </a:rPr>
              <a:pPr/>
              <a:t>5/26/2015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C66E-8314-4920-A895-7621871B9DA2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2348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A4E1-F9EF-4ED6-A745-6B527B1299F5}" type="datetimeFigureOut">
              <a:rPr lang="en-US" smtClean="0">
                <a:solidFill>
                  <a:srgbClr val="073E87"/>
                </a:solidFill>
              </a:rPr>
              <a:pPr/>
              <a:t>5/26/2015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C66E-8314-4920-A895-7621871B9DA2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2557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A4E1-F9EF-4ED6-A745-6B527B1299F5}" type="datetimeFigureOut">
              <a:rPr lang="en-US" smtClean="0">
                <a:solidFill>
                  <a:srgbClr val="073E87"/>
                </a:solidFill>
              </a:rPr>
              <a:pPr/>
              <a:t>5/26/2015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C66E-8314-4920-A895-7621871B9DA2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8247601" y="6657945"/>
            <a:ext cx="89639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JAE-IDMHS-1505</a:t>
            </a:r>
            <a:endParaRPr lang="en-US" sz="7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2644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A4E1-F9EF-4ED6-A745-6B527B1299F5}" type="datetimeFigureOut">
              <a:rPr lang="en-US" smtClean="0">
                <a:solidFill>
                  <a:srgbClr val="073E87"/>
                </a:solidFill>
              </a:rPr>
              <a:pPr/>
              <a:t>5/26/2015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C66E-8314-4920-A895-7621871B9DA2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6" name="ZoneTexte 15"/>
          <p:cNvSpPr txBox="1"/>
          <p:nvPr userDrawn="1"/>
        </p:nvSpPr>
        <p:spPr>
          <a:xfrm>
            <a:off x="8247601" y="6657945"/>
            <a:ext cx="89639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JAE-IDMHS-1505</a:t>
            </a:r>
            <a:endParaRPr lang="en-US" sz="7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8518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BADD-4579-9E41-9193-678E764635A8}" type="datetimeFigureOut">
              <a:rPr lang="fr-FR" smtClean="0"/>
              <a:pPr/>
              <a:t>26/05/2015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56F27-2558-F345-A36A-7670AAFDBDC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ZoneTexte 6"/>
          <p:cNvSpPr txBox="1"/>
          <p:nvPr userDrawn="1"/>
        </p:nvSpPr>
        <p:spPr>
          <a:xfrm>
            <a:off x="8247601" y="6657945"/>
            <a:ext cx="89639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JAE-IDMHS-1505</a:t>
            </a:r>
            <a:endParaRPr lang="en-US" sz="7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9282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A4E1-F9EF-4ED6-A745-6B527B1299F5}" type="datetimeFigureOut">
              <a:rPr lang="en-US" smtClean="0">
                <a:solidFill>
                  <a:srgbClr val="073E87"/>
                </a:solidFill>
              </a:rPr>
              <a:pPr/>
              <a:t>5/26/2015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C66E-8314-4920-A895-7621871B9DA2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16" name="ZoneTexte 15"/>
          <p:cNvSpPr txBox="1"/>
          <p:nvPr userDrawn="1"/>
        </p:nvSpPr>
        <p:spPr>
          <a:xfrm>
            <a:off x="8247601" y="6657945"/>
            <a:ext cx="89639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JAE-IDMHS-1505</a:t>
            </a:r>
            <a:endParaRPr lang="en-US" sz="7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4964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A4E1-F9EF-4ED6-A745-6B527B1299F5}" type="datetimeFigureOut">
              <a:rPr lang="en-US" smtClean="0">
                <a:solidFill>
                  <a:srgbClr val="073E87"/>
                </a:solidFill>
              </a:rPr>
              <a:pPr/>
              <a:t>5/26/2015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C66E-8314-4920-A895-7621871B9DA2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ZoneTexte 6"/>
          <p:cNvSpPr txBox="1"/>
          <p:nvPr userDrawn="1"/>
        </p:nvSpPr>
        <p:spPr>
          <a:xfrm>
            <a:off x="8247601" y="6657945"/>
            <a:ext cx="89639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JAE-IDMHS-1505</a:t>
            </a:r>
            <a:endParaRPr lang="en-US" sz="7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19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A4E1-F9EF-4ED6-A745-6B527B1299F5}" type="datetimeFigureOut">
              <a:rPr lang="en-US" smtClean="0">
                <a:solidFill>
                  <a:srgbClr val="073E87"/>
                </a:solidFill>
              </a:rPr>
              <a:pPr/>
              <a:t>5/26/2015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C66E-8314-4920-A895-7621871B9DA2}" type="slidenum">
              <a:rPr lang="en-US" smtClean="0">
                <a:solidFill>
                  <a:srgbClr val="073E87"/>
                </a:solidFill>
              </a:rPr>
              <a:pPr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4" name="ZoneTexte 13"/>
          <p:cNvSpPr txBox="1"/>
          <p:nvPr userDrawn="1"/>
        </p:nvSpPr>
        <p:spPr>
          <a:xfrm>
            <a:off x="8247601" y="6657945"/>
            <a:ext cx="89639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JAE-IDMHS-1505</a:t>
            </a:r>
            <a:endParaRPr lang="en-US" sz="7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2032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BADD-4579-9E41-9193-678E764635A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26/05/2015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56F27-2558-F345-A36A-7670AAFDBDC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oneTexte 6"/>
          <p:cNvSpPr txBox="1"/>
          <p:nvPr userDrawn="1"/>
        </p:nvSpPr>
        <p:spPr>
          <a:xfrm>
            <a:off x="0" y="6657945"/>
            <a:ext cx="89639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JAE-IDMHS-1505</a:t>
            </a:r>
            <a:endParaRPr lang="en-US" sz="7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 userDrawn="1"/>
        </p:nvSpPr>
        <p:spPr>
          <a:xfrm>
            <a:off x="8247601" y="6657945"/>
            <a:ext cx="89639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JAE-IDMHS-1505</a:t>
            </a:r>
            <a:endParaRPr lang="en-US" sz="7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6309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BADD-4579-9E41-9193-678E764635A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26/05/2015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56F27-2558-F345-A36A-7670AAFDBDC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oneTexte 6"/>
          <p:cNvSpPr txBox="1"/>
          <p:nvPr userDrawn="1"/>
        </p:nvSpPr>
        <p:spPr>
          <a:xfrm>
            <a:off x="0" y="6657945"/>
            <a:ext cx="89639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JAE-IDMHS-1505</a:t>
            </a:r>
            <a:endParaRPr lang="en-US" sz="7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 userDrawn="1"/>
        </p:nvSpPr>
        <p:spPr>
          <a:xfrm>
            <a:off x="8247601" y="6657945"/>
            <a:ext cx="89639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JAE-IDMHS-1505</a:t>
            </a:r>
            <a:endParaRPr lang="en-US" sz="7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2929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BADD-4579-9E41-9193-678E764635A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26/05/2015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56F27-2558-F345-A36A-7670AAFDBDC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oneTexte 6"/>
          <p:cNvSpPr txBox="1"/>
          <p:nvPr userDrawn="1"/>
        </p:nvSpPr>
        <p:spPr>
          <a:xfrm>
            <a:off x="0" y="6657945"/>
            <a:ext cx="89639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JAE-IDMHS-1505</a:t>
            </a:r>
            <a:endParaRPr lang="en-US" sz="7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 userDrawn="1"/>
        </p:nvSpPr>
        <p:spPr>
          <a:xfrm>
            <a:off x="8247601" y="6657945"/>
            <a:ext cx="89639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JAE-IDMHS-1505</a:t>
            </a:r>
            <a:endParaRPr lang="en-US" sz="7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6643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BADD-4579-9E41-9193-678E764635A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26/05/2015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56F27-2558-F345-A36A-7670AAFDBDC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oneTexte 7"/>
          <p:cNvSpPr txBox="1"/>
          <p:nvPr userDrawn="1"/>
        </p:nvSpPr>
        <p:spPr>
          <a:xfrm>
            <a:off x="0" y="6657945"/>
            <a:ext cx="89639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JAE-IDMHS-1505</a:t>
            </a:r>
            <a:endParaRPr lang="en-US" sz="7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 userDrawn="1"/>
        </p:nvSpPr>
        <p:spPr>
          <a:xfrm>
            <a:off x="8247601" y="6657945"/>
            <a:ext cx="89639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JAE-IDMHS-1505</a:t>
            </a:r>
            <a:endParaRPr lang="en-US" sz="7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8882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BADD-4579-9E41-9193-678E764635A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26/05/2015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56F27-2558-F345-A36A-7670AAFDBDC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ZoneTexte 9"/>
          <p:cNvSpPr txBox="1"/>
          <p:nvPr userDrawn="1"/>
        </p:nvSpPr>
        <p:spPr>
          <a:xfrm>
            <a:off x="0" y="6657945"/>
            <a:ext cx="89639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JAE-IDMHS-1505</a:t>
            </a:r>
            <a:endParaRPr lang="en-US" sz="7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8247601" y="6657945"/>
            <a:ext cx="89639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JAE-IDMHS-1505</a:t>
            </a:r>
            <a:endParaRPr lang="en-US" sz="7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8841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BADD-4579-9E41-9193-678E764635A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26/05/2015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56F27-2558-F345-A36A-7670AAFDBDC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oneTexte 5"/>
          <p:cNvSpPr txBox="1"/>
          <p:nvPr userDrawn="1"/>
        </p:nvSpPr>
        <p:spPr>
          <a:xfrm>
            <a:off x="0" y="6657945"/>
            <a:ext cx="89639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JAE-IDMHS-1505</a:t>
            </a:r>
            <a:endParaRPr lang="en-US" sz="7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 userDrawn="1"/>
        </p:nvSpPr>
        <p:spPr>
          <a:xfrm>
            <a:off x="8247601" y="6657945"/>
            <a:ext cx="89639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JAE-IDMHS-1505</a:t>
            </a:r>
            <a:endParaRPr lang="en-US" sz="7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4114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BADD-4579-9E41-9193-678E764635A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26/05/2015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56F27-2558-F345-A36A-7670AAFDBDC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oneTexte 4"/>
          <p:cNvSpPr txBox="1"/>
          <p:nvPr userDrawn="1"/>
        </p:nvSpPr>
        <p:spPr>
          <a:xfrm>
            <a:off x="0" y="6657945"/>
            <a:ext cx="89639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JAE-IDMHS-1505</a:t>
            </a:r>
            <a:endParaRPr lang="en-US" sz="7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 userDrawn="1"/>
        </p:nvSpPr>
        <p:spPr>
          <a:xfrm>
            <a:off x="8247601" y="6657945"/>
            <a:ext cx="89639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JAE-IDMHS-1505</a:t>
            </a:r>
            <a:endParaRPr lang="en-US" sz="7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0678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BADD-4579-9E41-9193-678E764635A8}" type="datetimeFigureOut">
              <a:rPr lang="fr-FR" smtClean="0"/>
              <a:pPr/>
              <a:t>26/05/2015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56F27-2558-F345-A36A-7670AAFDBDC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ZoneTexte 6"/>
          <p:cNvSpPr txBox="1"/>
          <p:nvPr userDrawn="1"/>
        </p:nvSpPr>
        <p:spPr>
          <a:xfrm>
            <a:off x="8247601" y="6657945"/>
            <a:ext cx="89639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JAE-IDMHS-1505</a:t>
            </a:r>
            <a:endParaRPr lang="en-US" sz="7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009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BADD-4579-9E41-9193-678E764635A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26/05/2015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56F27-2558-F345-A36A-7670AAFDBDC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oneTexte 7"/>
          <p:cNvSpPr txBox="1"/>
          <p:nvPr userDrawn="1"/>
        </p:nvSpPr>
        <p:spPr>
          <a:xfrm>
            <a:off x="0" y="6657945"/>
            <a:ext cx="89639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JAE-IDMHS-1505</a:t>
            </a:r>
            <a:endParaRPr lang="en-US" sz="7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 userDrawn="1"/>
        </p:nvSpPr>
        <p:spPr>
          <a:xfrm>
            <a:off x="8247601" y="6657945"/>
            <a:ext cx="89639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JAE-IDMHS-1505</a:t>
            </a:r>
            <a:endParaRPr lang="en-US" sz="7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4905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BADD-4579-9E41-9193-678E764635A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26/05/2015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56F27-2558-F345-A36A-7670AAFDBDC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oneTexte 7"/>
          <p:cNvSpPr txBox="1"/>
          <p:nvPr userDrawn="1"/>
        </p:nvSpPr>
        <p:spPr>
          <a:xfrm>
            <a:off x="0" y="6657945"/>
            <a:ext cx="89639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JAE-IDMHS-1505</a:t>
            </a:r>
            <a:endParaRPr lang="en-US" sz="7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 userDrawn="1"/>
        </p:nvSpPr>
        <p:spPr>
          <a:xfrm>
            <a:off x="8247601" y="6657945"/>
            <a:ext cx="89639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JAE-IDMHS-1505</a:t>
            </a:r>
            <a:endParaRPr lang="en-US" sz="7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7696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BADD-4579-9E41-9193-678E764635A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26/05/2015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56F27-2558-F345-A36A-7670AAFDBDC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oneTexte 6"/>
          <p:cNvSpPr txBox="1"/>
          <p:nvPr userDrawn="1"/>
        </p:nvSpPr>
        <p:spPr>
          <a:xfrm>
            <a:off x="8247601" y="6657945"/>
            <a:ext cx="89639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JAE-IDMHS-1505</a:t>
            </a:r>
            <a:endParaRPr lang="en-US" sz="7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131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BADD-4579-9E41-9193-678E764635A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26/05/2015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56F27-2558-F345-A36A-7670AAFDBDC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oneTexte 6"/>
          <p:cNvSpPr txBox="1"/>
          <p:nvPr userDrawn="1"/>
        </p:nvSpPr>
        <p:spPr>
          <a:xfrm>
            <a:off x="8247601" y="6657945"/>
            <a:ext cx="89639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JAE-IDMHS-1505</a:t>
            </a:r>
            <a:endParaRPr lang="en-US" sz="7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769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BADD-4579-9E41-9193-678E764635A8}" type="datetimeFigureOut">
              <a:rPr lang="fr-FR" smtClean="0"/>
              <a:pPr/>
              <a:t>26/05/2015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56F27-2558-F345-A36A-7670AAFDBDC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ZoneTexte 7"/>
          <p:cNvSpPr txBox="1"/>
          <p:nvPr userDrawn="1"/>
        </p:nvSpPr>
        <p:spPr>
          <a:xfrm>
            <a:off x="8247601" y="6657945"/>
            <a:ext cx="89639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JAE-IDMHS-1505</a:t>
            </a:r>
            <a:endParaRPr lang="en-US" sz="7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482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BADD-4579-9E41-9193-678E764635A8}" type="datetimeFigureOut">
              <a:rPr lang="fr-FR" smtClean="0"/>
              <a:pPr/>
              <a:t>26/05/2015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56F27-2558-F345-A36A-7670AAFDBDC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8247601" y="6657945"/>
            <a:ext cx="89639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JAE-IDMHS-1505</a:t>
            </a:r>
            <a:endParaRPr lang="en-US" sz="7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1315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BADD-4579-9E41-9193-678E764635A8}" type="datetimeFigureOut">
              <a:rPr lang="fr-FR" smtClean="0"/>
              <a:pPr/>
              <a:t>26/05/2015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56F27-2558-F345-A36A-7670AAFDBDC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ZoneTexte 5"/>
          <p:cNvSpPr txBox="1"/>
          <p:nvPr userDrawn="1"/>
        </p:nvSpPr>
        <p:spPr>
          <a:xfrm>
            <a:off x="8247601" y="6657945"/>
            <a:ext cx="89639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JAE-IDMHS-1505</a:t>
            </a:r>
            <a:endParaRPr lang="en-US" sz="7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7660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BADD-4579-9E41-9193-678E764635A8}" type="datetimeFigureOut">
              <a:rPr lang="fr-FR" smtClean="0"/>
              <a:pPr/>
              <a:t>26/05/2015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56F27-2558-F345-A36A-7670AAFDBDC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ZoneTexte 4"/>
          <p:cNvSpPr txBox="1"/>
          <p:nvPr userDrawn="1"/>
        </p:nvSpPr>
        <p:spPr>
          <a:xfrm>
            <a:off x="8247601" y="6657945"/>
            <a:ext cx="89639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JAE-IDMHS-1505</a:t>
            </a:r>
            <a:endParaRPr lang="en-US" sz="7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2202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BADD-4579-9E41-9193-678E764635A8}" type="datetimeFigureOut">
              <a:rPr lang="fr-FR" smtClean="0"/>
              <a:pPr/>
              <a:t>26/05/2015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56F27-2558-F345-A36A-7670AAFDBDC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74803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BADD-4579-9E41-9193-678E764635A8}" type="datetimeFigureOut">
              <a:rPr lang="fr-FR" smtClean="0"/>
              <a:pPr/>
              <a:t>26/05/2015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56F27-2558-F345-A36A-7670AAFDBDC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24447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CBADD-4579-9E41-9193-678E764635A8}" type="datetimeFigureOut">
              <a:rPr lang="fr-FR" smtClean="0"/>
              <a:pPr/>
              <a:t>26/05/2015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56F27-2558-F345-A36A-7670AAFDBDC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ZoneTexte 6"/>
          <p:cNvSpPr txBox="1"/>
          <p:nvPr userDrawn="1"/>
        </p:nvSpPr>
        <p:spPr>
          <a:xfrm>
            <a:off x="8247601" y="6657945"/>
            <a:ext cx="89639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JAE-IDMHS-1505</a:t>
            </a:r>
            <a:endParaRPr lang="en-US" sz="7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9267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defTabSz="914400"/>
            <a:fld id="{D514A4E1-F9EF-4ED6-A745-6B527B1299F5}" type="datetimeFigureOut">
              <a:rPr lang="en-US" smtClean="0">
                <a:solidFill>
                  <a:srgbClr val="073E87"/>
                </a:solidFill>
              </a:rPr>
              <a:pPr defTabSz="914400"/>
              <a:t>5/26/2015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defTabSz="914400"/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defTabSz="914400"/>
            <a:fld id="{506CC66E-8314-4920-A895-7621871B9DA2}" type="slidenum">
              <a:rPr lang="en-US" smtClean="0">
                <a:solidFill>
                  <a:srgbClr val="073E87"/>
                </a:solidFill>
              </a:rPr>
              <a:pPr defTabSz="914400"/>
              <a:t>‹N°›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5" name="ZoneTexte 14"/>
          <p:cNvSpPr txBox="1"/>
          <p:nvPr userDrawn="1"/>
        </p:nvSpPr>
        <p:spPr>
          <a:xfrm>
            <a:off x="8247601" y="6657945"/>
            <a:ext cx="89639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JAE-IDMHS-1505</a:t>
            </a:r>
            <a:endParaRPr lang="en-US" sz="7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9402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CBADD-4579-9E41-9193-678E764635A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26/05/2015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56F27-2558-F345-A36A-7670AAFDBDC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oneTexte 6"/>
          <p:cNvSpPr txBox="1"/>
          <p:nvPr userDrawn="1"/>
        </p:nvSpPr>
        <p:spPr>
          <a:xfrm>
            <a:off x="8247601" y="6657945"/>
            <a:ext cx="89639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JAE-IDMHS-1505</a:t>
            </a:r>
            <a:endParaRPr lang="en-US" sz="7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1210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bi.nlm.nih.gov/pubmed/?term=B%C3%A9racassat%20R%5bAuthor%5d&amp;cauthor=true&amp;cauthor_uid=24444567" TargetMode="External"/><Relationship Id="rId3" Type="http://schemas.openxmlformats.org/officeDocument/2006/relationships/image" Target="../media/image31.png"/><Relationship Id="rId7" Type="http://schemas.openxmlformats.org/officeDocument/2006/relationships/hyperlink" Target="http://www.ncbi.nlm.nih.gov/pubmed/?term=Epinette%20JA%5bAuthor%5d&amp;cauthor=true&amp;cauthor_uid=24444567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ncbi.nlm.nih.gov/pubmed/?term=epinette+beracassat" TargetMode="External"/><Relationship Id="rId11" Type="http://schemas.openxmlformats.org/officeDocument/2006/relationships/hyperlink" Target="http://www.ncbi.nlm.nih.gov/pubmed/?term=Vandenbussche%20E%5bAuthor%5d&amp;cauthor=true&amp;cauthor_uid=24444567" TargetMode="External"/><Relationship Id="rId5" Type="http://schemas.openxmlformats.org/officeDocument/2006/relationships/image" Target="../media/image33.tiff"/><Relationship Id="rId10" Type="http://schemas.openxmlformats.org/officeDocument/2006/relationships/hyperlink" Target="http://www.ncbi.nlm.nih.gov/pubmed/?term=Pagazani%20G%5bAuthor%5d&amp;cauthor=true&amp;cauthor_uid=24444567" TargetMode="External"/><Relationship Id="rId4" Type="http://schemas.openxmlformats.org/officeDocument/2006/relationships/image" Target="../media/image32.png"/><Relationship Id="rId9" Type="http://schemas.openxmlformats.org/officeDocument/2006/relationships/hyperlink" Target="http://www.ncbi.nlm.nih.gov/pubmed/?term=Tracol%20P%5bAuthor%5d&amp;cauthor=true&amp;cauthor_uid=24444567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bi.nlm.nih.gov/pubmed/?term=Pagazani%20G%5bAuthor%5d&amp;cauthor=true&amp;cauthor_uid=24444567" TargetMode="External"/><Relationship Id="rId3" Type="http://schemas.openxmlformats.org/officeDocument/2006/relationships/image" Target="../media/image31.png"/><Relationship Id="rId7" Type="http://schemas.openxmlformats.org/officeDocument/2006/relationships/hyperlink" Target="http://www.ncbi.nlm.nih.gov/pubmed/?term=Tracol%20P%5bAuthor%5d&amp;cauthor=true&amp;cauthor_uid=24444567" TargetMode="External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ncbi.nlm.nih.gov/pubmed/?term=B%C3%A9racassat%20R%5bAuthor%5d&amp;cauthor=true&amp;cauthor_uid=24444567" TargetMode="External"/><Relationship Id="rId11" Type="http://schemas.openxmlformats.org/officeDocument/2006/relationships/image" Target="../media/image33.tiff"/><Relationship Id="rId5" Type="http://schemas.openxmlformats.org/officeDocument/2006/relationships/hyperlink" Target="http://www.ncbi.nlm.nih.gov/pubmed/?term=Epinette%20JA%5bAuthor%5d&amp;cauthor=true&amp;cauthor_uid=24444567" TargetMode="External"/><Relationship Id="rId10" Type="http://schemas.openxmlformats.org/officeDocument/2006/relationships/image" Target="../media/image32.png"/><Relationship Id="rId4" Type="http://schemas.openxmlformats.org/officeDocument/2006/relationships/hyperlink" Target="http://www.ncbi.nlm.nih.gov/pubmed/?term=epinette+beracassat" TargetMode="External"/><Relationship Id="rId9" Type="http://schemas.openxmlformats.org/officeDocument/2006/relationships/hyperlink" Target="http://www.ncbi.nlm.nih.gov/pubmed/?term=Vandenbussche%20E%5bAuthor%5d&amp;cauthor=true&amp;cauthor_uid=24444567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bi.nlm.nih.gov/pubmed/?term=Manley%20MT%5bAuthor%5d&amp;cauthor=true&amp;cauthor_uid=24674733" TargetMode="External"/><Relationship Id="rId3" Type="http://schemas.openxmlformats.org/officeDocument/2006/relationships/image" Target="../media/image31.png"/><Relationship Id="rId7" Type="http://schemas.openxmlformats.org/officeDocument/2006/relationships/hyperlink" Target="http://www.ncbi.nlm.nih.gov/pubmed/?term=Epinette%20JA%5bAuthor%5d&amp;cauthor=true&amp;cauthor_uid=24674733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ncbi.nlm.nih.gov/pubmed/24674733" TargetMode="External"/><Relationship Id="rId5" Type="http://schemas.openxmlformats.org/officeDocument/2006/relationships/image" Target="../media/image33.tiff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9.png"/><Relationship Id="rId4" Type="http://schemas.openxmlformats.org/officeDocument/2006/relationships/oleObject" Target="../embeddings/Feuille_Microsoft_Office_Excel_97-20031.xls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9.png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jpeg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4" Type="http://schemas.openxmlformats.org/officeDocument/2006/relationships/hyperlink" Target="mailto:idmhinfo@gmail.com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4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10" Type="http://schemas.openxmlformats.org/officeDocument/2006/relationships/image" Target="../media/image57.png"/><Relationship Id="rId4" Type="http://schemas.openxmlformats.org/officeDocument/2006/relationships/image" Target="../media/image37.jpeg"/><Relationship Id="rId9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pn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9529" y="220852"/>
            <a:ext cx="2012789" cy="2204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9529" y="2673137"/>
            <a:ext cx="2012789" cy="2012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0" y="0"/>
            <a:ext cx="5393765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7347" y="220852"/>
            <a:ext cx="5132089" cy="3166052"/>
          </a:xfrm>
          <a:solidFill>
            <a:srgbClr val="3366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r>
              <a:rPr lang="fr-FR" sz="4800" b="1" smtClean="0">
                <a:solidFill>
                  <a:srgbClr val="FFFFFF"/>
                </a:solidFill>
              </a:rPr>
              <a:t>The Future Of Dual </a:t>
            </a:r>
            <a:r>
              <a:rPr lang="fr-FR" sz="4800" b="1" err="1" smtClean="0">
                <a:solidFill>
                  <a:srgbClr val="FFFFFF"/>
                </a:solidFill>
              </a:rPr>
              <a:t>Mobility</a:t>
            </a:r>
            <a:r>
              <a:rPr lang="fr-FR" sz="4800" b="1" smtClean="0">
                <a:solidFill>
                  <a:srgbClr val="FFFFFF"/>
                </a:solidFill>
              </a:rPr>
              <a:t> In </a:t>
            </a:r>
            <a:r>
              <a:rPr lang="fr-FR" sz="4800" b="1" err="1" smtClean="0">
                <a:solidFill>
                  <a:srgbClr val="FFFFFF"/>
                </a:solidFill>
              </a:rPr>
              <a:t>Younger</a:t>
            </a:r>
            <a:r>
              <a:rPr lang="fr-FR" sz="4800" b="1" smtClean="0">
                <a:solidFill>
                  <a:srgbClr val="FFFFFF"/>
                </a:solidFill>
              </a:rPr>
              <a:t> Patients </a:t>
            </a:r>
            <a:endParaRPr lang="fr-FR" sz="4800" b="1">
              <a:solidFill>
                <a:srgbClr val="FFFFFF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88471" y="3482788"/>
            <a:ext cx="4362823" cy="715683"/>
          </a:xfrm>
        </p:spPr>
        <p:txBody>
          <a:bodyPr/>
          <a:lstStyle/>
          <a:p>
            <a:r>
              <a:rPr lang="fr-FR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EFORT PRAGUE 2015 </a:t>
            </a:r>
            <a:endParaRPr lang="fr-FR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66178" y="3934399"/>
            <a:ext cx="3770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FFFF"/>
                </a:solidFill>
              </a:rPr>
              <a:t>Jean Alain Epinette - France </a:t>
            </a:r>
            <a:endParaRPr lang="fr-FR" sz="2400" b="1" dirty="0">
              <a:solidFill>
                <a:srgbClr val="FFFFFF"/>
              </a:solidFill>
            </a:endParaRPr>
          </a:p>
        </p:txBody>
      </p:sp>
      <p:grpSp>
        <p:nvGrpSpPr>
          <p:cNvPr id="8" name="Grouper 7"/>
          <p:cNvGrpSpPr/>
          <p:nvPr/>
        </p:nvGrpSpPr>
        <p:grpSpPr>
          <a:xfrm>
            <a:off x="5800599" y="5032438"/>
            <a:ext cx="3014037" cy="1172448"/>
            <a:chOff x="3007895" y="3190597"/>
            <a:chExt cx="2433948" cy="807605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007895" y="3190597"/>
              <a:ext cx="2433948" cy="7486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ZoneTexte 9"/>
            <p:cNvSpPr txBox="1"/>
            <p:nvPr/>
          </p:nvSpPr>
          <p:spPr>
            <a:xfrm>
              <a:off x="3007895" y="3839200"/>
              <a:ext cx="2433948" cy="15900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smtClean="0">
                  <a:solidFill>
                    <a:schemeClr val="bg1"/>
                  </a:solidFill>
                  <a:latin typeface="Arial"/>
                  <a:cs typeface="Arial"/>
                </a:rPr>
                <a:t>          Société Française de Chirurgie Hanche et genou</a:t>
              </a:r>
              <a:endParaRPr lang="fr-FR" sz="90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6" cstate="screen">
              <a:alphaModFix amt="81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068616" y="3282731"/>
              <a:ext cx="316708" cy="5252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026" name="Picture 2" descr="C:\Users\JA\Pictures\JA_photos\JAEpinette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9275" y="4396064"/>
            <a:ext cx="2146300" cy="224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5624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04900" y="1405235"/>
            <a:ext cx="719137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Dislocations and Revision due to recurrent dislocations:</a:t>
            </a:r>
          </a:p>
          <a:p>
            <a:pPr marL="914400" lvl="1" indent="-457200">
              <a:buFont typeface="Courier New" pitchFamily="49" charset="0"/>
              <a:buChar char="o"/>
            </a:pP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More dislocations in the elderly</a:t>
            </a:r>
          </a:p>
          <a:p>
            <a:pPr lvl="1"/>
            <a:r>
              <a:rPr lang="en-US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However…</a:t>
            </a:r>
          </a:p>
          <a:p>
            <a:pPr marL="914400" lvl="1" indent="-457200">
              <a:buFont typeface="Courier New" pitchFamily="49" charset="0"/>
              <a:buChar char="o"/>
            </a:pP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Higher revision burden in </a:t>
            </a:r>
            <a:r>
              <a:rPr lang="en-US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young patients</a:t>
            </a: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(2.8% vs. 0.9%, p&lt;0.05)</a:t>
            </a:r>
          </a:p>
          <a:p>
            <a:pPr marL="914400" lvl="1" indent="-457200">
              <a:buFont typeface="Courier New" pitchFamily="49" charset="0"/>
              <a:buChar char="o"/>
            </a:pPr>
            <a:r>
              <a:rPr lang="en-US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Revision for dislocations are the second cause for revision &lt;60 yrs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7175" y="256977"/>
            <a:ext cx="861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Hip Instability in Young Patients </a:t>
            </a:r>
            <a:r>
              <a:rPr lang="en-US" sz="2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 concern with Fixed Bearings !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8873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5656" y="692696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Dual Mobility Cups ARE one of the most efficient options to prevent from Instability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 flipH="1">
            <a:off x="683568" y="476672"/>
            <a:ext cx="8183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381500" y="2130117"/>
            <a:ext cx="45148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DM Cups: The solution</a:t>
            </a:r>
            <a:endParaRPr 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oupe 16"/>
          <p:cNvGrpSpPr/>
          <p:nvPr/>
        </p:nvGrpSpPr>
        <p:grpSpPr>
          <a:xfrm>
            <a:off x="427106" y="1657350"/>
            <a:ext cx="3954394" cy="3009959"/>
            <a:chOff x="427106" y="1304925"/>
            <a:chExt cx="3954394" cy="3009959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1304925"/>
              <a:ext cx="2324100" cy="2914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427106" y="3730109"/>
              <a:ext cx="161935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160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Gilles </a:t>
              </a:r>
              <a:r>
                <a:rPr lang="en-US" sz="160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Bousquet</a:t>
              </a:r>
              <a:endParaRPr lang="en-US" sz="16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 algn="r"/>
              <a:r>
                <a:rPr lang="en-US" sz="160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France -1974</a:t>
              </a:r>
              <a:endParaRPr lang="en-US" sz="1600">
                <a:solidFill>
                  <a:prstClr val="black"/>
                </a:solidFill>
              </a:endParaRPr>
            </a:p>
          </p:txBody>
        </p:sp>
      </p:grp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49" y="2391727"/>
            <a:ext cx="1639743" cy="1646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504951" y="4814411"/>
            <a:ext cx="7467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Dual-mobility prostheses 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6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tripolar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=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greater stability 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with an increased range-of-motion, along with potentially reduced wear.</a:t>
            </a:r>
          </a:p>
          <a:p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Mean overall dislocation rate  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0.1%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 primary total hip arthroplasty and 3.5% for revisions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compared with 2-7% for standard primary total hip arthroplasties and up to 16% for revisions. "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210300" y="4104501"/>
            <a:ext cx="239077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  <a:p>
            <a:pPr algn="r"/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Stroh A et al. 2012</a:t>
            </a:r>
            <a:endParaRPr lang="en-US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7364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12668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67"/>
          <a:stretch/>
        </p:blipFill>
        <p:spPr bwMode="auto">
          <a:xfrm>
            <a:off x="1171575" y="1504950"/>
            <a:ext cx="6894513" cy="379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C:\Users\JA\Documents\__________StrykerConsult\_____JoinTheLoop_ADM\Images\ADMFig1_TheADMcup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3178" y="438149"/>
            <a:ext cx="2406464" cy="157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23975" y="3762375"/>
            <a:ext cx="6629400" cy="1457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23975" y="3703976"/>
            <a:ext cx="6629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u="sng" dirty="0">
                <a:hlinkClick r:id="rId6" tooltip="The Journal of arthroplasty."/>
              </a:rPr>
              <a:t>J Arthroplasty.</a:t>
            </a:r>
            <a:r>
              <a:rPr lang="fr-FR" dirty="0"/>
              <a:t> 2014 Jun;29(6):1323-8. </a:t>
            </a:r>
          </a:p>
          <a:p>
            <a:r>
              <a:rPr lang="fr-FR" b="1" dirty="0"/>
              <a:t>Are modern dual </a:t>
            </a:r>
            <a:r>
              <a:rPr lang="fr-FR" b="1" dirty="0" err="1"/>
              <a:t>mobility</a:t>
            </a:r>
            <a:r>
              <a:rPr lang="fr-FR" b="1" dirty="0"/>
              <a:t> </a:t>
            </a:r>
            <a:r>
              <a:rPr lang="fr-FR" b="1" dirty="0" err="1"/>
              <a:t>cups</a:t>
            </a:r>
            <a:r>
              <a:rPr lang="fr-FR" b="1" dirty="0"/>
              <a:t> a </a:t>
            </a:r>
            <a:r>
              <a:rPr lang="fr-FR" b="1" dirty="0" err="1"/>
              <a:t>valuable</a:t>
            </a:r>
            <a:r>
              <a:rPr lang="fr-FR" b="1" dirty="0"/>
              <a:t> option in </a:t>
            </a:r>
            <a:r>
              <a:rPr lang="fr-FR" b="1" dirty="0" err="1"/>
              <a:t>reducing</a:t>
            </a:r>
            <a:r>
              <a:rPr lang="fr-FR" b="1" dirty="0"/>
              <a:t> </a:t>
            </a:r>
            <a:r>
              <a:rPr lang="fr-FR" b="1" dirty="0" err="1"/>
              <a:t>instability</a:t>
            </a:r>
            <a:r>
              <a:rPr lang="fr-FR" b="1" dirty="0"/>
              <a:t> </a:t>
            </a:r>
            <a:r>
              <a:rPr lang="fr-FR" b="1" dirty="0" err="1"/>
              <a:t>after</a:t>
            </a:r>
            <a:r>
              <a:rPr lang="fr-FR" b="1" dirty="0"/>
              <a:t> </a:t>
            </a:r>
            <a:r>
              <a:rPr lang="fr-FR" b="1" dirty="0" err="1"/>
              <a:t>primary</a:t>
            </a:r>
            <a:r>
              <a:rPr lang="fr-FR" b="1" dirty="0"/>
              <a:t> hip arthroplasty, </a:t>
            </a:r>
            <a:r>
              <a:rPr lang="fr-FR" b="1" dirty="0" err="1"/>
              <a:t>even</a:t>
            </a:r>
            <a:r>
              <a:rPr lang="fr-FR" b="1" dirty="0"/>
              <a:t> in </a:t>
            </a:r>
            <a:r>
              <a:rPr lang="fr-FR" b="1" dirty="0" err="1"/>
              <a:t>younger</a:t>
            </a:r>
            <a:r>
              <a:rPr lang="fr-FR" b="1" dirty="0"/>
              <a:t> patients?</a:t>
            </a:r>
          </a:p>
          <a:p>
            <a:r>
              <a:rPr lang="fr-FR" sz="1600" u="sng" dirty="0">
                <a:hlinkClick r:id="rId7"/>
              </a:rPr>
              <a:t>Epinette JA</a:t>
            </a:r>
            <a:r>
              <a:rPr lang="fr-FR" sz="1600" baseline="30000" dirty="0"/>
              <a:t>1</a:t>
            </a:r>
            <a:r>
              <a:rPr lang="fr-FR" sz="1600" dirty="0"/>
              <a:t>, </a:t>
            </a:r>
            <a:r>
              <a:rPr lang="fr-FR" sz="1600" u="sng" dirty="0">
                <a:hlinkClick r:id="rId8"/>
              </a:rPr>
              <a:t>Béracassat R</a:t>
            </a:r>
            <a:r>
              <a:rPr lang="fr-FR" sz="1600" baseline="30000" dirty="0"/>
              <a:t>2</a:t>
            </a:r>
            <a:r>
              <a:rPr lang="fr-FR" sz="1600" dirty="0"/>
              <a:t>, </a:t>
            </a:r>
            <a:r>
              <a:rPr lang="fr-FR" sz="1600" u="sng" dirty="0" err="1">
                <a:hlinkClick r:id="rId9"/>
              </a:rPr>
              <a:t>Tracol</a:t>
            </a:r>
            <a:r>
              <a:rPr lang="fr-FR" sz="1600" u="sng" dirty="0">
                <a:hlinkClick r:id="rId9"/>
              </a:rPr>
              <a:t> P</a:t>
            </a:r>
            <a:r>
              <a:rPr lang="fr-FR" sz="1600" baseline="30000" dirty="0"/>
              <a:t>3</a:t>
            </a:r>
            <a:r>
              <a:rPr lang="fr-FR" sz="1600" dirty="0"/>
              <a:t>, </a:t>
            </a:r>
            <a:r>
              <a:rPr lang="fr-FR" sz="1600" u="sng" dirty="0" err="1">
                <a:hlinkClick r:id="rId10"/>
              </a:rPr>
              <a:t>Pagazani</a:t>
            </a:r>
            <a:r>
              <a:rPr lang="fr-FR" sz="1600" u="sng" dirty="0">
                <a:hlinkClick r:id="rId10"/>
              </a:rPr>
              <a:t> G</a:t>
            </a:r>
            <a:r>
              <a:rPr lang="fr-FR" sz="1600" baseline="30000" dirty="0"/>
              <a:t>4</a:t>
            </a:r>
            <a:r>
              <a:rPr lang="fr-FR" sz="1600" dirty="0"/>
              <a:t>, </a:t>
            </a:r>
            <a:r>
              <a:rPr lang="fr-FR" sz="1600" u="sng" dirty="0">
                <a:hlinkClick r:id="rId11"/>
              </a:rPr>
              <a:t>Vandenbussche E</a:t>
            </a:r>
            <a:r>
              <a:rPr lang="fr-FR" sz="1600" baseline="30000" dirty="0"/>
              <a:t>5</a:t>
            </a:r>
            <a:r>
              <a:rPr lang="fr-FR" sz="1600" dirty="0"/>
              <a:t>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019300" y="5200650"/>
            <a:ext cx="6648450" cy="107721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&lt;… No </a:t>
            </a:r>
            <a:r>
              <a:rPr lang="en-US" sz="1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dislocation, migration, tilting, wear, or intra-prosthetic dislocation was recorded within each of the two cohorts. </a:t>
            </a:r>
            <a:r>
              <a:rPr lang="en-US" sz="1600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Survivorship for cup failures at this 4-year period was ideal at 100% in the younger patients</a:t>
            </a:r>
            <a:r>
              <a:rPr lang="en-US" sz="1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99.7% in the older group of patients</a:t>
            </a:r>
            <a:r>
              <a:rPr lang="en-US" sz="16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.&gt;</a:t>
            </a:r>
            <a:endParaRPr lang="en-US" sz="16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9682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12668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23975" y="3733800"/>
            <a:ext cx="6629400" cy="1457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23975" y="3675401"/>
            <a:ext cx="6629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u="sng">
                <a:hlinkClick r:id="rId4" tooltip="The Journal of arthroplasty."/>
              </a:rPr>
              <a:t>J Arthroplasty.</a:t>
            </a:r>
            <a:r>
              <a:rPr lang="fr-FR"/>
              <a:t> 2014 Jun;29(6):1323-8. </a:t>
            </a:r>
          </a:p>
          <a:p>
            <a:r>
              <a:rPr lang="fr-FR" b="1"/>
              <a:t>Are modern dual mobility cups a valuable option in reducing instability after primary hip arthroplasty, even in younger patients?</a:t>
            </a:r>
          </a:p>
          <a:p>
            <a:r>
              <a:rPr lang="fr-FR" sz="1600" u="sng">
                <a:hlinkClick r:id="rId5"/>
              </a:rPr>
              <a:t>Epinette JA</a:t>
            </a:r>
            <a:r>
              <a:rPr lang="fr-FR" sz="1600" baseline="30000"/>
              <a:t>1</a:t>
            </a:r>
            <a:r>
              <a:rPr lang="fr-FR" sz="1600"/>
              <a:t>, </a:t>
            </a:r>
            <a:r>
              <a:rPr lang="fr-FR" sz="1600" u="sng">
                <a:hlinkClick r:id="rId6"/>
              </a:rPr>
              <a:t>Béracassat R</a:t>
            </a:r>
            <a:r>
              <a:rPr lang="fr-FR" sz="1600" baseline="30000"/>
              <a:t>2</a:t>
            </a:r>
            <a:r>
              <a:rPr lang="fr-FR" sz="1600"/>
              <a:t>, </a:t>
            </a:r>
            <a:r>
              <a:rPr lang="fr-FR" sz="1600" u="sng">
                <a:hlinkClick r:id="rId7"/>
              </a:rPr>
              <a:t>Tracol P</a:t>
            </a:r>
            <a:r>
              <a:rPr lang="fr-FR" sz="1600" baseline="30000"/>
              <a:t>3</a:t>
            </a:r>
            <a:r>
              <a:rPr lang="fr-FR" sz="1600"/>
              <a:t>, </a:t>
            </a:r>
            <a:r>
              <a:rPr lang="fr-FR" sz="1600" u="sng">
                <a:hlinkClick r:id="rId8"/>
              </a:rPr>
              <a:t>Pagazani G</a:t>
            </a:r>
            <a:r>
              <a:rPr lang="fr-FR" sz="1600" baseline="30000"/>
              <a:t>4</a:t>
            </a:r>
            <a:r>
              <a:rPr lang="fr-FR" sz="1600"/>
              <a:t>, </a:t>
            </a:r>
            <a:r>
              <a:rPr lang="fr-FR" sz="1600" u="sng">
                <a:hlinkClick r:id="rId9"/>
              </a:rPr>
              <a:t>Vandenbussche E</a:t>
            </a:r>
            <a:r>
              <a:rPr lang="fr-FR" sz="1600" baseline="30000"/>
              <a:t>5</a:t>
            </a:r>
            <a:r>
              <a:rPr lang="fr-FR" sz="1600"/>
              <a:t>.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1171575" y="409574"/>
            <a:ext cx="6894513" cy="5888786"/>
            <a:chOff x="1171575" y="771524"/>
            <a:chExt cx="6894513" cy="5888786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567"/>
            <a:stretch/>
          </p:blipFill>
          <p:spPr bwMode="auto">
            <a:xfrm>
              <a:off x="1171575" y="1838325"/>
              <a:ext cx="6894513" cy="3795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1" name="Picture 7" descr="C:\Users\JA\Documents\__________StrykerConsult\_____JoinTheLoop_ADM\Images\ADMFig1_TheADMcup.tif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3178" y="771524"/>
              <a:ext cx="2406464" cy="15761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Groupe 4"/>
            <p:cNvGrpSpPr/>
            <p:nvPr/>
          </p:nvGrpSpPr>
          <p:grpSpPr>
            <a:xfrm>
              <a:off x="1171575" y="2676525"/>
              <a:ext cx="6894513" cy="3983785"/>
              <a:chOff x="1171575" y="2676525"/>
              <a:chExt cx="6894513" cy="3983785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41" t="2447" r="-141" b="8320"/>
              <a:stretch/>
            </p:blipFill>
            <p:spPr bwMode="auto">
              <a:xfrm>
                <a:off x="1171575" y="2676525"/>
                <a:ext cx="6894513" cy="39837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Rectangle 3"/>
              <p:cNvSpPr/>
              <p:nvPr/>
            </p:nvSpPr>
            <p:spPr>
              <a:xfrm>
                <a:off x="2847975" y="5553075"/>
                <a:ext cx="1790700" cy="5524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" name="Rectangle 7"/>
          <p:cNvSpPr/>
          <p:nvPr/>
        </p:nvSpPr>
        <p:spPr>
          <a:xfrm>
            <a:off x="367045" y="6320909"/>
            <a:ext cx="3837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u="sng" dirty="0">
                <a:hlinkClick r:id="rId4" tooltip="The Journal of arthroplasty."/>
              </a:rPr>
              <a:t>J Arthroplasty.</a:t>
            </a:r>
            <a:r>
              <a:rPr lang="fr-FR" dirty="0"/>
              <a:t> 2014 Jun;29(6):1323-8. </a:t>
            </a:r>
          </a:p>
        </p:txBody>
      </p:sp>
    </p:spTree>
    <p:extLst>
      <p:ext uri="{BB962C8B-B14F-4D97-AF65-F5344CB8AC3E}">
        <p14:creationId xmlns:p14="http://schemas.microsoft.com/office/powerpoint/2010/main" xmlns="" val="1170076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5656" y="692696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 far, unfortunately DM cups are often regarded as a "salvage procedure"…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 flipH="1">
            <a:off x="683568" y="476672"/>
            <a:ext cx="8183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endParaRPr lang="en-US" sz="8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43249" y="2347913"/>
            <a:ext cx="55340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Official recommendations from French Health Authorities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47913"/>
            <a:ext cx="2295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16218" y="4612988"/>
            <a:ext cx="628409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Very Old Patients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Neurologic/ Muscular diseases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High risk of Instability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235664" y="3428345"/>
            <a:ext cx="32499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WHY ???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507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496050" y="3076575"/>
            <a:ext cx="2562225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57587" y="3076575"/>
            <a:ext cx="2562225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9125" y="3076575"/>
            <a:ext cx="2562225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33524" y="1063109"/>
            <a:ext cx="72866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Issues </a:t>
            </a:r>
            <a:r>
              <a:rPr lang="en-US" sz="3200" b="1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with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"classic" </a:t>
            </a:r>
            <a:r>
              <a:rPr lang="en-US" sz="3200" b="1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DM Cups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528639" y="1952625"/>
            <a:ext cx="7691436" cy="1061670"/>
            <a:chOff x="528639" y="1952625"/>
            <a:chExt cx="7691436" cy="1061670"/>
          </a:xfrm>
        </p:grpSpPr>
        <p:sp>
          <p:nvSpPr>
            <p:cNvPr id="10" name="Rectangle 9"/>
            <p:cNvSpPr/>
            <p:nvPr/>
          </p:nvSpPr>
          <p:spPr>
            <a:xfrm>
              <a:off x="1590674" y="2102614"/>
              <a:ext cx="6629401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438 dual mobility socket @ 17-yr follow-up</a:t>
              </a:r>
            </a:p>
            <a:p>
              <a:r>
                <a:rPr lang="it-IT" sz="160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R. Philippot – OTSR 2008</a:t>
              </a:r>
              <a:endParaRPr lang="en-US" sz="160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639" y="1952625"/>
              <a:ext cx="1100136" cy="10616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Groupe 8"/>
          <p:cNvGrpSpPr/>
          <p:nvPr/>
        </p:nvGrpSpPr>
        <p:grpSpPr>
          <a:xfrm>
            <a:off x="907371" y="3072883"/>
            <a:ext cx="7855629" cy="954107"/>
            <a:chOff x="907371" y="3072883"/>
            <a:chExt cx="7855629" cy="954107"/>
          </a:xfrm>
        </p:grpSpPr>
        <p:sp>
          <p:nvSpPr>
            <p:cNvPr id="11" name="Rectangle 10"/>
            <p:cNvSpPr/>
            <p:nvPr/>
          </p:nvSpPr>
          <p:spPr>
            <a:xfrm>
              <a:off x="907371" y="3282433"/>
              <a:ext cx="187393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Loosening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152775" y="3072883"/>
              <a:ext cx="333375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Intra-prosthetic dislocation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708095" y="3282433"/>
              <a:ext cx="205490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Wear</a:t>
              </a:r>
              <a:endParaRPr lang="en-US" sz="2800">
                <a:solidFill>
                  <a:prstClr val="black"/>
                </a:solidFill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926421" y="4101583"/>
            <a:ext cx="18739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2,97%</a:t>
            </a:r>
          </a:p>
          <a:p>
            <a:pPr algn="ctr"/>
            <a:endParaRPr lang="en-US" sz="28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50971" y="4101583"/>
            <a:ext cx="18739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1,60%</a:t>
            </a:r>
          </a:p>
          <a:p>
            <a:pPr algn="ctr"/>
            <a:endParaRPr lang="en-US" sz="28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47999" y="4101583"/>
            <a:ext cx="36290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5,25%</a:t>
            </a:r>
          </a:p>
        </p:txBody>
      </p:sp>
      <p:sp>
        <p:nvSpPr>
          <p:cNvPr id="2" name="Rectangle 1"/>
          <p:cNvSpPr/>
          <p:nvPr/>
        </p:nvSpPr>
        <p:spPr>
          <a:xfrm>
            <a:off x="142875" y="4759315"/>
            <a:ext cx="8915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"According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to numerous reports the dual-mobility cup appears to offer a safe, effective and durable solution to hip instability. 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However, </a:t>
            </a:r>
            <a:r>
              <a:rPr lang="en-US" u="sng">
                <a:latin typeface="Arial" panose="020B0604020202020204" pitchFamily="34" charset="0"/>
                <a:cs typeface="Arial" panose="020B0604020202020204" pitchFamily="34" charset="0"/>
              </a:rPr>
              <a:t>significant complications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have been highlighted after the use of first generation cups, which were mainly due to </a:t>
            </a:r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u="sng" smtClean="0">
                <a:latin typeface="Arial" panose="020B0604020202020204" pitchFamily="34" charset="0"/>
                <a:cs typeface="Arial" panose="020B0604020202020204" pitchFamily="34" charset="0"/>
              </a:rPr>
              <a:t>premature </a:t>
            </a:r>
            <a:r>
              <a:rPr lang="en-US" u="sng">
                <a:latin typeface="Arial" panose="020B0604020202020204" pitchFamily="34" charset="0"/>
                <a:cs typeface="Arial" panose="020B0604020202020204" pitchFamily="34" charset="0"/>
              </a:rPr>
              <a:t>wear of the polyethylene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leading to early intraprosthetic dislocations </a:t>
            </a:r>
            <a:endParaRPr lang="en-U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u="sng">
                <a:latin typeface="Arial" panose="020B0604020202020204" pitchFamily="34" charset="0"/>
                <a:cs typeface="Arial" panose="020B0604020202020204" pitchFamily="34" charset="0"/>
              </a:rPr>
              <a:t>insufficient means of fixation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427886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19125" y="3295650"/>
            <a:ext cx="2562225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33524" y="1063109"/>
            <a:ext cx="72866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New Deal with "</a:t>
            </a:r>
            <a:r>
              <a:rPr lang="en-US"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modern</a:t>
            </a:r>
            <a:r>
              <a:rPr lang="en-US" sz="3200" b="1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" DM Cups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07371" y="3501508"/>
            <a:ext cx="18739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Loosening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26421" y="4320658"/>
            <a:ext cx="187393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Performing Interface</a:t>
            </a:r>
          </a:p>
          <a:p>
            <a:pPr algn="ctr"/>
            <a:r>
              <a:rPr lang="en-US" sz="200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appropriate substrate</a:t>
            </a:r>
          </a:p>
        </p:txBody>
      </p:sp>
      <p:sp>
        <p:nvSpPr>
          <p:cNvPr id="7" name="Flèche vers le bas 6"/>
          <p:cNvSpPr/>
          <p:nvPr/>
        </p:nvSpPr>
        <p:spPr>
          <a:xfrm>
            <a:off x="1562100" y="4552951"/>
            <a:ext cx="495300" cy="495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3167" y="2384138"/>
            <a:ext cx="20521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"classic" 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28624" y="1895474"/>
            <a:ext cx="2981325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</a:t>
            </a:r>
            <a:endParaRPr lang="en-US" sz="239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3643217" y="1782526"/>
            <a:ext cx="4643533" cy="4937987"/>
            <a:chOff x="3643217" y="1782526"/>
            <a:chExt cx="4643533" cy="4937987"/>
          </a:xfrm>
        </p:grpSpPr>
        <p:sp>
          <p:nvSpPr>
            <p:cNvPr id="32" name="Flèche vers le bas 31"/>
            <p:cNvSpPr/>
            <p:nvPr/>
          </p:nvSpPr>
          <p:spPr>
            <a:xfrm>
              <a:off x="4867274" y="3086100"/>
              <a:ext cx="1685925" cy="173354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2" name="Groupe 1"/>
            <p:cNvGrpSpPr/>
            <p:nvPr/>
          </p:nvGrpSpPr>
          <p:grpSpPr>
            <a:xfrm>
              <a:off x="3643217" y="1782526"/>
              <a:ext cx="4643533" cy="4937987"/>
              <a:chOff x="3643217" y="1782526"/>
              <a:chExt cx="4643533" cy="4937987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3714750" y="4473744"/>
                <a:ext cx="4572000" cy="224676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endParaRPr lang="en-US" sz="2800">
                  <a:solidFill>
                    <a:srgbClr val="1F497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2800">
                    <a:solidFill>
                      <a:srgbClr val="1F497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Excellent Bony </a:t>
                </a:r>
                <a:r>
                  <a:rPr lang="en-US" sz="2800" err="1">
                    <a:solidFill>
                      <a:srgbClr val="1F497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Ongrowth</a:t>
                </a:r>
                <a:endParaRPr lang="en-US" sz="2800">
                  <a:solidFill>
                    <a:srgbClr val="1F497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2800" i="1">
                    <a:solidFill>
                      <a:srgbClr val="1F497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HA on </a:t>
                </a:r>
                <a:r>
                  <a:rPr lang="en-US" sz="2800" i="1" err="1">
                    <a:solidFill>
                      <a:srgbClr val="1F497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SecureFit</a:t>
                </a:r>
                <a:r>
                  <a:rPr lang="en-US" sz="2800" i="1">
                    <a:solidFill>
                      <a:srgbClr val="1F497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 / Tritanium</a:t>
                </a:r>
              </a:p>
              <a:p>
                <a:pPr algn="ctr"/>
                <a:r>
                  <a:rPr lang="en-US" sz="2800">
                    <a:solidFill>
                      <a:srgbClr val="1F497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Excellent Substrate : </a:t>
                </a:r>
                <a:r>
                  <a:rPr lang="en-US" sz="2800" i="1">
                    <a:solidFill>
                      <a:srgbClr val="1F497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Titanium</a:t>
                </a:r>
              </a:p>
            </p:txBody>
          </p:sp>
          <p:sp>
            <p:nvSpPr>
              <p:cNvPr id="22" name="ZoneTexte 21"/>
              <p:cNvSpPr txBox="1"/>
              <p:nvPr/>
            </p:nvSpPr>
            <p:spPr>
              <a:xfrm>
                <a:off x="4981575" y="2581275"/>
                <a:ext cx="1856598" cy="264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60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Wingdings"/>
                  </a:rPr>
                  <a:t></a:t>
                </a:r>
                <a:endParaRPr lang="en-US" sz="1660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24" name="Groupe 23"/>
              <p:cNvGrpSpPr/>
              <p:nvPr/>
            </p:nvGrpSpPr>
            <p:grpSpPr>
              <a:xfrm>
                <a:off x="3643217" y="1782526"/>
                <a:ext cx="4405407" cy="1291644"/>
                <a:chOff x="4138517" y="1792051"/>
                <a:chExt cx="4405407" cy="1291644"/>
              </a:xfrm>
            </p:grpSpPr>
            <p:grpSp>
              <p:nvGrpSpPr>
                <p:cNvPr id="27" name="Groupe 26"/>
                <p:cNvGrpSpPr/>
                <p:nvPr/>
              </p:nvGrpSpPr>
              <p:grpSpPr>
                <a:xfrm>
                  <a:off x="4138517" y="1792051"/>
                  <a:ext cx="3408974" cy="1291644"/>
                  <a:chOff x="4138517" y="1792051"/>
                  <a:chExt cx="3408974" cy="1291644"/>
                </a:xfrm>
              </p:grpSpPr>
              <p:pic>
                <p:nvPicPr>
                  <p:cNvPr id="29" name="Picture 3" descr="C:\Users\JAE\Pictures\ADM_STRYKER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300566" y="1792051"/>
                    <a:ext cx="1178925" cy="12916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4" name="Picture 6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485340" y="1844660"/>
                    <a:ext cx="1062151" cy="10455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35" name="Picture 3" descr="C:\Users\JA\Pictures\Cup-Quattro_montage.jpeg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138517" y="1839676"/>
                    <a:ext cx="1162049" cy="105997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28" name="Picture 2" descr="C:\Users\JA\Documents\________IDMHS\EFORT_PRAGUE_1505\sunfit TH DM.jpg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81899" y="1887248"/>
                  <a:ext cx="962025" cy="100835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xmlns="" val="3407917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19125" y="3162300"/>
            <a:ext cx="2562225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33524" y="1063109"/>
            <a:ext cx="72866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New Deal with "</a:t>
            </a:r>
            <a:r>
              <a:rPr lang="en-US"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modern</a:t>
            </a:r>
            <a:r>
              <a:rPr lang="en-US" sz="3200" b="1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" DM Cups</a:t>
            </a:r>
          </a:p>
        </p:txBody>
      </p:sp>
      <p:sp>
        <p:nvSpPr>
          <p:cNvPr id="7" name="Flèche vers le bas 6"/>
          <p:cNvSpPr/>
          <p:nvPr/>
        </p:nvSpPr>
        <p:spPr>
          <a:xfrm>
            <a:off x="1562100" y="4419601"/>
            <a:ext cx="495300" cy="495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28624" y="1762124"/>
            <a:ext cx="2981325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</a:t>
            </a:r>
            <a:endParaRPr lang="en-US" sz="239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38175" y="3139558"/>
            <a:ext cx="25336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Intraprosthetic</a:t>
            </a:r>
            <a:r>
              <a:rPr lang="en-US" sz="28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dislocation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00075" y="4187308"/>
            <a:ext cx="26289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1/3 "pure wear" retention device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1/3 loosening 3</a:t>
            </a:r>
            <a:r>
              <a:rPr lang="en-US" baseline="300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rd</a:t>
            </a:r>
            <a:r>
              <a:rPr lang="en-US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wear (UHMPE)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1/3 impingement fibrosis/bone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93167" y="2250788"/>
            <a:ext cx="20521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"classic" </a:t>
            </a:r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3643217" y="1782526"/>
            <a:ext cx="4643533" cy="4373750"/>
            <a:chOff x="3643217" y="1782526"/>
            <a:chExt cx="4643533" cy="4373750"/>
          </a:xfrm>
        </p:grpSpPr>
        <p:sp>
          <p:nvSpPr>
            <p:cNvPr id="31" name="Flèche vers le bas 30"/>
            <p:cNvSpPr/>
            <p:nvPr/>
          </p:nvSpPr>
          <p:spPr>
            <a:xfrm>
              <a:off x="4867274" y="3095625"/>
              <a:ext cx="1685925" cy="173354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4981575" y="2590800"/>
              <a:ext cx="1856598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60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/>
                </a:rPr>
                <a:t></a:t>
              </a:r>
              <a:endParaRPr lang="en-US" sz="1660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714750" y="4340394"/>
              <a:ext cx="4572000" cy="181588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endParaRPr lang="en-US" sz="28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2800" dirty="0">
                  <a:solidFill>
                    <a:srgbClr val="1F497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Better Design</a:t>
              </a:r>
            </a:p>
            <a:p>
              <a:pPr algn="ctr"/>
              <a:r>
                <a:rPr lang="en-US" sz="2800" dirty="0">
                  <a:solidFill>
                    <a:srgbClr val="1F497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Better locking mechanism </a:t>
              </a:r>
              <a:endParaRPr lang="en-US" sz="28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2800" dirty="0" smtClean="0">
                  <a:solidFill>
                    <a:srgbClr val="1F497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Secure Liner retention</a:t>
              </a:r>
              <a:endParaRPr lang="en-US" sz="28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" name="Groupe 3"/>
            <p:cNvGrpSpPr/>
            <p:nvPr/>
          </p:nvGrpSpPr>
          <p:grpSpPr>
            <a:xfrm>
              <a:off x="3643217" y="1782526"/>
              <a:ext cx="4405407" cy="1291644"/>
              <a:chOff x="4138517" y="1792051"/>
              <a:chExt cx="4405407" cy="1291644"/>
            </a:xfrm>
          </p:grpSpPr>
          <p:grpSp>
            <p:nvGrpSpPr>
              <p:cNvPr id="5" name="Groupe 4"/>
              <p:cNvGrpSpPr/>
              <p:nvPr/>
            </p:nvGrpSpPr>
            <p:grpSpPr>
              <a:xfrm>
                <a:off x="4138517" y="1792051"/>
                <a:ext cx="3408974" cy="1291644"/>
                <a:chOff x="4138517" y="1792051"/>
                <a:chExt cx="3408974" cy="1291644"/>
              </a:xfrm>
            </p:grpSpPr>
            <p:pic>
              <p:nvPicPr>
                <p:cNvPr id="19" name="Picture 3" descr="C:\Users\JAE\Pictures\ADM_STRYKER.jp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00566" y="1792051"/>
                  <a:ext cx="1178925" cy="12916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85340" y="1844660"/>
                  <a:ext cx="1062151" cy="10455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1" name="Picture 3" descr="C:\Users\JA\Pictures\Cup-Quattro_montage.jpeg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38517" y="1839676"/>
                  <a:ext cx="1162049" cy="10599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7" name="Picture 2" descr="C:\Users\JA\Documents\________IDMHS\EFORT_PRAGUE_1505\sunfit TH DM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81899" y="1887248"/>
                <a:ext cx="962025" cy="10083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xmlns="" val="2863497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19125" y="3076575"/>
            <a:ext cx="2562225" cy="914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28624" y="1676399"/>
            <a:ext cx="2981325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</a:t>
            </a:r>
            <a:endParaRPr lang="en-US" sz="239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33524" y="1063109"/>
            <a:ext cx="72866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New Deal with "</a:t>
            </a:r>
            <a:r>
              <a:rPr lang="en-US"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modern</a:t>
            </a:r>
            <a:r>
              <a:rPr lang="en-US" sz="3200" b="1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" DM Cups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8175" y="3206233"/>
            <a:ext cx="25336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Wear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00075" y="4101583"/>
            <a:ext cx="26289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Regular UHMPE as in Fixed Bearings cups</a:t>
            </a:r>
          </a:p>
        </p:txBody>
      </p:sp>
      <p:sp>
        <p:nvSpPr>
          <p:cNvPr id="7" name="Flèche vers le bas 6"/>
          <p:cNvSpPr/>
          <p:nvPr/>
        </p:nvSpPr>
        <p:spPr>
          <a:xfrm>
            <a:off x="1562100" y="4333876"/>
            <a:ext cx="495300" cy="495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3167" y="2165063"/>
            <a:ext cx="20521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"classic" </a:t>
            </a:r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3643217" y="1782526"/>
            <a:ext cx="4643533" cy="4208848"/>
            <a:chOff x="3643217" y="1782526"/>
            <a:chExt cx="4643533" cy="4208848"/>
          </a:xfrm>
        </p:grpSpPr>
        <p:sp>
          <p:nvSpPr>
            <p:cNvPr id="32" name="Flèche vers le bas 31"/>
            <p:cNvSpPr/>
            <p:nvPr/>
          </p:nvSpPr>
          <p:spPr>
            <a:xfrm>
              <a:off x="4867274" y="3095625"/>
              <a:ext cx="1685925" cy="173354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714750" y="4483269"/>
              <a:ext cx="4572000" cy="150810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endParaRPr lang="en-US" sz="280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200" smtClean="0">
                  <a:solidFill>
                    <a:srgbClr val="1F497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New Bearings might meet the challenge</a:t>
              </a:r>
              <a:r>
                <a:rPr lang="en-US" sz="2800">
                  <a:solidFill>
                    <a:srgbClr val="1F497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!</a:t>
              </a: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4981575" y="2590800"/>
              <a:ext cx="1856598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600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/>
                </a:rPr>
                <a:t></a:t>
              </a:r>
              <a:endParaRPr lang="en-US" sz="16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7" name="Groupe 16"/>
            <p:cNvGrpSpPr/>
            <p:nvPr/>
          </p:nvGrpSpPr>
          <p:grpSpPr>
            <a:xfrm>
              <a:off x="3643217" y="1782526"/>
              <a:ext cx="4405407" cy="1291644"/>
              <a:chOff x="4138517" y="1792051"/>
              <a:chExt cx="4405407" cy="1291644"/>
            </a:xfrm>
          </p:grpSpPr>
          <p:grpSp>
            <p:nvGrpSpPr>
              <p:cNvPr id="23" name="Groupe 22"/>
              <p:cNvGrpSpPr/>
              <p:nvPr/>
            </p:nvGrpSpPr>
            <p:grpSpPr>
              <a:xfrm>
                <a:off x="4138517" y="1792051"/>
                <a:ext cx="3408974" cy="1291644"/>
                <a:chOff x="4138517" y="1792051"/>
                <a:chExt cx="3408974" cy="1291644"/>
              </a:xfrm>
            </p:grpSpPr>
            <p:pic>
              <p:nvPicPr>
                <p:cNvPr id="26" name="Picture 3" descr="C:\Users\JAE\Pictures\ADM_STRYKER.jp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00566" y="1792051"/>
                  <a:ext cx="1178925" cy="12916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85340" y="1844660"/>
                  <a:ext cx="1062151" cy="10455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8" name="Picture 3" descr="C:\Users\JA\Pictures\Cup-Quattro_montage.jpeg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38517" y="1839676"/>
                  <a:ext cx="1162049" cy="10599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24" name="Picture 2" descr="C:\Users\JA\Documents\________IDMHS\EFORT_PRAGUE_1505\sunfit TH DM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81899" y="1887248"/>
                <a:ext cx="962025" cy="10083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xmlns="" val="3107929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027"/>
          <a:stretch/>
        </p:blipFill>
        <p:spPr bwMode="auto">
          <a:xfrm>
            <a:off x="467545" y="1622244"/>
            <a:ext cx="4204668" cy="2915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e 7"/>
          <p:cNvGrpSpPr/>
          <p:nvPr/>
        </p:nvGrpSpPr>
        <p:grpSpPr>
          <a:xfrm>
            <a:off x="3635896" y="761930"/>
            <a:ext cx="5258098" cy="5652943"/>
            <a:chOff x="3635896" y="761930"/>
            <a:chExt cx="5258098" cy="5652943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4670553"/>
              <a:ext cx="5258098" cy="174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Virage 1"/>
            <p:cNvSpPr/>
            <p:nvPr/>
          </p:nvSpPr>
          <p:spPr>
            <a:xfrm rot="5400000">
              <a:off x="4405181" y="3480744"/>
              <a:ext cx="937109" cy="870173"/>
            </a:xfrm>
            <a:prstGeom prst="ben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 flipH="1">
              <a:off x="6363816" y="761930"/>
              <a:ext cx="1800200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9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</a:rPr>
                <a:t>!</a:t>
              </a:r>
              <a:endParaRPr lang="en-US" sz="199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764829" y="298806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current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limitations can be seen as obsolete with modern devices !!!</a:t>
            </a:r>
          </a:p>
        </p:txBody>
      </p:sp>
      <p:sp>
        <p:nvSpPr>
          <p:cNvPr id="10" name="ZoneTexte 9"/>
          <p:cNvSpPr txBox="1"/>
          <p:nvPr/>
        </p:nvSpPr>
        <p:spPr>
          <a:xfrm flipH="1">
            <a:off x="1060789" y="146406"/>
            <a:ext cx="8183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  <a:endParaRPr lang="en-US" sz="80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6633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5393765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7347" y="220852"/>
            <a:ext cx="5132089" cy="3166052"/>
          </a:xfrm>
          <a:solidFill>
            <a:srgbClr val="3366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r>
              <a:rPr lang="fr-FR" sz="4800" b="1" smtClean="0">
                <a:solidFill>
                  <a:srgbClr val="FFFFFF"/>
                </a:solidFill>
              </a:rPr>
              <a:t>The Future Of Dual </a:t>
            </a:r>
            <a:r>
              <a:rPr lang="fr-FR" sz="4800" b="1" err="1" smtClean="0">
                <a:solidFill>
                  <a:srgbClr val="FFFFFF"/>
                </a:solidFill>
              </a:rPr>
              <a:t>Mobility</a:t>
            </a:r>
            <a:r>
              <a:rPr lang="fr-FR" sz="4800" b="1" smtClean="0">
                <a:solidFill>
                  <a:srgbClr val="FFFFFF"/>
                </a:solidFill>
              </a:rPr>
              <a:t> In </a:t>
            </a:r>
            <a:r>
              <a:rPr lang="fr-FR" sz="4800" b="1" err="1" smtClean="0">
                <a:solidFill>
                  <a:srgbClr val="FFFFFF"/>
                </a:solidFill>
              </a:rPr>
              <a:t>Younger</a:t>
            </a:r>
            <a:r>
              <a:rPr lang="fr-FR" sz="4800" b="1" smtClean="0">
                <a:solidFill>
                  <a:srgbClr val="FFFFFF"/>
                </a:solidFill>
              </a:rPr>
              <a:t> Patients </a:t>
            </a:r>
            <a:endParaRPr lang="fr-FR" sz="4800" b="1">
              <a:solidFill>
                <a:srgbClr val="FFFFFF"/>
              </a:solidFill>
            </a:endParaRPr>
          </a:p>
        </p:txBody>
      </p:sp>
      <p:grpSp>
        <p:nvGrpSpPr>
          <p:cNvPr id="8" name="Grouper 7"/>
          <p:cNvGrpSpPr/>
          <p:nvPr/>
        </p:nvGrpSpPr>
        <p:grpSpPr>
          <a:xfrm>
            <a:off x="5800599" y="1670113"/>
            <a:ext cx="3014037" cy="1172448"/>
            <a:chOff x="3007895" y="3190597"/>
            <a:chExt cx="2433948" cy="807605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007895" y="3190597"/>
              <a:ext cx="2433948" cy="7486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ZoneTexte 9"/>
            <p:cNvSpPr txBox="1"/>
            <p:nvPr/>
          </p:nvSpPr>
          <p:spPr>
            <a:xfrm>
              <a:off x="3007895" y="3839200"/>
              <a:ext cx="2433948" cy="15900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smtClean="0">
                  <a:solidFill>
                    <a:schemeClr val="bg1"/>
                  </a:solidFill>
                  <a:latin typeface="Arial"/>
                  <a:cs typeface="Arial"/>
                </a:rPr>
                <a:t>          Société Française de Chirurgie Hanche et genou</a:t>
              </a:r>
              <a:endParaRPr lang="fr-FR" sz="90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4" cstate="screen">
              <a:alphaModFix amt="81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068616" y="3282731"/>
              <a:ext cx="316708" cy="5252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7170" name="Picture 2" descr="C:\Users\JA\Pictures\IDMHS_view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0599" y="3472629"/>
            <a:ext cx="3014037" cy="105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800599" y="1146893"/>
            <a:ext cx="1771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SFHG</a:t>
            </a:r>
            <a:endParaRPr lang="en-US" sz="2800">
              <a:solidFill>
                <a:schemeClr val="accent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00599" y="2959568"/>
            <a:ext cx="1771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IDMHS</a:t>
            </a:r>
            <a:endParaRPr lang="en-US" sz="2800">
              <a:solidFill>
                <a:schemeClr val="accent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42303" y="3919478"/>
            <a:ext cx="227350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Jean Alain Epinette </a:t>
            </a:r>
          </a:p>
          <a:p>
            <a:r>
              <a:rPr lang="fr-FR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Loÿs Descamps</a:t>
            </a:r>
          </a:p>
          <a:p>
            <a:r>
              <a:rPr lang="fr-FR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Jean Marc </a:t>
            </a:r>
            <a:r>
              <a:rPr lang="fr-FR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Puch</a:t>
            </a:r>
            <a:endParaRPr lang="fr-FR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Jean-Louis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Prudhon</a:t>
            </a:r>
            <a:endParaRPr lang="fr-F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André </a:t>
            </a:r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Ferreira</a:t>
            </a:r>
          </a:p>
          <a:p>
            <a:r>
              <a:rPr lang="fr-F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Guy </a:t>
            </a:r>
            <a:r>
              <a:rPr lang="fr-F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Dehri</a:t>
            </a:r>
            <a:endParaRPr lang="fr-F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Rémi Philippot</a:t>
            </a:r>
            <a:endParaRPr lang="fr-F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Richard Béracassat</a:t>
            </a:r>
          </a:p>
          <a:p>
            <a:r>
              <a:rPr lang="fr-FR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Philippe </a:t>
            </a:r>
            <a:r>
              <a:rPr lang="fr-FR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Tracol</a:t>
            </a:r>
            <a:endParaRPr lang="fr-FR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Connecteur droit 14"/>
          <p:cNvCxnSpPr/>
          <p:nvPr/>
        </p:nvCxnSpPr>
        <p:spPr>
          <a:xfrm flipH="1">
            <a:off x="351398" y="3894698"/>
            <a:ext cx="143930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H="1">
            <a:off x="3056498" y="3894698"/>
            <a:ext cx="131547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40791" y="3419476"/>
            <a:ext cx="10291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France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969691" y="3419476"/>
            <a:ext cx="7130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975978" y="3919478"/>
            <a:ext cx="21150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Steven </a:t>
            </a:r>
            <a:r>
              <a:rPr lang="fr-FR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Harwin</a:t>
            </a:r>
            <a:r>
              <a:rPr lang="fr-FR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fr-FR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Geoffrey Westrich</a:t>
            </a:r>
          </a:p>
          <a:p>
            <a:r>
              <a:rPr lang="fr-FR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Kipling Sharpe</a:t>
            </a:r>
            <a:endParaRPr lang="fr-FR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6905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100" y="2204864"/>
            <a:ext cx="6659690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26" descr="E:\cover1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96752"/>
            <a:ext cx="1847750" cy="295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90625" y="298806"/>
            <a:ext cx="77049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Fixation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these new DM cups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compare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favorably with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the best fixed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bearing cups !</a:t>
            </a:r>
          </a:p>
        </p:txBody>
      </p:sp>
      <p:pic>
        <p:nvPicPr>
          <p:cNvPr id="6146" name="Picture 2" descr="C:\Users\JA\Documents\________IDMHS\EFORT_PRAGUE_1505\HAbookCov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14373" y="1538692"/>
            <a:ext cx="2940457" cy="228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4534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e 24"/>
          <p:cNvGrpSpPr/>
          <p:nvPr/>
        </p:nvGrpSpPr>
        <p:grpSpPr>
          <a:xfrm>
            <a:off x="323528" y="1763663"/>
            <a:ext cx="3384376" cy="2118913"/>
            <a:chOff x="0" y="1052736"/>
            <a:chExt cx="4788024" cy="2997719"/>
          </a:xfrm>
        </p:grpSpPr>
        <p:pic>
          <p:nvPicPr>
            <p:cNvPr id="26" name="Picture 2" descr="C:\Users\JAE\Pictures\americas-cup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052736"/>
              <a:ext cx="4788024" cy="2997719"/>
            </a:xfrm>
            <a:prstGeom prst="rect">
              <a:avLst/>
            </a:prstGeom>
            <a:noFill/>
          </p:spPr>
        </p:pic>
        <p:sp>
          <p:nvSpPr>
            <p:cNvPr id="29" name="Rectangle 28"/>
            <p:cNvSpPr/>
            <p:nvPr/>
          </p:nvSpPr>
          <p:spPr>
            <a:xfrm>
              <a:off x="0" y="1424722"/>
              <a:ext cx="156749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fr-FR" sz="280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pitchFamily="34" charset="0"/>
                </a:rPr>
                <a:t>MoM</a:t>
              </a:r>
              <a:endParaRPr lang="fr-FR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14550" y="1146752"/>
              <a:ext cx="156749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fr-FR" sz="28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Arial" pitchFamily="34" charset="0"/>
                </a:rPr>
                <a:t>CoC</a:t>
              </a:r>
              <a:endParaRPr lang="fr-FR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endParaRPr>
            </a:p>
          </p:txBody>
        </p:sp>
      </p:grpSp>
      <p:pic>
        <p:nvPicPr>
          <p:cNvPr id="33" name="Picture 2" descr="C:\Users\JAE\Pictures\AmericaCup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987799"/>
            <a:ext cx="3826856" cy="2867591"/>
          </a:xfrm>
          <a:prstGeom prst="rect">
            <a:avLst/>
          </a:prstGeom>
          <a:noFill/>
        </p:spPr>
      </p:pic>
      <p:sp>
        <p:nvSpPr>
          <p:cNvPr id="35" name="Rectangle 34"/>
          <p:cNvSpPr/>
          <p:nvPr/>
        </p:nvSpPr>
        <p:spPr>
          <a:xfrm>
            <a:off x="640197" y="5220394"/>
            <a:ext cx="85038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36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DM + HXLPE : The Challenger ?...</a:t>
            </a:r>
            <a:endParaRPr lang="fr-FR" sz="36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90625" y="298806"/>
            <a:ext cx="77049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New PE bearings in DM might stand the time !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2275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12668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67"/>
          <a:stretch/>
        </p:blipFill>
        <p:spPr bwMode="auto">
          <a:xfrm>
            <a:off x="1171575" y="1600200"/>
            <a:ext cx="6894513" cy="379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C:\Users\JA\Documents\__________StrykerConsult\_____JoinTheLoop_ADM\Images\ADMFig1_TheADMcup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3178" y="533399"/>
            <a:ext cx="2406464" cy="157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71575" y="2876550"/>
            <a:ext cx="6894513" cy="2519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71575" y="3117414"/>
            <a:ext cx="68945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u="sng">
                <a:hlinkClick r:id="rId6" tooltip="The Journal of arthroplasty."/>
              </a:rPr>
              <a:t>J Arthroplasty.</a:t>
            </a:r>
            <a:r>
              <a:rPr lang="fr-FR"/>
              <a:t> 2014 Jul;29(7):1369-72. </a:t>
            </a:r>
          </a:p>
          <a:p>
            <a:r>
              <a:rPr lang="fr-FR" b="1"/>
              <a:t>No differences found in bearing related hip survivorship at 10-12 years follow-up between patients with ceramic on highly cross-linked polyethylene bearings compared to patients with ceramic on ceramic bearings.</a:t>
            </a:r>
          </a:p>
          <a:p>
            <a:r>
              <a:rPr lang="fr-FR" u="sng">
                <a:hlinkClick r:id="rId7"/>
              </a:rPr>
              <a:t>Epinette JA</a:t>
            </a:r>
            <a:r>
              <a:rPr lang="fr-FR" baseline="30000"/>
              <a:t>1</a:t>
            </a:r>
            <a:r>
              <a:rPr lang="fr-FR"/>
              <a:t>, </a:t>
            </a:r>
            <a:r>
              <a:rPr lang="fr-FR" u="sng">
                <a:hlinkClick r:id="rId8"/>
              </a:rPr>
              <a:t>Manley MT</a:t>
            </a:r>
            <a:r>
              <a:rPr lang="fr-FR" baseline="30000"/>
              <a:t>2</a:t>
            </a:r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876425" y="4914900"/>
            <a:ext cx="664845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… In </a:t>
            </a:r>
            <a:r>
              <a:rPr lang="en-US" sz="1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addition, </a:t>
            </a:r>
            <a:r>
              <a:rPr lang="en-US" sz="1600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were no significant differences in clinical and radiographic findings between cohorts</a:t>
            </a:r>
            <a:r>
              <a:rPr lang="en-US" sz="1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We concluded that alumina on HXLPE bearings are a reasonable lower cost alternative to ceramic on ceramic bearing </a:t>
            </a:r>
            <a:r>
              <a:rPr lang="en-US" sz="16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couples&gt;</a:t>
            </a:r>
            <a:endParaRPr lang="en-US" sz="16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4122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1604" name="Object 4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xmlns="" val="1034622837"/>
              </p:ext>
            </p:extLst>
          </p:nvPr>
        </p:nvGraphicFramePr>
        <p:xfrm>
          <a:off x="2533650" y="1341438"/>
          <a:ext cx="6610350" cy="3429000"/>
        </p:xfrm>
        <a:graphic>
          <a:graphicData uri="http://schemas.openxmlformats.org/presentationml/2006/ole">
            <p:oleObj spid="_x0000_s8255" name="Feuille de calcul" r:id="rId4" imgW="5600666" imgH="2905057" progId="Excel.Sheet.8">
              <p:embed/>
            </p:oleObj>
          </a:graphicData>
        </a:graphic>
      </p:graphicFrame>
      <p:sp>
        <p:nvSpPr>
          <p:cNvPr id="2" name="Espace réservé du contenu 1"/>
          <p:cNvSpPr>
            <a:spLocks noGrp="1"/>
          </p:cNvSpPr>
          <p:nvPr>
            <p:ph sz="quarter" idx="4294967295"/>
          </p:nvPr>
        </p:nvSpPr>
        <p:spPr>
          <a:xfrm>
            <a:off x="467544" y="4653136"/>
            <a:ext cx="8280920" cy="1920875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fr-FR" sz="240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Remelting</a:t>
            </a:r>
            <a:r>
              <a:rPr lang="fr-FR" sz="24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fr-FR" sz="240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after</a:t>
            </a:r>
            <a:r>
              <a:rPr lang="fr-FR" sz="24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irradiation </a:t>
            </a:r>
            <a:r>
              <a:rPr lang="fr-FR" sz="240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significantly</a:t>
            </a:r>
            <a:r>
              <a:rPr lang="fr-FR" sz="24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changes the </a:t>
            </a:r>
            <a:r>
              <a:rPr lang="fr-FR" sz="240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cristallinity</a:t>
            </a:r>
            <a:r>
              <a:rPr lang="fr-FR" sz="24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of PE</a:t>
            </a:r>
          </a:p>
          <a:p>
            <a:r>
              <a:rPr lang="fr-FR" sz="24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The more </a:t>
            </a:r>
            <a:r>
              <a:rPr lang="fr-FR" sz="240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irradiated</a:t>
            </a:r>
            <a:r>
              <a:rPr lang="fr-FR" sz="24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 the </a:t>
            </a:r>
            <a:r>
              <a:rPr lang="fr-FR" sz="240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weaker</a:t>
            </a:r>
            <a:r>
              <a:rPr lang="fr-FR" sz="24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fr-FR" sz="240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is</a:t>
            </a:r>
            <a:r>
              <a:rPr lang="fr-FR" sz="24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the </a:t>
            </a:r>
            <a:r>
              <a:rPr lang="fr-FR" sz="240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mechanical</a:t>
            </a:r>
            <a:r>
              <a:rPr lang="fr-FR" sz="24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fr-FR" sz="240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strength</a:t>
            </a:r>
            <a:r>
              <a:rPr lang="fr-FR" sz="24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of PE</a:t>
            </a:r>
            <a:endParaRPr lang="fr-FR" sz="24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81605" name="Rectangle 5"/>
          <p:cNvSpPr>
            <a:spLocks noChangeArrowheads="1"/>
          </p:cNvSpPr>
          <p:nvPr/>
        </p:nvSpPr>
        <p:spPr bwMode="auto">
          <a:xfrm>
            <a:off x="7785179" y="2011611"/>
            <a:ext cx="11079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C00000"/>
                </a:solidFill>
                <a:latin typeface="Arial Black" panose="020B0A04020102020204" pitchFamily="34" charset="0"/>
              </a:rPr>
              <a:t>-35 %</a:t>
            </a:r>
            <a:endParaRPr lang="fr-FR" sz="2400" b="1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81606" name="Text Box 6"/>
          <p:cNvSpPr txBox="1">
            <a:spLocks noChangeArrowheads="1"/>
          </p:cNvSpPr>
          <p:nvPr/>
        </p:nvSpPr>
        <p:spPr bwMode="auto">
          <a:xfrm>
            <a:off x="6156325" y="1125538"/>
            <a:ext cx="2736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281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7175" y="874043"/>
            <a:ext cx="5000625" cy="647700"/>
          </a:xfrm>
        </p:spPr>
        <p:txBody>
          <a:bodyPr>
            <a:noAutofit/>
          </a:bodyPr>
          <a:lstStyle/>
          <a:p>
            <a:pPr algn="l"/>
            <a:r>
              <a:rPr lang="en-US" sz="2800" kern="12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</a:rPr>
              <a:t>Mechanical Strength</a:t>
            </a:r>
            <a:endParaRPr lang="en-US" sz="2800" kern="12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n-ea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095875" y="3739854"/>
            <a:ext cx="114165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Regular PE</a:t>
            </a:r>
            <a:endParaRPr lang="en-US" sz="14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095875" y="3739854"/>
            <a:ext cx="114165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Regular PE</a:t>
            </a:r>
            <a:endParaRPr lang="en-US" sz="14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902198" y="3196434"/>
            <a:ext cx="99097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Remelted</a:t>
            </a:r>
            <a:endParaRPr lang="en-US" sz="14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473904" y="3196434"/>
            <a:ext cx="99097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Remelted</a:t>
            </a:r>
            <a:endParaRPr lang="en-US" sz="14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845004" y="3196434"/>
            <a:ext cx="98937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Annealed</a:t>
            </a:r>
            <a:endParaRPr lang="en-US" sz="14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56325" y="4181475"/>
            <a:ext cx="2736850" cy="295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6473904" y="1857375"/>
            <a:ext cx="1311275" cy="33337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11611"/>
            <a:ext cx="19907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76275" y="270231"/>
            <a:ext cx="8228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few words about ANNEALED vs. REMELTED HXLPE !!!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 rot="20157099">
            <a:off x="3962400" y="2535556"/>
            <a:ext cx="838200" cy="369332"/>
          </a:xfrm>
          <a:prstGeom prst="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OK</a:t>
            </a:r>
            <a:endParaRPr lang="en-US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6400799" y="2333624"/>
            <a:ext cx="2609851" cy="1900148"/>
            <a:chOff x="6400799" y="2333624"/>
            <a:chExt cx="2609851" cy="1900148"/>
          </a:xfrm>
        </p:grpSpPr>
        <p:sp>
          <p:nvSpPr>
            <p:cNvPr id="17" name="ZoneTexte 16"/>
            <p:cNvSpPr txBox="1"/>
            <p:nvPr/>
          </p:nvSpPr>
          <p:spPr>
            <a:xfrm>
              <a:off x="6400799" y="2333624"/>
              <a:ext cx="1219199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/>
                </a:rPr>
                <a:t></a:t>
              </a:r>
              <a:endParaRPr lang="en-US" sz="115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7505700" y="2371724"/>
              <a:ext cx="150495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/>
                </a:rPr>
                <a:t></a:t>
              </a:r>
              <a:endParaRPr lang="en-US" sz="115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214856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7331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3290829175"/>
              </p:ext>
            </p:extLst>
          </p:nvPr>
        </p:nvGraphicFramePr>
        <p:xfrm>
          <a:off x="107504" y="1878013"/>
          <a:ext cx="7645400" cy="4979987"/>
        </p:xfrm>
        <a:graphic>
          <a:graphicData uri="http://schemas.openxmlformats.org/presentationml/2006/ole">
            <p:oleObj spid="_x0000_s9276" name="Graphique" r:id="rId4" imgW="7867622" imgH="5124585" progId="MSGraph.Chart.8">
              <p:embed followColorScheme="full"/>
            </p:oleObj>
          </a:graphicData>
        </a:graphic>
      </p:graphicFrame>
      <p:sp>
        <p:nvSpPr>
          <p:cNvPr id="2" name="Rectangle 1"/>
          <p:cNvSpPr/>
          <p:nvPr/>
        </p:nvSpPr>
        <p:spPr>
          <a:xfrm>
            <a:off x="414560" y="688920"/>
            <a:ext cx="5418471" cy="101566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36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Fatigue tests </a:t>
            </a:r>
            <a:endParaRPr lang="en-GB" sz="36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r>
              <a:rPr lang="en-GB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Survival tests after liner destructions</a:t>
            </a:r>
            <a:endParaRPr lang="en-US" sz="240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156325" y="5625309"/>
            <a:ext cx="99097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Remelted</a:t>
            </a:r>
            <a:endParaRPr lang="en-US" sz="14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416504" y="5625309"/>
            <a:ext cx="99097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Remelted</a:t>
            </a:r>
            <a:endParaRPr lang="en-US" sz="14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368504" y="5625309"/>
            <a:ext cx="98937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Annealed</a:t>
            </a:r>
            <a:endParaRPr lang="en-US" sz="14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56325" y="4181475"/>
            <a:ext cx="2736850" cy="295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e 3"/>
          <p:cNvGrpSpPr/>
          <p:nvPr/>
        </p:nvGrpSpPr>
        <p:grpSpPr>
          <a:xfrm>
            <a:off x="5368924" y="1310759"/>
            <a:ext cx="3695701" cy="3353753"/>
            <a:chOff x="5368924" y="1310759"/>
            <a:chExt cx="3695701" cy="3353753"/>
          </a:xfrm>
        </p:grpSpPr>
        <p:sp>
          <p:nvSpPr>
            <p:cNvPr id="3" name="Rectangle 2"/>
            <p:cNvSpPr/>
            <p:nvPr/>
          </p:nvSpPr>
          <p:spPr>
            <a:xfrm>
              <a:off x="5368924" y="3187184"/>
              <a:ext cx="3695701" cy="147732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fr-FR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No adverse </a:t>
              </a:r>
              <a:r>
                <a:rPr lang="fr-FR" dirty="0" err="1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effect</a:t>
              </a:r>
              <a:r>
                <a:rPr lang="fr-FR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 </a:t>
              </a:r>
              <a:r>
                <a:rPr lang="fr-FR" dirty="0" err="1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upon</a:t>
              </a:r>
              <a:r>
                <a:rPr lang="fr-FR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 liner </a:t>
              </a:r>
              <a:r>
                <a:rPr lang="fr-FR" dirty="0" err="1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elasticity</a:t>
              </a:r>
              <a:r>
                <a:rPr lang="fr-FR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 and </a:t>
              </a:r>
              <a:r>
                <a:rPr lang="fr-FR" dirty="0" err="1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further</a:t>
              </a:r>
              <a:r>
                <a:rPr lang="fr-FR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 </a:t>
              </a:r>
              <a:r>
                <a:rPr lang="fr-FR" dirty="0" err="1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retention</a:t>
              </a:r>
              <a:r>
                <a:rPr lang="fr-FR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 </a:t>
              </a:r>
              <a:r>
                <a:rPr lang="fr-FR" dirty="0" err="1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capabilities</a:t>
              </a:r>
              <a:r>
                <a:rPr lang="fr-FR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 </a:t>
              </a:r>
              <a:r>
                <a:rPr lang="fr-FR" dirty="0" err="1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after</a:t>
              </a:r>
              <a:r>
                <a:rPr lang="fr-FR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 </a:t>
              </a:r>
              <a:r>
                <a:rPr lang="fr-FR" dirty="0" err="1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fitting</a:t>
              </a:r>
              <a:r>
                <a:rPr lang="fr-FR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 the </a:t>
              </a:r>
              <a:r>
                <a:rPr lang="fr-FR" dirty="0" err="1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head</a:t>
              </a:r>
              <a:r>
                <a:rPr lang="fr-FR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 in </a:t>
              </a:r>
              <a:r>
                <a:rPr lang="fr-FR" u="sng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ANNEALED</a:t>
              </a:r>
              <a:r>
                <a:rPr lang="fr-FR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 HXLPE…</a:t>
              </a:r>
            </a:p>
            <a:p>
              <a:r>
                <a:rPr lang="fr-FR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= </a:t>
              </a:r>
              <a:r>
                <a:rPr lang="fr-FR" dirty="0" err="1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prevents</a:t>
              </a:r>
              <a:r>
                <a:rPr lang="fr-FR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 </a:t>
              </a:r>
              <a:r>
                <a:rPr lang="fr-FR" dirty="0" err="1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from</a:t>
              </a:r>
              <a:r>
                <a:rPr lang="fr-FR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 </a:t>
              </a:r>
              <a:r>
                <a:rPr lang="fr-FR" dirty="0" err="1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any</a:t>
              </a:r>
              <a:r>
                <a:rPr lang="fr-FR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 </a:t>
              </a:r>
              <a:r>
                <a:rPr lang="fr-FR" dirty="0" err="1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further</a:t>
              </a:r>
              <a:r>
                <a:rPr lang="fr-FR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 IPD</a:t>
              </a:r>
            </a:p>
          </p:txBody>
        </p:sp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5400" y="1310759"/>
              <a:ext cx="1990725" cy="187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ZoneTexte 10"/>
          <p:cNvSpPr txBox="1"/>
          <p:nvPr/>
        </p:nvSpPr>
        <p:spPr>
          <a:xfrm rot="20157099">
            <a:off x="1495425" y="3764281"/>
            <a:ext cx="838200" cy="369332"/>
          </a:xfrm>
          <a:prstGeom prst="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OK</a:t>
            </a:r>
            <a:endParaRPr lang="en-US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6275" y="270231"/>
            <a:ext cx="8228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few words about ANNEALED vs. REMELTED HXLPE !!!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7991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JA\Documents\_____OW_STUFF\__OW_COMMUNITY\_CharlesOWsite\AdspringSynopsis&amp;co\OWTeaserSofcot_fichiers\slide0154_image04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5433193" cy="549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New Challenges at 21</a:t>
            </a:r>
            <a:r>
              <a:rPr lang="en-US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Century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6084168" y="4653136"/>
            <a:ext cx="2544887" cy="2064360"/>
            <a:chOff x="6084168" y="4653136"/>
            <a:chExt cx="2544887" cy="2064360"/>
          </a:xfrm>
        </p:grpSpPr>
        <p:pic>
          <p:nvPicPr>
            <p:cNvPr id="8" name="Picture 3" descr="C:\Users\JA\Documents\_____OW_STUFF\__OW_COMMUNITY\_CharlesOWsite\AdspringSynopsis&amp;co\OWTeaserSofcot_fichiers\slide0146_image014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084168" y="4653136"/>
              <a:ext cx="2544887" cy="2064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ZoneTexte 8"/>
            <p:cNvSpPr txBox="1"/>
            <p:nvPr/>
          </p:nvSpPr>
          <p:spPr>
            <a:xfrm>
              <a:off x="6156176" y="4869160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2015</a:t>
              </a:r>
              <a:endParaRPr lang="en-US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5429250" y="2060848"/>
            <a:ext cx="3463230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r>
              <a:rPr lang="en-US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Prevent from </a:t>
            </a:r>
            <a:r>
              <a:rPr lang="en-US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complications</a:t>
            </a:r>
          </a:p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Provide long term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great outcome ???</a:t>
            </a:r>
          </a:p>
          <a:p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8224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9782" y="1519230"/>
            <a:ext cx="1729095" cy="241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t="7995" r="15369" b="14847"/>
          <a:stretch/>
        </p:blipFill>
        <p:spPr bwMode="auto">
          <a:xfrm>
            <a:off x="6672234" y="3428999"/>
            <a:ext cx="2176491" cy="2895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90791" y="237927"/>
            <a:ext cx="8457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about the fate of DM cups in Young Patients ???</a:t>
            </a:r>
          </a:p>
        </p:txBody>
      </p:sp>
      <p:pic>
        <p:nvPicPr>
          <p:cNvPr id="8" name="Picture 2" descr="C:\Users\JA\Pictures\IDMHS_view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455" y="1767654"/>
            <a:ext cx="5520682" cy="192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56304" y="4196163"/>
            <a:ext cx="509674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IDMHS</a:t>
            </a:r>
            <a:endParaRPr lang="en-US" sz="6600">
              <a:solidFill>
                <a:schemeClr val="tx2"/>
              </a:solidFill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3357290" y="4223448"/>
            <a:ext cx="3156971" cy="2308324"/>
            <a:chOff x="3281090" y="4470163"/>
            <a:chExt cx="3156971" cy="2308324"/>
          </a:xfrm>
        </p:grpSpPr>
        <p:sp>
          <p:nvSpPr>
            <p:cNvPr id="13" name="ZoneTexte 12"/>
            <p:cNvSpPr txBox="1"/>
            <p:nvPr/>
          </p:nvSpPr>
          <p:spPr>
            <a:xfrm>
              <a:off x="3281090" y="4470163"/>
              <a:ext cx="2165978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Jean Alain Epinette </a:t>
              </a:r>
            </a:p>
            <a:p>
              <a:r>
                <a:rPr lang="fr-FR" sz="16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Loÿs Descamps</a:t>
              </a:r>
            </a:p>
            <a:p>
              <a:r>
                <a:rPr lang="fr-FR" sz="16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Jean Marc </a:t>
              </a:r>
              <a:r>
                <a:rPr lang="fr-FR" sz="1600" b="1" dirty="0" err="1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Puch</a:t>
              </a:r>
              <a:endParaRPr lang="fr-FR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fr-FR" sz="16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Jean-Louis </a:t>
              </a:r>
              <a:r>
                <a:rPr lang="fr-FR" sz="1600" b="1" dirty="0" err="1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Prudhon</a:t>
              </a:r>
              <a:endParaRPr lang="fr-FR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fr-FR" sz="16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André Ferreira</a:t>
              </a:r>
            </a:p>
            <a:p>
              <a:r>
                <a:rPr lang="fr-FR" sz="16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Guy </a:t>
              </a:r>
              <a:r>
                <a:rPr lang="fr-FR" sz="1600" b="1" dirty="0" err="1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Dehri</a:t>
              </a:r>
              <a:endParaRPr lang="fr-FR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fr-FR" sz="16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Rémi Philippot</a:t>
              </a:r>
            </a:p>
            <a:p>
              <a:r>
                <a:rPr lang="fr-FR" sz="16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Richard Béracassat</a:t>
              </a:r>
            </a:p>
            <a:p>
              <a:r>
                <a:rPr lang="fr-FR" sz="16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Philippe </a:t>
              </a:r>
              <a:r>
                <a:rPr lang="fr-FR" sz="1600" b="1" dirty="0" err="1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Tracol</a:t>
              </a:r>
              <a:endParaRPr lang="fr-FR" sz="1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4" name="Connecteur droit 13"/>
            <p:cNvCxnSpPr/>
            <p:nvPr/>
          </p:nvCxnSpPr>
          <p:spPr>
            <a:xfrm>
              <a:off x="5472829" y="4580952"/>
              <a:ext cx="0" cy="204751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5589752" y="6122017"/>
              <a:ext cx="8483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France</a:t>
              </a:r>
              <a:endParaRPr lang="en-US" sz="1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313455" y="3711059"/>
            <a:ext cx="3110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multicenter prospective study by:</a:t>
            </a:r>
            <a:endParaRPr lang="en-US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e 17"/>
          <p:cNvGrpSpPr/>
          <p:nvPr/>
        </p:nvGrpSpPr>
        <p:grpSpPr>
          <a:xfrm>
            <a:off x="328340" y="5700775"/>
            <a:ext cx="2773630" cy="830997"/>
            <a:chOff x="3281090" y="4470163"/>
            <a:chExt cx="2773630" cy="830997"/>
          </a:xfrm>
        </p:grpSpPr>
        <p:sp>
          <p:nvSpPr>
            <p:cNvPr id="19" name="ZoneTexte 18"/>
            <p:cNvSpPr txBox="1"/>
            <p:nvPr/>
          </p:nvSpPr>
          <p:spPr>
            <a:xfrm>
              <a:off x="3281090" y="4470163"/>
              <a:ext cx="195066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Steven </a:t>
              </a:r>
              <a:r>
                <a:rPr lang="fr-FR" sz="1600" b="1" dirty="0" err="1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Harwin</a:t>
              </a:r>
              <a:r>
                <a:rPr lang="fr-FR" sz="1600" b="1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fr-FR" sz="1600" b="1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Geoffrey Westrich</a:t>
              </a:r>
            </a:p>
            <a:p>
              <a:r>
                <a:rPr lang="fr-FR" sz="1600" b="1" dirty="0" smtClean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Kipling Sharpe</a:t>
              </a:r>
              <a:endParaRPr lang="fr-FR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2" name="Connecteur droit 21"/>
            <p:cNvCxnSpPr/>
            <p:nvPr/>
          </p:nvCxnSpPr>
          <p:spPr>
            <a:xfrm>
              <a:off x="5329954" y="4540797"/>
              <a:ext cx="0" cy="64080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5451670" y="4692536"/>
              <a:ext cx="6030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USA</a:t>
              </a:r>
              <a:endParaRPr lang="en-US" sz="1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71065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0791" y="237927"/>
            <a:ext cx="8457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brief note about IDMHS</a:t>
            </a:r>
            <a:endParaRPr lang="en-US" sz="2400">
              <a:solidFill>
                <a:schemeClr val="bg1"/>
              </a:solidFill>
            </a:endParaRPr>
          </a:p>
        </p:txBody>
      </p:sp>
      <p:pic>
        <p:nvPicPr>
          <p:cNvPr id="8" name="Picture 2" descr="C:\Users\JA\Pictures\IDMHS_view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455" y="1767654"/>
            <a:ext cx="5520682" cy="192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37254" y="3711059"/>
            <a:ext cx="630642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Scientific Society </a:t>
            </a:r>
            <a:r>
              <a:rPr lang="en-US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devoted to DM 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sponsored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led by Surgeons for Surgeons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to any member 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Orthopaedic Community, getting involved in DM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share skills and experience in Dual Mobility cups (</a:t>
            </a:r>
            <a:r>
              <a:rPr lang="en-US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addressing any "modern" brand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Official launch in 2016 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its first Lausanne Congress (Switzerland – Olivier </a:t>
            </a:r>
            <a:r>
              <a:rPr lang="en-US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Guyen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 us at 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idmhsinfo@gmail.com</a:t>
            </a:r>
            <a:r>
              <a:rPr lang="en-U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311930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96838" y="1309688"/>
            <a:ext cx="8993187" cy="3414712"/>
            <a:chOff x="96838" y="1090613"/>
            <a:chExt cx="8993187" cy="3414712"/>
          </a:xfrm>
        </p:grpSpPr>
        <p:pic>
          <p:nvPicPr>
            <p:cNvPr id="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679"/>
            <a:stretch>
              <a:fillRect/>
            </a:stretch>
          </p:blipFill>
          <p:spPr bwMode="auto">
            <a:xfrm>
              <a:off x="3511550" y="1090613"/>
              <a:ext cx="5578475" cy="3414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" name="Picture 5" descr="slide0162_image08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6838" y="1090613"/>
              <a:ext cx="3414712" cy="3414712"/>
            </a:xfrm>
            <a:prstGeom prst="rect">
              <a:avLst/>
            </a:prstGeom>
            <a:noFill/>
          </p:spPr>
        </p:pic>
      </p:grpSp>
      <p:sp>
        <p:nvSpPr>
          <p:cNvPr id="4" name="ZoneTexte 3"/>
          <p:cNvSpPr txBox="1"/>
          <p:nvPr/>
        </p:nvSpPr>
        <p:spPr>
          <a:xfrm>
            <a:off x="685800" y="4940975"/>
            <a:ext cx="817409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preliminary report of 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"Modern" Dual </a:t>
            </a:r>
            <a:r>
              <a: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Mobility in &lt;55 years 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old Patients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Multicenter International 15 years study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(2000-2015)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Data gathered and analyzed on the on line 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OrthoWave DataBase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Primary Hip 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replacement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Prevalence of 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Dislocations/ and Revisions due to Instability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Systematic record of 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DM related potential complications</a:t>
            </a:r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0290" y="199827"/>
            <a:ext cx="857223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IDMHS ongoing observational study on DM cups &lt;55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yo</a:t>
            </a: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r"/>
            <a:r>
              <a:rPr lang="en-US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en-US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Population </a:t>
            </a:r>
            <a:r>
              <a:rPr lang="en-U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 maximal risk</a:t>
            </a:r>
            <a:r>
              <a:rPr lang="en-US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2000" i="1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638" y="1423988"/>
            <a:ext cx="35237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747 hips in 661 patients</a:t>
            </a:r>
          </a:p>
        </p:txBody>
      </p:sp>
    </p:spTree>
    <p:extLst>
      <p:ext uri="{BB962C8B-B14F-4D97-AF65-F5344CB8AC3E}">
        <p14:creationId xmlns:p14="http://schemas.microsoft.com/office/powerpoint/2010/main" xmlns="" val="1154338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3074" y="2581725"/>
            <a:ext cx="30575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90761" y="383465"/>
            <a:ext cx="1023968" cy="142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5" cstate="print"/>
          <a:srcRect t="7995" r="15369" b="14847"/>
          <a:stretch/>
        </p:blipFill>
        <p:spPr bwMode="auto">
          <a:xfrm>
            <a:off x="7705179" y="1213759"/>
            <a:ext cx="1172121" cy="15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433857" y="383465"/>
            <a:ext cx="20377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endParaRPr lang="en-US" sz="4000"/>
          </a:p>
        </p:txBody>
      </p:sp>
      <p:grpSp>
        <p:nvGrpSpPr>
          <p:cNvPr id="10" name="Groupe 9"/>
          <p:cNvGrpSpPr/>
          <p:nvPr/>
        </p:nvGrpSpPr>
        <p:grpSpPr>
          <a:xfrm>
            <a:off x="314324" y="2581725"/>
            <a:ext cx="5124450" cy="3676650"/>
            <a:chOff x="380999" y="1919280"/>
            <a:chExt cx="5124450" cy="3676650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999" y="1919280"/>
              <a:ext cx="5124450" cy="3676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ZoneTexte 7"/>
            <p:cNvSpPr txBox="1"/>
            <p:nvPr/>
          </p:nvSpPr>
          <p:spPr>
            <a:xfrm>
              <a:off x="942975" y="5011579"/>
              <a:ext cx="4522392" cy="246221"/>
            </a:xfrm>
            <a:prstGeom prst="rect">
              <a:avLst/>
            </a:prstGeom>
            <a:solidFill>
              <a:srgbClr val="0070C0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2000    01    02   03   04   05   06    07    08    09   10   11    12   13    14    15</a:t>
              </a:r>
              <a:endParaRPr lang="en-US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485774" y="1470901"/>
            <a:ext cx="46362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747 primary Hips in 661 Patients</a:t>
            </a:r>
          </a:p>
          <a:p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Mean Age : 49,2 yrs (18-55) </a:t>
            </a:r>
            <a:endParaRPr 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7900" y="4725772"/>
            <a:ext cx="28384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32680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JA\Documents\_____OW_STUFF\__OW_COMMUNITY\_CharlesOWsite\AdspringSynopsis&amp;co\OWTeaserSofcot_fichiers\slide0154_image04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5433193" cy="549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New Challenges at 21</a:t>
            </a:r>
            <a:r>
              <a:rPr lang="en-US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Century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6084168" y="4653136"/>
            <a:ext cx="2544887" cy="2064360"/>
            <a:chOff x="6084168" y="4653136"/>
            <a:chExt cx="2544887" cy="2064360"/>
          </a:xfrm>
        </p:grpSpPr>
        <p:pic>
          <p:nvPicPr>
            <p:cNvPr id="8" name="Picture 3" descr="C:\Users\JA\Documents\_____OW_STUFF\__OW_COMMUNITY\_CharlesOWsite\AdspringSynopsis&amp;co\OWTeaserSofcot_fichiers\slide0146_image014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084168" y="4653136"/>
              <a:ext cx="2544887" cy="2064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ZoneTexte 8"/>
            <p:cNvSpPr txBox="1"/>
            <p:nvPr/>
          </p:nvSpPr>
          <p:spPr>
            <a:xfrm>
              <a:off x="6156176" y="4869160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2015</a:t>
              </a:r>
              <a:endParaRPr lang="en-US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5429250" y="2060848"/>
            <a:ext cx="3463230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Prevent from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complications</a:t>
            </a:r>
          </a:p>
          <a:p>
            <a:pPr marL="514350" indent="-514350">
              <a:buClr>
                <a:schemeClr val="bg1"/>
              </a:buClr>
              <a:buFont typeface="+mj-lt"/>
              <a:buAutoNum type="arabicPeriod"/>
            </a:pP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Provide long term </a:t>
            </a: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great outcome</a:t>
            </a:r>
          </a:p>
          <a:p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4604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2725" y="2266950"/>
            <a:ext cx="363855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433857" y="383465"/>
            <a:ext cx="21242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Implants</a:t>
            </a:r>
            <a:endParaRPr lang="en-US" sz="4000"/>
          </a:p>
        </p:txBody>
      </p:sp>
      <p:sp>
        <p:nvSpPr>
          <p:cNvPr id="11" name="ZoneTexte 10"/>
          <p:cNvSpPr txBox="1"/>
          <p:nvPr/>
        </p:nvSpPr>
        <p:spPr>
          <a:xfrm>
            <a:off x="323111" y="861421"/>
            <a:ext cx="54088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747 "Modern" DM Cups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Anatomical design (preventing from Psoas conflict)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Improved biological fixation (HA on </a:t>
            </a:r>
            <a:r>
              <a:rPr lang="en-US" sz="1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US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/ Tritanium)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New generation of PE liners (improved PE or HXLPE)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3" descr="C:\Users\JAE\Pictures\ADM_STRYK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1440" y="414248"/>
            <a:ext cx="1441687" cy="157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19232">
            <a:off x="7264713" y="3449310"/>
            <a:ext cx="1298886" cy="1278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 descr="C:\Users\JA\Pictures\Cup-Quattro_montage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489499">
            <a:off x="7135686" y="1846437"/>
            <a:ext cx="1421050" cy="129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e 3"/>
          <p:cNvGrpSpPr/>
          <p:nvPr/>
        </p:nvGrpSpPr>
        <p:grpSpPr>
          <a:xfrm>
            <a:off x="788116" y="4985706"/>
            <a:ext cx="6046311" cy="1600200"/>
            <a:chOff x="788116" y="4985706"/>
            <a:chExt cx="6046311" cy="1600200"/>
          </a:xfrm>
        </p:grpSpPr>
        <p:pic>
          <p:nvPicPr>
            <p:cNvPr id="10248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7102" y="5033331"/>
              <a:ext cx="2438400" cy="155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0" name="Picture 1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7927" y="4985706"/>
              <a:ext cx="2476500" cy="16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788116" y="5334440"/>
              <a:ext cx="90281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HEAD</a:t>
              </a:r>
              <a:endParaRPr lang="en-US" dirty="0">
                <a:solidFill>
                  <a:schemeClr val="tx2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3453677" y="3200224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CUP</a:t>
            </a:r>
            <a:endParaRPr lang="en-US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600075" y="4848225"/>
            <a:ext cx="591502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049886" y="1581590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ADM</a:t>
            </a:r>
            <a:endParaRPr lang="en-US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717519" y="3077015"/>
            <a:ext cx="1426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QUATTRO</a:t>
            </a:r>
            <a:endParaRPr lang="en-US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030650" y="4553390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MDM</a:t>
            </a:r>
            <a:endParaRPr lang="en-US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pic>
        <p:nvPicPr>
          <p:cNvPr id="10242" name="Picture 2" descr="C:\Users\JA\Documents\________IDMHS\EFORT_PRAGUE_1505\sunfit TH DM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267407" y="4929515"/>
            <a:ext cx="1176506" cy="123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7825922" y="6001190"/>
            <a:ext cx="1209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SUNFIT</a:t>
            </a:r>
            <a:endParaRPr lang="en-US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350" y="2818940"/>
            <a:ext cx="2439636" cy="1514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1105" y="3358634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85247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28" b="1"/>
          <a:stretch/>
        </p:blipFill>
        <p:spPr bwMode="auto">
          <a:xfrm>
            <a:off x="4105275" y="1619250"/>
            <a:ext cx="432435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957857" y="612065"/>
            <a:ext cx="24929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Follow-Up</a:t>
            </a:r>
            <a:endParaRPr lang="en-US" sz="400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125" y="1900238"/>
            <a:ext cx="37719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457199" y="1108951"/>
            <a:ext cx="42362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Average Follow-Up: 41.8 mos</a:t>
            </a:r>
          </a:p>
          <a:p>
            <a:r>
              <a:rPr lang="en-US" sz="20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(Max: 169 mos)</a:t>
            </a:r>
            <a:endParaRPr lang="en-US" sz="20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5627895"/>
              </p:ext>
            </p:extLst>
          </p:nvPr>
        </p:nvGraphicFramePr>
        <p:xfrm>
          <a:off x="3238499" y="4264025"/>
          <a:ext cx="5095876" cy="24320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73969"/>
                <a:gridCol w="1273969"/>
                <a:gridCol w="1273969"/>
                <a:gridCol w="1273969"/>
              </a:tblGrid>
              <a:tr h="608013"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HHS</a:t>
                      </a:r>
                      <a:endParaRPr lang="en-US" sz="2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PreOp</a:t>
                      </a:r>
                      <a:endParaRPr lang="en-US" sz="2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years</a:t>
                      </a:r>
                      <a:endParaRPr lang="en-US" sz="2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Latest</a:t>
                      </a:r>
                      <a:endParaRPr lang="en-US" sz="2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08013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Mean</a:t>
                      </a:r>
                      <a:endParaRPr lang="en-US" sz="24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47.68</a:t>
                      </a:r>
                      <a:endParaRPr lang="en-US" sz="24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93,68</a:t>
                      </a:r>
                      <a:endParaRPr lang="en-US" sz="24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93,36</a:t>
                      </a:r>
                      <a:endParaRPr lang="en-US" sz="24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08013">
                <a:tc>
                  <a:txBody>
                    <a:bodyPr/>
                    <a:lstStyle/>
                    <a:p>
                      <a:pPr algn="ctr"/>
                      <a:r>
                        <a:rPr lang="en-US" sz="1800" i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  <a:endParaRPr lang="en-US" sz="1800" i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800" i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  <a:endParaRPr lang="en-US" sz="1800" i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  <a:endParaRPr lang="en-US" sz="1800" i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08013">
                <a:tc>
                  <a:txBody>
                    <a:bodyPr/>
                    <a:lstStyle/>
                    <a:p>
                      <a:pPr algn="ctr"/>
                      <a:r>
                        <a:rPr lang="en-US" sz="1800" i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</a:t>
                      </a:r>
                      <a:endParaRPr lang="en-US" sz="1800" i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  <a:endParaRPr lang="en-US" sz="1800" i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1800" i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18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3" name="Groupe 2"/>
          <p:cNvGrpSpPr/>
          <p:nvPr/>
        </p:nvGrpSpPr>
        <p:grpSpPr>
          <a:xfrm>
            <a:off x="476250" y="4267200"/>
            <a:ext cx="2638425" cy="2400300"/>
            <a:chOff x="476250" y="4267200"/>
            <a:chExt cx="2638425" cy="2400300"/>
          </a:xfrm>
        </p:grpSpPr>
        <p:sp>
          <p:nvSpPr>
            <p:cNvPr id="5" name="Rectangle 4"/>
            <p:cNvSpPr/>
            <p:nvPr/>
          </p:nvSpPr>
          <p:spPr>
            <a:xfrm>
              <a:off x="476250" y="5130284"/>
              <a:ext cx="2563522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Clinical Scores</a:t>
              </a:r>
            </a:p>
            <a:p>
              <a:r>
                <a:rPr lang="en-US" sz="16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/ 100 points</a:t>
              </a:r>
              <a:endParaRPr lang="en-US" sz="1600" dirty="0">
                <a:solidFill>
                  <a:schemeClr val="tx2"/>
                </a:solidFill>
              </a:endParaRPr>
            </a:p>
          </p:txBody>
        </p:sp>
        <p:cxnSp>
          <p:nvCxnSpPr>
            <p:cNvPr id="4" name="Connecteur droit 3"/>
            <p:cNvCxnSpPr/>
            <p:nvPr/>
          </p:nvCxnSpPr>
          <p:spPr>
            <a:xfrm>
              <a:off x="3114675" y="4267200"/>
              <a:ext cx="0" cy="24003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60246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438148" y="975601"/>
            <a:ext cx="5886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End Point: Any cup (or global) revision for any cause</a:t>
            </a:r>
            <a:endParaRPr lang="en-US" sz="1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1375" y="3062288"/>
            <a:ext cx="501015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52443300"/>
              </p:ext>
            </p:extLst>
          </p:nvPr>
        </p:nvGraphicFramePr>
        <p:xfrm>
          <a:off x="1524002" y="1333500"/>
          <a:ext cx="5267519" cy="154305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116676"/>
                <a:gridCol w="837507"/>
                <a:gridCol w="1341661"/>
                <a:gridCol w="600075"/>
                <a:gridCol w="714375"/>
                <a:gridCol w="657225"/>
              </a:tblGrid>
              <a:tr h="3543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</a:t>
                      </a:r>
                      <a:r>
                        <a:rPr lang="fr-FR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fr-FR" sz="14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yrs</a:t>
                      </a:r>
                      <a:r>
                        <a:rPr lang="fr-FR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   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 </a:t>
                      </a:r>
                      <a:r>
                        <a:rPr lang="fr-FR" sz="1400" u="none" strike="noStrike" dirty="0" err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</a:t>
                      </a:r>
                      <a:endParaRPr lang="fr-FR" sz="1400" b="0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u="none" strike="noStrike" dirty="0" err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Survival</a:t>
                      </a:r>
                      <a:endParaRPr lang="fr-FR" sz="1400" b="0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Std.err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-0.05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+0.05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813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0 - 0.02  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fr-FR" sz="1400" b="0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fr-FR" sz="1800" b="0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813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0.02 - 2.23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fr-FR" sz="1400" b="0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0.997   </a:t>
                      </a:r>
                      <a:endParaRPr lang="fr-FR" sz="1800" b="0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0.003 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0.992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813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2.23 - 2.9 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fr-FR" sz="1400" b="0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0.993   </a:t>
                      </a:r>
                      <a:endParaRPr lang="fr-FR" sz="1800" b="0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0.005 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0.984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3718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2.9 - </a:t>
                      </a:r>
                      <a:r>
                        <a:rPr lang="fr-FR" sz="1400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12.66</a:t>
                      </a:r>
                      <a:endParaRPr lang="fr-FR" sz="1400" b="0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fr-FR" sz="1400" b="0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0.989   </a:t>
                      </a:r>
                      <a:endParaRPr lang="fr-FR" sz="1800" b="0" i="0" u="none" strike="noStrike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0.006 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0.976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531980" y="4082534"/>
            <a:ext cx="337303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Cup revision for any cause:</a:t>
            </a:r>
          </a:p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98.9% at 12.7 yrs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21" name="Groupe 20"/>
          <p:cNvGrpSpPr/>
          <p:nvPr/>
        </p:nvGrpSpPr>
        <p:grpSpPr>
          <a:xfrm>
            <a:off x="561975" y="1952625"/>
            <a:ext cx="2686050" cy="2133600"/>
            <a:chOff x="561975" y="1819275"/>
            <a:chExt cx="2686050" cy="2133600"/>
          </a:xfrm>
        </p:grpSpPr>
        <p:sp>
          <p:nvSpPr>
            <p:cNvPr id="7" name="Rectangle à coins arrondis 6"/>
            <p:cNvSpPr/>
            <p:nvPr/>
          </p:nvSpPr>
          <p:spPr>
            <a:xfrm>
              <a:off x="561975" y="2819400"/>
              <a:ext cx="1638300" cy="11334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Male, OA, 50yo</a:t>
              </a:r>
            </a:p>
            <a:p>
              <a:pPr algn="ctr"/>
              <a:r>
                <a:rPr lang="en-US" sz="14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Early migration </a:t>
              </a:r>
              <a:r>
                <a:rPr lang="en-US" sz="14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 D10t (technical </a:t>
              </a:r>
              <a:r>
                <a:rPr lang="en-US" sz="1400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pb</a:t>
              </a:r>
              <a:r>
                <a:rPr lang="en-US" sz="14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1400" dirty="0"/>
            </a:p>
          </p:txBody>
        </p:sp>
        <p:cxnSp>
          <p:nvCxnSpPr>
            <p:cNvPr id="9" name="Connecteur droit avec flèche 8"/>
            <p:cNvCxnSpPr/>
            <p:nvPr/>
          </p:nvCxnSpPr>
          <p:spPr>
            <a:xfrm flipH="1">
              <a:off x="2038350" y="2028825"/>
              <a:ext cx="914400" cy="9144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0" name="Ellipse 19"/>
            <p:cNvSpPr/>
            <p:nvPr/>
          </p:nvSpPr>
          <p:spPr>
            <a:xfrm>
              <a:off x="2914650" y="1819275"/>
              <a:ext cx="333375" cy="295275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657225" y="2257425"/>
            <a:ext cx="2590800" cy="3143250"/>
            <a:chOff x="657225" y="2124075"/>
            <a:chExt cx="2590800" cy="3143250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657225" y="4133850"/>
              <a:ext cx="1638300" cy="11334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US" sz="14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Male, NEC post TR, 41yo </a:t>
              </a:r>
            </a:p>
            <a:p>
              <a:pPr lvl="0" algn="ctr"/>
              <a:r>
                <a:rPr lang="en-US" sz="14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Painful Hip </a:t>
              </a:r>
              <a:r>
                <a:rPr lang="en-US" sz="14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(neurotrophic)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14" name="Connecteur droit avec flèche 13"/>
            <p:cNvCxnSpPr/>
            <p:nvPr/>
          </p:nvCxnSpPr>
          <p:spPr>
            <a:xfrm flipH="1">
              <a:off x="2076450" y="2333625"/>
              <a:ext cx="866775" cy="191452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Ellipse 21"/>
            <p:cNvSpPr/>
            <p:nvPr/>
          </p:nvSpPr>
          <p:spPr>
            <a:xfrm>
              <a:off x="2914650" y="2124075"/>
              <a:ext cx="333375" cy="295275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752475" y="2562225"/>
            <a:ext cx="2495550" cy="4152900"/>
            <a:chOff x="752475" y="2428875"/>
            <a:chExt cx="2495550" cy="4152900"/>
          </a:xfrm>
        </p:grpSpPr>
        <p:sp>
          <p:nvSpPr>
            <p:cNvPr id="12" name="Rectangle à coins arrondis 11"/>
            <p:cNvSpPr/>
            <p:nvPr/>
          </p:nvSpPr>
          <p:spPr>
            <a:xfrm>
              <a:off x="752475" y="5448300"/>
              <a:ext cx="1638300" cy="11334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en-US" sz="1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Male, OA, </a:t>
              </a:r>
              <a:r>
                <a:rPr lang="en-US" sz="14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50yo</a:t>
              </a:r>
            </a:p>
            <a:p>
              <a:pPr lvl="0" algn="ctr"/>
              <a:r>
                <a:rPr lang="en-US" sz="14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Anterior conflict </a:t>
              </a:r>
              <a:r>
                <a:rPr lang="en-US" sz="14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 Y3</a:t>
              </a:r>
              <a:endParaRPr lang="en-US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5" name="Connecteur droit avec flèche 14"/>
            <p:cNvCxnSpPr/>
            <p:nvPr/>
          </p:nvCxnSpPr>
          <p:spPr>
            <a:xfrm flipH="1">
              <a:off x="2247900" y="2686050"/>
              <a:ext cx="771525" cy="28575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3" name="Ellipse 22"/>
            <p:cNvSpPr/>
            <p:nvPr/>
          </p:nvSpPr>
          <p:spPr>
            <a:xfrm>
              <a:off x="2914650" y="2428875"/>
              <a:ext cx="333375" cy="295275"/>
            </a:xfrm>
            <a:prstGeom prst="ellipse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390790" y="237927"/>
            <a:ext cx="82483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12-year Survival with "modern" DM cups &lt;55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yo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0562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190498" y="1147051"/>
            <a:ext cx="5143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Dual Mobility-related Complications  or Adverse 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vents</a:t>
            </a:r>
            <a:endParaRPr lang="en-US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3790950" y="1724025"/>
            <a:ext cx="1638300" cy="1590675"/>
            <a:chOff x="3790950" y="1724025"/>
            <a:chExt cx="1638300" cy="1590675"/>
          </a:xfrm>
        </p:grpSpPr>
        <p:sp>
          <p:nvSpPr>
            <p:cNvPr id="30" name="Rectangle à coins arrondis 29"/>
            <p:cNvSpPr/>
            <p:nvPr/>
          </p:nvSpPr>
          <p:spPr>
            <a:xfrm>
              <a:off x="3790950" y="1724025"/>
              <a:ext cx="1638300" cy="11334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Dislocation</a:t>
              </a:r>
            </a:p>
            <a:p>
              <a:pPr algn="ctr"/>
              <a:r>
                <a:rPr lang="en-US" sz="2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N = 0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8" name="Connecteur droit avec flèche 17"/>
            <p:cNvCxnSpPr>
              <a:stCxn id="3" idx="0"/>
            </p:cNvCxnSpPr>
            <p:nvPr/>
          </p:nvCxnSpPr>
          <p:spPr>
            <a:xfrm flipV="1">
              <a:off x="4600575" y="2647950"/>
              <a:ext cx="9663" cy="66675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8" name="Groupe 7"/>
          <p:cNvGrpSpPr/>
          <p:nvPr/>
        </p:nvGrpSpPr>
        <p:grpSpPr>
          <a:xfrm>
            <a:off x="3790949" y="4943475"/>
            <a:ext cx="1857376" cy="1752600"/>
            <a:chOff x="3790949" y="4943475"/>
            <a:chExt cx="1857376" cy="1752600"/>
          </a:xfrm>
        </p:grpSpPr>
        <p:sp>
          <p:nvSpPr>
            <p:cNvPr id="39" name="Rectangle à coins arrondis 38"/>
            <p:cNvSpPr/>
            <p:nvPr/>
          </p:nvSpPr>
          <p:spPr>
            <a:xfrm>
              <a:off x="3790949" y="5438775"/>
              <a:ext cx="1857376" cy="1257300"/>
            </a:xfrm>
            <a:prstGeom prst="round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Anterior Conflict</a:t>
              </a:r>
            </a:p>
            <a:p>
              <a:pPr algn="ctr"/>
              <a:r>
                <a:rPr lang="en-US" sz="2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N = 1 </a:t>
              </a:r>
              <a:r>
                <a:rPr lang="en-US" sz="1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(0,13%)</a:t>
              </a:r>
            </a:p>
            <a:p>
              <a:pPr algn="ctr"/>
              <a:r>
                <a:rPr lang="en-US" sz="2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Gyros Cup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4" name="Connecteur droit avec flèche 43"/>
            <p:cNvCxnSpPr>
              <a:endCxn id="39" idx="0"/>
            </p:cNvCxnSpPr>
            <p:nvPr/>
          </p:nvCxnSpPr>
          <p:spPr>
            <a:xfrm>
              <a:off x="4600575" y="4943475"/>
              <a:ext cx="119062" cy="495300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" name="Groupe 5"/>
          <p:cNvGrpSpPr/>
          <p:nvPr/>
        </p:nvGrpSpPr>
        <p:grpSpPr>
          <a:xfrm>
            <a:off x="819150" y="2495550"/>
            <a:ext cx="1905001" cy="1133475"/>
            <a:chOff x="819150" y="2495550"/>
            <a:chExt cx="1905001" cy="1133475"/>
          </a:xfrm>
        </p:grpSpPr>
        <p:sp>
          <p:nvSpPr>
            <p:cNvPr id="36" name="Rectangle à coins arrondis 35"/>
            <p:cNvSpPr/>
            <p:nvPr/>
          </p:nvSpPr>
          <p:spPr>
            <a:xfrm>
              <a:off x="819150" y="2495550"/>
              <a:ext cx="1638300" cy="11334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IPD</a:t>
              </a:r>
            </a:p>
            <a:p>
              <a:pPr algn="ctr"/>
              <a:r>
                <a:rPr lang="en-US" sz="2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N = 0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6" name="Connecteur droit avec flèche 45"/>
            <p:cNvCxnSpPr/>
            <p:nvPr/>
          </p:nvCxnSpPr>
          <p:spPr>
            <a:xfrm flipH="1" flipV="1">
              <a:off x="2219325" y="3314700"/>
              <a:ext cx="504826" cy="238125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7" name="Groupe 6"/>
          <p:cNvGrpSpPr/>
          <p:nvPr/>
        </p:nvGrpSpPr>
        <p:grpSpPr>
          <a:xfrm>
            <a:off x="809625" y="4591050"/>
            <a:ext cx="1990726" cy="1133475"/>
            <a:chOff x="809625" y="4591050"/>
            <a:chExt cx="1990726" cy="1133475"/>
          </a:xfrm>
        </p:grpSpPr>
        <p:sp>
          <p:nvSpPr>
            <p:cNvPr id="38" name="Rectangle à coins arrondis 37"/>
            <p:cNvSpPr/>
            <p:nvPr/>
          </p:nvSpPr>
          <p:spPr>
            <a:xfrm>
              <a:off x="809625" y="4591050"/>
              <a:ext cx="1638300" cy="11334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Wear/Lysis</a:t>
              </a:r>
            </a:p>
            <a:p>
              <a:pPr algn="ctr"/>
              <a:r>
                <a:rPr lang="en-US" sz="2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N = 0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9" name="Connecteur droit avec flèche 48"/>
            <p:cNvCxnSpPr/>
            <p:nvPr/>
          </p:nvCxnSpPr>
          <p:spPr>
            <a:xfrm flipH="1">
              <a:off x="2295525" y="4829175"/>
              <a:ext cx="504826" cy="238125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" name="Groupe 3"/>
          <p:cNvGrpSpPr/>
          <p:nvPr/>
        </p:nvGrpSpPr>
        <p:grpSpPr>
          <a:xfrm>
            <a:off x="6419850" y="2495550"/>
            <a:ext cx="2019300" cy="1133475"/>
            <a:chOff x="6419850" y="2495550"/>
            <a:chExt cx="2019300" cy="1133475"/>
          </a:xfrm>
        </p:grpSpPr>
        <p:sp>
          <p:nvSpPr>
            <p:cNvPr id="35" name="Rectangle à coins arrondis 34"/>
            <p:cNvSpPr/>
            <p:nvPr/>
          </p:nvSpPr>
          <p:spPr>
            <a:xfrm>
              <a:off x="6800850" y="2495550"/>
              <a:ext cx="1638300" cy="11334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Instability</a:t>
              </a:r>
            </a:p>
            <a:p>
              <a:pPr algn="ctr"/>
              <a:r>
                <a:rPr lang="en-US" sz="2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N = 0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50" name="Connecteur droit avec flèche 49"/>
            <p:cNvCxnSpPr/>
            <p:nvPr/>
          </p:nvCxnSpPr>
          <p:spPr>
            <a:xfrm flipV="1">
              <a:off x="6419850" y="3324225"/>
              <a:ext cx="504826" cy="238125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9" name="Groupe 8"/>
          <p:cNvGrpSpPr/>
          <p:nvPr/>
        </p:nvGrpSpPr>
        <p:grpSpPr>
          <a:xfrm>
            <a:off x="6467475" y="4591050"/>
            <a:ext cx="1962150" cy="1133475"/>
            <a:chOff x="6467475" y="4591050"/>
            <a:chExt cx="1962150" cy="1133475"/>
          </a:xfrm>
        </p:grpSpPr>
        <p:sp>
          <p:nvSpPr>
            <p:cNvPr id="37" name="Rectangle à coins arrondis 36"/>
            <p:cNvSpPr/>
            <p:nvPr/>
          </p:nvSpPr>
          <p:spPr>
            <a:xfrm>
              <a:off x="6791325" y="4591050"/>
              <a:ext cx="1638300" cy="11334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Loosening</a:t>
              </a:r>
            </a:p>
            <a:p>
              <a:pPr algn="ctr"/>
              <a:r>
                <a:rPr lang="en-US" sz="2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N = 0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51" name="Connecteur droit avec flèche 50"/>
            <p:cNvCxnSpPr/>
            <p:nvPr/>
          </p:nvCxnSpPr>
          <p:spPr>
            <a:xfrm>
              <a:off x="6467475" y="4838700"/>
              <a:ext cx="504826" cy="238125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2" name="Rectangle 51"/>
          <p:cNvSpPr/>
          <p:nvPr/>
        </p:nvSpPr>
        <p:spPr>
          <a:xfrm>
            <a:off x="390790" y="237927"/>
            <a:ext cx="82483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12-year Survival with "modern" DM cups &lt;55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yo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29" name="Groupe 28"/>
          <p:cNvGrpSpPr/>
          <p:nvPr/>
        </p:nvGrpSpPr>
        <p:grpSpPr>
          <a:xfrm>
            <a:off x="2452592" y="3601801"/>
            <a:ext cx="4405407" cy="1291644"/>
            <a:chOff x="4138517" y="1792051"/>
            <a:chExt cx="4405407" cy="1291644"/>
          </a:xfrm>
        </p:grpSpPr>
        <p:grpSp>
          <p:nvGrpSpPr>
            <p:cNvPr id="31" name="Groupe 30"/>
            <p:cNvGrpSpPr/>
            <p:nvPr/>
          </p:nvGrpSpPr>
          <p:grpSpPr>
            <a:xfrm>
              <a:off x="4138517" y="1792051"/>
              <a:ext cx="3408974" cy="1291644"/>
              <a:chOff x="4138517" y="1792051"/>
              <a:chExt cx="3408974" cy="1291644"/>
            </a:xfrm>
          </p:grpSpPr>
          <p:pic>
            <p:nvPicPr>
              <p:cNvPr id="33" name="Picture 3" descr="C:\Users\JAE\Pictures\ADM_STRYKER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0566" y="1792051"/>
                <a:ext cx="1178925" cy="12916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" name="Picture 6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85340" y="1844660"/>
                <a:ext cx="1062151" cy="1045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0" name="Picture 3" descr="C:\Users\JA\Pictures\Cup-Quattro_montage.jpe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8517" y="1839676"/>
                <a:ext cx="1162049" cy="10599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2" name="Picture 2" descr="C:\Users\JA\Documents\________IDMHS\EFORT_PRAGUE_1505\sunfit TH DM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1899" y="1887248"/>
              <a:ext cx="962025" cy="1008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517872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5393765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2800" dirty="0" smtClean="0">
              <a:solidFill>
                <a:schemeClr val="bg1"/>
              </a:solidFill>
            </a:endParaRPr>
          </a:p>
          <a:p>
            <a:pPr lvl="0"/>
            <a:endParaRPr lang="en-US" sz="2800" dirty="0">
              <a:solidFill>
                <a:schemeClr val="bg1"/>
              </a:solidFill>
            </a:endParaRPr>
          </a:p>
          <a:p>
            <a:pPr lvl="0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5447" y="173227"/>
            <a:ext cx="5132089" cy="1417448"/>
          </a:xfrm>
          <a:solidFill>
            <a:srgbClr val="3366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FFFFFF"/>
                </a:solidFill>
              </a:rPr>
              <a:t>The Future Of Dual </a:t>
            </a:r>
            <a:r>
              <a:rPr lang="fr-FR" sz="2800" b="1" dirty="0" err="1">
                <a:solidFill>
                  <a:srgbClr val="FFFFFF"/>
                </a:solidFill>
              </a:rPr>
              <a:t>Mobility</a:t>
            </a:r>
            <a:r>
              <a:rPr lang="fr-FR" sz="2800" b="1" dirty="0">
                <a:solidFill>
                  <a:srgbClr val="FFFFFF"/>
                </a:solidFill>
              </a:rPr>
              <a:t> In </a:t>
            </a:r>
            <a:r>
              <a:rPr lang="fr-FR" sz="2800" b="1" dirty="0" err="1">
                <a:solidFill>
                  <a:srgbClr val="FFFFFF"/>
                </a:solidFill>
              </a:rPr>
              <a:t>Younger</a:t>
            </a:r>
            <a:r>
              <a:rPr lang="fr-FR" sz="2800" b="1" dirty="0">
                <a:solidFill>
                  <a:srgbClr val="FFFFFF"/>
                </a:solidFill>
              </a:rPr>
              <a:t> Patients </a:t>
            </a:r>
            <a:endParaRPr lang="fr-FR" sz="2800" b="1" dirty="0">
              <a:solidFill>
                <a:srgbClr val="FFFFFF"/>
              </a:solidFill>
              <a:latin typeface="+mn-lt"/>
            </a:endParaRPr>
          </a:p>
        </p:txBody>
      </p:sp>
      <p:grpSp>
        <p:nvGrpSpPr>
          <p:cNvPr id="8" name="Grouper 7"/>
          <p:cNvGrpSpPr/>
          <p:nvPr/>
        </p:nvGrpSpPr>
        <p:grpSpPr>
          <a:xfrm>
            <a:off x="5800599" y="1670113"/>
            <a:ext cx="3014037" cy="1172448"/>
            <a:chOff x="3007895" y="3190597"/>
            <a:chExt cx="2433948" cy="807605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007895" y="3190597"/>
              <a:ext cx="2433948" cy="7486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ZoneTexte 9"/>
            <p:cNvSpPr txBox="1"/>
            <p:nvPr/>
          </p:nvSpPr>
          <p:spPr>
            <a:xfrm>
              <a:off x="3007895" y="3839200"/>
              <a:ext cx="2433948" cy="15900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smtClean="0">
                  <a:solidFill>
                    <a:prstClr val="white"/>
                  </a:solidFill>
                  <a:latin typeface="Arial"/>
                  <a:cs typeface="Arial"/>
                </a:rPr>
                <a:t>          Société Française de Chirurgie Hanche et genou</a:t>
              </a:r>
              <a:endParaRPr lang="fr-FR" sz="900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4" cstate="screen">
              <a:alphaModFix amt="81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068616" y="3282731"/>
              <a:ext cx="316708" cy="5252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7170" name="Picture 2" descr="C:\Users\JA\Pictures\IDMHS_view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0599" y="3472629"/>
            <a:ext cx="3014037" cy="105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800599" y="1146893"/>
            <a:ext cx="1771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SFHG</a:t>
            </a:r>
            <a:endParaRPr lang="en-US" sz="2800" dirty="0">
              <a:solidFill>
                <a:srgbClr val="4F81BD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00599" y="2959568"/>
            <a:ext cx="1771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IDMHS</a:t>
            </a:r>
            <a:endParaRPr lang="en-US" sz="2800">
              <a:solidFill>
                <a:srgbClr val="4F81BD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 flipH="1">
            <a:off x="4093518" y="733847"/>
            <a:ext cx="8183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endParaRPr lang="en-US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5750" y="1986765"/>
            <a:ext cx="49149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Courier New" panose="02070309020205020404" pitchFamily="49" charset="0"/>
              <a:buChar char="o"/>
            </a:pPr>
            <a:r>
              <a:rPr lang="en-US" sz="2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12-year ongoing international multicenter study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upon the fate of "modern" dual mobility cups with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747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Cups from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surgeons (France-USA)</a:t>
            </a:r>
          </a:p>
          <a:p>
            <a:pPr marL="457200" lvl="0" indent="-45720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 far, excellent outcome with a </a:t>
            </a:r>
            <a:r>
              <a:rPr lang="en-US" sz="2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12,7yrs survival at </a:t>
            </a:r>
            <a:r>
              <a:rPr lang="en-US" sz="2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98,9% </a:t>
            </a:r>
            <a:endParaRPr lang="en-US" sz="2000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Courier New" panose="02070309020205020404" pitchFamily="49" charset="0"/>
              <a:buChar char="o"/>
            </a:pPr>
            <a:r>
              <a:rPr lang="en-US" sz="2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 DM-related complication recorded: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 dislocation/instability, 0 wear/lysis, 0 loosening… only 1 anterior conflict (0,13%)</a:t>
            </a:r>
          </a:p>
          <a:p>
            <a:pPr marL="457200" lvl="0" indent="-45720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 the whole, 3 failures &lt;3 yrs, </a:t>
            </a:r>
            <a:r>
              <a:rPr lang="en-US" sz="2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none later on until 12-year</a:t>
            </a:r>
            <a:endParaRPr lang="en-US" sz="20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8768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5393765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2800" dirty="0" smtClean="0">
              <a:solidFill>
                <a:schemeClr val="bg1"/>
              </a:solidFill>
            </a:endParaRPr>
          </a:p>
          <a:p>
            <a:pPr lvl="0"/>
            <a:endParaRPr lang="en-US" sz="2800" dirty="0">
              <a:solidFill>
                <a:schemeClr val="bg1"/>
              </a:solidFill>
            </a:endParaRPr>
          </a:p>
          <a:p>
            <a:pPr lvl="0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5447" y="173227"/>
            <a:ext cx="5132089" cy="1417448"/>
          </a:xfrm>
          <a:solidFill>
            <a:srgbClr val="3366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FFFFFF"/>
                </a:solidFill>
              </a:rPr>
              <a:t>The Future Of Dual </a:t>
            </a:r>
            <a:r>
              <a:rPr lang="fr-FR" sz="2800" b="1" dirty="0" err="1">
                <a:solidFill>
                  <a:srgbClr val="FFFFFF"/>
                </a:solidFill>
              </a:rPr>
              <a:t>Mobility</a:t>
            </a:r>
            <a:r>
              <a:rPr lang="fr-FR" sz="2800" b="1" dirty="0">
                <a:solidFill>
                  <a:srgbClr val="FFFFFF"/>
                </a:solidFill>
              </a:rPr>
              <a:t> In </a:t>
            </a:r>
            <a:r>
              <a:rPr lang="fr-FR" sz="2800" b="1" dirty="0" err="1">
                <a:solidFill>
                  <a:srgbClr val="FFFFFF"/>
                </a:solidFill>
              </a:rPr>
              <a:t>Younger</a:t>
            </a:r>
            <a:r>
              <a:rPr lang="fr-FR" sz="2800" b="1" dirty="0">
                <a:solidFill>
                  <a:srgbClr val="FFFFFF"/>
                </a:solidFill>
              </a:rPr>
              <a:t> Patients </a:t>
            </a:r>
            <a:endParaRPr lang="fr-FR" sz="2800" b="1" dirty="0">
              <a:solidFill>
                <a:srgbClr val="FFFFFF"/>
              </a:solidFill>
              <a:latin typeface="+mn-lt"/>
            </a:endParaRPr>
          </a:p>
        </p:txBody>
      </p:sp>
      <p:grpSp>
        <p:nvGrpSpPr>
          <p:cNvPr id="8" name="Grouper 7"/>
          <p:cNvGrpSpPr/>
          <p:nvPr/>
        </p:nvGrpSpPr>
        <p:grpSpPr>
          <a:xfrm>
            <a:off x="5800599" y="1670113"/>
            <a:ext cx="3014037" cy="1172448"/>
            <a:chOff x="3007895" y="3190597"/>
            <a:chExt cx="2433948" cy="807605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007895" y="3190597"/>
              <a:ext cx="2433948" cy="7486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ZoneTexte 9"/>
            <p:cNvSpPr txBox="1"/>
            <p:nvPr/>
          </p:nvSpPr>
          <p:spPr>
            <a:xfrm>
              <a:off x="3007895" y="3839200"/>
              <a:ext cx="2433948" cy="15900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900" smtClean="0">
                  <a:solidFill>
                    <a:prstClr val="white"/>
                  </a:solidFill>
                  <a:latin typeface="Arial"/>
                  <a:cs typeface="Arial"/>
                </a:rPr>
                <a:t>          Société Française de Chirurgie Hanche et genou</a:t>
              </a:r>
              <a:endParaRPr lang="fr-FR" sz="900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4" cstate="screen">
              <a:alphaModFix amt="81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068616" y="3282731"/>
              <a:ext cx="316708" cy="5252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7170" name="Picture 2" descr="C:\Users\JA\Pictures\IDMHS_view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0599" y="3472629"/>
            <a:ext cx="3014037" cy="105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800599" y="1146893"/>
            <a:ext cx="1771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SFHG</a:t>
            </a:r>
            <a:endParaRPr lang="en-US" sz="2800" dirty="0">
              <a:solidFill>
                <a:srgbClr val="4F81BD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00599" y="2959568"/>
            <a:ext cx="1771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IDMHS</a:t>
            </a:r>
            <a:endParaRPr lang="en-US" sz="2800">
              <a:solidFill>
                <a:srgbClr val="4F81BD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49" y="1986765"/>
            <a:ext cx="503872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Interest +++ of a </a:t>
            </a:r>
            <a:r>
              <a:rPr lang="en-US" sz="2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huge international multicenter observational registry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upon these "modern" DM cups</a:t>
            </a:r>
          </a:p>
          <a:p>
            <a:pPr marL="457200" lvl="0" indent="-45720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Will help to a better knowledge of the ultimate fate of DM options and maybe </a:t>
            </a:r>
            <a:r>
              <a:rPr lang="en-US" sz="2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set up a new "Gold Standard"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acetabular replacement</a:t>
            </a:r>
          </a:p>
          <a:p>
            <a:pPr marL="457200" lvl="0" indent="-45720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Would allow to </a:t>
            </a:r>
            <a:r>
              <a:rPr lang="en-US" sz="2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state on the interest of anatomical shape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the shell, and </a:t>
            </a:r>
            <a:r>
              <a:rPr lang="en-US" sz="2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gain obtained by HXLPE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vs.UHMPE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  <a:p>
            <a:pPr marL="457200" lvl="0" indent="-45720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Anyway, and so far, </a:t>
            </a:r>
            <a:r>
              <a:rPr lang="en-US" sz="2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indications would be worth getting expanded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 flipH="1">
            <a:off x="4093518" y="733847"/>
            <a:ext cx="8183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endParaRPr lang="en-US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 rot="20052241">
            <a:off x="5357480" y="5501759"/>
            <a:ext cx="3776996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r"/>
            <a:r>
              <a:rPr lang="en-US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Thanks for your kind attention !</a:t>
            </a:r>
            <a:r>
              <a:rPr lang="en-US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…</a:t>
            </a:r>
            <a:endParaRPr lang="en-US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3688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5656" y="692696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Hip Instability has become nowadays one of the most frequent cause of failures after THAs…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 flipH="1">
            <a:off x="683568" y="476672"/>
            <a:ext cx="8183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endParaRPr lang="en-US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1844824"/>
            <a:ext cx="6048672" cy="12311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>
                <a:solidFill>
                  <a:srgbClr val="303030"/>
                </a:solidFill>
                <a:latin typeface="Arial" pitchFamily="34" charset="0"/>
                <a:cs typeface="Arial" pitchFamily="34" charset="0"/>
              </a:rPr>
              <a:t>The Epidemiology of Revision Total Hip Arthroplasty in the United States</a:t>
            </a:r>
            <a:endParaRPr lang="fr-FR" sz="1400">
              <a:solidFill>
                <a:srgbClr val="30303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120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Bozic</a:t>
            </a:r>
            <a:r>
              <a:rPr lang="en-US" sz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K.., </a:t>
            </a:r>
            <a:r>
              <a:rPr lang="fr-FR" sz="1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JBJS Am 2009</a:t>
            </a:r>
            <a:endParaRPr lang="fr-FR" sz="1100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" … The most common causes of revision were </a:t>
            </a:r>
            <a:r>
              <a:rPr lang="en-US" sz="1600" i="1" u="sng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instability/dislocation</a:t>
            </a:r>
            <a:r>
              <a:rPr lang="en-US" sz="1600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(22.5%), mechanical loosening (19.7%), and infection (14.8%)."</a:t>
            </a:r>
            <a:endParaRPr lang="fr-FR" sz="16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61048"/>
            <a:ext cx="116205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156176" y="3933056"/>
            <a:ext cx="26642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A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 report 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>
                <a:solidFill>
                  <a:srgbClr val="A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800" b="1" baseline="30000">
                <a:solidFill>
                  <a:srgbClr val="A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2800" b="1">
                <a:solidFill>
                  <a:srgbClr val="A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cause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>
                <a:solidFill>
                  <a:srgbClr val="A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¼ of revisions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12976"/>
            <a:ext cx="13430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1481236" y="3559696"/>
            <a:ext cx="2855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A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2009 report 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>
                <a:solidFill>
                  <a:srgbClr val="A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400" b="1" baseline="30000">
                <a:solidFill>
                  <a:srgbClr val="A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2400" b="1">
                <a:solidFill>
                  <a:srgbClr val="A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cause/ 3yrs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>
                <a:solidFill>
                  <a:srgbClr val="A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1/5 of revisions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348880"/>
            <a:ext cx="883543" cy="1134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2585491" y="5707732"/>
            <a:ext cx="28559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A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 report 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>
                <a:solidFill>
                  <a:srgbClr val="A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800" b="1" baseline="30000">
                <a:solidFill>
                  <a:srgbClr val="A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2800" b="1">
                <a:solidFill>
                  <a:srgbClr val="AD01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cause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085184"/>
            <a:ext cx="33813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à coins arrondis 12"/>
          <p:cNvSpPr/>
          <p:nvPr/>
        </p:nvSpPr>
        <p:spPr>
          <a:xfrm>
            <a:off x="179512" y="3212976"/>
            <a:ext cx="3816424" cy="16561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à coins arrondis 13"/>
          <p:cNvSpPr/>
          <p:nvPr/>
        </p:nvSpPr>
        <p:spPr>
          <a:xfrm>
            <a:off x="899592" y="5013176"/>
            <a:ext cx="3816424" cy="15841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à coins arrondis 14"/>
          <p:cNvSpPr/>
          <p:nvPr/>
        </p:nvSpPr>
        <p:spPr>
          <a:xfrm>
            <a:off x="4788024" y="3861048"/>
            <a:ext cx="3816424" cy="17281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4167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4863" y="1752600"/>
            <a:ext cx="2524125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9782" y="1519230"/>
            <a:ext cx="1729095" cy="241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print"/>
          <a:srcRect t="7995" r="15369" b="14847"/>
          <a:stretch/>
        </p:blipFill>
        <p:spPr bwMode="auto">
          <a:xfrm>
            <a:off x="6672234" y="3428999"/>
            <a:ext cx="2176491" cy="2895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3860892" y="1489999"/>
            <a:ext cx="1741798" cy="4508927"/>
          </a:xfrm>
          <a:prstGeom prst="rect">
            <a:avLst/>
          </a:prstGeom>
          <a:noFill/>
        </p:spPr>
        <p:txBody>
          <a:bodyPr wrap="square" lIns="91261" tIns="45630" rIns="91261" bIns="4563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fr-FR" sz="28700" b="1" kern="0">
                <a:ln w="11430"/>
                <a:solidFill>
                  <a:srgbClr val="F79646">
                    <a:lumMod val="7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390791" y="237927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Hip Instability : Who gets concerned ?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0970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96838" y="1309688"/>
            <a:ext cx="8993187" cy="3414712"/>
            <a:chOff x="96838" y="1090613"/>
            <a:chExt cx="8993187" cy="3414712"/>
          </a:xfrm>
        </p:grpSpPr>
        <p:pic>
          <p:nvPicPr>
            <p:cNvPr id="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679"/>
            <a:stretch>
              <a:fillRect/>
            </a:stretch>
          </p:blipFill>
          <p:spPr bwMode="auto">
            <a:xfrm>
              <a:off x="3511550" y="1090613"/>
              <a:ext cx="5578475" cy="3414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" name="Picture 5" descr="slide0162_image08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6838" y="1090613"/>
              <a:ext cx="3414712" cy="3414712"/>
            </a:xfrm>
            <a:prstGeom prst="rect">
              <a:avLst/>
            </a:prstGeom>
            <a:noFill/>
          </p:spPr>
        </p:pic>
      </p:grpSp>
      <p:sp>
        <p:nvSpPr>
          <p:cNvPr id="4" name="ZoneTexte 3"/>
          <p:cNvSpPr txBox="1"/>
          <p:nvPr/>
        </p:nvSpPr>
        <p:spPr>
          <a:xfrm>
            <a:off x="971550" y="4867275"/>
            <a:ext cx="811632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prospective 24 years 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study (1987-2011) on our OrthoWave DataBase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Primary Hip 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replacement with </a:t>
            </a:r>
            <a:r>
              <a:rPr lang="en-US" b="1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Fixed Bearings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Prevalence of 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Dislocation and Revision due to dislocations 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 2 Groups</a:t>
            </a:r>
          </a:p>
          <a:p>
            <a:pPr marL="742950" lvl="1" indent="-285750">
              <a:buClr>
                <a:srgbClr val="AD0101"/>
              </a:buClr>
              <a:buFont typeface="Courier New" pitchFamily="49" charset="0"/>
              <a:buChar char="o"/>
              <a:tabLst>
                <a:tab pos="2238375" algn="l"/>
                <a:tab pos="4933950" algn="r"/>
              </a:tabLst>
            </a:pP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Over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70 yrs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	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1634 hips 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(mean age 76.6 yrs) = OPG</a:t>
            </a:r>
          </a:p>
          <a:p>
            <a:pPr marL="742950" lvl="1" indent="-285750">
              <a:buClr>
                <a:srgbClr val="AD0101"/>
              </a:buClr>
              <a:buFont typeface="Courier New" pitchFamily="49" charset="0"/>
              <a:buChar char="o"/>
              <a:tabLst>
                <a:tab pos="2238375" algn="l"/>
                <a:tab pos="4933950" algn="r"/>
              </a:tabLst>
            </a:pP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Under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60 yrs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	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1030 hips 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(mean age 50.3 yrs) = YPG</a:t>
            </a:r>
          </a:p>
          <a:p>
            <a:pPr marL="742950" lvl="1" indent="-285750">
              <a:buFont typeface="Courier New" pitchFamily="49" charset="0"/>
              <a:buChar char="o"/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8125" y="237927"/>
            <a:ext cx="89058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Hip Instability = a personal previous study (EHS / Milano -2012)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8356" y="1397943"/>
            <a:ext cx="32996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Who gets concerned 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(Fixed Bearings)?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2465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/>
          <p:cNvGrpSpPr/>
          <p:nvPr/>
        </p:nvGrpSpPr>
        <p:grpSpPr>
          <a:xfrm>
            <a:off x="114300" y="3571875"/>
            <a:ext cx="5124450" cy="3219450"/>
            <a:chOff x="114300" y="3571875"/>
            <a:chExt cx="5124450" cy="3219450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" y="3571875"/>
              <a:ext cx="5124450" cy="3219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306470" y="3825359"/>
              <a:ext cx="276389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Revision Rates</a:t>
              </a:r>
              <a:endParaRPr lang="en-US" sz="28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1104900" y="5276850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0.86%</a:t>
              </a:r>
              <a:endParaRPr lang="en-US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3086100" y="4276725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1.75%</a:t>
              </a:r>
              <a:endParaRPr lang="en-US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0377" r="20566" b="37811"/>
            <a:stretch/>
          </p:blipFill>
          <p:spPr bwMode="auto">
            <a:xfrm>
              <a:off x="1190625" y="5651238"/>
              <a:ext cx="495299" cy="676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52775" y="5640103"/>
              <a:ext cx="471058" cy="657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6" name="Groupe 15"/>
          <p:cNvGrpSpPr/>
          <p:nvPr/>
        </p:nvGrpSpPr>
        <p:grpSpPr>
          <a:xfrm>
            <a:off x="107260" y="219076"/>
            <a:ext cx="5127169" cy="3047999"/>
            <a:chOff x="107260" y="219076"/>
            <a:chExt cx="5127169" cy="3047999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260" y="219076"/>
              <a:ext cx="5127169" cy="3047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1935245" y="463034"/>
              <a:ext cx="320312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Dislocation Rates</a:t>
              </a:r>
              <a:endParaRPr lang="en-US" sz="28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1133475" y="990600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4.16%</a:t>
              </a:r>
              <a:endParaRPr lang="en-US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3124200" y="1666875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2,52%</a:t>
              </a:r>
              <a:endParaRPr lang="en-US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0377" r="20566" b="37811"/>
            <a:stretch/>
          </p:blipFill>
          <p:spPr bwMode="auto">
            <a:xfrm>
              <a:off x="1190625" y="1979689"/>
              <a:ext cx="533399" cy="728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52775" y="2087278"/>
              <a:ext cx="471058" cy="657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Rectangle 7"/>
          <p:cNvSpPr/>
          <p:nvPr/>
        </p:nvSpPr>
        <p:spPr>
          <a:xfrm>
            <a:off x="5334771" y="1758434"/>
            <a:ext cx="31520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Significantly more dislocations in the elder patients &gt;70 yrs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34771" y="4139684"/>
            <a:ext cx="31520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However the revisions for recurrent dislocations were significantly more frequent &lt; 60 yrs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8135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376238" y="1343025"/>
            <a:ext cx="8389937" cy="4914900"/>
            <a:chOff x="376238" y="971550"/>
            <a:chExt cx="8389937" cy="4914900"/>
          </a:xfrm>
        </p:grpSpPr>
        <p:pic>
          <p:nvPicPr>
            <p:cNvPr id="2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238" y="971550"/>
              <a:ext cx="8389937" cy="4914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ZoneTexte 2"/>
            <p:cNvSpPr txBox="1"/>
            <p:nvPr/>
          </p:nvSpPr>
          <p:spPr>
            <a:xfrm>
              <a:off x="6600825" y="4191000"/>
              <a:ext cx="8675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20.3%</a:t>
              </a:r>
              <a:endParaRPr lang="en-US" sz="16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0377" r="20566" b="37811"/>
            <a:stretch/>
          </p:blipFill>
          <p:spPr bwMode="auto">
            <a:xfrm>
              <a:off x="7191375" y="4751464"/>
              <a:ext cx="533399" cy="728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515225" y="4030378"/>
              <a:ext cx="471058" cy="657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ZoneTexte 6"/>
            <p:cNvSpPr txBox="1"/>
            <p:nvPr/>
          </p:nvSpPr>
          <p:spPr>
            <a:xfrm>
              <a:off x="6915150" y="3381375"/>
              <a:ext cx="8675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26.5%</a:t>
              </a:r>
              <a:endParaRPr lang="en-US" sz="16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8" name="Rectangle à coins arrondis 7"/>
            <p:cNvSpPr/>
            <p:nvPr/>
          </p:nvSpPr>
          <p:spPr>
            <a:xfrm>
              <a:off x="6248400" y="5476875"/>
              <a:ext cx="1104900" cy="228600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5608069" y="1891784"/>
            <a:ext cx="28501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Dislocation </a:t>
            </a:r>
          </a:p>
          <a:p>
            <a:r>
              <a:rPr lang="en-US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 second cause of revision in each group</a:t>
            </a:r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1607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625" y="1286014"/>
            <a:ext cx="7573357" cy="5371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e 6"/>
          <p:cNvGrpSpPr/>
          <p:nvPr/>
        </p:nvGrpSpPr>
        <p:grpSpPr>
          <a:xfrm>
            <a:off x="2266950" y="3532264"/>
            <a:ext cx="5600700" cy="1517873"/>
            <a:chOff x="2266950" y="2960764"/>
            <a:chExt cx="5600700" cy="1517873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0377" r="20566" b="37811"/>
            <a:stretch/>
          </p:blipFill>
          <p:spPr bwMode="auto">
            <a:xfrm>
              <a:off x="2266950" y="2960764"/>
              <a:ext cx="533399" cy="728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05049" y="3773674"/>
              <a:ext cx="504825" cy="704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ZoneTexte 4"/>
            <p:cNvSpPr txBox="1"/>
            <p:nvPr/>
          </p:nvSpPr>
          <p:spPr>
            <a:xfrm>
              <a:off x="2867025" y="3133725"/>
              <a:ext cx="50006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@ 22 yrs: </a:t>
              </a:r>
              <a:r>
                <a:rPr lang="en-US" sz="3200" dirty="0" smtClean="0">
                  <a:solidFill>
                    <a:srgbClr val="00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99,1% </a:t>
              </a:r>
              <a:r>
                <a:rPr lang="en-US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(0.986- 0.996)</a:t>
              </a:r>
              <a:endParaRPr lang="en-U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2867025" y="3886200"/>
              <a:ext cx="50006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@ 23 yrs: </a:t>
              </a:r>
              <a:r>
                <a:rPr lang="en-US" sz="32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97.2% </a:t>
              </a:r>
              <a:r>
                <a:rPr lang="en-US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(0.958- 0.987)</a:t>
              </a:r>
              <a:endParaRPr lang="en-U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</p:grp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0025" y="6205538"/>
            <a:ext cx="16954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6563" y="1390650"/>
            <a:ext cx="23717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7238" y="1371600"/>
            <a:ext cx="23717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602373" y="1314450"/>
            <a:ext cx="625119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Kaplan-Meier Analysis:</a:t>
            </a:r>
          </a:p>
          <a:p>
            <a:r>
              <a:rPr lang="en-US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Revision for Recurrent dislocations as end-point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57662" y="5042475"/>
            <a:ext cx="35718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Log-rank = 4.36</a:t>
            </a:r>
          </a:p>
          <a:p>
            <a:pPr algn="r"/>
            <a:r>
              <a:rPr lang="en-US" sz="1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P-value: 0.0367 (+) p &lt; 0,05</a:t>
            </a:r>
            <a:endParaRPr lang="en-US" sz="1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7175" y="256977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Hip Instability in Young Patients </a:t>
            </a:r>
            <a:r>
              <a:rPr lang="en-US" sz="2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 concern with Fixed Bearings !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3114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Vagues">
  <a:themeElements>
    <a:clrScheme name="Vagues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agues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gues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1198</TotalTime>
  <Words>1638</Words>
  <Application>Microsoft Office PowerPoint</Application>
  <PresentationFormat>Affichage à l'écran (4:3)</PresentationFormat>
  <Paragraphs>375</Paragraphs>
  <Slides>35</Slides>
  <Notes>35</Notes>
  <HiddenSlides>0</HiddenSlides>
  <MMClips>0</MMClips>
  <ScaleCrop>false</ScaleCrop>
  <HeadingPairs>
    <vt:vector size="6" baseType="variant">
      <vt:variant>
        <vt:lpstr>Thème</vt:lpstr>
      </vt:variant>
      <vt:variant>
        <vt:i4>3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35</vt:i4>
      </vt:variant>
    </vt:vector>
  </HeadingPairs>
  <TitlesOfParts>
    <vt:vector size="40" baseType="lpstr">
      <vt:lpstr>Thème Office</vt:lpstr>
      <vt:lpstr>Vagues</vt:lpstr>
      <vt:lpstr>1_Thème Office</vt:lpstr>
      <vt:lpstr>Feuille de calcul</vt:lpstr>
      <vt:lpstr>Graphique</vt:lpstr>
      <vt:lpstr>The Future Of Dual Mobility In Younger Patients </vt:lpstr>
      <vt:lpstr>The Future Of Dual Mobility In Younger Patients 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Mechanical Strength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The Future Of Dual Mobility In Younger Patients </vt:lpstr>
      <vt:lpstr>The Future Of Dual Mobility In Younger Patients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Jean-Louis Prudhon</dc:creator>
  <cp:lastModifiedBy>Utilisateur Windows</cp:lastModifiedBy>
  <cp:revision>105</cp:revision>
  <dcterms:created xsi:type="dcterms:W3CDTF">2015-05-01T17:50:56Z</dcterms:created>
  <dcterms:modified xsi:type="dcterms:W3CDTF">2015-05-26T12:30:42Z</dcterms:modified>
</cp:coreProperties>
</file>