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35" r:id="rId1"/>
  </p:sldMasterIdLst>
  <p:notesMasterIdLst>
    <p:notesMasterId r:id="rId60"/>
  </p:notesMasterIdLst>
  <p:sldIdLst>
    <p:sldId id="518" r:id="rId2"/>
    <p:sldId id="520" r:id="rId3"/>
    <p:sldId id="522" r:id="rId4"/>
    <p:sldId id="533" r:id="rId5"/>
    <p:sldId id="521" r:id="rId6"/>
    <p:sldId id="534" r:id="rId7"/>
    <p:sldId id="321" r:id="rId8"/>
    <p:sldId id="322" r:id="rId9"/>
    <p:sldId id="292" r:id="rId10"/>
    <p:sldId id="323" r:id="rId11"/>
    <p:sldId id="324" r:id="rId12"/>
    <p:sldId id="267" r:id="rId13"/>
    <p:sldId id="264" r:id="rId14"/>
    <p:sldId id="424" r:id="rId15"/>
    <p:sldId id="392" r:id="rId16"/>
    <p:sldId id="376" r:id="rId17"/>
    <p:sldId id="426" r:id="rId18"/>
    <p:sldId id="427" r:id="rId19"/>
    <p:sldId id="359" r:id="rId20"/>
    <p:sldId id="535" r:id="rId21"/>
    <p:sldId id="437" r:id="rId22"/>
    <p:sldId id="540" r:id="rId23"/>
    <p:sldId id="539" r:id="rId24"/>
    <p:sldId id="530" r:id="rId25"/>
    <p:sldId id="531" r:id="rId26"/>
    <p:sldId id="526" r:id="rId27"/>
    <p:sldId id="263" r:id="rId28"/>
    <p:sldId id="266" r:id="rId29"/>
    <p:sldId id="519" r:id="rId30"/>
    <p:sldId id="336" r:id="rId31"/>
    <p:sldId id="439" r:id="rId32"/>
    <p:sldId id="442" r:id="rId33"/>
    <p:sldId id="446" r:id="rId34"/>
    <p:sldId id="525" r:id="rId35"/>
    <p:sldId id="261" r:id="rId36"/>
    <p:sldId id="259" r:id="rId37"/>
    <p:sldId id="300" r:id="rId38"/>
    <p:sldId id="299" r:id="rId39"/>
    <p:sldId id="337" r:id="rId40"/>
    <p:sldId id="444" r:id="rId41"/>
    <p:sldId id="445" r:id="rId42"/>
    <p:sldId id="532" r:id="rId43"/>
    <p:sldId id="402" r:id="rId44"/>
    <p:sldId id="527" r:id="rId45"/>
    <p:sldId id="528" r:id="rId46"/>
    <p:sldId id="538" r:id="rId47"/>
    <p:sldId id="529" r:id="rId48"/>
    <p:sldId id="494" r:id="rId49"/>
    <p:sldId id="497" r:id="rId50"/>
    <p:sldId id="498" r:id="rId51"/>
    <p:sldId id="502" r:id="rId52"/>
    <p:sldId id="509" r:id="rId53"/>
    <p:sldId id="507" r:id="rId54"/>
    <p:sldId id="513" r:id="rId55"/>
    <p:sldId id="537" r:id="rId56"/>
    <p:sldId id="523" r:id="rId57"/>
    <p:sldId id="517" r:id="rId58"/>
    <p:sldId id="524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FFFF00"/>
    <a:srgbClr val="020200"/>
    <a:srgbClr val="E8F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97218" autoAdjust="0"/>
  </p:normalViewPr>
  <p:slideViewPr>
    <p:cSldViewPr>
      <p:cViewPr>
        <p:scale>
          <a:sx n="100" d="100"/>
          <a:sy n="100" d="100"/>
        </p:scale>
        <p:origin x="-106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17008"/>
    </p:cViewPr>
  </p:sorterViewPr>
  <p:notesViewPr>
    <p:cSldViewPr>
      <p:cViewPr varScale="1">
        <p:scale>
          <a:sx n="77" d="100"/>
          <a:sy n="77" d="100"/>
        </p:scale>
        <p:origin x="-155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1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64334746618211"/>
          <c:y val="0.031118311247636"/>
          <c:w val="0.857497476277004"/>
          <c:h val="0.8819323491180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Préop</c:v>
                </c:pt>
              </c:strCache>
            </c:strRef>
          </c:tx>
          <c:invertIfNegative val="0"/>
          <c:cat>
            <c:strRef>
              <c:f>Feuil1!$B$1:$E$1</c:f>
              <c:strCache>
                <c:ptCount val="4"/>
                <c:pt idx="0">
                  <c:v>Domicile</c:v>
                </c:pt>
                <c:pt idx="1">
                  <c:v>Inst non médicalisé</c:v>
                </c:pt>
                <c:pt idx="2">
                  <c:v>Inst médicalisé</c:v>
                </c:pt>
                <c:pt idx="3">
                  <c:v>Np</c:v>
                </c:pt>
              </c:strCache>
            </c:strRef>
          </c:cat>
          <c:val>
            <c:numRef>
              <c:f>Feuil1!$B$2:$E$2</c:f>
              <c:numCache>
                <c:formatCode>General</c:formatCode>
                <c:ptCount val="4"/>
                <c:pt idx="0">
                  <c:v>68.0</c:v>
                </c:pt>
                <c:pt idx="1">
                  <c:v>18.0</c:v>
                </c:pt>
                <c:pt idx="2">
                  <c:v>14.0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postop</c:v>
                </c:pt>
              </c:strCache>
            </c:strRef>
          </c:tx>
          <c:invertIfNegative val="0"/>
          <c:cat>
            <c:strRef>
              <c:f>Feuil1!$B$1:$E$1</c:f>
              <c:strCache>
                <c:ptCount val="4"/>
                <c:pt idx="0">
                  <c:v>Domicile</c:v>
                </c:pt>
                <c:pt idx="1">
                  <c:v>Inst non médicalisé</c:v>
                </c:pt>
                <c:pt idx="2">
                  <c:v>Inst médicalisé</c:v>
                </c:pt>
                <c:pt idx="3">
                  <c:v>Np</c:v>
                </c:pt>
              </c:strCache>
            </c:strRef>
          </c:cat>
          <c:val>
            <c:numRef>
              <c:f>Feuil1!$B$3:$E$3</c:f>
              <c:numCache>
                <c:formatCode>General</c:formatCode>
                <c:ptCount val="4"/>
                <c:pt idx="0">
                  <c:v>53.0</c:v>
                </c:pt>
                <c:pt idx="1">
                  <c:v>17.5</c:v>
                </c:pt>
                <c:pt idx="2">
                  <c:v>19.5</c:v>
                </c:pt>
                <c:pt idx="3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8420408"/>
        <c:axId val="2118423416"/>
        <c:axId val="0"/>
      </c:bar3DChart>
      <c:catAx>
        <c:axId val="2118420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18423416"/>
        <c:crosses val="autoZero"/>
        <c:auto val="1"/>
        <c:lblAlgn val="ctr"/>
        <c:lblOffset val="100"/>
        <c:noMultiLvlLbl val="0"/>
      </c:catAx>
      <c:valAx>
        <c:axId val="2118423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8420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pré op</c:v>
                </c:pt>
              </c:strCache>
            </c:strRef>
          </c:tx>
          <c:invertIfNegative val="0"/>
          <c:cat>
            <c:strRef>
              <c:f>Feuil1!$B$1:$F$1</c:f>
              <c:strCache>
                <c:ptCount val="5"/>
                <c:pt idx="0">
                  <c:v>sans aide</c:v>
                </c:pt>
                <c:pt idx="1">
                  <c:v>1 canne</c:v>
                </c:pt>
                <c:pt idx="2">
                  <c:v>2 cannes</c:v>
                </c:pt>
                <c:pt idx="3">
                  <c:v>déambul</c:v>
                </c:pt>
                <c:pt idx="4">
                  <c:v>Grabataire</c:v>
                </c:pt>
              </c:strCache>
            </c:strRef>
          </c:cat>
          <c:val>
            <c:numRef>
              <c:f>Feuil1!$B$2:$F$2</c:f>
              <c:numCache>
                <c:formatCode>General</c:formatCode>
                <c:ptCount val="5"/>
                <c:pt idx="0">
                  <c:v>56.0</c:v>
                </c:pt>
                <c:pt idx="1">
                  <c:v>25.0</c:v>
                </c:pt>
                <c:pt idx="2">
                  <c:v>3.5</c:v>
                </c:pt>
                <c:pt idx="3">
                  <c:v>12.0</c:v>
                </c:pt>
                <c:pt idx="4">
                  <c:v>3.5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6 mois</c:v>
                </c:pt>
              </c:strCache>
            </c:strRef>
          </c:tx>
          <c:invertIfNegative val="0"/>
          <c:cat>
            <c:strRef>
              <c:f>Feuil1!$B$1:$F$1</c:f>
              <c:strCache>
                <c:ptCount val="5"/>
                <c:pt idx="0">
                  <c:v>sans aide</c:v>
                </c:pt>
                <c:pt idx="1">
                  <c:v>1 canne</c:v>
                </c:pt>
                <c:pt idx="2">
                  <c:v>2 cannes</c:v>
                </c:pt>
                <c:pt idx="3">
                  <c:v>déambul</c:v>
                </c:pt>
                <c:pt idx="4">
                  <c:v>Grabataire</c:v>
                </c:pt>
              </c:strCache>
            </c:strRef>
          </c:cat>
          <c:val>
            <c:numRef>
              <c:f>Feuil1!$B$3:$F$3</c:f>
              <c:numCache>
                <c:formatCode>General</c:formatCode>
                <c:ptCount val="5"/>
                <c:pt idx="0">
                  <c:v>28.0</c:v>
                </c:pt>
                <c:pt idx="1">
                  <c:v>26.0</c:v>
                </c:pt>
                <c:pt idx="2">
                  <c:v>6.0</c:v>
                </c:pt>
                <c:pt idx="3">
                  <c:v>21.0</c:v>
                </c:pt>
                <c:pt idx="4">
                  <c:v>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4611464"/>
        <c:axId val="2114614328"/>
        <c:axId val="0"/>
      </c:bar3DChart>
      <c:catAx>
        <c:axId val="2114611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  <a:cs typeface="Arial"/>
              </a:defRPr>
            </a:pPr>
            <a:endParaRPr lang="fr-FR"/>
          </a:p>
        </c:txPr>
        <c:crossAx val="2114614328"/>
        <c:crosses val="autoZero"/>
        <c:auto val="1"/>
        <c:lblAlgn val="ctr"/>
        <c:lblOffset val="100"/>
        <c:noMultiLvlLbl val="0"/>
      </c:catAx>
      <c:valAx>
        <c:axId val="2114614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46114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>
              <a:latin typeface="Arial"/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0.1636</cdr:x>
      <cdr:y>0.32358</cdr:y>
    </cdr:from>
    <cdr:to>
      <cdr:x>0.20903</cdr:x>
      <cdr:y>0.36769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296516" y="1584722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 smtClean="0"/>
            <a:t>53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0.3635</cdr:x>
      <cdr:y>0.72057</cdr:y>
    </cdr:from>
    <cdr:to>
      <cdr:x>0.41802</cdr:x>
      <cdr:y>0.80879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880692" y="3528938"/>
          <a:ext cx="4320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 smtClean="0"/>
            <a:t>17,5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0.50889</cdr:x>
      <cdr:y>0.77938</cdr:y>
    </cdr:from>
    <cdr:to>
      <cdr:x>0.55432</cdr:x>
      <cdr:y>0.83819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4032820" y="3816970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 smtClean="0"/>
            <a:t>14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0.55432</cdr:x>
      <cdr:y>0.72057</cdr:y>
    </cdr:from>
    <cdr:to>
      <cdr:x>0.60884</cdr:x>
      <cdr:y>0.77938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4392860" y="352893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 smtClean="0"/>
            <a:t>19,5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0.75422</cdr:x>
      <cdr:y>0.82349</cdr:y>
    </cdr:from>
    <cdr:to>
      <cdr:x>0.80874</cdr:x>
      <cdr:y>0.8676</cdr:y>
    </cdr:to>
    <cdr:sp macro="" textlink="">
      <cdr:nvSpPr>
        <cdr:cNvPr id="7" name="ZoneTexte 6"/>
        <cdr:cNvSpPr txBox="1"/>
      </cdr:nvSpPr>
      <cdr:spPr>
        <a:xfrm xmlns:a="http://schemas.openxmlformats.org/drawingml/2006/main">
          <a:off x="5977036" y="403299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 smtClean="0"/>
            <a:t>10</a:t>
          </a:r>
          <a:endParaRPr lang="fr-F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0.08491</cdr:x>
      <cdr:y>0.13433</cdr:y>
    </cdr:from>
    <cdr:to>
      <cdr:x>0.14151</cdr:x>
      <cdr:y>0.1791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648072" y="648072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56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0.13208</cdr:x>
      <cdr:y>0.53731</cdr:y>
    </cdr:from>
    <cdr:to>
      <cdr:x>0.17925</cdr:x>
      <cdr:y>0.58209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008112" y="2592288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28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0.24528</cdr:x>
      <cdr:y>0.59701</cdr:y>
    </cdr:from>
    <cdr:to>
      <cdr:x>0.29245</cdr:x>
      <cdr:y>0.64179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1872208" y="2880320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0.24528</cdr:x>
      <cdr:y>0.56716</cdr:y>
    </cdr:from>
    <cdr:to>
      <cdr:x>0.29245</cdr:x>
      <cdr:y>0.64179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1872208" y="2736304"/>
          <a:ext cx="36004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25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0.28302</cdr:x>
      <cdr:y>0.56716</cdr:y>
    </cdr:from>
    <cdr:to>
      <cdr:x>0.33962</cdr:x>
      <cdr:y>0.61194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2160240" y="273630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26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0.38679</cdr:x>
      <cdr:y>0.85075</cdr:y>
    </cdr:from>
    <cdr:to>
      <cdr:x>0.43396</cdr:x>
      <cdr:y>0.91045</cdr:y>
    </cdr:to>
    <cdr:sp macro="" textlink="">
      <cdr:nvSpPr>
        <cdr:cNvPr id="9" name="ZoneTexte 8"/>
        <cdr:cNvSpPr txBox="1"/>
      </cdr:nvSpPr>
      <cdr:spPr>
        <a:xfrm xmlns:a="http://schemas.openxmlformats.org/drawingml/2006/main">
          <a:off x="2952328" y="4104456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400" b="1" dirty="0"/>
        </a:p>
      </cdr:txBody>
    </cdr:sp>
  </cdr:relSizeAnchor>
  <cdr:relSizeAnchor xmlns:cdr="http://schemas.openxmlformats.org/drawingml/2006/chartDrawing">
    <cdr:from>
      <cdr:x>0.39623</cdr:x>
      <cdr:y>0.74627</cdr:y>
    </cdr:from>
    <cdr:to>
      <cdr:x>0.41509</cdr:x>
      <cdr:y>0.8806</cdr:y>
    </cdr:to>
    <cdr:sp macro="" textlink="">
      <cdr:nvSpPr>
        <cdr:cNvPr id="10" name="ZoneTexte 9"/>
        <cdr:cNvSpPr txBox="1"/>
      </cdr:nvSpPr>
      <cdr:spPr>
        <a:xfrm xmlns:a="http://schemas.openxmlformats.org/drawingml/2006/main">
          <a:off x="3024336" y="3600400"/>
          <a:ext cx="14401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0.39623</cdr:x>
      <cdr:y>0.85075</cdr:y>
    </cdr:from>
    <cdr:to>
      <cdr:x>0.45283</cdr:x>
      <cdr:y>0.91045</cdr:y>
    </cdr:to>
    <cdr:sp macro="" textlink="">
      <cdr:nvSpPr>
        <cdr:cNvPr id="11" name="ZoneTexte 10"/>
        <cdr:cNvSpPr txBox="1"/>
      </cdr:nvSpPr>
      <cdr:spPr>
        <a:xfrm xmlns:a="http://schemas.openxmlformats.org/drawingml/2006/main">
          <a:off x="3024336" y="4104456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3,5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0.4434</cdr:x>
      <cdr:y>0.8209</cdr:y>
    </cdr:from>
    <cdr:to>
      <cdr:x>0.5</cdr:x>
      <cdr:y>0.8806</cdr:y>
    </cdr:to>
    <cdr:sp macro="" textlink="">
      <cdr:nvSpPr>
        <cdr:cNvPr id="12" name="ZoneTexte 11"/>
        <cdr:cNvSpPr txBox="1"/>
      </cdr:nvSpPr>
      <cdr:spPr>
        <a:xfrm xmlns:a="http://schemas.openxmlformats.org/drawingml/2006/main">
          <a:off x="3384376" y="396044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6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0.70755</cdr:x>
      <cdr:y>0.83582</cdr:y>
    </cdr:from>
    <cdr:to>
      <cdr:x>0.76415</cdr:x>
      <cdr:y>0.8806</cdr:y>
    </cdr:to>
    <cdr:sp macro="" textlink="">
      <cdr:nvSpPr>
        <cdr:cNvPr id="13" name="ZoneTexte 12"/>
        <cdr:cNvSpPr txBox="1"/>
      </cdr:nvSpPr>
      <cdr:spPr>
        <a:xfrm xmlns:a="http://schemas.openxmlformats.org/drawingml/2006/main">
          <a:off x="5400600" y="403244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/>
            <a:t>3,5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0.75472</cdr:x>
      <cdr:y>0.77612</cdr:y>
    </cdr:from>
    <cdr:to>
      <cdr:x>0.81132</cdr:x>
      <cdr:y>0.8209</cdr:y>
    </cdr:to>
    <cdr:sp macro="" textlink="">
      <cdr:nvSpPr>
        <cdr:cNvPr id="14" name="ZoneTexte 13"/>
        <cdr:cNvSpPr txBox="1"/>
      </cdr:nvSpPr>
      <cdr:spPr>
        <a:xfrm xmlns:a="http://schemas.openxmlformats.org/drawingml/2006/main">
          <a:off x="5760640" y="3744416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400" b="1" dirty="0" smtClean="0">
              <a:latin typeface="Arial"/>
              <a:cs typeface="Arial"/>
            </a:rPr>
            <a:t>9</a:t>
          </a:r>
          <a:endParaRPr lang="fr-FR" sz="1400" b="1" dirty="0"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0.4434</cdr:x>
      <cdr:y>0.35821</cdr:y>
    </cdr:from>
    <cdr:to>
      <cdr:x>0.83962</cdr:x>
      <cdr:y>0.40299</cdr:y>
    </cdr:to>
    <cdr:sp macro="" textlink="">
      <cdr:nvSpPr>
        <cdr:cNvPr id="15" name="ZoneTexte 14"/>
        <cdr:cNvSpPr txBox="1"/>
      </cdr:nvSpPr>
      <cdr:spPr>
        <a:xfrm xmlns:a="http://schemas.openxmlformats.org/drawingml/2006/main">
          <a:off x="3384376" y="1728192"/>
          <a:ext cx="30243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2CECB66-0D25-3C4F-91CD-3DEB604A7E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135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5F52A8-CF19-504B-9B6F-3FBCAD876F6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CC670-E55F-144A-8AF3-72C01F19B9D7}" type="slidenum">
              <a:rPr lang="fr-FR"/>
              <a:pPr>
                <a:defRPr/>
              </a:pPr>
              <a:t>49</a:t>
            </a:fld>
            <a:endParaRPr lang="fr-FR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78E854-2C41-9941-8878-D76DACB068C9}" type="slidenum">
              <a:rPr lang="fr-FR"/>
              <a:pPr>
                <a:defRPr/>
              </a:pPr>
              <a:t>50</a:t>
            </a:fld>
            <a:endParaRPr lang="fr-FR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65365A-1019-1642-B262-72638F77C31D}" type="slidenum">
              <a:rPr lang="fr-FR"/>
              <a:pPr>
                <a:defRPr/>
              </a:pPr>
              <a:t>51</a:t>
            </a:fld>
            <a:endParaRPr lang="fr-FR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C04EB5-BA42-0F47-BD9A-17322E7EFAEB}" type="slidenum">
              <a:rPr lang="fr-FR"/>
              <a:pPr>
                <a:defRPr/>
              </a:pPr>
              <a:t>52</a:t>
            </a:fld>
            <a:endParaRPr lang="fr-FR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A86B59-E4E1-F64B-AAE4-FC9A5B9886A7}" type="slidenum">
              <a:rPr lang="fr-FR"/>
              <a:pPr>
                <a:defRPr/>
              </a:pPr>
              <a:t>53</a:t>
            </a:fld>
            <a:endParaRPr lang="fr-FR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3AA3E7-EE7C-B14D-B3F4-F03545AE2E1B}" type="slidenum">
              <a:rPr lang="fr-FR"/>
              <a:pPr>
                <a:defRPr/>
              </a:pPr>
              <a:t>54</a:t>
            </a:fld>
            <a:endParaRPr lang="fr-FR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C88D75-38DF-E24E-A1D1-735047676CD7}" type="slidenum">
              <a:rPr lang="fr-FR"/>
              <a:pPr>
                <a:defRPr/>
              </a:pPr>
              <a:t>55</a:t>
            </a:fld>
            <a:endParaRPr lang="fr-FR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834E22-DDD0-C84B-BE2A-F28E48B8B39D}" type="slidenum">
              <a:rPr lang="fr-FR"/>
              <a:pPr>
                <a:defRPr/>
              </a:pPr>
              <a:t>57</a:t>
            </a:fld>
            <a:endParaRPr lang="fr-FR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Augmentation à prévoir</a:t>
            </a:r>
          </a:p>
          <a:p>
            <a:pPr>
              <a:defRPr/>
            </a:pPr>
            <a:r>
              <a:rPr lang="fr-FR" dirty="0" smtClean="0"/>
              <a:t>Durée de vie</a:t>
            </a:r>
          </a:p>
          <a:p>
            <a:pPr>
              <a:defRPr/>
            </a:pPr>
            <a:r>
              <a:rPr lang="fr-FR" dirty="0" smtClean="0"/>
              <a:t>Traitement ostéoporose peu efficace.  Surcharge pondérale, sédentarité. Morphotype humain change : augmentation longueur du col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B703C-7F40-EA47-8A01-8AEA5EEDD448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92266-3C8C-C940-81D3-F5E9B612760F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CECB66-0D25-3C4F-91CD-3DEB604A7EAD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75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fr-FR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 bille a la taille de la tête fémorale enlevée et elle s’articule avec le cotyle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(risques d’usure du cartilage)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CECB66-0D25-3C4F-91CD-3DEB604A7EAD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93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CECB66-0D25-3C4F-91CD-3DEB604A7EAD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77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A5932-50DB-8846-B0E1-D20AB6879717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Débricolage</a:t>
            </a:r>
            <a:r>
              <a:rPr lang="fr-FR" dirty="0" smtClean="0"/>
              <a:t>: fixation diaphysaire (CP) </a:t>
            </a:r>
            <a:r>
              <a:rPr lang="fr-FR" dirty="0" err="1" smtClean="0"/>
              <a:t>epiphysaire</a:t>
            </a:r>
            <a:r>
              <a:rPr lang="fr-FR" baseline="0" dirty="0" smtClean="0"/>
              <a:t> (VP)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CECB66-0D25-3C4F-91CD-3DEB604A7EAD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89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80B50-A30C-7741-AA42-8B47F1B513F8}" type="slidenum">
              <a:rPr lang="fr-FR"/>
              <a:pPr>
                <a:defRPr/>
              </a:pPr>
              <a:t>48</a:t>
            </a:fld>
            <a:endParaRPr lang="fr-FR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096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762000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11E8-2E06-E248-933F-8CC244EF5A53}" type="datetime1">
              <a:rPr lang="en-US"/>
              <a:pPr>
                <a:defRPr/>
              </a:pPr>
              <a:t>09/10/15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AEF5F-2562-CF40-910C-5B0B80D6F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2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8CEEF-CD18-C54F-A4BA-474D02E0BB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24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B71-7ED4-8D40-B1CD-D11C70F837F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601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58383-5C27-3442-A989-349098D3924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01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896F8-5BB0-AE4C-AC00-B669C5E7032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61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F0DD7-8706-4A49-953B-DDF9C49E4E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692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FFF2-0B8A-CA49-8E9A-3BB3196B365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84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81000" y="228600"/>
            <a:ext cx="8458200" cy="5867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3855-DEB7-C349-BD47-1AC52AA893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98A6-0D6B-E64A-98D6-0D1E8D13A48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2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FD07B-634C-064A-B51A-BAD98A524D65}" type="datetime1">
              <a:rPr lang="en-US"/>
              <a:pPr>
                <a:defRPr/>
              </a:pPr>
              <a:t>09/10/15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4DCE1-8711-FD4A-93A5-E1CF6E6D8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7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81BB-C609-1D47-8A5B-CDFEF1FA4CE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98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E0EEC-A8EB-C848-A052-354FBC9651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62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1E1FB-781F-5E4B-B790-2D686DE0C3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99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0D71-B4C4-EE45-9FE5-D6DB715AEA7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4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8E4DF-94E4-F44B-B8F0-DC57ED9DC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6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57070-1F8E-AA49-ABD1-1B630366526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27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44A8EE7-F45A-C94F-A476-E3F38339CB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77" r:id="rId1"/>
    <p:sldLayoutId id="2147484363" r:id="rId2"/>
    <p:sldLayoutId id="2147484378" r:id="rId3"/>
    <p:sldLayoutId id="2147484364" r:id="rId4"/>
    <p:sldLayoutId id="2147484365" r:id="rId5"/>
    <p:sldLayoutId id="2147484366" r:id="rId6"/>
    <p:sldLayoutId id="2147484367" r:id="rId7"/>
    <p:sldLayoutId id="2147484379" r:id="rId8"/>
    <p:sldLayoutId id="2147484380" r:id="rId9"/>
    <p:sldLayoutId id="2147484368" r:id="rId10"/>
    <p:sldLayoutId id="2147484369" r:id="rId11"/>
    <p:sldLayoutId id="2147484370" r:id="rId12"/>
    <p:sldLayoutId id="2147484371" r:id="rId13"/>
    <p:sldLayoutId id="2147484372" r:id="rId14"/>
    <p:sldLayoutId id="2147484373" r:id="rId15"/>
    <p:sldLayoutId id="214748437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3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G"/><Relationship Id="rId5" Type="http://schemas.openxmlformats.org/officeDocument/2006/relationships/image" Target="../media/image3.png"/><Relationship Id="rId6" Type="http://schemas.openxmlformats.org/officeDocument/2006/relationships/image" Target="../media/image97.png"/><Relationship Id="rId7" Type="http://schemas.openxmlformats.org/officeDocument/2006/relationships/image" Target="../media/image98.jpeg"/><Relationship Id="rId8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3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Feuille_Microsoft_Excel_97_-_20041.xls"/><Relationship Id="rId5" Type="http://schemas.openxmlformats.org/officeDocument/2006/relationships/image" Target="../media/image114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Feuille_Microsoft_Excel_97_-_20042.xls"/><Relationship Id="rId5" Type="http://schemas.openxmlformats.org/officeDocument/2006/relationships/image" Target="../media/image115.emf"/><Relationship Id="rId6" Type="http://schemas.openxmlformats.org/officeDocument/2006/relationships/oleObject" Target="../embeddings/Feuille_Microsoft_Excel_97_-_20043.xls"/><Relationship Id="rId7" Type="http://schemas.openxmlformats.org/officeDocument/2006/relationships/image" Target="../media/image116.emf"/><Relationship Id="rId8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4643438" y="4005263"/>
            <a:ext cx="4176712" cy="2087562"/>
          </a:xfrm>
        </p:spPr>
        <p:txBody>
          <a:bodyPr>
            <a:noAutofit/>
          </a:bodyPr>
          <a:lstStyle/>
          <a:p>
            <a:pPr algn="l" eaLnBrk="1" fontAlgn="auto" hangingPunct="1">
              <a:buFont typeface="Arial" pitchFamily="34" charset="0"/>
              <a:buNone/>
              <a:defRPr/>
            </a:pPr>
            <a:r>
              <a:rPr lang="fr-FR" sz="2800" dirty="0" smtClean="0">
                <a:ea typeface="+mn-ea"/>
                <a:cs typeface="+mn-cs"/>
              </a:rPr>
              <a:t>Docteur Richard </a:t>
            </a:r>
            <a:r>
              <a:rPr lang="fr-FR" sz="2800" dirty="0" err="1" smtClean="0">
                <a:ea typeface="+mn-ea"/>
                <a:cs typeface="+mn-cs"/>
              </a:rPr>
              <a:t>Béracassat</a:t>
            </a:r>
            <a:r>
              <a:rPr lang="fr-FR" sz="2800" dirty="0" smtClean="0">
                <a:ea typeface="+mn-ea"/>
                <a:cs typeface="+mn-cs"/>
              </a:rPr>
              <a:t> </a:t>
            </a:r>
          </a:p>
          <a:p>
            <a:pPr algn="l" eaLnBrk="1" fontAlgn="auto" hangingPunct="1">
              <a:buFont typeface="Arial" pitchFamily="34" charset="0"/>
              <a:buNone/>
              <a:defRPr/>
            </a:pPr>
            <a:r>
              <a:rPr lang="fr-FR" sz="2800" dirty="0" smtClean="0">
                <a:ea typeface="+mn-ea"/>
                <a:cs typeface="+mn-cs"/>
              </a:rPr>
              <a:t>8</a:t>
            </a:r>
            <a:r>
              <a:rPr lang="fr-FR" sz="2800" baseline="30000" dirty="0" smtClean="0">
                <a:ea typeface="+mn-ea"/>
                <a:cs typeface="+mn-cs"/>
              </a:rPr>
              <a:t>e</a:t>
            </a:r>
            <a:r>
              <a:rPr lang="fr-FR" sz="2800" dirty="0" smtClean="0">
                <a:ea typeface="+mn-ea"/>
                <a:cs typeface="+mn-cs"/>
              </a:rPr>
              <a:t> journée Alésienne d’orthopédie</a:t>
            </a:r>
          </a:p>
          <a:p>
            <a:pPr algn="l" eaLnBrk="1" fontAlgn="auto" hangingPunct="1">
              <a:buFont typeface="Arial" pitchFamily="34" charset="0"/>
              <a:buNone/>
              <a:defRPr/>
            </a:pPr>
            <a:r>
              <a:rPr lang="fr-FR" sz="2800" dirty="0" smtClean="0">
                <a:ea typeface="+mn-ea"/>
                <a:cs typeface="+mn-cs"/>
              </a:rPr>
              <a:t>Le Capitole – 10/10/2015</a:t>
            </a: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539750" y="692150"/>
            <a:ext cx="7772400" cy="2133600"/>
          </a:xfrm>
          <a:ln w="19050"/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4800" dirty="0" smtClean="0">
                <a:ea typeface="+mj-ea"/>
                <a:cs typeface="+mj-cs"/>
              </a:rPr>
              <a:t>Fractures de l’extrémité supérieure du fémur</a:t>
            </a:r>
            <a:br>
              <a:rPr lang="fr-FR" sz="4800" dirty="0" smtClean="0">
                <a:ea typeface="+mj-ea"/>
                <a:cs typeface="+mj-cs"/>
              </a:rPr>
            </a:br>
            <a:endParaRPr lang="fr-FR" sz="4800" dirty="0" smtClean="0">
              <a:ea typeface="+mj-ea"/>
              <a:cs typeface="+mj-cs"/>
            </a:endParaRPr>
          </a:p>
        </p:txBody>
      </p:sp>
      <p:pic>
        <p:nvPicPr>
          <p:cNvPr id="2150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Capture d’écran 2015-10-06 à 13.47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168352" cy="285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4191000" cy="4114800"/>
          </a:xfrm>
        </p:spPr>
        <p:txBody>
          <a:bodyPr/>
          <a:lstStyle/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fr-FR" sz="2800" dirty="0" smtClean="0">
                <a:ea typeface="+mn-ea"/>
                <a:cs typeface="+mn-cs"/>
              </a:rPr>
              <a:t>Fracture oblique en bas  (à bec céphalique): </a:t>
            </a:r>
            <a:r>
              <a:rPr lang="fr-FR" sz="2800" dirty="0" smtClean="0">
                <a:solidFill>
                  <a:schemeClr val="tx2"/>
                </a:solidFill>
                <a:ea typeface="+mn-ea"/>
                <a:cs typeface="+mn-cs"/>
              </a:rPr>
              <a:t>Instable</a:t>
            </a: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fr-FR" sz="2000" dirty="0" smtClean="0">
              <a:solidFill>
                <a:schemeClr val="hlink"/>
              </a:solidFill>
              <a:ea typeface="+mn-ea"/>
              <a:cs typeface="+mn-cs"/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fr-FR" sz="2000" dirty="0" smtClean="0">
              <a:solidFill>
                <a:schemeClr val="hlink"/>
              </a:solidFill>
              <a:ea typeface="+mn-ea"/>
              <a:cs typeface="+mn-cs"/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fr-FR" sz="2000" dirty="0" smtClean="0">
              <a:solidFill>
                <a:schemeClr val="hlink"/>
              </a:solidFill>
              <a:ea typeface="+mn-ea"/>
              <a:cs typeface="+mn-cs"/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endParaRPr lang="fr-FR" sz="2000" dirty="0" smtClean="0">
              <a:solidFill>
                <a:schemeClr val="hlink"/>
              </a:solidFill>
              <a:ea typeface="+mn-ea"/>
              <a:cs typeface="+mn-cs"/>
            </a:endParaRPr>
          </a:p>
          <a:p>
            <a:pPr eaLnBrk="1" fontAlgn="auto" hangingPunct="1">
              <a:buFont typeface="Arial" pitchFamily="34" charset="0"/>
              <a:buChar char="•"/>
              <a:defRPr/>
            </a:pPr>
            <a:r>
              <a:rPr lang="fr-FR" sz="2800" dirty="0" smtClean="0">
                <a:ea typeface="+mn-ea"/>
                <a:cs typeface="+mn-cs"/>
              </a:rPr>
              <a:t>Fracture horizontale (à bec cervical) : </a:t>
            </a:r>
            <a:r>
              <a:rPr lang="fr-FR" sz="2800" dirty="0" smtClean="0">
                <a:solidFill>
                  <a:srgbClr val="DC9E1F"/>
                </a:solidFill>
                <a:ea typeface="+mn-ea"/>
                <a:cs typeface="+mn-cs"/>
              </a:rPr>
              <a:t>plus stable</a:t>
            </a:r>
          </a:p>
        </p:txBody>
      </p:sp>
      <p:sp>
        <p:nvSpPr>
          <p:cNvPr id="19353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845820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000" dirty="0" smtClean="0">
                <a:ea typeface="+mj-ea"/>
                <a:cs typeface="+mj-cs"/>
              </a:rPr>
              <a:t>Fractures du col fémoral</a:t>
            </a:r>
          </a:p>
        </p:txBody>
      </p:sp>
      <p:sp>
        <p:nvSpPr>
          <p:cNvPr id="193546" name="Text Box 1034"/>
          <p:cNvSpPr txBox="1">
            <a:spLocks noChangeArrowheads="1"/>
          </p:cNvSpPr>
          <p:nvPr/>
        </p:nvSpPr>
        <p:spPr bwMode="auto">
          <a:xfrm>
            <a:off x="250825" y="1125538"/>
            <a:ext cx="439102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dirty="0">
                <a:cs typeface="+mn-cs"/>
              </a:rPr>
              <a:t>Fracture du sujet âgé</a:t>
            </a:r>
          </a:p>
        </p:txBody>
      </p:sp>
      <p:pic>
        <p:nvPicPr>
          <p:cNvPr id="33796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96975"/>
            <a:ext cx="2813050" cy="44958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379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5820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400" dirty="0" smtClean="0">
                <a:solidFill>
                  <a:schemeClr val="tx2"/>
                </a:solidFill>
                <a:ea typeface="+mj-ea"/>
                <a:cs typeface="+mj-cs"/>
              </a:rPr>
              <a:t>Déplacements</a:t>
            </a:r>
          </a:p>
        </p:txBody>
      </p:sp>
      <p:pic>
        <p:nvPicPr>
          <p:cNvPr id="34818" name="Picture 9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567112" cy="4114800"/>
          </a:xfrm>
          <a:ln w="9525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34819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08050"/>
            <a:ext cx="2871787" cy="2706688"/>
          </a:xfrm>
          <a:ln w="9525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34820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89363"/>
            <a:ext cx="2932112" cy="1981200"/>
          </a:xfrm>
          <a:ln w="9525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323850" y="5157788"/>
            <a:ext cx="381635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cs typeface="+mn-cs"/>
              </a:rPr>
              <a:t>Raccourcissement </a:t>
            </a:r>
          </a:p>
          <a:p>
            <a:pPr>
              <a:spcBef>
                <a:spcPct val="50000"/>
              </a:spcBef>
              <a:defRPr/>
            </a:pPr>
            <a:r>
              <a:rPr lang="fr-FR" sz="2400" dirty="0">
                <a:cs typeface="+mn-cs"/>
              </a:rPr>
              <a:t>Adduction </a:t>
            </a:r>
          </a:p>
          <a:p>
            <a:pPr>
              <a:spcBef>
                <a:spcPct val="50000"/>
              </a:spcBef>
              <a:defRPr/>
            </a:pPr>
            <a:r>
              <a:rPr lang="fr-FR" sz="2400" dirty="0">
                <a:cs typeface="+mn-cs"/>
              </a:rPr>
              <a:t>Rotation externe</a:t>
            </a: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141663"/>
            <a:ext cx="7345363" cy="6080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DC9E1F"/>
                </a:solidFill>
                <a:ea typeface="+mj-ea"/>
                <a:cs typeface="+mj-cs"/>
              </a:rPr>
              <a:t>Garden I	                                Garden II</a:t>
            </a:r>
          </a:p>
        </p:txBody>
      </p:sp>
      <p:pic>
        <p:nvPicPr>
          <p:cNvPr id="21541" name="Picture 37" descr="Garden%2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789363"/>
            <a:ext cx="2781300" cy="2159000"/>
          </a:xfrm>
          <a:ln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35" name="Picture 31" descr="Garden%2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733425"/>
            <a:ext cx="2881313" cy="2389188"/>
          </a:xfrm>
          <a:ln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43" name="Picture 39" descr="Garden%2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789363"/>
            <a:ext cx="2952750" cy="2182812"/>
          </a:xfrm>
          <a:ln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1042988" y="6096000"/>
            <a:ext cx="73453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fr-FR" sz="2800" dirty="0">
                <a:solidFill>
                  <a:schemeClr val="tx2"/>
                </a:solidFill>
                <a:latin typeface="Arial Narrow"/>
                <a:cs typeface="Arial Narrow"/>
              </a:rPr>
              <a:t>  </a:t>
            </a:r>
            <a:r>
              <a:rPr lang="fr-FR" sz="2800" cap="all" spc="50" dirty="0">
                <a:solidFill>
                  <a:srgbClr val="DC9E1F"/>
                </a:solidFill>
                <a:latin typeface="Arial Narrow"/>
                <a:ea typeface="+mj-ea"/>
                <a:cs typeface="Arial Narrow"/>
              </a:rPr>
              <a:t>Garden</a:t>
            </a:r>
            <a:r>
              <a:rPr lang="fr-FR" sz="2800" dirty="0">
                <a:solidFill>
                  <a:schemeClr val="tx2"/>
                </a:solidFill>
                <a:latin typeface="Arial Narrow"/>
                <a:cs typeface="Arial Narrow"/>
              </a:rPr>
              <a:t> III	                                    </a:t>
            </a:r>
            <a:r>
              <a:rPr lang="fr-FR" sz="2800" cap="all" spc="50" dirty="0">
                <a:solidFill>
                  <a:srgbClr val="DC9E1F"/>
                </a:solidFill>
                <a:latin typeface="Arial Narrow"/>
                <a:ea typeface="+mj-ea"/>
                <a:cs typeface="Arial Narrow"/>
              </a:rPr>
              <a:t>Garden</a:t>
            </a:r>
            <a:r>
              <a:rPr lang="fr-FR" sz="2800" dirty="0">
                <a:solidFill>
                  <a:schemeClr val="tx2"/>
                </a:solidFill>
                <a:latin typeface="Arial Narrow"/>
                <a:cs typeface="Arial Narrow"/>
              </a:rPr>
              <a:t> IV</a:t>
            </a:r>
          </a:p>
        </p:txBody>
      </p:sp>
      <p:pic>
        <p:nvPicPr>
          <p:cNvPr id="35846" name="Picture 28" descr="Garden%2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33425"/>
            <a:ext cx="2363787" cy="2447925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6" name="Text Box 42"/>
          <p:cNvSpPr txBox="1">
            <a:spLocks noChangeArrowheads="1"/>
          </p:cNvSpPr>
          <p:nvPr/>
        </p:nvSpPr>
        <p:spPr bwMode="auto">
          <a:xfrm>
            <a:off x="755650" y="115888"/>
            <a:ext cx="77041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Classification selon Garden</a:t>
            </a: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0" name="Rectangle 18"/>
          <p:cNvSpPr>
            <a:spLocks noGrp="1" noChangeArrowheads="1"/>
          </p:cNvSpPr>
          <p:nvPr>
            <p:ph type="title" sz="quarter"/>
          </p:nvPr>
        </p:nvSpPr>
        <p:spPr>
          <a:xfrm>
            <a:off x="1763713" y="3068638"/>
            <a:ext cx="5986462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rgbClr val="FFFFFF"/>
                </a:solidFill>
                <a:ea typeface="+mj-ea"/>
                <a:cs typeface="+mj-cs"/>
              </a:rPr>
              <a:t>Garden I		           Garden II</a:t>
            </a:r>
          </a:p>
        </p:txBody>
      </p:sp>
      <p:pic>
        <p:nvPicPr>
          <p:cNvPr id="36866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92150"/>
            <a:ext cx="3317875" cy="2382838"/>
          </a:xfrm>
          <a:ln w="28575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36867" name="Picture 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573463"/>
            <a:ext cx="3033713" cy="2376487"/>
          </a:xfrm>
          <a:ln w="28575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36868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92150"/>
            <a:ext cx="2971800" cy="2382838"/>
          </a:xfrm>
          <a:ln w="28575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36869" name="Picture 1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73463"/>
            <a:ext cx="3267075" cy="2454275"/>
          </a:xfrm>
          <a:ln w="28575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1187450" y="6092825"/>
            <a:ext cx="7272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fr-FR" dirty="0">
                <a:solidFill>
                  <a:srgbClr val="FFFFFF"/>
                </a:solidFill>
                <a:latin typeface="+mj-lt"/>
                <a:cs typeface="+mn-cs"/>
              </a:rPr>
              <a:t>     GARDEN III	                 GARDEN IV        </a:t>
            </a:r>
          </a:p>
        </p:txBody>
      </p:sp>
      <p:pic>
        <p:nvPicPr>
          <p:cNvPr id="36871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3776662" cy="4294188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4" descr="Garden 1 33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96975"/>
            <a:ext cx="4464050" cy="3354388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4500563" y="4652963"/>
            <a:ext cx="446405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dirty="0">
                <a:latin typeface="Helvetica"/>
                <a:cs typeface="Helvetica"/>
              </a:rPr>
              <a:t>A la condition qu’elles ne se déplacent pas</a:t>
            </a:r>
          </a:p>
          <a:p>
            <a:pPr>
              <a:spcBef>
                <a:spcPct val="50000"/>
              </a:spcBef>
              <a:defRPr/>
            </a:pPr>
            <a:r>
              <a:rPr lang="fr-FR" sz="1800" dirty="0">
                <a:latin typeface="Helvetica"/>
                <a:cs typeface="Helvetica"/>
              </a:rPr>
              <a:t>Pas d’appui, Radios de contrôle</a:t>
            </a:r>
          </a:p>
        </p:txBody>
      </p:sp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184578" y="116632"/>
            <a:ext cx="8928100" cy="4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2800" dirty="0">
                <a:solidFill>
                  <a:schemeClr val="tx2"/>
                </a:solidFill>
                <a:latin typeface="Helvetica"/>
                <a:cs typeface="Helvetica"/>
              </a:rPr>
              <a:t>Le traitement orthopédique est possible dans le stade </a:t>
            </a:r>
            <a:r>
              <a:rPr lang="fr-FR" sz="2800" dirty="0" smtClean="0">
                <a:solidFill>
                  <a:schemeClr val="tx2"/>
                </a:solidFill>
                <a:latin typeface="Helvetica"/>
                <a:cs typeface="Helvetica"/>
              </a:rPr>
              <a:t>1</a:t>
            </a:r>
            <a:endParaRPr lang="fr-FR" sz="2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39941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764704"/>
            <a:ext cx="5526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/>
              <a:t>fractures peu déplacées en coxa valga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Garden 1 3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5761038" cy="4329113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87852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latin typeface="Helvetica"/>
                <a:cs typeface="Helvetica"/>
              </a:rPr>
              <a:t>Dans ce cas, </a:t>
            </a:r>
            <a:r>
              <a:rPr lang="fr-FR" sz="2400" dirty="0" smtClean="0">
                <a:latin typeface="Helvetica"/>
                <a:cs typeface="Helvetica"/>
              </a:rPr>
              <a:t>consolidation en « </a:t>
            </a:r>
            <a:r>
              <a:rPr lang="fr-FR" sz="2400" dirty="0" err="1" smtClean="0">
                <a:latin typeface="Helvetica"/>
                <a:cs typeface="Helvetica"/>
              </a:rPr>
              <a:t>caput</a:t>
            </a:r>
            <a:r>
              <a:rPr lang="fr-FR" sz="2400" dirty="0" smtClean="0">
                <a:latin typeface="Helvetica"/>
                <a:cs typeface="Helvetica"/>
              </a:rPr>
              <a:t> </a:t>
            </a:r>
            <a:r>
              <a:rPr lang="fr-FR" sz="2400" dirty="0" err="1" smtClean="0">
                <a:latin typeface="Helvetica"/>
                <a:cs typeface="Helvetica"/>
              </a:rPr>
              <a:t>valgum</a:t>
            </a:r>
            <a:r>
              <a:rPr lang="fr-FR" sz="2400" dirty="0" smtClean="0">
                <a:latin typeface="Helvetica"/>
                <a:cs typeface="Helvetica"/>
              </a:rPr>
              <a:t> », </a:t>
            </a:r>
            <a:r>
              <a:rPr lang="fr-FR" sz="2400" dirty="0">
                <a:latin typeface="Helvetica"/>
                <a:cs typeface="Helvetica"/>
              </a:rPr>
              <a:t>la congruence est imparfaite, le fémur est </a:t>
            </a:r>
            <a:r>
              <a:rPr lang="fr-FR" sz="2400" dirty="0" err="1">
                <a:latin typeface="Helvetica"/>
                <a:cs typeface="Helvetica"/>
              </a:rPr>
              <a:t>médialisé</a:t>
            </a:r>
            <a:r>
              <a:rPr lang="fr-FR" sz="2400" dirty="0">
                <a:latin typeface="Helvetica"/>
                <a:cs typeface="Helvetica"/>
              </a:rPr>
              <a:t>.</a:t>
            </a:r>
          </a:p>
        </p:txBody>
      </p:sp>
      <p:sp>
        <p:nvSpPr>
          <p:cNvPr id="271364" name="Line 4"/>
          <p:cNvSpPr>
            <a:spLocks noChangeShapeType="1"/>
          </p:cNvSpPr>
          <p:nvPr/>
        </p:nvSpPr>
        <p:spPr bwMode="auto">
          <a:xfrm flipH="1" flipV="1">
            <a:off x="4356100" y="1700213"/>
            <a:ext cx="144463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71365" name="Line 5"/>
          <p:cNvSpPr>
            <a:spLocks noChangeShapeType="1"/>
          </p:cNvSpPr>
          <p:nvPr/>
        </p:nvSpPr>
        <p:spPr bwMode="auto">
          <a:xfrm flipH="1">
            <a:off x="3924300" y="2924175"/>
            <a:ext cx="576263" cy="1584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71366" name="Line 6"/>
          <p:cNvSpPr>
            <a:spLocks noChangeShapeType="1"/>
          </p:cNvSpPr>
          <p:nvPr/>
        </p:nvSpPr>
        <p:spPr bwMode="auto">
          <a:xfrm>
            <a:off x="4572000" y="4076700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4096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27732"/>
            <a:ext cx="8458200" cy="596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rgbClr val="DC9E1F"/>
                </a:solidFill>
                <a:ea typeface="+mj-ea"/>
                <a:cs typeface="+mj-cs"/>
              </a:rPr>
              <a:t>Fractures non déplacées: Garden 2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7504" y="624632"/>
            <a:ext cx="4681538" cy="2160587"/>
          </a:xfrm>
        </p:spPr>
        <p:txBody>
          <a:bodyPr>
            <a:noAutofit/>
          </a:bodyPr>
          <a:lstStyle/>
          <a:p>
            <a:pPr marL="0" indent="0" eaLnBrk="1" fontAlgn="auto" hangingPunct="1">
              <a:buNone/>
              <a:defRPr/>
            </a:pPr>
            <a:r>
              <a:rPr lang="fr-FR" sz="2000" dirty="0" smtClean="0">
                <a:ea typeface="+mn-ea"/>
                <a:cs typeface="+mn-cs"/>
              </a:rPr>
              <a:t>Attention ! Il faut les opérer</a:t>
            </a:r>
          </a:p>
          <a:p>
            <a:pPr marL="0" indent="0" eaLnBrk="1" fontAlgn="auto" hangingPunct="1">
              <a:buNone/>
              <a:defRPr/>
            </a:pPr>
            <a:r>
              <a:rPr lang="fr-FR" sz="2000" dirty="0" smtClean="0">
                <a:ea typeface="+mn-ea"/>
                <a:cs typeface="+mn-cs"/>
              </a:rPr>
              <a:t>Elle peuvent se déplacer secondairement</a:t>
            </a:r>
          </a:p>
          <a:p>
            <a:pPr marL="0" indent="0" eaLnBrk="1" fontAlgn="auto" hangingPunct="1">
              <a:buNone/>
              <a:defRPr/>
            </a:pPr>
            <a:r>
              <a:rPr lang="fr-FR" sz="2000" dirty="0" smtClean="0">
                <a:ea typeface="+mn-ea"/>
                <a:cs typeface="+mn-cs"/>
              </a:rPr>
              <a:t>(mise en charge)</a:t>
            </a:r>
          </a:p>
          <a:p>
            <a:pPr marL="0" indent="0" eaLnBrk="1" fontAlgn="auto" hangingPunct="1">
              <a:buNone/>
              <a:defRPr/>
            </a:pPr>
            <a:r>
              <a:rPr lang="fr-FR" sz="2000" dirty="0" smtClean="0">
                <a:ea typeface="+mn-ea"/>
                <a:cs typeface="+mn-cs"/>
              </a:rPr>
              <a:t>Sujet en très bon état ou ne pouvant supporter une arthroplastie</a:t>
            </a:r>
          </a:p>
          <a:p>
            <a:pPr marL="0" indent="0" eaLnBrk="1" fontAlgn="auto" hangingPunct="1">
              <a:buNone/>
              <a:defRPr/>
            </a:pPr>
            <a:endParaRPr lang="fr-FR" sz="2000" dirty="0" smtClean="0"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2811463" cy="2895600"/>
          </a:xfrm>
          <a:prstGeom prst="rect">
            <a:avLst/>
          </a:prstGeom>
          <a:ln w="28575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814224" cy="1655837"/>
          </a:xfrm>
          <a:prstGeom prst="rect">
            <a:avLst/>
          </a:prstGeom>
          <a:ln w="28575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79512" y="602128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Triple vissage: bonne stabilité, peu invasif</a:t>
            </a:r>
            <a:endParaRPr lang="fr-FR" sz="2400" dirty="0"/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453336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 descr="chouteau 335"/>
          <p:cNvSpPr>
            <a:spLocks noGrp="1" noChangeAspect="1" noChangeArrowheads="1"/>
          </p:cNvSpPr>
          <p:nvPr isPhoto="1"/>
        </p:nvSpPr>
        <p:spPr bwMode="auto">
          <a:xfrm>
            <a:off x="6948264" y="1556792"/>
            <a:ext cx="2024616" cy="1597278"/>
          </a:xfrm>
          <a:prstGeom prst="rect">
            <a:avLst/>
          </a:prstGeom>
          <a:blipFill dpi="0" rotWithShape="1">
            <a:blip r:embed="rId5"/>
            <a:srcRect/>
            <a:stretch>
              <a:fillRect r="-8"/>
            </a:stretch>
          </a:blipFill>
          <a:ln w="9525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" name="Rectangle 4" descr="chouteau 336"/>
          <p:cNvSpPr>
            <a:spLocks noGrp="1" noChangeAspect="1" noChangeArrowheads="1"/>
          </p:cNvSpPr>
          <p:nvPr isPhoto="1"/>
        </p:nvSpPr>
        <p:spPr bwMode="auto">
          <a:xfrm>
            <a:off x="4869193" y="1556792"/>
            <a:ext cx="1969925" cy="1609635"/>
          </a:xfrm>
          <a:prstGeom prst="rect">
            <a:avLst/>
          </a:prstGeom>
          <a:blipFill dpi="0" rotWithShape="1">
            <a:blip r:embed="rId6"/>
            <a:srcRect/>
            <a:stretch>
              <a:fillRect b="-25"/>
            </a:stretch>
          </a:blipFill>
          <a:ln w="9525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3009" y="3322439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2000" dirty="0">
                <a:latin typeface="Arial"/>
                <a:cs typeface="Arial"/>
              </a:rPr>
              <a:t>Contrôle du vissage par radioscopie  F et P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1633980" cy="1652538"/>
          </a:xfrm>
          <a:prstGeom prst="rect">
            <a:avLst/>
          </a:prstGeom>
          <a:ln w="9525" cmpd="sng">
            <a:solidFill>
              <a:srgbClr val="DC9E1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DSCN9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2097087" cy="2201862"/>
          </a:xfrm>
          <a:prstGeom prst="rect">
            <a:avLst/>
          </a:prstGeom>
          <a:noFill/>
          <a:ln w="9525"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3" descr="DSCN9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2519363" cy="2257425"/>
          </a:xfrm>
          <a:prstGeom prst="rect">
            <a:avLst/>
          </a:prstGeom>
          <a:noFill/>
          <a:ln w="9525"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4" descr="DSCN99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052513"/>
            <a:ext cx="2519362" cy="2289175"/>
          </a:xfrm>
          <a:prstGeom prst="rect">
            <a:avLst/>
          </a:prstGeom>
          <a:noFill/>
          <a:ln w="9525"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5" descr="DSCN9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500438"/>
            <a:ext cx="1966912" cy="3017837"/>
          </a:xfrm>
          <a:prstGeom prst="rect">
            <a:avLst/>
          </a:prstGeom>
          <a:noFill/>
          <a:ln w="9525"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6" descr="DSCN9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2103437" cy="2949575"/>
          </a:xfrm>
          <a:prstGeom prst="rect">
            <a:avLst/>
          </a:prstGeom>
          <a:noFill/>
          <a:ln w="9525"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251520" y="19307"/>
            <a:ext cx="87129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dirty="0">
                <a:solidFill>
                  <a:srgbClr val="DC9E1F"/>
                </a:solidFill>
                <a:cs typeface="+mn-cs"/>
              </a:rPr>
              <a:t>Le risque de nécrose existe après </a:t>
            </a:r>
            <a:r>
              <a:rPr lang="fr-FR" sz="2800" dirty="0" smtClean="0">
                <a:solidFill>
                  <a:srgbClr val="DC9E1F"/>
                </a:solidFill>
                <a:cs typeface="+mn-cs"/>
              </a:rPr>
              <a:t>Tt </a:t>
            </a:r>
            <a:r>
              <a:rPr lang="fr-FR" sz="2800" dirty="0">
                <a:solidFill>
                  <a:srgbClr val="DC9E1F"/>
                </a:solidFill>
                <a:cs typeface="+mn-cs"/>
              </a:rPr>
              <a:t>orthopédique comme après </a:t>
            </a:r>
            <a:r>
              <a:rPr lang="fr-FR" sz="2800" dirty="0" smtClean="0">
                <a:solidFill>
                  <a:srgbClr val="DC9E1F"/>
                </a:solidFill>
                <a:cs typeface="+mn-cs"/>
              </a:rPr>
              <a:t>Tt </a:t>
            </a:r>
            <a:r>
              <a:rPr lang="fr-FR" sz="2800" dirty="0">
                <a:solidFill>
                  <a:srgbClr val="DC9E1F"/>
                </a:solidFill>
                <a:cs typeface="+mn-cs"/>
              </a:rPr>
              <a:t>chirurgical</a:t>
            </a:r>
          </a:p>
        </p:txBody>
      </p:sp>
      <p:sp>
        <p:nvSpPr>
          <p:cNvPr id="343048" name="Text Box 8"/>
          <p:cNvSpPr txBox="1">
            <a:spLocks noChangeArrowheads="1"/>
          </p:cNvSpPr>
          <p:nvPr/>
        </p:nvSpPr>
        <p:spPr bwMode="auto">
          <a:xfrm>
            <a:off x="250825" y="1773238"/>
            <a:ext cx="1728887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dirty="0">
                <a:latin typeface="Arial"/>
                <a:cs typeface="Arial"/>
              </a:rPr>
              <a:t>Tt</a:t>
            </a:r>
            <a:r>
              <a:rPr lang="fr-FR" sz="2800" dirty="0">
                <a:latin typeface="Times New Roman" charset="0"/>
                <a:cs typeface="+mn-cs"/>
              </a:rPr>
              <a:t> </a:t>
            </a:r>
            <a:r>
              <a:rPr lang="fr-FR" sz="2800" dirty="0">
                <a:latin typeface="Arial"/>
                <a:cs typeface="Arial"/>
              </a:rPr>
              <a:t>ortho</a:t>
            </a:r>
          </a:p>
          <a:p>
            <a:pPr>
              <a:spcBef>
                <a:spcPct val="50000"/>
              </a:spcBef>
              <a:defRPr/>
            </a:pPr>
            <a:endParaRPr lang="fr-FR" sz="2800" dirty="0"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fr-FR" sz="2800" dirty="0"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fr-FR" sz="2800" dirty="0"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fr-FR" sz="2800" dirty="0"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fr-FR" sz="2800" dirty="0">
                <a:latin typeface="Arial"/>
                <a:cs typeface="Arial"/>
              </a:rPr>
              <a:t>Tt </a:t>
            </a:r>
            <a:r>
              <a:rPr lang="fr-FR" sz="2800" dirty="0" err="1">
                <a:latin typeface="Arial"/>
                <a:cs typeface="Arial"/>
              </a:rPr>
              <a:t>Chir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453336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Garden 1 déplact DSCN3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617912" cy="4535488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3" descr="GardeN 1 vissageDSCN33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0" y="260648"/>
            <a:ext cx="4076700" cy="4535488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68" name="Text Box 4"/>
          <p:cNvSpPr txBox="1">
            <a:spLocks noChangeArrowheads="1"/>
          </p:cNvSpPr>
          <p:nvPr/>
        </p:nvSpPr>
        <p:spPr bwMode="auto">
          <a:xfrm>
            <a:off x="0" y="5085184"/>
            <a:ext cx="914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cs typeface="+mn-cs"/>
              </a:rPr>
              <a:t>Exemple de déplacement de la tête malgré une vis-plaque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7504" y="2373"/>
            <a:ext cx="8458200" cy="90182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DC9E1F"/>
                </a:solidFill>
                <a:latin typeface="Arial"/>
                <a:ea typeface="+mj-ea"/>
                <a:cs typeface="Arial"/>
              </a:rPr>
              <a:t>fractures du col chez les sujets âgés : Arthroplastie fémorale</a:t>
            </a: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1973263" cy="3722688"/>
          </a:xfrm>
          <a:ln w="9525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8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2924175"/>
            <a:ext cx="2070100" cy="2012950"/>
          </a:xfrm>
          <a:ln w="9525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2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3923928" y="1052736"/>
            <a:ext cx="5220072" cy="1261268"/>
          </a:xfrm>
        </p:spPr>
        <p:txBody>
          <a:bodyPr>
            <a:noAutofit/>
          </a:bodyPr>
          <a:lstStyle/>
          <a:p>
            <a:r>
              <a:rPr lang="fr-FR" sz="2400" dirty="0" smtClean="0"/>
              <a:t> Céphalique Mono bloc (Moore, Thompson)</a:t>
            </a:r>
          </a:p>
          <a:p>
            <a:r>
              <a:rPr lang="fr-FR" sz="2400" dirty="0" smtClean="0"/>
              <a:t>Bipolaire « intermédiaire »</a:t>
            </a:r>
            <a:endParaRPr lang="fr-FR" sz="2400" dirty="0"/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914400" y="5300663"/>
            <a:ext cx="822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 smtClean="0">
                <a:cs typeface="+mn-cs"/>
              </a:rPr>
              <a:t>Moore                                     Intermédiaire</a:t>
            </a:r>
            <a:endParaRPr lang="fr-FR" sz="2000" dirty="0">
              <a:cs typeface="+mn-cs"/>
            </a:endParaRPr>
          </a:p>
        </p:txBody>
      </p:sp>
      <p:pic>
        <p:nvPicPr>
          <p:cNvPr id="3" name="Image 2" descr="Capture d’écran 2015-10-03 à 15.55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276872"/>
            <a:ext cx="2121603" cy="3212976"/>
          </a:xfrm>
          <a:prstGeom prst="rect">
            <a:avLst/>
          </a:prstGeom>
        </p:spPr>
      </p:pic>
      <p:pic>
        <p:nvPicPr>
          <p:cNvPr id="7" name="Image 6" descr="Capture d’écran 2015-10-04 à 18.30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1617352" cy="3801368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3" b="21223"/>
          <a:stretch>
            <a:fillRect/>
          </a:stretch>
        </p:blipFill>
        <p:spPr bwMode="auto">
          <a:xfrm>
            <a:off x="3935006" y="2996952"/>
            <a:ext cx="2964446" cy="1541512"/>
          </a:xfrm>
          <a:prstGeom prst="rect">
            <a:avLst/>
          </a:prstGeom>
          <a:ln w="9525" cmpd="sng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4392612" cy="50419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fr-FR" sz="2400" dirty="0" smtClean="0">
                <a:solidFill>
                  <a:srgbClr val="DC9E1F"/>
                </a:solidFill>
              </a:rPr>
              <a:t>2009: Plus de 80 000 fractures de l’extrémité sup du fémur</a:t>
            </a:r>
          </a:p>
          <a:p>
            <a:pPr>
              <a:defRPr/>
            </a:pPr>
            <a:r>
              <a:rPr lang="fr-FR" sz="2400" dirty="0" smtClean="0"/>
              <a:t>76% femmes, âge moyen 83 ans</a:t>
            </a:r>
          </a:p>
          <a:p>
            <a:pPr>
              <a:defRPr/>
            </a:pPr>
            <a:r>
              <a:rPr lang="fr-FR" sz="2400" dirty="0" smtClean="0"/>
              <a:t>24% hommes, âge moyen 80 ans</a:t>
            </a:r>
          </a:p>
          <a:p>
            <a:pPr>
              <a:defRPr/>
            </a:pPr>
            <a:r>
              <a:rPr lang="fr-FR" sz="2400" dirty="0" smtClean="0"/>
              <a:t>6% Moins de 55 ans</a:t>
            </a:r>
          </a:p>
          <a:p>
            <a:pPr>
              <a:defRPr/>
            </a:pPr>
            <a:r>
              <a:rPr lang="fr-FR" sz="2400" dirty="0" smtClean="0"/>
              <a:t> France: 2050 </a:t>
            </a:r>
            <a:r>
              <a:rPr lang="fr-FR" sz="2400" dirty="0"/>
              <a:t>≈ </a:t>
            </a:r>
            <a:r>
              <a:rPr lang="fr-FR" sz="2400" dirty="0" smtClean="0"/>
              <a:t>145 000 </a:t>
            </a:r>
          </a:p>
          <a:p>
            <a:pPr marL="0" indent="0">
              <a:buFont typeface="Arial" charset="0"/>
              <a:buNone/>
              <a:defRPr/>
            </a:pPr>
            <a:r>
              <a:rPr lang="fr-FR" sz="2400" dirty="0"/>
              <a:t> </a:t>
            </a:r>
            <a:r>
              <a:rPr lang="fr-FR" sz="2400" dirty="0" smtClean="0"/>
              <a:t>      </a:t>
            </a:r>
            <a:r>
              <a:rPr lang="fr-FR" sz="2400" i="1" dirty="0" smtClean="0"/>
              <a:t>(Beaudouin </a:t>
            </a:r>
            <a:r>
              <a:rPr lang="fr-FR" sz="2400" i="1" dirty="0" err="1" smtClean="0"/>
              <a:t>rev</a:t>
            </a:r>
            <a:r>
              <a:rPr lang="fr-FR" sz="2400" i="1" dirty="0" smtClean="0"/>
              <a:t> Prat 1995)</a:t>
            </a:r>
          </a:p>
          <a:p>
            <a:pPr>
              <a:defRPr/>
            </a:pPr>
            <a:r>
              <a:rPr lang="fr-FR" sz="2400" dirty="0" smtClean="0"/>
              <a:t>Monde: </a:t>
            </a:r>
            <a:r>
              <a:rPr lang="fr-FR" sz="2400" dirty="0"/>
              <a:t>2050 ≈ </a:t>
            </a:r>
            <a:r>
              <a:rPr lang="fr-FR" sz="2400" dirty="0" smtClean="0"/>
              <a:t> 6,3 Million</a:t>
            </a:r>
          </a:p>
          <a:p>
            <a:pPr marL="0" indent="0">
              <a:buFont typeface="Arial" charset="0"/>
              <a:buNone/>
              <a:defRPr/>
            </a:pPr>
            <a:r>
              <a:rPr lang="fr-FR" sz="2400" dirty="0"/>
              <a:t> </a:t>
            </a:r>
            <a:r>
              <a:rPr lang="fr-FR" sz="2400" dirty="0" smtClean="0"/>
              <a:t>      </a:t>
            </a:r>
            <a:r>
              <a:rPr lang="fr-FR" sz="2400" i="1" dirty="0" smtClean="0"/>
              <a:t>(</a:t>
            </a:r>
            <a:r>
              <a:rPr lang="fr-FR" sz="2400" i="1" dirty="0" err="1" smtClean="0"/>
              <a:t>Urwin</a:t>
            </a:r>
            <a:r>
              <a:rPr lang="fr-FR" sz="2400" i="1" dirty="0" smtClean="0"/>
              <a:t> BJA 2000)</a:t>
            </a:r>
            <a:endParaRPr lang="fr-FR" sz="2400" dirty="0"/>
          </a:p>
          <a:p>
            <a:pPr>
              <a:defRPr/>
            </a:pPr>
            <a:endParaRPr lang="fr-FR" sz="2400" dirty="0" smtClean="0"/>
          </a:p>
          <a:p>
            <a:pPr>
              <a:defRPr/>
            </a:pPr>
            <a:r>
              <a:rPr lang="fr-FR" sz="2400" dirty="0" smtClean="0"/>
              <a:t>258 cas traités  en </a:t>
            </a:r>
            <a:r>
              <a:rPr lang="fr-FR" sz="2400" dirty="0" smtClean="0"/>
              <a:t>4 </a:t>
            </a:r>
            <a:r>
              <a:rPr lang="fr-FR" sz="2400" dirty="0" smtClean="0"/>
              <a:t>ans </a:t>
            </a:r>
          </a:p>
          <a:p>
            <a:pPr marL="0" indent="0">
              <a:buFont typeface="Arial" charset="0"/>
              <a:buNone/>
              <a:defRPr/>
            </a:pPr>
            <a:r>
              <a:rPr lang="fr-FR" sz="2400" dirty="0" smtClean="0"/>
              <a:t>    ( 2004 – </a:t>
            </a:r>
            <a:r>
              <a:rPr lang="fr-FR" sz="2400" dirty="0" smtClean="0"/>
              <a:t>2007 </a:t>
            </a:r>
            <a:r>
              <a:rPr lang="fr-FR" sz="2400" dirty="0" smtClean="0"/>
              <a:t>Clinique Mistral)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4676775" y="836613"/>
            <a:ext cx="4464050" cy="5688012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fr-FR" sz="2400" dirty="0" smtClean="0">
                <a:solidFill>
                  <a:schemeClr val="tx2"/>
                </a:solidFill>
              </a:rPr>
              <a:t>France: étude ESCORT (</a:t>
            </a:r>
            <a:r>
              <a:rPr lang="fr-FR" sz="2400" dirty="0" err="1" smtClean="0">
                <a:solidFill>
                  <a:schemeClr val="tx2"/>
                </a:solidFill>
              </a:rPr>
              <a:t>Rosencher</a:t>
            </a:r>
            <a:r>
              <a:rPr lang="fr-FR" sz="2400" dirty="0" smtClean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r>
              <a:rPr lang="fr-FR" sz="2400" dirty="0" smtClean="0"/>
              <a:t>Morbidité </a:t>
            </a:r>
            <a:r>
              <a:rPr lang="fr-FR" sz="2400" dirty="0" err="1" smtClean="0"/>
              <a:t>Hosp</a:t>
            </a:r>
            <a:r>
              <a:rPr lang="fr-FR" sz="2400" dirty="0" smtClean="0"/>
              <a:t>. </a:t>
            </a:r>
            <a:r>
              <a:rPr lang="fr-FR" sz="2400" dirty="0" smtClean="0">
                <a:solidFill>
                  <a:schemeClr val="tx2"/>
                </a:solidFill>
              </a:rPr>
              <a:t>24%</a:t>
            </a:r>
          </a:p>
          <a:p>
            <a:pPr>
              <a:defRPr/>
            </a:pPr>
            <a:r>
              <a:rPr lang="fr-FR" sz="2400" dirty="0" smtClean="0"/>
              <a:t>Mortalité péri opératoire: 4%</a:t>
            </a:r>
          </a:p>
          <a:p>
            <a:pPr>
              <a:defRPr/>
            </a:pPr>
            <a:r>
              <a:rPr lang="fr-FR" sz="2400" dirty="0" smtClean="0"/>
              <a:t>Mortalité à 30 jours: 5%</a:t>
            </a:r>
          </a:p>
          <a:p>
            <a:pPr>
              <a:defRPr/>
            </a:pPr>
            <a:r>
              <a:rPr lang="fr-FR" sz="2400" dirty="0" smtClean="0"/>
              <a:t>Mortalité à 6 mois  </a:t>
            </a:r>
            <a:r>
              <a:rPr lang="fr-FR" sz="2400" dirty="0" smtClean="0">
                <a:solidFill>
                  <a:schemeClr val="tx2"/>
                </a:solidFill>
              </a:rPr>
              <a:t>15%</a:t>
            </a:r>
            <a:endParaRPr lang="fr-FR" sz="2400" dirty="0">
              <a:solidFill>
                <a:schemeClr val="tx2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fr-FR" sz="2400" dirty="0" smtClean="0">
                <a:solidFill>
                  <a:srgbClr val="DC9E1F"/>
                </a:solidFill>
              </a:rPr>
              <a:t>USA: (Lawrence 2002, </a:t>
            </a:r>
            <a:r>
              <a:rPr lang="fr-FR" sz="2400" dirty="0" err="1" smtClean="0">
                <a:solidFill>
                  <a:srgbClr val="DC9E1F"/>
                </a:solidFill>
              </a:rPr>
              <a:t>Parvizi</a:t>
            </a:r>
            <a:r>
              <a:rPr lang="fr-FR" sz="2400" dirty="0" smtClean="0">
                <a:solidFill>
                  <a:srgbClr val="DC9E1F"/>
                </a:solidFill>
              </a:rPr>
              <a:t> 2004)</a:t>
            </a:r>
          </a:p>
          <a:p>
            <a:pPr>
              <a:defRPr/>
            </a:pPr>
            <a:r>
              <a:rPr lang="fr-FR" sz="2400" dirty="0" smtClean="0"/>
              <a:t>Morbidité </a:t>
            </a:r>
            <a:r>
              <a:rPr lang="fr-FR" sz="2400" dirty="0" err="1" smtClean="0"/>
              <a:t>Hosp</a:t>
            </a:r>
            <a:r>
              <a:rPr lang="fr-FR" sz="2400" dirty="0" smtClean="0"/>
              <a:t>. </a:t>
            </a:r>
            <a:r>
              <a:rPr lang="fr-FR" sz="2400" dirty="0" smtClean="0">
                <a:solidFill>
                  <a:srgbClr val="DC9E1F"/>
                </a:solidFill>
              </a:rPr>
              <a:t>19%</a:t>
            </a:r>
          </a:p>
          <a:p>
            <a:pPr>
              <a:defRPr/>
            </a:pPr>
            <a:r>
              <a:rPr lang="fr-FR" sz="2400" dirty="0" smtClean="0"/>
              <a:t>Mortalité péri opératoire: 3,6%</a:t>
            </a:r>
          </a:p>
          <a:p>
            <a:pPr>
              <a:defRPr/>
            </a:pPr>
            <a:r>
              <a:rPr lang="fr-FR" sz="2400" dirty="0" smtClean="0"/>
              <a:t>Mortalité à 30 jours: 2,5%</a:t>
            </a:r>
          </a:p>
          <a:p>
            <a:pPr>
              <a:defRPr/>
            </a:pPr>
            <a:r>
              <a:rPr lang="fr-FR" sz="2400" dirty="0" smtClean="0"/>
              <a:t>Mortalité à 1 an: </a:t>
            </a:r>
            <a:r>
              <a:rPr lang="fr-FR" sz="2400" dirty="0" smtClean="0">
                <a:solidFill>
                  <a:schemeClr val="tx2"/>
                </a:solidFill>
              </a:rPr>
              <a:t>16%</a:t>
            </a:r>
          </a:p>
          <a:p>
            <a:pPr>
              <a:defRPr/>
            </a:pPr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924800" cy="63341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Un problème de santé publique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6875463" y="1412875"/>
            <a:ext cx="792162" cy="431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164288" y="2924944"/>
            <a:ext cx="792162" cy="43338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875463" y="3933825"/>
            <a:ext cx="792162" cy="431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75463" y="5516563"/>
            <a:ext cx="792162" cy="43338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484784"/>
            <a:ext cx="3962400" cy="4392488"/>
          </a:xfrm>
          <a:ln w="9525" cmpd="sng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rgbClr val="DC9E1F"/>
                </a:solidFill>
              </a:rPr>
              <a:t>LUXATIONS: (8 – 14% Vanel 2003)</a:t>
            </a:r>
          </a:p>
          <a:p>
            <a:r>
              <a:rPr lang="fr-FR" sz="2400" dirty="0" smtClean="0"/>
              <a:t>Musculature</a:t>
            </a:r>
          </a:p>
          <a:p>
            <a:r>
              <a:rPr lang="fr-FR" sz="2400" dirty="0" smtClean="0"/>
              <a:t>Trouble psychiques</a:t>
            </a:r>
          </a:p>
          <a:p>
            <a:r>
              <a:rPr lang="fr-FR" sz="2400" dirty="0" smtClean="0"/>
              <a:t>Parkinson </a:t>
            </a:r>
          </a:p>
          <a:p>
            <a:r>
              <a:rPr lang="fr-FR" sz="2400" dirty="0"/>
              <a:t>P</a:t>
            </a:r>
            <a:r>
              <a:rPr lang="fr-FR" sz="2400" dirty="0" smtClean="0"/>
              <a:t>révention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DC9E1F"/>
                </a:solidFill>
              </a:rPr>
              <a:t>Préférer une PTH avec cotyle à double mobilité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FFFFFF"/>
                </a:solidFill>
              </a:rPr>
              <a:t>(1,2 % </a:t>
            </a:r>
            <a:r>
              <a:rPr lang="fr-FR" sz="2400" dirty="0" err="1" smtClean="0">
                <a:solidFill>
                  <a:srgbClr val="FFFFFF"/>
                </a:solidFill>
              </a:rPr>
              <a:t>Sofcot</a:t>
            </a:r>
            <a:r>
              <a:rPr lang="fr-FR" sz="2400" dirty="0" smtClean="0">
                <a:solidFill>
                  <a:srgbClr val="FFFFFF"/>
                </a:solidFill>
              </a:rPr>
              <a:t> 2009)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4716016" y="1484784"/>
            <a:ext cx="4190246" cy="4114800"/>
          </a:xfrm>
          <a:ln w="9525" cmpd="sng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rgbClr val="DC9E1F"/>
                </a:solidFill>
              </a:rPr>
              <a:t>FRACTURES PÉRI – PROTHÉTIQUE</a:t>
            </a:r>
          </a:p>
          <a:p>
            <a:r>
              <a:rPr lang="fr-FR" sz="2400" dirty="0" smtClean="0"/>
              <a:t>Ostéoporose</a:t>
            </a:r>
          </a:p>
          <a:p>
            <a:r>
              <a:rPr lang="fr-FR" sz="2400" dirty="0" smtClean="0"/>
              <a:t>Troubles de l’équilibre</a:t>
            </a:r>
          </a:p>
          <a:p>
            <a:r>
              <a:rPr lang="fr-FR" sz="2400" dirty="0" smtClean="0"/>
              <a:t>Plus fréquentes sur prothèses sans ciment</a:t>
            </a:r>
          </a:p>
          <a:p>
            <a:r>
              <a:rPr lang="fr-FR" sz="2400" dirty="0" smtClean="0"/>
              <a:t>« Effet de coin »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DC9E1F"/>
                </a:solidFill>
              </a:rPr>
              <a:t>Préférer les prothèses cimentées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1143000"/>
          </a:xfrm>
        </p:spPr>
        <p:txBody>
          <a:bodyPr/>
          <a:lstStyle/>
          <a:p>
            <a:r>
              <a:rPr lang="fr-FR" dirty="0" smtClean="0"/>
              <a:t> 2 Complications précoces redoutables des prothèses chez le sujet </a:t>
            </a:r>
            <a:r>
              <a:rPr lang="fr-FR" dirty="0" err="1" smtClean="0"/>
              <a:t>agé</a:t>
            </a:r>
            <a:endParaRPr lang="fr-FR" dirty="0"/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58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mtClean="0">
              <a:ea typeface="+mj-ea"/>
              <a:cs typeface="+mj-cs"/>
            </a:endParaRPr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867568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3600" dirty="0">
                <a:solidFill>
                  <a:srgbClr val="DC9E1F"/>
                </a:solidFill>
                <a:cs typeface="+mn-cs"/>
              </a:rPr>
              <a:t>Prothèse totale </a:t>
            </a:r>
            <a:endParaRPr lang="fr-FR" sz="3600" dirty="0" smtClean="0">
              <a:solidFill>
                <a:srgbClr val="DC9E1F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fr-FR" sz="2800" dirty="0" smtClean="0">
                <a:cs typeface="+mn-cs"/>
              </a:rPr>
              <a:t>avec </a:t>
            </a:r>
            <a:r>
              <a:rPr lang="fr-FR" sz="2800" dirty="0">
                <a:cs typeface="+mn-cs"/>
              </a:rPr>
              <a:t>cupule à double mobilité « anti luxation »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7740650" y="6524625"/>
            <a:ext cx="1296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800">
                <a:cs typeface="+mn-cs"/>
              </a:rPr>
              <a:t>Photos J. Chouteau</a:t>
            </a:r>
          </a:p>
        </p:txBody>
      </p:sp>
      <p:pic>
        <p:nvPicPr>
          <p:cNvPr id="2" name="Image 1" descr="Capture d’écran 2015-10-04 à 15.1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096344" cy="4187102"/>
          </a:xfrm>
          <a:prstGeom prst="rect">
            <a:avLst/>
          </a:prstGeom>
          <a:ln>
            <a:solidFill>
              <a:srgbClr val="DC9E1F"/>
            </a:solidFill>
          </a:ln>
        </p:spPr>
      </p:pic>
      <p:sp>
        <p:nvSpPr>
          <p:cNvPr id="7" name="Rectangle 3" descr="chouteau 260"/>
          <p:cNvSpPr>
            <a:spLocks noGrp="1" noChangeAspect="1" noChangeArrowheads="1"/>
          </p:cNvSpPr>
          <p:nvPr isPhoto="1"/>
        </p:nvSpPr>
        <p:spPr bwMode="auto">
          <a:xfrm>
            <a:off x="1240306" y="1484239"/>
            <a:ext cx="2944081" cy="4179129"/>
          </a:xfrm>
          <a:prstGeom prst="rect">
            <a:avLst/>
          </a:prstGeom>
          <a:blipFill dpi="0" rotWithShape="1">
            <a:blip r:embed="rId4"/>
            <a:srcRect/>
            <a:stretch>
              <a:fillRect r="-19"/>
            </a:stretch>
          </a:blipFill>
          <a:ln w="9525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Fractures péri –prothétiques</a:t>
            </a:r>
            <a:br>
              <a:rPr lang="fr-FR" dirty="0" smtClean="0"/>
            </a:br>
            <a:r>
              <a:rPr lang="fr-FR" dirty="0" smtClean="0"/>
              <a:t>classification de </a:t>
            </a:r>
            <a:r>
              <a:rPr lang="fr-FR" dirty="0" err="1" smtClean="0"/>
              <a:t>vancouver</a:t>
            </a:r>
            <a:endParaRPr lang="fr-FR" dirty="0"/>
          </a:p>
        </p:txBody>
      </p:sp>
      <p:pic>
        <p:nvPicPr>
          <p:cNvPr id="3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Capture d’écran 2015-10-08 à 23.45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416824" cy="406950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652120" y="2924944"/>
            <a:ext cx="936104" cy="11521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835696" y="2348880"/>
            <a:ext cx="936104" cy="11521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28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5-10-04 à 15.2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360788" cy="5013176"/>
          </a:xfrm>
          <a:prstGeom prst="rect">
            <a:avLst/>
          </a:prstGeom>
        </p:spPr>
      </p:pic>
      <p:pic>
        <p:nvPicPr>
          <p:cNvPr id="6" name="Image 5" descr="Capture d’écran 2015-10-04 à 1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7"/>
            <a:ext cx="3444246" cy="4896543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2771800" y="3068960"/>
            <a:ext cx="504056" cy="43204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51520" y="6093296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Vancouver A </a:t>
            </a:r>
            <a:r>
              <a:rPr lang="fr-FR" baseline="30000" dirty="0" smtClean="0"/>
              <a:t>L</a:t>
            </a:r>
            <a:endParaRPr lang="fr-FR" baseline="30000" dirty="0"/>
          </a:p>
        </p:txBody>
      </p:sp>
      <p:sp>
        <p:nvSpPr>
          <p:cNvPr id="19" name="Ellipse 18"/>
          <p:cNvSpPr/>
          <p:nvPr/>
        </p:nvSpPr>
        <p:spPr>
          <a:xfrm flipH="1">
            <a:off x="1691680" y="1772816"/>
            <a:ext cx="1053830" cy="3384376"/>
          </a:xfrm>
          <a:prstGeom prst="ellipse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66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2" descr="barleon fracture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r="113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space réservé du contenu 14" descr="Capture d’écran 2015-10-04 à 15.30.51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r="2431"/>
          <a:stretch>
            <a:fillRect/>
          </a:stretch>
        </p:blipFill>
        <p:spPr/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10872" cy="1143000"/>
          </a:xfrm>
        </p:spPr>
        <p:txBody>
          <a:bodyPr/>
          <a:lstStyle/>
          <a:p>
            <a:r>
              <a:rPr lang="fr-FR" dirty="0" smtClean="0">
                <a:solidFill>
                  <a:srgbClr val="DC9E1F"/>
                </a:solidFill>
              </a:rPr>
              <a:t>La fracture péri-prothétique est une complication fréquente chez le </a:t>
            </a:r>
            <a:r>
              <a:rPr lang="fr-FR" dirty="0" err="1" smtClean="0">
                <a:solidFill>
                  <a:srgbClr val="DC9E1F"/>
                </a:solidFill>
              </a:rPr>
              <a:t>sujEt</a:t>
            </a:r>
            <a:r>
              <a:rPr lang="fr-FR" dirty="0" smtClean="0">
                <a:solidFill>
                  <a:srgbClr val="DC9E1F"/>
                </a:solidFill>
              </a:rPr>
              <a:t> âgé</a:t>
            </a:r>
            <a:endParaRPr lang="fr-FR" dirty="0">
              <a:solidFill>
                <a:srgbClr val="DC9E1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5576" y="494116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latin typeface="Arial"/>
                <a:cs typeface="Arial"/>
              </a:rPr>
              <a:t>Fracture sous prothétique sans mobilisation de la tige</a:t>
            </a:r>
            <a:endParaRPr lang="fr-FR" sz="18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4048" y="5085184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800" dirty="0" smtClean="0">
                <a:latin typeface="Arial"/>
                <a:cs typeface="Arial"/>
              </a:rPr>
              <a:t>Ostéosynthèse par plaque et câbles</a:t>
            </a:r>
            <a:endParaRPr lang="fr-FR" sz="1800" dirty="0">
              <a:latin typeface="Arial"/>
              <a:cs typeface="Arial"/>
            </a:endParaRP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1560" y="6093296"/>
            <a:ext cx="27634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Vancouver 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894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1008112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La fracture péri-prothétique est une complication fréquente chez le </a:t>
            </a:r>
            <a:r>
              <a:rPr lang="fr-FR" dirty="0" err="1" smtClean="0">
                <a:solidFill>
                  <a:schemeClr val="tx2"/>
                </a:solidFill>
              </a:rPr>
              <a:t>sujET</a:t>
            </a:r>
            <a:r>
              <a:rPr lang="fr-FR" dirty="0" smtClean="0">
                <a:solidFill>
                  <a:schemeClr val="tx2"/>
                </a:solidFill>
              </a:rPr>
              <a:t> âgé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racture fémur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971800" cy="396240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DSCN1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2800350" cy="373380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0657" y="3136612"/>
            <a:ext cx="6226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 charset="0"/>
                <a:cs typeface="Wingdings" charset="0"/>
              </a:rPr>
              <a:t>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411760" y="2204864"/>
            <a:ext cx="5427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Wingdings" charset="0"/>
                <a:cs typeface="Wingdings" charset="0"/>
              </a:rPr>
              <a:t>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5373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dirty="0">
                <a:latin typeface="Arial"/>
                <a:cs typeface="Arial"/>
              </a:rPr>
              <a:t>Fracture avec enfoncement de la tige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04047" y="5229200"/>
            <a:ext cx="4107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Mise en place d</a:t>
            </a:r>
            <a:r>
              <a:rPr lang="ja-JP" altLang="fr-FR" sz="1800" dirty="0"/>
              <a:t>’</a:t>
            </a:r>
            <a:r>
              <a:rPr lang="fr-FR" altLang="ja-JP" sz="1800" dirty="0"/>
              <a:t>une tige </a:t>
            </a:r>
            <a:r>
              <a:rPr lang="fr-FR" altLang="ja-JP" sz="1800" dirty="0" smtClean="0"/>
              <a:t>longue </a:t>
            </a:r>
            <a:r>
              <a:rPr lang="fr-FR" altLang="ja-JP" sz="1800" dirty="0"/>
              <a:t>verrouillée + câbles</a:t>
            </a:r>
            <a:endParaRPr lang="fr-FR" sz="1800" dirty="0"/>
          </a:p>
        </p:txBody>
      </p:sp>
      <p:sp>
        <p:nvSpPr>
          <p:cNvPr id="15" name="Forme libre 14"/>
          <p:cNvSpPr/>
          <p:nvPr/>
        </p:nvSpPr>
        <p:spPr>
          <a:xfrm>
            <a:off x="2244387" y="2984500"/>
            <a:ext cx="740113" cy="1866900"/>
          </a:xfrm>
          <a:custGeom>
            <a:avLst/>
            <a:gdLst>
              <a:gd name="connsiteX0" fmla="*/ 663913 w 740113"/>
              <a:gd name="connsiteY0" fmla="*/ 0 h 1866900"/>
              <a:gd name="connsiteX1" fmla="*/ 663913 w 740113"/>
              <a:gd name="connsiteY1" fmla="*/ 0 h 1866900"/>
              <a:gd name="connsiteX2" fmla="*/ 486113 w 740113"/>
              <a:gd name="connsiteY2" fmla="*/ 25400 h 1866900"/>
              <a:gd name="connsiteX3" fmla="*/ 448013 w 740113"/>
              <a:gd name="connsiteY3" fmla="*/ 38100 h 1866900"/>
              <a:gd name="connsiteX4" fmla="*/ 321013 w 740113"/>
              <a:gd name="connsiteY4" fmla="*/ 139700 h 1866900"/>
              <a:gd name="connsiteX5" fmla="*/ 257513 w 740113"/>
              <a:gd name="connsiteY5" fmla="*/ 215900 h 1866900"/>
              <a:gd name="connsiteX6" fmla="*/ 206713 w 740113"/>
              <a:gd name="connsiteY6" fmla="*/ 292100 h 1866900"/>
              <a:gd name="connsiteX7" fmla="*/ 143213 w 740113"/>
              <a:gd name="connsiteY7" fmla="*/ 381000 h 1866900"/>
              <a:gd name="connsiteX8" fmla="*/ 92413 w 740113"/>
              <a:gd name="connsiteY8" fmla="*/ 495300 h 1866900"/>
              <a:gd name="connsiteX9" fmla="*/ 41613 w 740113"/>
              <a:gd name="connsiteY9" fmla="*/ 622300 h 1866900"/>
              <a:gd name="connsiteX10" fmla="*/ 16213 w 740113"/>
              <a:gd name="connsiteY10" fmla="*/ 711200 h 1866900"/>
              <a:gd name="connsiteX11" fmla="*/ 16213 w 740113"/>
              <a:gd name="connsiteY11" fmla="*/ 1092200 h 1866900"/>
              <a:gd name="connsiteX12" fmla="*/ 67013 w 740113"/>
              <a:gd name="connsiteY12" fmla="*/ 1117600 h 1866900"/>
              <a:gd name="connsiteX13" fmla="*/ 143213 w 740113"/>
              <a:gd name="connsiteY13" fmla="*/ 1168400 h 1866900"/>
              <a:gd name="connsiteX14" fmla="*/ 219413 w 740113"/>
              <a:gd name="connsiteY14" fmla="*/ 1206500 h 1866900"/>
              <a:gd name="connsiteX15" fmla="*/ 270213 w 740113"/>
              <a:gd name="connsiteY15" fmla="*/ 1219200 h 1866900"/>
              <a:gd name="connsiteX16" fmla="*/ 359113 w 740113"/>
              <a:gd name="connsiteY16" fmla="*/ 1244600 h 1866900"/>
              <a:gd name="connsiteX17" fmla="*/ 486113 w 740113"/>
              <a:gd name="connsiteY17" fmla="*/ 1270000 h 1866900"/>
              <a:gd name="connsiteX18" fmla="*/ 625813 w 740113"/>
              <a:gd name="connsiteY18" fmla="*/ 1346200 h 1866900"/>
              <a:gd name="connsiteX19" fmla="*/ 714713 w 740113"/>
              <a:gd name="connsiteY19" fmla="*/ 1460500 h 1866900"/>
              <a:gd name="connsiteX20" fmla="*/ 740113 w 740113"/>
              <a:gd name="connsiteY20" fmla="*/ 1536700 h 1866900"/>
              <a:gd name="connsiteX21" fmla="*/ 727413 w 740113"/>
              <a:gd name="connsiteY21" fmla="*/ 1727200 h 1866900"/>
              <a:gd name="connsiteX22" fmla="*/ 714713 w 740113"/>
              <a:gd name="connsiteY22" fmla="*/ 1765300 h 1866900"/>
              <a:gd name="connsiteX23" fmla="*/ 689313 w 740113"/>
              <a:gd name="connsiteY23" fmla="*/ 1828800 h 1866900"/>
              <a:gd name="connsiteX24" fmla="*/ 689313 w 740113"/>
              <a:gd name="connsiteY24" fmla="*/ 1866900 h 1866900"/>
              <a:gd name="connsiteX25" fmla="*/ 689313 w 740113"/>
              <a:gd name="connsiteY25" fmla="*/ 1866900 h 1866900"/>
              <a:gd name="connsiteX26" fmla="*/ 689313 w 740113"/>
              <a:gd name="connsiteY26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0113" h="1866900">
                <a:moveTo>
                  <a:pt x="663913" y="0"/>
                </a:moveTo>
                <a:lnTo>
                  <a:pt x="663913" y="0"/>
                </a:lnTo>
                <a:cubicBezTo>
                  <a:pt x="592789" y="7903"/>
                  <a:pt x="550811" y="9226"/>
                  <a:pt x="486113" y="25400"/>
                </a:cubicBezTo>
                <a:cubicBezTo>
                  <a:pt x="473126" y="28647"/>
                  <a:pt x="460713" y="33867"/>
                  <a:pt x="448013" y="38100"/>
                </a:cubicBezTo>
                <a:cubicBezTo>
                  <a:pt x="358426" y="127687"/>
                  <a:pt x="403942" y="98236"/>
                  <a:pt x="321013" y="139700"/>
                </a:cubicBezTo>
                <a:cubicBezTo>
                  <a:pt x="230249" y="275846"/>
                  <a:pt x="371596" y="69221"/>
                  <a:pt x="257513" y="215900"/>
                </a:cubicBezTo>
                <a:cubicBezTo>
                  <a:pt x="238771" y="239997"/>
                  <a:pt x="224219" y="267091"/>
                  <a:pt x="206713" y="292100"/>
                </a:cubicBezTo>
                <a:cubicBezTo>
                  <a:pt x="185512" y="322387"/>
                  <a:pt x="161564" y="348886"/>
                  <a:pt x="143213" y="381000"/>
                </a:cubicBezTo>
                <a:cubicBezTo>
                  <a:pt x="111949" y="435712"/>
                  <a:pt x="119629" y="434065"/>
                  <a:pt x="92413" y="495300"/>
                </a:cubicBezTo>
                <a:cubicBezTo>
                  <a:pt x="62382" y="562869"/>
                  <a:pt x="62615" y="538292"/>
                  <a:pt x="41613" y="622300"/>
                </a:cubicBezTo>
                <a:cubicBezTo>
                  <a:pt x="25666" y="686087"/>
                  <a:pt x="34433" y="656541"/>
                  <a:pt x="16213" y="711200"/>
                </a:cubicBezTo>
                <a:cubicBezTo>
                  <a:pt x="4789" y="836867"/>
                  <a:pt x="-13703" y="966552"/>
                  <a:pt x="16213" y="1092200"/>
                </a:cubicBezTo>
                <a:cubicBezTo>
                  <a:pt x="20598" y="1110617"/>
                  <a:pt x="50779" y="1107860"/>
                  <a:pt x="67013" y="1117600"/>
                </a:cubicBezTo>
                <a:cubicBezTo>
                  <a:pt x="93190" y="1133306"/>
                  <a:pt x="114253" y="1158747"/>
                  <a:pt x="143213" y="1168400"/>
                </a:cubicBezTo>
                <a:cubicBezTo>
                  <a:pt x="303756" y="1221914"/>
                  <a:pt x="47078" y="1132642"/>
                  <a:pt x="219413" y="1206500"/>
                </a:cubicBezTo>
                <a:cubicBezTo>
                  <a:pt x="235456" y="1213376"/>
                  <a:pt x="253430" y="1214405"/>
                  <a:pt x="270213" y="1219200"/>
                </a:cubicBezTo>
                <a:cubicBezTo>
                  <a:pt x="326700" y="1235339"/>
                  <a:pt x="292943" y="1231366"/>
                  <a:pt x="359113" y="1244600"/>
                </a:cubicBezTo>
                <a:cubicBezTo>
                  <a:pt x="514808" y="1275739"/>
                  <a:pt x="368117" y="1240501"/>
                  <a:pt x="486113" y="1270000"/>
                </a:cubicBezTo>
                <a:cubicBezTo>
                  <a:pt x="581281" y="1333446"/>
                  <a:pt x="533969" y="1309463"/>
                  <a:pt x="625813" y="1346200"/>
                </a:cubicBezTo>
                <a:cubicBezTo>
                  <a:pt x="658687" y="1379074"/>
                  <a:pt x="699522" y="1414928"/>
                  <a:pt x="714713" y="1460500"/>
                </a:cubicBezTo>
                <a:lnTo>
                  <a:pt x="740113" y="1536700"/>
                </a:lnTo>
                <a:cubicBezTo>
                  <a:pt x="735880" y="1600200"/>
                  <a:pt x="734441" y="1663948"/>
                  <a:pt x="727413" y="1727200"/>
                </a:cubicBezTo>
                <a:cubicBezTo>
                  <a:pt x="725935" y="1740505"/>
                  <a:pt x="719413" y="1752765"/>
                  <a:pt x="714713" y="1765300"/>
                </a:cubicBezTo>
                <a:cubicBezTo>
                  <a:pt x="706708" y="1786646"/>
                  <a:pt x="694842" y="1806683"/>
                  <a:pt x="689313" y="1828800"/>
                </a:cubicBezTo>
                <a:cubicBezTo>
                  <a:pt x="686233" y="1841121"/>
                  <a:pt x="689313" y="1854200"/>
                  <a:pt x="689313" y="1866900"/>
                </a:cubicBezTo>
                <a:lnTo>
                  <a:pt x="689313" y="1866900"/>
                </a:lnTo>
                <a:lnTo>
                  <a:pt x="689313" y="1866900"/>
                </a:lnTo>
              </a:path>
            </a:pathLst>
          </a:cu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67544" y="6093296"/>
            <a:ext cx="34563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Vancouver B3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32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7924800" cy="63408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FRACTURES Trochantériennes</a:t>
            </a:r>
          </a:p>
        </p:txBody>
      </p:sp>
      <p:pic>
        <p:nvPicPr>
          <p:cNvPr id="3072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268760"/>
            <a:ext cx="4014787" cy="411480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71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9" name="Picture 1031" descr="fr%20per%20troch%20simpl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60648"/>
            <a:ext cx="5905500" cy="1895475"/>
          </a:xfrm>
          <a:ln w="19050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49500"/>
            <a:ext cx="8458200" cy="576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cap="none" dirty="0" smtClean="0">
                <a:solidFill>
                  <a:schemeClr val="tx2"/>
                </a:solidFill>
                <a:latin typeface="Arial"/>
                <a:cs typeface="Arial"/>
              </a:rPr>
              <a:t>Fractures cervico - trochantériennes</a:t>
            </a:r>
            <a:endParaRPr lang="fr-FR" sz="2400" cap="none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5876925"/>
            <a:ext cx="845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fr-FR" sz="2400" dirty="0">
                <a:solidFill>
                  <a:schemeClr val="tx2"/>
                </a:solidFill>
                <a:latin typeface="Arial"/>
                <a:cs typeface="Arial"/>
              </a:rPr>
              <a:t>Fractures per-trochantériennes ( + ou -) complexes</a:t>
            </a:r>
          </a:p>
        </p:txBody>
      </p:sp>
      <p:pic>
        <p:nvPicPr>
          <p:cNvPr id="6" name="Picture 1033" descr="Fract%20per%20troch%20comple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501008"/>
            <a:ext cx="6119813" cy="1809750"/>
          </a:xfrm>
          <a:prstGeom prst="rect">
            <a:avLst/>
          </a:prstGeom>
          <a:noFill/>
          <a:ln w="19050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3429000"/>
            <a:ext cx="2016224" cy="1887476"/>
          </a:xfrm>
          <a:prstGeom prst="rect">
            <a:avLst/>
          </a:prstGeom>
          <a:ln w="19050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frac cervico tro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32656"/>
            <a:ext cx="1991621" cy="2468550"/>
          </a:xfrm>
          <a:prstGeom prst="rect">
            <a:avLst/>
          </a:prstGeom>
          <a:ln>
            <a:solidFill>
              <a:srgbClr val="DC9E1F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8" name="Picture 18" descr="Fract%20troch-diaphysair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6632"/>
            <a:ext cx="5832475" cy="2020887"/>
          </a:xfrm>
          <a:ln w="6350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179512" y="2348880"/>
            <a:ext cx="7344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fr-FR" sz="2800" dirty="0">
                <a:solidFill>
                  <a:schemeClr val="tx2"/>
                </a:solidFill>
                <a:latin typeface="Arial"/>
                <a:cs typeface="Arial"/>
              </a:rPr>
              <a:t>Fractures </a:t>
            </a:r>
            <a:r>
              <a:rPr lang="fr-FR" sz="2800" dirty="0" smtClean="0">
                <a:solidFill>
                  <a:schemeClr val="tx2"/>
                </a:solidFill>
                <a:latin typeface="Arial"/>
                <a:cs typeface="Arial"/>
              </a:rPr>
              <a:t> per et sous</a:t>
            </a:r>
            <a:r>
              <a:rPr lang="fr-FR" sz="2800" dirty="0">
                <a:solidFill>
                  <a:schemeClr val="tx2"/>
                </a:solidFill>
                <a:latin typeface="Arial"/>
                <a:cs typeface="Arial"/>
              </a:rPr>
              <a:t>-trochantériennes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23528" y="537321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DC9E1F"/>
                </a:solidFill>
                <a:latin typeface="Arial"/>
                <a:cs typeface="Arial"/>
              </a:rPr>
              <a:t>Fractures </a:t>
            </a:r>
            <a:r>
              <a:rPr lang="fr-FR" sz="2800" dirty="0" err="1" smtClean="0">
                <a:solidFill>
                  <a:srgbClr val="DC9E1F"/>
                </a:solidFill>
                <a:latin typeface="Arial"/>
                <a:cs typeface="Arial"/>
              </a:rPr>
              <a:t>trochantéro</a:t>
            </a:r>
            <a:r>
              <a:rPr lang="fr-FR" sz="2800" dirty="0" smtClean="0">
                <a:solidFill>
                  <a:srgbClr val="DC9E1F"/>
                </a:solidFill>
                <a:latin typeface="Arial"/>
                <a:cs typeface="Arial"/>
              </a:rPr>
              <a:t> diaphysaires</a:t>
            </a:r>
            <a:endParaRPr lang="fr-FR" sz="2800" dirty="0">
              <a:solidFill>
                <a:srgbClr val="DC9E1F"/>
              </a:solidFill>
              <a:latin typeface="Arial"/>
              <a:cs typeface="Arial"/>
            </a:endParaRPr>
          </a:p>
        </p:txBody>
      </p:sp>
      <p:pic>
        <p:nvPicPr>
          <p:cNvPr id="7" name="Picture 22" descr="Fract%20sous%20tro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996952"/>
            <a:ext cx="3455987" cy="2368550"/>
          </a:xfrm>
          <a:prstGeom prst="rect">
            <a:avLst/>
          </a:prstGeom>
          <a:noFill/>
          <a:ln w="6350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116632"/>
            <a:ext cx="2159471" cy="2178522"/>
          </a:xfrm>
          <a:prstGeom prst="rect">
            <a:avLst/>
          </a:prstGeom>
          <a:ln w="6350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9" name="Rectangle 4" descr="chouteau 315"/>
          <p:cNvSpPr>
            <a:spLocks noGrp="1" noChangeAspect="1" noChangeArrowheads="1"/>
          </p:cNvSpPr>
          <p:nvPr isPhoto="1"/>
        </p:nvSpPr>
        <p:spPr bwMode="auto">
          <a:xfrm>
            <a:off x="6732240" y="2708921"/>
            <a:ext cx="2161419" cy="3168352"/>
          </a:xfrm>
          <a:prstGeom prst="rect">
            <a:avLst/>
          </a:prstGeom>
          <a:blipFill dpi="0" rotWithShape="1">
            <a:blip r:embed="rId5"/>
            <a:srcRect/>
            <a:stretch>
              <a:fillRect r="-6"/>
            </a:stretch>
          </a:blipFill>
          <a:ln w="6350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58200" cy="700088"/>
          </a:xfrm>
        </p:spPr>
        <p:txBody>
          <a:bodyPr/>
          <a:lstStyle/>
          <a:p>
            <a:pPr>
              <a:defRPr/>
            </a:pPr>
            <a:r>
              <a:rPr lang="fr-FR" sz="3200" dirty="0" smtClean="0">
                <a:solidFill>
                  <a:srgbClr val="DC9E1F"/>
                </a:solidFill>
              </a:rPr>
              <a:t>Cahier des charges de l’ostéosynthèse</a:t>
            </a:r>
            <a:endParaRPr lang="fr-FR" sz="3200" dirty="0">
              <a:solidFill>
                <a:srgbClr val="DC9E1F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"/>
          </p:nvPr>
        </p:nvSpPr>
        <p:spPr>
          <a:xfrm>
            <a:off x="683568" y="1241723"/>
            <a:ext cx="4462264" cy="449153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fr-FR" sz="3200" dirty="0" smtClean="0"/>
              <a:t>Solide</a:t>
            </a:r>
          </a:p>
          <a:p>
            <a:pPr>
              <a:defRPr/>
            </a:pPr>
            <a:r>
              <a:rPr lang="fr-FR" sz="3200" dirty="0" smtClean="0"/>
              <a:t>Permettant la mise en charge immédiate</a:t>
            </a:r>
          </a:p>
          <a:p>
            <a:pPr>
              <a:defRPr/>
            </a:pPr>
            <a:r>
              <a:rPr lang="fr-FR" sz="3200" dirty="0" smtClean="0"/>
              <a:t>Consolidation anatomique</a:t>
            </a:r>
          </a:p>
          <a:p>
            <a:pPr>
              <a:defRPr/>
            </a:pPr>
            <a:r>
              <a:rPr lang="fr-FR" sz="3200" dirty="0" smtClean="0"/>
              <a:t>Restauration fonction antérieure</a:t>
            </a:r>
          </a:p>
          <a:p>
            <a:pPr>
              <a:defRPr/>
            </a:pPr>
            <a:r>
              <a:rPr lang="fr-FR" sz="3200" dirty="0" smtClean="0"/>
              <a:t>Peu de </a:t>
            </a:r>
            <a:r>
              <a:rPr lang="fr-FR" sz="3200" dirty="0" smtClean="0"/>
              <a:t>complications</a:t>
            </a:r>
          </a:p>
          <a:p>
            <a:pPr>
              <a:defRPr/>
            </a:pPr>
            <a:r>
              <a:rPr lang="fr-FR" sz="3200" dirty="0" smtClean="0"/>
              <a:t>Mini invasive</a:t>
            </a:r>
            <a:endParaRPr lang="fr-FR" sz="3200" dirty="0" smtClean="0"/>
          </a:p>
          <a:p>
            <a:pPr>
              <a:defRPr/>
            </a:pPr>
            <a:endParaRPr lang="fr-FR" sz="3200" dirty="0"/>
          </a:p>
        </p:txBody>
      </p:sp>
      <p:pic>
        <p:nvPicPr>
          <p:cNvPr id="28675" name="Espace réservé de l'image de la bibliothèque 5" descr="Chien-b-quilles.jpg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r="8601"/>
          <a:stretch>
            <a:fillRect/>
          </a:stretch>
        </p:blipFill>
        <p:spPr bwMode="auto">
          <a:xfrm>
            <a:off x="5508625" y="1341438"/>
            <a:ext cx="2803525" cy="3763962"/>
          </a:xfrm>
        </p:spPr>
      </p:pic>
      <p:pic>
        <p:nvPicPr>
          <p:cNvPr id="2867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249738" cy="706437"/>
          </a:xfrm>
        </p:spPr>
        <p:txBody>
          <a:bodyPr/>
          <a:lstStyle/>
          <a:p>
            <a:pPr>
              <a:defRPr/>
            </a:pPr>
            <a:r>
              <a:rPr lang="fr-FR" sz="3600" dirty="0" smtClean="0">
                <a:solidFill>
                  <a:srgbClr val="DC9E1F"/>
                </a:solidFill>
              </a:rPr>
              <a:t>Prise en charge</a:t>
            </a:r>
            <a:endParaRPr lang="fr-FR" sz="3600" dirty="0">
              <a:solidFill>
                <a:srgbClr val="DC9E1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11560" y="1412776"/>
            <a:ext cx="3243262" cy="2908300"/>
          </a:xfrm>
        </p:spPr>
        <p:txBody>
          <a:bodyPr/>
          <a:lstStyle/>
          <a:p>
            <a:pPr>
              <a:defRPr/>
            </a:pPr>
            <a:r>
              <a:rPr lang="fr-FR" sz="3600" dirty="0" smtClean="0"/>
              <a:t>Par qui ?</a:t>
            </a:r>
          </a:p>
          <a:p>
            <a:pPr>
              <a:defRPr/>
            </a:pPr>
            <a:r>
              <a:rPr lang="fr-FR" sz="3600" dirty="0" smtClean="0"/>
              <a:t>Quand ?</a:t>
            </a:r>
          </a:p>
          <a:p>
            <a:pPr>
              <a:defRPr/>
            </a:pPr>
            <a:r>
              <a:rPr lang="fr-FR" sz="3600" dirty="0" smtClean="0"/>
              <a:t>Comment ?</a:t>
            </a:r>
          </a:p>
        </p:txBody>
      </p:sp>
      <p:pic>
        <p:nvPicPr>
          <p:cNvPr id="26627" name="Image 3" descr="Capture d’écran 2015-10-03 à 16.3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2017712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 4" descr="Capture d’écran 2015-10-03 à 16.34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44" y="260648"/>
            <a:ext cx="2563812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 7" descr="Capture d’écran 2015-09-29 à 15.57.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2700337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 10" descr="Capture d’écran 2015-10-03 à 16.44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81" y="1988840"/>
            <a:ext cx="41306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readaptation-fracture-hanche-2-300x2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49080"/>
            <a:ext cx="2520280" cy="168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458200" cy="503783"/>
          </a:xfrm>
          <a:ln w="2857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tx2"/>
                </a:solidFill>
                <a:ea typeface="+mj-ea"/>
                <a:cs typeface="+mj-cs"/>
              </a:rPr>
              <a:t>Traitement des fractures trochantériennes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052736"/>
            <a:ext cx="5326062" cy="57606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r>
              <a:rPr lang="fr-FR" sz="2800" dirty="0" smtClean="0">
                <a:latin typeface="Arial"/>
                <a:cs typeface="Arial"/>
              </a:rPr>
              <a:t>Ostéosynthèse à foyer ouvert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8397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1520825" cy="3022600"/>
          </a:xfrm>
          <a:ln w="28575">
            <a:solidFill>
              <a:srgbClr val="FCFCFC"/>
            </a:solidFill>
            <a:miter lim="800000"/>
            <a:headEnd/>
            <a:tailEnd/>
          </a:ln>
        </p:spPr>
      </p:pic>
      <p:pic>
        <p:nvPicPr>
          <p:cNvPr id="206855" name="Picture 7" descr="plaque%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1772816"/>
            <a:ext cx="1778000" cy="3024187"/>
          </a:xfrm>
          <a:ln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3973" name="Picture 9" descr="vis%20compre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2130425" cy="3095625"/>
          </a:xfrm>
          <a:prstGeom prst="rect">
            <a:avLst/>
          </a:prstGeom>
          <a:noFill/>
          <a:ln w="9525">
            <a:solidFill>
              <a:srgbClr val="FCFC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323528" y="5013176"/>
            <a:ext cx="8316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dirty="0">
                <a:latin typeface="Arial"/>
                <a:cs typeface="Arial"/>
              </a:rPr>
              <a:t>Plaque de </a:t>
            </a:r>
            <a:r>
              <a:rPr lang="fr-FR" sz="1800" dirty="0" smtClean="0">
                <a:latin typeface="Arial"/>
                <a:cs typeface="Arial"/>
              </a:rPr>
              <a:t>Judet   Plaque </a:t>
            </a:r>
            <a:r>
              <a:rPr lang="fr-FR" sz="1800" dirty="0">
                <a:latin typeface="Arial"/>
                <a:cs typeface="Arial"/>
              </a:rPr>
              <a:t>de Chiron  </a:t>
            </a:r>
            <a:r>
              <a:rPr lang="fr-FR" sz="1800" dirty="0" smtClean="0">
                <a:latin typeface="Arial"/>
                <a:cs typeface="Arial"/>
              </a:rPr>
              <a:t>     Vis </a:t>
            </a:r>
            <a:r>
              <a:rPr lang="fr-FR" sz="1800" dirty="0">
                <a:latin typeface="Arial"/>
                <a:cs typeface="Arial"/>
              </a:rPr>
              <a:t>à </a:t>
            </a:r>
            <a:r>
              <a:rPr lang="fr-FR" sz="1800" dirty="0" smtClean="0">
                <a:latin typeface="Arial"/>
                <a:cs typeface="Arial"/>
              </a:rPr>
              <a:t>compression        Clou - plaque</a:t>
            </a:r>
            <a:endParaRPr lang="fr-FR" sz="1800" dirty="0">
              <a:latin typeface="Arial"/>
              <a:cs typeface="Arial"/>
            </a:endParaRPr>
          </a:p>
        </p:txBody>
      </p:sp>
      <p:pic>
        <p:nvPicPr>
          <p:cNvPr id="2" name="Image 1" descr="Capture d’écran 2015-10-03 à 15.54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72816"/>
            <a:ext cx="1584176" cy="3156213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4572000" y="1844824"/>
            <a:ext cx="72008" cy="295232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4572000" y="2204864"/>
            <a:ext cx="129614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lèche vers le bas 6"/>
          <p:cNvSpPr/>
          <p:nvPr/>
        </p:nvSpPr>
        <p:spPr>
          <a:xfrm>
            <a:off x="5796136" y="2564904"/>
            <a:ext cx="333751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mtClean="0">
              <a:ea typeface="+mj-ea"/>
              <a:cs typeface="+mj-cs"/>
            </a:endParaRPr>
          </a:p>
        </p:txBody>
      </p:sp>
      <p:sp>
        <p:nvSpPr>
          <p:cNvPr id="361475" name="Rectangle 3" descr="chouteau 316"/>
          <p:cNvSpPr>
            <a:spLocks noGrp="1" noChangeAspect="1" noChangeArrowheads="1"/>
          </p:cNvSpPr>
          <p:nvPr isPhoto="1"/>
        </p:nvSpPr>
        <p:spPr bwMode="auto">
          <a:xfrm>
            <a:off x="467544" y="620688"/>
            <a:ext cx="4537075" cy="2874962"/>
          </a:xfrm>
          <a:prstGeom prst="rect">
            <a:avLst/>
          </a:prstGeom>
          <a:blipFill dpi="0" rotWithShape="1">
            <a:blip r:embed="rId2"/>
            <a:srcRect/>
            <a:stretch>
              <a:fillRect r="-5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1476" name="Rectangle 4" descr="chouteau 318"/>
          <p:cNvSpPr>
            <a:spLocks noGrp="1" noChangeAspect="1" noChangeArrowheads="1"/>
          </p:cNvSpPr>
          <p:nvPr isPhoto="1"/>
        </p:nvSpPr>
        <p:spPr bwMode="auto">
          <a:xfrm>
            <a:off x="540569" y="3716313"/>
            <a:ext cx="4413250" cy="2919412"/>
          </a:xfrm>
          <a:prstGeom prst="rect">
            <a:avLst/>
          </a:prstGeom>
          <a:blipFill dpi="0" rotWithShape="1">
            <a:blip r:embed="rId3"/>
            <a:srcRect/>
            <a:stretch>
              <a:fillRect r="-2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8713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400" dirty="0">
                <a:latin typeface="Arial"/>
                <a:cs typeface="Arial"/>
              </a:rPr>
              <a:t>Mise en place d’une plaque de Judet sur table </a:t>
            </a:r>
            <a:r>
              <a:rPr lang="fr-FR" sz="2400" dirty="0" smtClean="0">
                <a:latin typeface="Arial"/>
                <a:cs typeface="Arial"/>
              </a:rPr>
              <a:t>orthopédique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361478" name="Text Box 6"/>
          <p:cNvSpPr txBox="1">
            <a:spLocks noChangeArrowheads="1"/>
          </p:cNvSpPr>
          <p:nvPr/>
        </p:nvSpPr>
        <p:spPr bwMode="auto">
          <a:xfrm>
            <a:off x="7667625" y="6524625"/>
            <a:ext cx="1223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>
                <a:latin typeface="Times New Roman" charset="0"/>
                <a:cs typeface="+mn-cs"/>
              </a:rPr>
              <a:t>Photos J. Chouteau</a:t>
            </a:r>
          </a:p>
        </p:txBody>
      </p:sp>
      <p:sp>
        <p:nvSpPr>
          <p:cNvPr id="7" name="Rectangle 3" descr="chouteau 320"/>
          <p:cNvSpPr>
            <a:spLocks noGrp="1" noChangeAspect="1" noChangeArrowheads="1"/>
          </p:cNvSpPr>
          <p:nvPr isPhoto="1"/>
        </p:nvSpPr>
        <p:spPr bwMode="auto">
          <a:xfrm>
            <a:off x="5220072" y="620688"/>
            <a:ext cx="3672408" cy="2982265"/>
          </a:xfrm>
          <a:prstGeom prst="rect">
            <a:avLst/>
          </a:prstGeom>
          <a:blipFill dpi="0" rotWithShape="1">
            <a:blip r:embed="rId4"/>
            <a:srcRect/>
            <a:stretch>
              <a:fillRect b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148064" y="3933056"/>
            <a:ext cx="39959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fr-FR" sz="2400" dirty="0" smtClean="0"/>
              <a:t>Abord large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fr-FR" sz="2400" dirty="0" smtClean="0"/>
              <a:t>Chirurgie invasive++</a:t>
            </a: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mtClean="0">
              <a:ea typeface="+mj-ea"/>
              <a:cs typeface="+mj-cs"/>
            </a:endParaRPr>
          </a:p>
        </p:txBody>
      </p:sp>
      <p:sp>
        <p:nvSpPr>
          <p:cNvPr id="364547" name="Rectangle 3" descr="chouteau 135"/>
          <p:cNvSpPr>
            <a:spLocks noGrp="1" noChangeAspect="1" noChangeArrowheads="1"/>
          </p:cNvSpPr>
          <p:nvPr isPhoto="1"/>
        </p:nvSpPr>
        <p:spPr bwMode="auto">
          <a:xfrm>
            <a:off x="3419475" y="1401763"/>
            <a:ext cx="5364163" cy="3830637"/>
          </a:xfrm>
          <a:prstGeom prst="rect">
            <a:avLst/>
          </a:prstGeom>
          <a:blipFill dpi="0" rotWithShape="1">
            <a:blip r:embed="rId2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4548" name="Rectangle 4" descr="chouteau 136"/>
          <p:cNvSpPr>
            <a:spLocks noGrp="1" noChangeAspect="1" noChangeArrowheads="1"/>
          </p:cNvSpPr>
          <p:nvPr isPhoto="1"/>
        </p:nvSpPr>
        <p:spPr bwMode="auto">
          <a:xfrm>
            <a:off x="250825" y="1484313"/>
            <a:ext cx="2779713" cy="37163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468313" y="5300663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>
                <a:cs typeface="+mn-cs"/>
              </a:rPr>
              <a:t>Fract trochantérienne      Vis plaque DHS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 hidden="1"/>
          <p:cNvSpPr>
            <a:spLocks noGrp="1" noChangeArrowheads="1"/>
          </p:cNvSpPr>
          <p:nvPr>
            <p:ph type="title"/>
          </p:nvPr>
        </p:nvSpPr>
        <p:spPr>
          <a:xfrm>
            <a:off x="381000" y="484188"/>
            <a:ext cx="5459413" cy="12684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mtClean="0">
              <a:ea typeface="+mj-ea"/>
              <a:cs typeface="+mj-cs"/>
            </a:endParaRPr>
          </a:p>
        </p:txBody>
      </p:sp>
      <p:sp>
        <p:nvSpPr>
          <p:cNvPr id="368643" name="Rectangle 3" descr="chouteau 138"/>
          <p:cNvSpPr>
            <a:spLocks noGrp="1" noChangeAspect="1" noChangeArrowheads="1"/>
          </p:cNvSpPr>
          <p:nvPr isPhoto="1"/>
        </p:nvSpPr>
        <p:spPr bwMode="auto">
          <a:xfrm>
            <a:off x="755451" y="3820"/>
            <a:ext cx="4279900" cy="5705475"/>
          </a:xfrm>
          <a:prstGeom prst="rect">
            <a:avLst/>
          </a:prstGeom>
          <a:blipFill dpi="0" rotWithShape="1">
            <a:blip r:embed="rId2"/>
            <a:srcRect/>
            <a:stretch>
              <a:fillRect b="-1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8644" name="Rectangle 4" descr="chouteau 139"/>
          <p:cNvSpPr>
            <a:spLocks noGrp="1" noChangeAspect="1" noChangeArrowheads="1"/>
          </p:cNvSpPr>
          <p:nvPr isPhoto="1"/>
        </p:nvSpPr>
        <p:spPr bwMode="auto">
          <a:xfrm>
            <a:off x="5148064" y="3820"/>
            <a:ext cx="2852737" cy="57054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395536" y="594928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 err="1">
                <a:cs typeface="+mn-cs"/>
              </a:rPr>
              <a:t>Fract</a:t>
            </a:r>
            <a:r>
              <a:rPr lang="fr-FR" sz="2000" dirty="0">
                <a:cs typeface="+mn-cs"/>
              </a:rPr>
              <a:t> per et sous trochantérienne      Vis-plaque DHS longue</a:t>
            </a:r>
          </a:p>
        </p:txBody>
      </p:sp>
      <p:sp>
        <p:nvSpPr>
          <p:cNvPr id="368646" name="Text Box 6"/>
          <p:cNvSpPr txBox="1">
            <a:spLocks noChangeArrowheads="1"/>
          </p:cNvSpPr>
          <p:nvPr/>
        </p:nvSpPr>
        <p:spPr bwMode="auto">
          <a:xfrm>
            <a:off x="7740650" y="6524625"/>
            <a:ext cx="1296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800">
                <a:cs typeface="+mn-cs"/>
              </a:rPr>
              <a:t>Photos J. Chouteau</a:t>
            </a: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62074"/>
          </a:xfrm>
        </p:spPr>
        <p:txBody>
          <a:bodyPr/>
          <a:lstStyle/>
          <a:p>
            <a:r>
              <a:rPr lang="fr-FR" sz="2400" dirty="0" smtClean="0"/>
              <a:t>Complications des Ostéosynthèses «  classiques »</a:t>
            </a:r>
            <a:endParaRPr lang="fr-FR" sz="2400" dirty="0"/>
          </a:p>
        </p:txBody>
      </p:sp>
      <p:pic>
        <p:nvPicPr>
          <p:cNvPr id="4" name="Image 3" descr="Capture d’écran 2015-10-03 à 15.56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2949810" cy="3404806"/>
          </a:xfrm>
          <a:prstGeom prst="rect">
            <a:avLst/>
          </a:prstGeom>
          <a:ln>
            <a:solidFill>
              <a:srgbClr val="DC9E1F"/>
            </a:solidFill>
          </a:ln>
        </p:spPr>
      </p:pic>
      <p:pic>
        <p:nvPicPr>
          <p:cNvPr id="5" name="Image 4" descr="Capture d’écran 2015-10-03 à 16.27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2816"/>
            <a:ext cx="2296914" cy="3104136"/>
          </a:xfrm>
          <a:prstGeom prst="rect">
            <a:avLst/>
          </a:prstGeom>
          <a:ln>
            <a:solidFill>
              <a:srgbClr val="DC9E1F"/>
            </a:solidFill>
          </a:ln>
        </p:spPr>
      </p:pic>
      <p:pic>
        <p:nvPicPr>
          <p:cNvPr id="6" name="Image 5" descr="Capture d’écran 2015-10-04 à 13.10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2816"/>
            <a:ext cx="3278817" cy="3096344"/>
          </a:xfrm>
          <a:prstGeom prst="rect">
            <a:avLst/>
          </a:prstGeom>
          <a:ln>
            <a:solidFill>
              <a:srgbClr val="DC9E1F"/>
            </a:solidFill>
          </a:ln>
        </p:spPr>
      </p:pic>
      <p:pic>
        <p:nvPicPr>
          <p:cNvPr id="7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72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3" name="Picture 23" descr="End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412776"/>
            <a:ext cx="1838325" cy="4249737"/>
          </a:xfrm>
          <a:solidFill>
            <a:srgbClr val="67787B"/>
          </a:solidFill>
          <a:ln w="9525" cmpd="sng">
            <a:solidFill>
              <a:schemeClr val="tx2"/>
            </a:solidFill>
            <a:miter lim="800000"/>
            <a:headEnd/>
            <a:tailEnd/>
          </a:ln>
          <a:extLst/>
        </p:spPr>
      </p:pic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692696"/>
            <a:ext cx="3528392" cy="5762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ea typeface="+mj-ea"/>
                <a:cs typeface="+mj-cs"/>
              </a:rPr>
              <a:t>Clous de </a:t>
            </a:r>
            <a:r>
              <a:rPr lang="fr-FR" sz="3200" dirty="0" err="1" smtClean="0">
                <a:ea typeface="+mj-ea"/>
                <a:cs typeface="+mj-cs"/>
              </a:rPr>
              <a:t>Ender</a:t>
            </a:r>
            <a:endParaRPr lang="fr-FR" sz="3200" dirty="0" smtClean="0">
              <a:ea typeface="+mj-ea"/>
              <a:cs typeface="+mj-cs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116632"/>
            <a:ext cx="8964488" cy="5760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fr-FR" dirty="0">
                <a:solidFill>
                  <a:schemeClr val="tx2"/>
                </a:solidFill>
                <a:cs typeface="+mn-cs"/>
              </a:rPr>
              <a:t>Traitement des fractures trochantériennes</a:t>
            </a:r>
          </a:p>
        </p:txBody>
      </p:sp>
      <p:pic>
        <p:nvPicPr>
          <p:cNvPr id="3" name="Image 2" descr="Capture d’écran 2015-10-03 à 15.5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64650"/>
            <a:ext cx="2056549" cy="2383157"/>
          </a:xfrm>
          <a:prstGeom prst="rect">
            <a:avLst/>
          </a:prstGeom>
          <a:ln w="9525" cmpd="sng">
            <a:solidFill>
              <a:schemeClr val="tx2"/>
            </a:solidFill>
          </a:ln>
        </p:spPr>
      </p:pic>
      <p:pic>
        <p:nvPicPr>
          <p:cNvPr id="4" name="Image 3" descr="En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2056547" cy="3371389"/>
          </a:xfrm>
          <a:prstGeom prst="rect">
            <a:avLst/>
          </a:prstGeom>
          <a:ln w="9525" cmpd="sng">
            <a:solidFill>
              <a:schemeClr val="tx2"/>
            </a:solidFill>
          </a:ln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1619672" y="1988840"/>
            <a:ext cx="144016" cy="43204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395536" y="3573016"/>
            <a:ext cx="216024" cy="36004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331640" y="5085184"/>
            <a:ext cx="432048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827584" y="1484784"/>
            <a:ext cx="0" cy="4104456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827584" y="1844824"/>
            <a:ext cx="792088" cy="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63888" y="764704"/>
            <a:ext cx="5886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fr-FR" dirty="0">
                <a:latin typeface="Arial"/>
                <a:cs typeface="Arial"/>
              </a:rPr>
              <a:t>Ostéosynthèse à foyer </a:t>
            </a:r>
            <a:r>
              <a:rPr lang="fr-FR" dirty="0" smtClean="0">
                <a:latin typeface="Arial"/>
                <a:cs typeface="Arial"/>
              </a:rPr>
              <a:t>fermé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4283968" y="1412776"/>
            <a:ext cx="4860032" cy="4680520"/>
          </a:xfrm>
          <a:ln w="9525" cmpd="sng">
            <a:noFill/>
          </a:ln>
        </p:spPr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latin typeface="Arial"/>
                <a:cs typeface="Arial"/>
              </a:rPr>
              <a:t>Clous élastiques introduits au dessus du condyle interne en éventail dans le </a:t>
            </a:r>
            <a:r>
              <a:rPr lang="fr-FR" sz="2400" dirty="0" smtClean="0">
                <a:latin typeface="Arial"/>
                <a:cs typeface="Arial"/>
              </a:rPr>
              <a:t>col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fr-FR" sz="2800" dirty="0" smtClean="0">
                <a:solidFill>
                  <a:srgbClr val="DC9E1F"/>
                </a:solidFill>
                <a:latin typeface="Arial"/>
                <a:cs typeface="Arial"/>
              </a:rPr>
              <a:t> Chirurgie mini invasive</a:t>
            </a:r>
            <a:endParaRPr lang="fr-FR" sz="2800" dirty="0">
              <a:solidFill>
                <a:srgbClr val="DC9E1F"/>
              </a:solidFill>
              <a:latin typeface="Arial"/>
              <a:cs typeface="Arial"/>
            </a:endParaRP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fr-FR" sz="2400" dirty="0">
                <a:latin typeface="Arial"/>
                <a:cs typeface="Arial"/>
              </a:rPr>
              <a:t>Mais: </a:t>
            </a:r>
          </a:p>
          <a:p>
            <a:pPr>
              <a:spcBef>
                <a:spcPct val="50000"/>
              </a:spcBef>
              <a:defRPr/>
            </a:pPr>
            <a:r>
              <a:rPr lang="fr-FR" sz="2400" dirty="0">
                <a:latin typeface="Arial"/>
                <a:cs typeface="Arial"/>
              </a:rPr>
              <a:t>cal vicieux en rotation externe </a:t>
            </a:r>
          </a:p>
          <a:p>
            <a:pPr>
              <a:spcBef>
                <a:spcPct val="50000"/>
              </a:spcBef>
              <a:defRPr/>
            </a:pPr>
            <a:r>
              <a:rPr lang="fr-FR" sz="2400" dirty="0">
                <a:latin typeface="Arial"/>
                <a:cs typeface="Arial"/>
              </a:rPr>
              <a:t>Descente du clou  et issue au niveau du genou</a:t>
            </a:r>
            <a:r>
              <a:rPr lang="fr-FR" sz="2400" dirty="0" smtClean="0">
                <a:latin typeface="Arial"/>
                <a:cs typeface="Arial"/>
              </a:rPr>
              <a:t>, </a:t>
            </a:r>
            <a:r>
              <a:rPr lang="fr-FR" sz="2400" dirty="0" err="1" smtClean="0">
                <a:latin typeface="Arial"/>
                <a:cs typeface="Arial"/>
              </a:rPr>
              <a:t>débricolages</a:t>
            </a:r>
            <a:endParaRPr lang="fr-FR" sz="2400" dirty="0">
              <a:latin typeface="Arial"/>
              <a:cs typeface="Arial"/>
            </a:endParaRPr>
          </a:p>
          <a:p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3664" y="6519446"/>
            <a:ext cx="6564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« supra </a:t>
            </a:r>
            <a:r>
              <a:rPr lang="fr-FR" sz="1600" dirty="0" err="1"/>
              <a:t>kondylären</a:t>
            </a:r>
            <a:r>
              <a:rPr lang="fr-FR" sz="1600" dirty="0"/>
              <a:t> </a:t>
            </a:r>
            <a:r>
              <a:rPr lang="fr-FR" sz="1600" dirty="0" err="1"/>
              <a:t>elastische</a:t>
            </a:r>
            <a:r>
              <a:rPr lang="fr-FR" sz="1600" dirty="0"/>
              <a:t> Nagel </a:t>
            </a:r>
            <a:r>
              <a:rPr lang="fr-FR" sz="1600" dirty="0" err="1"/>
              <a:t>für</a:t>
            </a:r>
            <a:r>
              <a:rPr lang="fr-FR" sz="1600" dirty="0"/>
              <a:t> </a:t>
            </a:r>
            <a:r>
              <a:rPr lang="fr-FR" sz="1600" dirty="0" err="1" smtClean="0"/>
              <a:t>Femurfraktur</a:t>
            </a:r>
            <a:r>
              <a:rPr lang="fr-FR" sz="1600" dirty="0" smtClean="0"/>
              <a:t> » 1984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580112" y="1412776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395536" y="1700808"/>
            <a:ext cx="0" cy="396044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95536" y="1628800"/>
            <a:ext cx="1152128" cy="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179512" y="116632"/>
            <a:ext cx="8839200" cy="76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2"/>
                </a:solidFill>
                <a:cs typeface="+mn-cs"/>
              </a:rPr>
              <a:t>Traitement des fractures trochantériennes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2915816" y="6021288"/>
            <a:ext cx="3960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4000" dirty="0">
                <a:latin typeface="Arial"/>
                <a:cs typeface="Arial"/>
              </a:rPr>
              <a:t>Clou Gamma</a:t>
            </a: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1556792"/>
            <a:ext cx="3129409" cy="3933768"/>
          </a:xfrm>
          <a:prstGeom prst="rect">
            <a:avLst/>
          </a:prstGeom>
          <a:noFill/>
          <a:ln w="12700" cmpd="sng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Image 6" descr="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2"/>
            <a:ext cx="2955675" cy="4005064"/>
          </a:xfrm>
          <a:prstGeom prst="rect">
            <a:avLst/>
          </a:prstGeom>
          <a:ln w="12700" cmpd="sng">
            <a:solidFill>
              <a:schemeClr val="tx2"/>
            </a:solidFill>
          </a:ln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556792"/>
            <a:ext cx="2141538" cy="3886200"/>
          </a:xfrm>
          <a:prstGeom prst="rect">
            <a:avLst/>
          </a:prstGeom>
          <a:noFill/>
          <a:ln w="12700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836712"/>
            <a:ext cx="60304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fr-FR" dirty="0">
                <a:latin typeface="Arial"/>
                <a:cs typeface="Arial"/>
              </a:rPr>
              <a:t>Ostéosynthèse à foyer fermé</a:t>
            </a: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3347864" y="1700808"/>
            <a:ext cx="0" cy="352839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347864" y="2204864"/>
            <a:ext cx="792088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528" y="908720"/>
            <a:ext cx="7920880" cy="49837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dirty="0" smtClean="0">
                <a:latin typeface="Arial"/>
                <a:ea typeface="+mj-ea"/>
                <a:cs typeface="Arial"/>
              </a:rPr>
              <a:t>Installation sur table orthopédique</a:t>
            </a:r>
          </a:p>
        </p:txBody>
      </p:sp>
      <p:pic>
        <p:nvPicPr>
          <p:cNvPr id="92162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1" b="19391"/>
          <a:stretch>
            <a:fillRect/>
          </a:stretch>
        </p:blipFill>
        <p:spPr bwMode="auto">
          <a:xfrm>
            <a:off x="323528" y="1556792"/>
            <a:ext cx="3810000" cy="1981200"/>
          </a:xfrm>
          <a:ln w="12700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92163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3" b="29353"/>
          <a:stretch>
            <a:fillRect/>
          </a:stretch>
        </p:blipFill>
        <p:spPr bwMode="auto">
          <a:xfrm>
            <a:off x="323528" y="3789040"/>
            <a:ext cx="3810000" cy="1981200"/>
          </a:xfrm>
          <a:ln w="12700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-3820" y="6093296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latin typeface="Arial"/>
                <a:cs typeface="Arial"/>
              </a:rPr>
              <a:t>Traction, réduction, contrôle radioscopique de face et de profil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179512" y="116632"/>
            <a:ext cx="57751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fr-FR" dirty="0">
                <a:solidFill>
                  <a:schemeClr val="tx2"/>
                </a:solidFill>
                <a:cs typeface="+mn-cs"/>
              </a:rPr>
              <a:t>Technique du clou Gamma</a:t>
            </a:r>
          </a:p>
        </p:txBody>
      </p:sp>
      <p:pic>
        <p:nvPicPr>
          <p:cNvPr id="2" name="Image 1" descr="photo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8061" y="2078723"/>
            <a:ext cx="4175448" cy="3131586"/>
          </a:xfrm>
          <a:prstGeom prst="rect">
            <a:avLst/>
          </a:prstGeom>
          <a:ln w="12700" cmpd="sng">
            <a:solidFill>
              <a:srgbClr val="DC9E1F"/>
            </a:solidFill>
          </a:ln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DC9E1F"/>
                </a:solidFill>
                <a:latin typeface="Arial"/>
                <a:ea typeface="+mj-ea"/>
                <a:cs typeface="Arial"/>
              </a:rPr>
              <a:t>Technique du clou Gamma</a:t>
            </a:r>
          </a:p>
        </p:txBody>
      </p:sp>
      <p:pic>
        <p:nvPicPr>
          <p:cNvPr id="93189" name="Picture 2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52936"/>
            <a:ext cx="1431925" cy="2667000"/>
          </a:xfrm>
          <a:ln w="12700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93188" name="Picture 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124200" cy="2573338"/>
          </a:xfrm>
          <a:ln w="12700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4294967295"/>
          </p:nvPr>
        </p:nvSpPr>
        <p:spPr>
          <a:xfrm>
            <a:off x="683568" y="836712"/>
            <a:ext cx="6696744" cy="1981200"/>
          </a:xfrm>
        </p:spPr>
        <p:txBody>
          <a:bodyPr>
            <a:normAutofit/>
          </a:bodyPr>
          <a:lstStyle/>
          <a:p>
            <a:r>
              <a:rPr lang="fr-FR" sz="2400" dirty="0"/>
              <a:t>Abord sus trochantérien limité</a:t>
            </a:r>
          </a:p>
          <a:p>
            <a:r>
              <a:rPr lang="fr-FR" sz="2400" dirty="0"/>
              <a:t>Sous contrôle </a:t>
            </a:r>
            <a:r>
              <a:rPr lang="fr-FR" sz="2400" dirty="0" err="1"/>
              <a:t>scopique</a:t>
            </a:r>
            <a:r>
              <a:rPr lang="fr-FR" sz="2400" dirty="0"/>
              <a:t> Cathétérisme du canal médullaire par une tige guide </a:t>
            </a:r>
          </a:p>
          <a:p>
            <a:r>
              <a:rPr lang="fr-FR" sz="2400" dirty="0"/>
              <a:t>Alésage du canal</a:t>
            </a:r>
          </a:p>
          <a:p>
            <a:endParaRPr lang="fr-FR" sz="2400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2852936"/>
            <a:ext cx="1292476" cy="2921496"/>
          </a:xfrm>
          <a:prstGeom prst="rect">
            <a:avLst/>
          </a:prstGeom>
          <a:ln w="12700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304" y="2780928"/>
            <a:ext cx="1323080" cy="3168352"/>
          </a:xfrm>
          <a:prstGeom prst="rect">
            <a:avLst/>
          </a:prstGeom>
          <a:noFill/>
          <a:ln w="12700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4000" cy="590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DC9E1F"/>
                </a:solidFill>
                <a:ea typeface="+mj-ea"/>
                <a:cs typeface="+mj-cs"/>
              </a:rPr>
              <a:t>Introduction du clou et forage du col,  </a:t>
            </a:r>
            <a:r>
              <a:rPr lang="fr-FR" sz="2000" dirty="0">
                <a:solidFill>
                  <a:srgbClr val="DC9E1F"/>
                </a:solidFill>
              </a:rPr>
              <a:t>blocage du </a:t>
            </a:r>
            <a:r>
              <a:rPr lang="fr-FR" sz="2000" dirty="0" smtClean="0">
                <a:solidFill>
                  <a:srgbClr val="DC9E1F"/>
                </a:solidFill>
              </a:rPr>
              <a:t>clou et de la vis céphalique puis Verrouillage </a:t>
            </a:r>
            <a:r>
              <a:rPr lang="fr-FR" sz="2000" dirty="0">
                <a:solidFill>
                  <a:srgbClr val="DC9E1F"/>
                </a:solidFill>
              </a:rPr>
              <a:t>inférieur par une vis</a:t>
            </a:r>
            <a:endParaRPr lang="fr-FR" sz="2000" dirty="0" smtClean="0">
              <a:solidFill>
                <a:srgbClr val="DC9E1F"/>
              </a:solidFill>
              <a:ea typeface="+mj-ea"/>
              <a:cs typeface="+mj-cs"/>
            </a:endParaRPr>
          </a:p>
        </p:txBody>
      </p:sp>
      <p:pic>
        <p:nvPicPr>
          <p:cNvPr id="2078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2962203" cy="241334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106935" cy="2407926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Image 2" descr="photo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2736304" cy="2052228"/>
          </a:xfrm>
          <a:prstGeom prst="rect">
            <a:avLst/>
          </a:prstGeom>
          <a:ln w="9525" cmpd="sng">
            <a:solidFill>
              <a:srgbClr val="DC9E1F"/>
            </a:solidFill>
          </a:ln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apture d’écran 2015-10-05 à 08.42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08720"/>
            <a:ext cx="2160240" cy="2345668"/>
          </a:xfrm>
          <a:prstGeom prst="rect">
            <a:avLst/>
          </a:prstGeom>
          <a:ln w="9525" cmpd="sng">
            <a:solidFill>
              <a:srgbClr val="DC9E1F"/>
            </a:solidFill>
          </a:ln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448272" cy="2301085"/>
          </a:xfrm>
          <a:prstGeom prst="rect">
            <a:avLst/>
          </a:prstGeom>
          <a:ln w="9525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32356"/>
            <a:ext cx="2808312" cy="2277366"/>
          </a:xfrm>
          <a:prstGeom prst="rect">
            <a:avLst/>
          </a:prstGeom>
          <a:ln w="9525" cmpd="sng">
            <a:solidFill>
              <a:srgbClr val="DC9E1F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6093296"/>
            <a:ext cx="60304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Per cutané = mini invasif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924800" cy="936104"/>
          </a:xfrm>
        </p:spPr>
        <p:txBody>
          <a:bodyPr/>
          <a:lstStyle/>
          <a:p>
            <a:r>
              <a:rPr lang="fr-FR" dirty="0" smtClean="0"/>
              <a:t>Traitement (pratiquement) toujours Chirurgical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282880" cy="4662264"/>
          </a:xfrm>
        </p:spPr>
        <p:txBody>
          <a:bodyPr>
            <a:noAutofit/>
          </a:bodyPr>
          <a:lstStyle/>
          <a:p>
            <a:r>
              <a:rPr lang="fr-FR" sz="2400" dirty="0" smtClean="0"/>
              <a:t>Urgences: ne pas méconnaitre</a:t>
            </a:r>
          </a:p>
          <a:p>
            <a:r>
              <a:rPr lang="fr-FR" sz="2400" dirty="0" smtClean="0"/>
              <a:t>Radiographies en urgence </a:t>
            </a:r>
            <a:r>
              <a:rPr lang="is-IS" sz="2400" dirty="0" smtClean="0"/>
              <a:t>… pas toujours de bonne qualité</a:t>
            </a:r>
          </a:p>
          <a:p>
            <a:r>
              <a:rPr lang="fr-FR" sz="2400" dirty="0" smtClean="0"/>
              <a:t>S</a:t>
            </a:r>
            <a:r>
              <a:rPr lang="is-IS" sz="2400" dirty="0" smtClean="0"/>
              <a:t>i doute: faire un scanner osseux</a:t>
            </a:r>
          </a:p>
          <a:p>
            <a:r>
              <a:rPr lang="is-IS" sz="2400" dirty="0" smtClean="0"/>
              <a:t>Hospitaliser (pas de retour à domicile ! </a:t>
            </a:r>
            <a:r>
              <a:rPr lang="fr-FR" sz="2400" dirty="0" smtClean="0"/>
              <a:t>M</a:t>
            </a:r>
            <a:r>
              <a:rPr lang="is-IS" sz="2400" dirty="0" smtClean="0"/>
              <a:t>ême pour les fractures non déplacées ou engrenées)</a:t>
            </a:r>
          </a:p>
          <a:p>
            <a:r>
              <a:rPr lang="is-IS" sz="2400" dirty="0" smtClean="0"/>
              <a:t>Equilibrer l’état du patient (ARE) arrêt des anti </a:t>
            </a:r>
            <a:r>
              <a:rPr lang="is-IS" sz="2400" dirty="0" smtClean="0"/>
              <a:t>– coagulants ou  </a:t>
            </a:r>
            <a:r>
              <a:rPr lang="is-IS" sz="2400" dirty="0" smtClean="0"/>
              <a:t>anti - agrégants si possible,  mise en traction</a:t>
            </a:r>
          </a:p>
          <a:p>
            <a:r>
              <a:rPr lang="is-IS" sz="2400" dirty="0" smtClean="0"/>
              <a:t>Intervention souvent en urgence différée</a:t>
            </a:r>
          </a:p>
          <a:p>
            <a:r>
              <a:rPr lang="is-IS" sz="2400" dirty="0" smtClean="0"/>
              <a:t>Ne pas trop attendre (2 à 3 jours maxi)</a:t>
            </a:r>
          </a:p>
          <a:p>
            <a:r>
              <a:rPr lang="is-IS" sz="2400" dirty="0" smtClean="0">
                <a:solidFill>
                  <a:srgbClr val="DC9E1F"/>
                </a:solidFill>
              </a:rPr>
              <a:t>Prévoir les soins de suite (famille, SSR, HAD, MT, K</a:t>
            </a:r>
            <a:r>
              <a:rPr lang="fr-FR" sz="2400" dirty="0" smtClean="0">
                <a:solidFill>
                  <a:srgbClr val="DC9E1F"/>
                </a:solidFill>
              </a:rPr>
              <a:t>i</a:t>
            </a:r>
            <a:r>
              <a:rPr lang="is-IS" sz="2400" dirty="0" smtClean="0">
                <a:solidFill>
                  <a:srgbClr val="DC9E1F"/>
                </a:solidFill>
              </a:rPr>
              <a:t>né, infirmière )</a:t>
            </a:r>
            <a:endParaRPr lang="fr-FR" sz="2400" dirty="0">
              <a:solidFill>
                <a:srgbClr val="DC9E1F"/>
              </a:solidFill>
            </a:endParaRPr>
          </a:p>
        </p:txBody>
      </p:sp>
      <p:pic>
        <p:nvPicPr>
          <p:cNvPr id="4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76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mtClean="0">
              <a:ea typeface="+mj-ea"/>
              <a:cs typeface="+mj-cs"/>
            </a:endParaRPr>
          </a:p>
        </p:txBody>
      </p:sp>
      <p:sp>
        <p:nvSpPr>
          <p:cNvPr id="366595" name="Rectangle 3" descr="chouteau 086"/>
          <p:cNvSpPr>
            <a:spLocks noGrp="1" noChangeAspect="1" noChangeArrowheads="1"/>
          </p:cNvSpPr>
          <p:nvPr isPhoto="1"/>
        </p:nvSpPr>
        <p:spPr bwMode="auto">
          <a:xfrm>
            <a:off x="4824413" y="404664"/>
            <a:ext cx="4319587" cy="3429000"/>
          </a:xfrm>
          <a:prstGeom prst="rect">
            <a:avLst/>
          </a:prstGeom>
          <a:blipFill dpi="0" rotWithShape="1">
            <a:blip r:embed="rId2"/>
            <a:srcRect/>
            <a:stretch>
              <a:fillRect b="-31"/>
            </a:stretch>
          </a:blip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6596" name="Rectangle 4" descr="chouteau 085"/>
          <p:cNvSpPr>
            <a:spLocks noGrp="1" noChangeAspect="1" noChangeArrowheads="1"/>
          </p:cNvSpPr>
          <p:nvPr isPhoto="1"/>
        </p:nvSpPr>
        <p:spPr bwMode="auto">
          <a:xfrm>
            <a:off x="123523" y="404664"/>
            <a:ext cx="4573588" cy="3504183"/>
          </a:xfrm>
          <a:prstGeom prst="rect">
            <a:avLst/>
          </a:prstGeom>
          <a:blipFill dpi="0" rotWithShape="1">
            <a:blip r:embed="rId3"/>
            <a:srcRect/>
            <a:stretch>
              <a:fillRect r="-3"/>
            </a:stretch>
          </a:blip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7740650" y="6524625"/>
            <a:ext cx="1296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800">
                <a:cs typeface="+mn-cs"/>
              </a:rPr>
              <a:t>Photos J. Chouteau</a:t>
            </a: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07504" y="4149080"/>
            <a:ext cx="4464496" cy="15841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3200" dirty="0" smtClean="0">
                <a:solidFill>
                  <a:srgbClr val="DC9E1F"/>
                </a:solidFill>
                <a:latin typeface="Arial"/>
                <a:cs typeface="Arial"/>
              </a:rPr>
              <a:t>Chirurgie mini invasive</a:t>
            </a:r>
          </a:p>
          <a:p>
            <a:pPr marL="0" indent="0">
              <a:buFont typeface="Arial" charset="0"/>
              <a:buNone/>
            </a:pPr>
            <a:r>
              <a:rPr lang="fr-FR" sz="3200" dirty="0" smtClean="0">
                <a:solidFill>
                  <a:srgbClr val="DC9E1F"/>
                </a:solidFill>
                <a:latin typeface="Arial"/>
                <a:cs typeface="Arial"/>
              </a:rPr>
              <a:t>Appui immédiat</a:t>
            </a:r>
            <a:endParaRPr lang="fr-FR" sz="3200" dirty="0">
              <a:solidFill>
                <a:srgbClr val="DC9E1F"/>
              </a:solidFill>
              <a:latin typeface="Arial"/>
              <a:cs typeface="Arial"/>
            </a:endParaRPr>
          </a:p>
        </p:txBody>
      </p:sp>
      <p:pic>
        <p:nvPicPr>
          <p:cNvPr id="8" name="Image 7" descr="Capture d’écran 2015-09-20 à 10.40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2286326" cy="177480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mtClean="0">
              <a:ea typeface="+mj-ea"/>
              <a:cs typeface="+mj-cs"/>
            </a:endParaRPr>
          </a:p>
        </p:txBody>
      </p:sp>
      <p:sp>
        <p:nvSpPr>
          <p:cNvPr id="367619" name="Rectangle 3" descr="chouteau 089"/>
          <p:cNvSpPr>
            <a:spLocks noGrp="1" noChangeAspect="1" noChangeArrowheads="1"/>
          </p:cNvSpPr>
          <p:nvPr isPhoto="1"/>
        </p:nvSpPr>
        <p:spPr bwMode="auto">
          <a:xfrm>
            <a:off x="107950" y="1133661"/>
            <a:ext cx="4032002" cy="302400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7620" name="Rectangle 4" descr="chouteau 088"/>
          <p:cNvSpPr>
            <a:spLocks noGrp="1" noChangeAspect="1" noChangeArrowheads="1"/>
          </p:cNvSpPr>
          <p:nvPr isPhoto="1"/>
        </p:nvSpPr>
        <p:spPr bwMode="auto">
          <a:xfrm>
            <a:off x="4427984" y="1124744"/>
            <a:ext cx="3779838" cy="4365625"/>
          </a:xfrm>
          <a:prstGeom prst="rect">
            <a:avLst/>
          </a:prstGeom>
          <a:blipFill dpi="0" rotWithShape="1">
            <a:blip r:embed="rId3"/>
            <a:srcRect/>
            <a:stretch>
              <a:fillRect r="-17"/>
            </a:stretch>
          </a:blipFill>
          <a:ln w="12700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7621" name="Rectangle 5" descr="chouteau 087"/>
          <p:cNvSpPr>
            <a:spLocks noGrp="1" noChangeAspect="1" noChangeArrowheads="1"/>
          </p:cNvSpPr>
          <p:nvPr isPhoto="1"/>
        </p:nvSpPr>
        <p:spPr bwMode="auto">
          <a:xfrm>
            <a:off x="107504" y="4293096"/>
            <a:ext cx="3492500" cy="2271712"/>
          </a:xfrm>
          <a:prstGeom prst="rect">
            <a:avLst/>
          </a:prstGeom>
          <a:blipFill dpi="0" rotWithShape="1">
            <a:blip r:embed="rId4"/>
            <a:srcRect/>
            <a:stretch>
              <a:fillRect r="-3"/>
            </a:stretch>
          </a:blipFill>
          <a:ln w="12700" cmpd="sng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7622" name="Text Box 6"/>
          <p:cNvSpPr txBox="1">
            <a:spLocks noChangeArrowheads="1"/>
          </p:cNvSpPr>
          <p:nvPr/>
        </p:nvSpPr>
        <p:spPr bwMode="auto">
          <a:xfrm>
            <a:off x="107504" y="188640"/>
            <a:ext cx="3960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Clou gamma long</a:t>
            </a:r>
          </a:p>
        </p:txBody>
      </p:sp>
      <p:sp>
        <p:nvSpPr>
          <p:cNvPr id="367623" name="Text Box 7"/>
          <p:cNvSpPr txBox="1">
            <a:spLocks noChangeArrowheads="1"/>
          </p:cNvSpPr>
          <p:nvPr/>
        </p:nvSpPr>
        <p:spPr bwMode="auto">
          <a:xfrm>
            <a:off x="7740650" y="6524625"/>
            <a:ext cx="1296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800">
                <a:cs typeface="+mn-cs"/>
              </a:rPr>
              <a:t>Photos J. Chouteau</a:t>
            </a:r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sz="quarter" idx="14"/>
          </p:nvPr>
        </p:nvSpPr>
        <p:spPr>
          <a:xfrm>
            <a:off x="4499992" y="1340768"/>
            <a:ext cx="4305944" cy="35052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Abord large , invasif</a:t>
            </a:r>
          </a:p>
          <a:p>
            <a:r>
              <a:rPr lang="fr-FR" sz="2000" dirty="0" smtClean="0"/>
              <a:t>Lésions musculaires</a:t>
            </a:r>
          </a:p>
          <a:p>
            <a:r>
              <a:rPr lang="fr-FR" sz="2000" dirty="0" smtClean="0"/>
              <a:t>Saignement</a:t>
            </a:r>
          </a:p>
          <a:p>
            <a:r>
              <a:rPr lang="fr-FR" sz="2000" dirty="0" smtClean="0"/>
              <a:t>Bras de levier long</a:t>
            </a:r>
          </a:p>
          <a:p>
            <a:r>
              <a:rPr lang="fr-FR" sz="2000" dirty="0" smtClean="0"/>
              <a:t>Appui différé 2 à 3 mois</a:t>
            </a:r>
          </a:p>
          <a:p>
            <a:r>
              <a:rPr lang="fr-FR" sz="2000" dirty="0" smtClean="0"/>
              <a:t>Complications septiques 2,6% (AO)</a:t>
            </a:r>
          </a:p>
          <a:p>
            <a:endParaRPr lang="fr-FR" sz="20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308992" y="1340768"/>
            <a:ext cx="4305944" cy="3505200"/>
          </a:xfrm>
        </p:spPr>
        <p:txBody>
          <a:bodyPr/>
          <a:lstStyle/>
          <a:p>
            <a:r>
              <a:rPr lang="fr-FR" sz="2000" dirty="0" smtClean="0"/>
              <a:t>Chirurgie mini invasive</a:t>
            </a:r>
          </a:p>
          <a:p>
            <a:r>
              <a:rPr lang="fr-FR" sz="2000" dirty="0" smtClean="0"/>
              <a:t>Bras de levier court</a:t>
            </a:r>
          </a:p>
          <a:p>
            <a:r>
              <a:rPr lang="fr-FR" sz="2000" dirty="0" smtClean="0"/>
              <a:t>Appui immédiat souvent possible</a:t>
            </a:r>
          </a:p>
          <a:p>
            <a:r>
              <a:rPr lang="fr-FR" sz="2000" dirty="0" smtClean="0"/>
              <a:t>Peu de complications infectieuses</a:t>
            </a:r>
          </a:p>
          <a:p>
            <a:r>
              <a:rPr lang="fr-FR" sz="2000" dirty="0" smtClean="0"/>
              <a:t>Montage très stable</a:t>
            </a:r>
          </a:p>
          <a:p>
            <a:r>
              <a:rPr lang="fr-FR" sz="2000" dirty="0" smtClean="0"/>
              <a:t>Technique rigoureuse radio –chirurgicale</a:t>
            </a:r>
            <a:r>
              <a:rPr lang="fr-FR" sz="2000" dirty="0" smtClean="0">
                <a:solidFill>
                  <a:schemeClr val="tx2"/>
                </a:solidFill>
              </a:rPr>
              <a:t>,  Irradiation ++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24800" cy="562074"/>
          </a:xfrm>
        </p:spPr>
        <p:txBody>
          <a:bodyPr/>
          <a:lstStyle/>
          <a:p>
            <a:r>
              <a:rPr lang="fr-FR" dirty="0" smtClean="0"/>
              <a:t>Avantages - inconvénients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97024" y="908721"/>
            <a:ext cx="3733800" cy="432048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Clou gamma</a:t>
            </a:r>
            <a:endParaRPr lang="fr-FR" sz="24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88024" y="908721"/>
            <a:ext cx="3733800" cy="432048"/>
          </a:xfrm>
        </p:spPr>
        <p:txBody>
          <a:bodyPr>
            <a:noAutofit/>
          </a:bodyPr>
          <a:lstStyle/>
          <a:p>
            <a:r>
              <a:rPr lang="fr-FR" sz="2400" dirty="0" smtClean="0"/>
              <a:t>Clou-plaque, vis - plaque</a:t>
            </a:r>
            <a:endParaRPr lang="fr-FR" sz="2400" dirty="0"/>
          </a:p>
        </p:txBody>
      </p:sp>
      <p:sp>
        <p:nvSpPr>
          <p:cNvPr id="8" name="Rectangle 4" descr="chouteau 318"/>
          <p:cNvSpPr>
            <a:spLocks noGrp="1" noChangeAspect="1" noChangeArrowheads="1"/>
          </p:cNvSpPr>
          <p:nvPr isPhoto="1"/>
        </p:nvSpPr>
        <p:spPr bwMode="auto">
          <a:xfrm>
            <a:off x="4763436" y="4437112"/>
            <a:ext cx="3047908" cy="2016224"/>
          </a:xfrm>
          <a:prstGeom prst="rect">
            <a:avLst/>
          </a:prstGeom>
          <a:blipFill dpi="0" rotWithShape="1">
            <a:blip r:embed="rId2"/>
            <a:srcRect/>
            <a:stretch>
              <a:fillRect r="-20"/>
            </a:stretch>
          </a:blipFill>
          <a:ln w="9525">
            <a:solidFill>
              <a:srgbClr val="DC9E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9" name="Image 8" descr="Capture d’écran 2015-09-20 à 10.40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37112"/>
            <a:ext cx="2592288" cy="2012318"/>
          </a:xfrm>
          <a:prstGeom prst="rect">
            <a:avLst/>
          </a:prstGeom>
          <a:ln>
            <a:solidFill>
              <a:srgbClr val="DC9E1F"/>
            </a:solidFill>
          </a:ln>
        </p:spPr>
      </p:pic>
      <p:pic>
        <p:nvPicPr>
          <p:cNvPr id="11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68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DSCN79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295526" cy="3788663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395288" y="5445125"/>
            <a:ext cx="8424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260648"/>
            <a:ext cx="84969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DC9E1F"/>
                </a:solidFill>
              </a:rPr>
              <a:t>Les complications existent aussi !</a:t>
            </a:r>
            <a:endParaRPr lang="fr-FR" dirty="0">
              <a:solidFill>
                <a:srgbClr val="DC9E1F"/>
              </a:solidFill>
            </a:endParaRPr>
          </a:p>
        </p:txBody>
      </p:sp>
      <p:pic>
        <p:nvPicPr>
          <p:cNvPr id="5" name="Image 4" descr="Capture d’écran 2015-10-03 à 15.54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0728"/>
            <a:ext cx="2160240" cy="3767189"/>
          </a:xfrm>
          <a:prstGeom prst="rect">
            <a:avLst/>
          </a:prstGeom>
          <a:ln>
            <a:solidFill>
              <a:srgbClr val="DC9E1F"/>
            </a:solidFill>
          </a:ln>
        </p:spPr>
      </p:pic>
      <p:pic>
        <p:nvPicPr>
          <p:cNvPr id="6" name="Image 5" descr="Capture d’écran 2015-10-03 à 15.54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80728"/>
            <a:ext cx="2806040" cy="3795182"/>
          </a:xfrm>
          <a:prstGeom prst="rect">
            <a:avLst/>
          </a:prstGeom>
          <a:ln>
            <a:solidFill>
              <a:srgbClr val="DC9E1F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79512" y="4941168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fr-FR" sz="2000" dirty="0" smtClean="0"/>
              <a:t>Technique rigoureuse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fr-FR" sz="2000" dirty="0" smtClean="0"/>
              <a:t>Appui immédiat ou différé en fonction du type de fracture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fr-FR" sz="2000" dirty="0" smtClean="0"/>
              <a:t>Mauvaises copies de l’implant </a:t>
            </a:r>
            <a:endParaRPr lang="fr-FR" sz="2000" dirty="0"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260648"/>
            <a:ext cx="82089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PTH de reconstruction : </a:t>
            </a:r>
            <a:r>
              <a:rPr lang="fr-FR" dirty="0" smtClean="0">
                <a:solidFill>
                  <a:schemeClr val="tx2"/>
                </a:solidFill>
                <a:latin typeface="Arial"/>
                <a:cs typeface="Arial"/>
              </a:rPr>
              <a:t>Une autre option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1" name="Image 10" descr="frac cervico tro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998894" cy="3717032"/>
          </a:xfrm>
          <a:prstGeom prst="rect">
            <a:avLst/>
          </a:prstGeom>
        </p:spPr>
      </p:pic>
      <p:pic>
        <p:nvPicPr>
          <p:cNvPr id="12" name="Image 11" descr="frac cervico troch P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2776"/>
            <a:ext cx="2808312" cy="3756308"/>
          </a:xfrm>
          <a:prstGeom prst="rect">
            <a:avLst/>
          </a:prstGeom>
        </p:spPr>
      </p:pic>
      <p:pic>
        <p:nvPicPr>
          <p:cNvPr id="13" name="Image 12" descr="frac cervico troch PTH 6 mo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25" y="1412776"/>
            <a:ext cx="3435971" cy="381642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1520" y="537321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Cervico–Trochantérienne             Post op                        6 mois</a:t>
            </a:r>
            <a:endParaRPr lang="fr-FR" sz="1800" dirty="0"/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12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116632"/>
            <a:ext cx="82089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PTH de reconstruction : </a:t>
            </a:r>
            <a:r>
              <a:rPr lang="fr-FR" dirty="0" smtClean="0">
                <a:latin typeface="Arial"/>
                <a:cs typeface="Arial"/>
              </a:rPr>
              <a:t>Une autre option</a:t>
            </a:r>
            <a:endParaRPr lang="fr-FR" dirty="0"/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SCN33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764704"/>
            <a:ext cx="3048625" cy="4536504"/>
          </a:xfrm>
          <a:prstGeom prst="rect">
            <a:avLst/>
          </a:prstGeom>
          <a:noFill/>
          <a:ln w="9525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Capture d’écran 2015-10-03 à 16.29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2313542" cy="4553744"/>
          </a:xfrm>
          <a:prstGeom prst="rect">
            <a:avLst/>
          </a:prstGeom>
          <a:ln>
            <a:solidFill>
              <a:srgbClr val="DC9E1F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51520" y="5445224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Arial"/>
                <a:cs typeface="Arial"/>
              </a:rPr>
              <a:t>Trochantero</a:t>
            </a:r>
            <a:r>
              <a:rPr lang="fr-FR" sz="2000" dirty="0" smtClean="0">
                <a:latin typeface="Arial"/>
                <a:cs typeface="Arial"/>
              </a:rPr>
              <a:t>-diaphysaire sur coxarthrose              1 an</a:t>
            </a:r>
            <a:endParaRPr lang="fr-F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4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734572144"/>
              </p:ext>
            </p:extLst>
          </p:nvPr>
        </p:nvGraphicFramePr>
        <p:xfrm>
          <a:off x="467544" y="260648"/>
          <a:ext cx="8458200" cy="60451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09700"/>
                <a:gridCol w="1409700"/>
                <a:gridCol w="1409700"/>
                <a:gridCol w="1409700"/>
                <a:gridCol w="1409700"/>
                <a:gridCol w="1409700"/>
              </a:tblGrid>
              <a:tr h="37084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2"/>
                          </a:solidFill>
                        </a:rPr>
                        <a:t>Frac</a:t>
                      </a:r>
                      <a:r>
                        <a:rPr lang="fr-FR" sz="1800" b="0" baseline="0" dirty="0" smtClean="0">
                          <a:solidFill>
                            <a:schemeClr val="tx2"/>
                          </a:solidFill>
                        </a:rPr>
                        <a:t> col</a:t>
                      </a:r>
                      <a:endParaRPr lang="fr-FR" sz="1800" b="0" dirty="0">
                        <a:solidFill>
                          <a:schemeClr val="tx2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2"/>
                          </a:solidFill>
                        </a:rPr>
                        <a:t>Garden1</a:t>
                      </a:r>
                      <a:endParaRPr lang="fr-FR" sz="1800" b="0" dirty="0">
                        <a:solidFill>
                          <a:schemeClr val="tx2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2"/>
                          </a:solidFill>
                        </a:rPr>
                        <a:t>Garden2</a:t>
                      </a:r>
                      <a:endParaRPr lang="fr-FR" sz="1800" b="0" dirty="0">
                        <a:solidFill>
                          <a:schemeClr val="tx2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2"/>
                          </a:solidFill>
                        </a:rPr>
                        <a:t>Garden</a:t>
                      </a:r>
                      <a:r>
                        <a:rPr lang="fr-FR" sz="1800" b="0" baseline="0" dirty="0" smtClean="0">
                          <a:solidFill>
                            <a:schemeClr val="tx2"/>
                          </a:solidFill>
                        </a:rPr>
                        <a:t> 3</a:t>
                      </a:r>
                      <a:endParaRPr lang="fr-FR" sz="1800" b="0" dirty="0">
                        <a:solidFill>
                          <a:schemeClr val="tx2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2"/>
                          </a:solidFill>
                        </a:rPr>
                        <a:t>Garden4</a:t>
                      </a:r>
                      <a:endParaRPr lang="fr-FR" sz="1800" b="0" dirty="0">
                        <a:solidFill>
                          <a:schemeClr val="tx2"/>
                        </a:solidFill>
                      </a:endParaRPr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Bon état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  <a:endParaRPr lang="fr-FR" sz="2400" baseline="300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Vissage ou PTH </a:t>
                      </a:r>
                      <a:r>
                        <a:rPr lang="fr-FR" sz="1800" baseline="30000" dirty="0" smtClean="0"/>
                        <a:t>DM</a:t>
                      </a:r>
                      <a:endParaRPr lang="fr-FR" sz="1800" baseline="300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  <a:endParaRPr lang="fr-FR" sz="2400" baseline="300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  <a:endParaRPr lang="fr-FR" sz="2400" baseline="30000" dirty="0"/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Fragile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Vissage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2400" baseline="0" dirty="0" smtClean="0"/>
                        <a:t>PTI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</a:p>
                    <a:p>
                      <a:endParaRPr lang="fr-FR" sz="24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Vissage </a:t>
                      </a:r>
                      <a:r>
                        <a:rPr lang="fr-FR" sz="2400" dirty="0" smtClean="0"/>
                        <a:t>PTI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</a:p>
                    <a:p>
                      <a:endParaRPr lang="fr-FR" sz="24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PTI /</a:t>
                      </a:r>
                    </a:p>
                    <a:p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  <a:endParaRPr lang="fr-FR" sz="2400" baseline="300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/>
                        <a:t>PTI/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/>
                        <a:t>PTH </a:t>
                      </a:r>
                      <a:r>
                        <a:rPr lang="fr-FR" sz="2400" baseline="30000" dirty="0" smtClean="0"/>
                        <a:t>dm</a:t>
                      </a:r>
                    </a:p>
                    <a:p>
                      <a:endParaRPr lang="fr-FR" sz="2400" dirty="0"/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Grabataire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Vissage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Vissage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PTI</a:t>
                      </a:r>
                      <a:endParaRPr lang="fr-FR" sz="24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PTI</a:t>
                      </a:r>
                      <a:endParaRPr lang="fr-FR" sz="2400" dirty="0"/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rgbClr val="DC9E1F"/>
                          </a:solidFill>
                        </a:rPr>
                        <a:t>Frac </a:t>
                      </a:r>
                      <a:r>
                        <a:rPr lang="fr-FR" sz="1800" dirty="0" err="1" smtClean="0">
                          <a:solidFill>
                            <a:srgbClr val="DC9E1F"/>
                          </a:solidFill>
                        </a:rPr>
                        <a:t>Troch</a:t>
                      </a:r>
                      <a:endParaRPr lang="fr-FR" sz="1800" dirty="0">
                        <a:solidFill>
                          <a:srgbClr val="DC9E1F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>
                          <a:solidFill>
                            <a:srgbClr val="DC9E1F"/>
                          </a:solidFill>
                        </a:rPr>
                        <a:t>Cerv</a:t>
                      </a:r>
                      <a:r>
                        <a:rPr lang="fr-FR" sz="1800" dirty="0" smtClean="0">
                          <a:solidFill>
                            <a:srgbClr val="DC9E1F"/>
                          </a:solidFill>
                        </a:rPr>
                        <a:t> </a:t>
                      </a:r>
                      <a:r>
                        <a:rPr lang="fr-FR" sz="1800" baseline="0" dirty="0" smtClean="0">
                          <a:solidFill>
                            <a:srgbClr val="DC9E1F"/>
                          </a:solidFill>
                        </a:rPr>
                        <a:t> </a:t>
                      </a:r>
                      <a:r>
                        <a:rPr lang="fr-FR" sz="1800" baseline="0" dirty="0" err="1" smtClean="0">
                          <a:solidFill>
                            <a:srgbClr val="DC9E1F"/>
                          </a:solidFill>
                        </a:rPr>
                        <a:t>T</a:t>
                      </a:r>
                      <a:endParaRPr lang="fr-FR" sz="1800" dirty="0">
                        <a:solidFill>
                          <a:srgbClr val="DC9E1F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rgbClr val="DC9E1F"/>
                          </a:solidFill>
                        </a:rPr>
                        <a:t>Per et sous </a:t>
                      </a:r>
                      <a:r>
                        <a:rPr lang="fr-FR" sz="1800" dirty="0" err="1" smtClean="0">
                          <a:solidFill>
                            <a:srgbClr val="DC9E1F"/>
                          </a:solidFill>
                        </a:rPr>
                        <a:t>T</a:t>
                      </a:r>
                      <a:endParaRPr lang="fr-FR" sz="1800" dirty="0">
                        <a:solidFill>
                          <a:srgbClr val="DC9E1F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>
                          <a:solidFill>
                            <a:srgbClr val="DC9E1F"/>
                          </a:solidFill>
                        </a:rPr>
                        <a:t>Troch</a:t>
                      </a:r>
                      <a:r>
                        <a:rPr lang="fr-FR" sz="1800" dirty="0" smtClean="0">
                          <a:solidFill>
                            <a:srgbClr val="DC9E1F"/>
                          </a:solidFill>
                        </a:rPr>
                        <a:t> </a:t>
                      </a:r>
                      <a:r>
                        <a:rPr lang="fr-FR" sz="1800" dirty="0" err="1" smtClean="0">
                          <a:solidFill>
                            <a:srgbClr val="DC9E1F"/>
                          </a:solidFill>
                        </a:rPr>
                        <a:t>diaph</a:t>
                      </a:r>
                      <a:r>
                        <a:rPr lang="fr-FR" sz="1800" dirty="0" smtClean="0">
                          <a:solidFill>
                            <a:srgbClr val="DC9E1F"/>
                          </a:solidFill>
                        </a:rPr>
                        <a:t>.</a:t>
                      </a:r>
                      <a:endParaRPr lang="fr-FR" sz="1800" dirty="0">
                        <a:solidFill>
                          <a:srgbClr val="DC9E1F"/>
                        </a:solidFill>
                      </a:endParaRPr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Bon état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Gamma ou PTH DM </a:t>
                      </a:r>
                      <a:r>
                        <a:rPr lang="fr-FR" sz="1800" dirty="0" err="1" smtClean="0"/>
                        <a:t>Rec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Gamma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Gamma ou  Gamma long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/>
                    </a:p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Fragile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Gamma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Gamma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Gamma ou  Gamma long</a:t>
                      </a:r>
                    </a:p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Grabataire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Gamma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Gamma</a:t>
                      </a:r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Gamma ou  Gamma long</a:t>
                      </a:r>
                    </a:p>
                    <a:p>
                      <a:endParaRPr lang="fr-FR" sz="1800" dirty="0"/>
                    </a:p>
                  </a:txBody>
                  <a:tcPr marL="97595" marR="97595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7595" marR="97595"/>
                </a:tc>
              </a:tr>
            </a:tbl>
          </a:graphicData>
        </a:graphic>
      </p:graphicFrame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77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sz="quarter" idx="14"/>
          </p:nvPr>
        </p:nvSpPr>
        <p:spPr>
          <a:xfrm>
            <a:off x="4788024" y="1340768"/>
            <a:ext cx="3733800" cy="4464496"/>
          </a:xfrm>
        </p:spPr>
        <p:txBody>
          <a:bodyPr>
            <a:noAutofit/>
          </a:bodyPr>
          <a:lstStyle/>
          <a:p>
            <a:r>
              <a:rPr lang="fr-FR" sz="2000" dirty="0" smtClean="0"/>
              <a:t>Nous ne l’avons jamais vu ainsi</a:t>
            </a:r>
          </a:p>
          <a:p>
            <a:r>
              <a:rPr lang="fr-FR" sz="2000" dirty="0" smtClean="0"/>
              <a:t>Il ne nous reconnait pas</a:t>
            </a:r>
          </a:p>
          <a:p>
            <a:r>
              <a:rPr lang="fr-FR" sz="2000" dirty="0" smtClean="0"/>
              <a:t>Il marchait très bien « avant » (pas toujours vrai).</a:t>
            </a:r>
          </a:p>
          <a:p>
            <a:r>
              <a:rPr lang="fr-FR" sz="2000" dirty="0" smtClean="0"/>
              <a:t>Remettez nous le sur pied Docteur !</a:t>
            </a:r>
          </a:p>
          <a:p>
            <a:r>
              <a:rPr lang="fr-FR" sz="2000" dirty="0" smtClean="0"/>
              <a:t>Je ne peux pas m’en occuper je suis fatigué aussi </a:t>
            </a:r>
          </a:p>
          <a:p>
            <a:r>
              <a:rPr lang="fr-FR" sz="2000" dirty="0" smtClean="0"/>
              <a:t>Je ne peux le prendre chez moi je travaille</a:t>
            </a:r>
          </a:p>
          <a:p>
            <a:r>
              <a:rPr lang="fr-FR" sz="2000" dirty="0" smtClean="0"/>
              <a:t>Trouvez lui un placement (ce n’est pas mon problème</a:t>
            </a:r>
            <a:r>
              <a:rPr lang="is-IS" sz="2000" dirty="0" smtClean="0"/>
              <a:t>…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597024" y="1340768"/>
            <a:ext cx="3733800" cy="4464496"/>
          </a:xfrm>
        </p:spPr>
        <p:txBody>
          <a:bodyPr>
            <a:normAutofit fontScale="92500"/>
          </a:bodyPr>
          <a:lstStyle/>
          <a:p>
            <a:r>
              <a:rPr lang="fr-FR" sz="2000" dirty="0" smtClean="0"/>
              <a:t>Chirurgien: « ma radio post op est excellente »</a:t>
            </a:r>
          </a:p>
          <a:p>
            <a:r>
              <a:rPr lang="fr-FR" sz="2000" dirty="0" smtClean="0"/>
              <a:t>Anesthésiste: « l’ anesthésie rachidienne  est sans conséquences »</a:t>
            </a:r>
          </a:p>
          <a:p>
            <a:r>
              <a:rPr lang="fr-FR" sz="2000" dirty="0" smtClean="0"/>
              <a:t>Kiné: « je le met au fauteuil tous les jours, mais il ne marche pas »</a:t>
            </a:r>
          </a:p>
          <a:p>
            <a:r>
              <a:rPr lang="fr-FR" sz="2000" dirty="0" smtClean="0"/>
              <a:t>Infirmière: « Il se laisse aller , </a:t>
            </a:r>
            <a:r>
              <a:rPr lang="fr-FR" sz="2000" dirty="0" smtClean="0"/>
              <a:t>il </a:t>
            </a:r>
            <a:r>
              <a:rPr lang="fr-FR" sz="2000" dirty="0" smtClean="0"/>
              <a:t>ne mange plus, il est agité, il est délirant »</a:t>
            </a:r>
          </a:p>
          <a:p>
            <a:r>
              <a:rPr lang="fr-FR" sz="2000" dirty="0" smtClean="0"/>
              <a:t>Administration Hospitalière: « faites le vite sortir il nous coûte cher ! » </a:t>
            </a:r>
            <a:endParaRPr lang="fr-FR" sz="20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562074"/>
          </a:xfrm>
        </p:spPr>
        <p:txBody>
          <a:bodyPr/>
          <a:lstStyle/>
          <a:p>
            <a:r>
              <a:rPr lang="fr-FR" dirty="0" smtClean="0"/>
              <a:t>La Chirurgie</a:t>
            </a:r>
            <a:r>
              <a:rPr lang="is-IS" dirty="0" smtClean="0"/>
              <a:t>… et après ?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97024" y="692696"/>
            <a:ext cx="3733800" cy="574675"/>
          </a:xfrm>
        </p:spPr>
        <p:txBody>
          <a:bodyPr/>
          <a:lstStyle/>
          <a:p>
            <a:r>
              <a:rPr lang="fr-FR" sz="2800" dirty="0" smtClean="0"/>
              <a:t>Professionnels</a:t>
            </a:r>
            <a:endParaRPr lang="fr-FR" sz="28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88024" y="692696"/>
            <a:ext cx="3733800" cy="57467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Famille</a:t>
            </a:r>
            <a:endParaRPr lang="fr-FR" sz="2800" dirty="0"/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70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684213" y="1455738"/>
            <a:ext cx="7756525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762000">
              <a:defRPr/>
            </a:pPr>
            <a:r>
              <a:rPr lang="fr-FR" sz="2400" dirty="0" smtClean="0">
                <a:solidFill>
                  <a:schemeClr val="tx2"/>
                </a:solidFill>
                <a:latin typeface="Arial"/>
                <a:cs typeface="Arial"/>
              </a:rPr>
              <a:t>I - </a:t>
            </a:r>
            <a:r>
              <a:rPr lang="fr-FR" sz="2400" dirty="0">
                <a:solidFill>
                  <a:schemeClr val="tx2"/>
                </a:solidFill>
                <a:latin typeface="Arial"/>
                <a:cs typeface="Arial"/>
              </a:rPr>
              <a:t>LA FRACTURE ET LA FONCTION</a:t>
            </a:r>
          </a:p>
          <a:p>
            <a:pPr defTabSz="762000">
              <a:defRPr/>
            </a:pPr>
            <a:r>
              <a:rPr lang="fr-FR" sz="2400" dirty="0">
                <a:solidFill>
                  <a:schemeClr val="tx2"/>
                </a:solidFill>
                <a:latin typeface="Arial"/>
                <a:cs typeface="Arial"/>
              </a:rPr>
              <a:t>II- LE CONTEXTE ET LES COMPLICATIONS</a:t>
            </a:r>
            <a:endParaRPr lang="fr-FR" sz="2800" dirty="0">
              <a:solidFill>
                <a:schemeClr val="tx2"/>
              </a:solidFill>
              <a:latin typeface="Arial"/>
              <a:cs typeface="Arial"/>
            </a:endParaRPr>
          </a:p>
          <a:p>
            <a:pPr defTabSz="762000">
              <a:defRPr/>
            </a:pPr>
            <a:r>
              <a:rPr lang="fr-FR" sz="1800" dirty="0">
                <a:solidFill>
                  <a:schemeClr val="tx2"/>
                </a:solidFill>
                <a:latin typeface="Arial"/>
                <a:cs typeface="Arial"/>
              </a:rPr>
              <a:t>					 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506413" y="1981200"/>
            <a:ext cx="7961312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762000">
              <a:defRPr/>
            </a:pPr>
            <a:endParaRPr lang="fr-FR">
              <a:solidFill>
                <a:srgbClr val="FFFF00"/>
              </a:solidFill>
              <a:latin typeface="Arial"/>
              <a:cs typeface="Arial"/>
            </a:endParaRPr>
          </a:p>
          <a:p>
            <a:pPr marL="2286000" lvl="4" defTabSz="762000">
              <a:defRPr/>
            </a:pPr>
            <a:r>
              <a:rPr lang="fr-FR" sz="2000">
                <a:solidFill>
                  <a:srgbClr val="FFFF00"/>
                </a:solidFill>
                <a:latin typeface="Arial"/>
                <a:cs typeface="Arial"/>
              </a:rPr>
              <a:t>	            </a:t>
            </a:r>
            <a:r>
              <a:rPr lang="fr-FR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fr-FR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21892" name="Rectangle 4"/>
          <p:cNvSpPr>
            <a:spLocks noChangeArrowheads="1"/>
          </p:cNvSpPr>
          <p:nvPr/>
        </p:nvSpPr>
        <p:spPr bwMode="auto">
          <a:xfrm>
            <a:off x="684213" y="2409825"/>
            <a:ext cx="61372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>
              <a:defRPr/>
            </a:pPr>
            <a:r>
              <a:rPr lang="fr-FR" sz="3600" dirty="0">
                <a:solidFill>
                  <a:srgbClr val="DC9E1F"/>
                </a:solidFill>
                <a:latin typeface="Arial"/>
                <a:cs typeface="Arial"/>
              </a:rPr>
              <a:t>525 Centres publics et privés</a:t>
            </a:r>
          </a:p>
          <a:p>
            <a:pPr defTabSz="762000">
              <a:defRPr/>
            </a:pPr>
            <a:r>
              <a:rPr lang="fr-FR" sz="2800" dirty="0">
                <a:solidFill>
                  <a:srgbClr val="FFFFFF"/>
                </a:solidFill>
                <a:latin typeface="Arial"/>
                <a:cs typeface="Arial"/>
              </a:rPr>
              <a:t>Inclus : 7019 patients</a:t>
            </a:r>
          </a:p>
          <a:p>
            <a:pPr defTabSz="762000">
              <a:defRPr/>
            </a:pPr>
            <a:r>
              <a:rPr lang="fr-FR" sz="2800" dirty="0">
                <a:solidFill>
                  <a:srgbClr val="DC9E1F"/>
                </a:solidFill>
                <a:latin typeface="Arial"/>
                <a:cs typeface="Arial"/>
              </a:rPr>
              <a:t>Analysables : 6820</a:t>
            </a:r>
            <a:endParaRPr lang="fr-FR" sz="3600" dirty="0">
              <a:solidFill>
                <a:srgbClr val="DC9E1F"/>
              </a:solidFill>
              <a:latin typeface="Arial"/>
              <a:cs typeface="Arial"/>
            </a:endParaRPr>
          </a:p>
          <a:p>
            <a:pPr defTabSz="762000">
              <a:defRPr/>
            </a:pPr>
            <a:endParaRPr lang="fr-FR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21893" name="Text Box 5"/>
          <p:cNvSpPr txBox="1">
            <a:spLocks noChangeArrowheads="1"/>
          </p:cNvSpPr>
          <p:nvPr/>
        </p:nvSpPr>
        <p:spPr bwMode="auto">
          <a:xfrm>
            <a:off x="5580063" y="1052513"/>
            <a:ext cx="2706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fr-FR" sz="1600" smtClean="0">
                <a:solidFill>
                  <a:srgbClr val="FFFFFF"/>
                </a:solidFill>
                <a:latin typeface="Arial"/>
                <a:cs typeface="Arial"/>
              </a:rPr>
              <a:t>(SOFCOT 2003)</a:t>
            </a:r>
          </a:p>
        </p:txBody>
      </p:sp>
      <p:pic>
        <p:nvPicPr>
          <p:cNvPr id="421894" name="Picture 6" descr="ESCORT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213100"/>
            <a:ext cx="3886200" cy="1866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7526" name="Text Box 7"/>
          <p:cNvSpPr txBox="1">
            <a:spLocks noChangeArrowheads="1"/>
          </p:cNvSpPr>
          <p:nvPr/>
        </p:nvSpPr>
        <p:spPr bwMode="auto">
          <a:xfrm>
            <a:off x="684213" y="333375"/>
            <a:ext cx="6772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600">
                <a:solidFill>
                  <a:srgbClr val="FFFFFF"/>
                </a:solidFill>
                <a:latin typeface="Arial" charset="0"/>
                <a:cs typeface="Arial" charset="0"/>
              </a:rPr>
              <a:t>Fractures proximales du fémur</a:t>
            </a:r>
          </a:p>
        </p:txBody>
      </p:sp>
      <p:pic>
        <p:nvPicPr>
          <p:cNvPr id="10752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5500" y="4838700"/>
            <a:ext cx="3158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63% &gt; 80 ans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349223"/>
              </p:ext>
            </p:extLst>
          </p:nvPr>
        </p:nvGraphicFramePr>
        <p:xfrm>
          <a:off x="517525" y="1146175"/>
          <a:ext cx="7732713" cy="450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7" name="Feuille de calcul" r:id="rId4" imgW="6781800" imgH="3949700" progId="Excel.Sheet.8">
                  <p:embed/>
                </p:oleObj>
              </mc:Choice>
              <mc:Fallback>
                <p:oleObj name="Feuille de calcul" r:id="rId4" imgW="6781800" imgH="39497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1146175"/>
                        <a:ext cx="7732713" cy="45037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395288" y="260350"/>
            <a:ext cx="73707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>
              <a:defRPr/>
            </a:pPr>
            <a:r>
              <a:rPr lang="fr-FR" sz="4000" dirty="0">
                <a:solidFill>
                  <a:srgbClr val="DC9E1F"/>
                </a:solidFill>
                <a:latin typeface="Arial"/>
                <a:cs typeface="Arial"/>
              </a:rPr>
              <a:t>Capacités cognitives diminuées</a:t>
            </a:r>
          </a:p>
        </p:txBody>
      </p:sp>
      <p:sp>
        <p:nvSpPr>
          <p:cNvPr id="428036" name="Rectangle 4"/>
          <p:cNvSpPr>
            <a:spLocks noChangeArrowheads="1"/>
          </p:cNvSpPr>
          <p:nvPr/>
        </p:nvSpPr>
        <p:spPr bwMode="auto">
          <a:xfrm>
            <a:off x="2301875" y="21669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1800" b="1">
                <a:solidFill>
                  <a:schemeClr val="bg2"/>
                </a:solidFill>
                <a:latin typeface="Times" charset="0"/>
                <a:cs typeface="+mn-cs"/>
              </a:rPr>
              <a:t>65%</a:t>
            </a:r>
          </a:p>
        </p:txBody>
      </p:sp>
      <p:sp>
        <p:nvSpPr>
          <p:cNvPr id="428037" name="Rectangle 5"/>
          <p:cNvSpPr>
            <a:spLocks noChangeArrowheads="1"/>
          </p:cNvSpPr>
          <p:nvPr/>
        </p:nvSpPr>
        <p:spPr bwMode="auto">
          <a:xfrm>
            <a:off x="4629150" y="40592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1800" b="1">
                <a:solidFill>
                  <a:schemeClr val="bg2"/>
                </a:solidFill>
                <a:latin typeface="Times" charset="0"/>
                <a:cs typeface="+mn-cs"/>
              </a:rPr>
              <a:t>24%</a:t>
            </a:r>
          </a:p>
        </p:txBody>
      </p:sp>
      <p:sp>
        <p:nvSpPr>
          <p:cNvPr id="428038" name="Rectangle 6"/>
          <p:cNvSpPr>
            <a:spLocks noChangeArrowheads="1"/>
          </p:cNvSpPr>
          <p:nvPr/>
        </p:nvSpPr>
        <p:spPr bwMode="auto">
          <a:xfrm>
            <a:off x="6897688" y="45545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1800" b="1">
                <a:solidFill>
                  <a:schemeClr val="bg2"/>
                </a:solidFill>
                <a:latin typeface="Times" charset="0"/>
                <a:cs typeface="+mn-cs"/>
              </a:rPr>
              <a:t>11%</a:t>
            </a:r>
          </a:p>
        </p:txBody>
      </p:sp>
      <p:grpSp>
        <p:nvGrpSpPr>
          <p:cNvPr id="428039" name="Group 7"/>
          <p:cNvGrpSpPr>
            <a:grpSpLocks/>
          </p:cNvGrpSpPr>
          <p:nvPr/>
        </p:nvGrpSpPr>
        <p:grpSpPr bwMode="auto">
          <a:xfrm>
            <a:off x="5091113" y="2541588"/>
            <a:ext cx="1798637" cy="1949450"/>
            <a:chOff x="3207" y="1601"/>
            <a:chExt cx="1133" cy="1228"/>
          </a:xfrm>
        </p:grpSpPr>
        <p:sp>
          <p:nvSpPr>
            <p:cNvPr id="428040" name="Arc 8"/>
            <p:cNvSpPr>
              <a:spLocks/>
            </p:cNvSpPr>
            <p:nvPr/>
          </p:nvSpPr>
          <p:spPr bwMode="auto">
            <a:xfrm rot="2884429" flipH="1">
              <a:off x="3244" y="1733"/>
              <a:ext cx="1059" cy="1133"/>
            </a:xfrm>
            <a:custGeom>
              <a:avLst/>
              <a:gdLst>
                <a:gd name="G0" fmla="+- 0 0 0"/>
                <a:gd name="G1" fmla="+- 21599 0 0"/>
                <a:gd name="G2" fmla="+- 21600 0 0"/>
                <a:gd name="T0" fmla="*/ 157 w 21600"/>
                <a:gd name="T1" fmla="*/ 0 h 21599"/>
                <a:gd name="T2" fmla="*/ 21600 w 21600"/>
                <a:gd name="T3" fmla="*/ 21599 h 21599"/>
                <a:gd name="T4" fmla="*/ 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157" y="-1"/>
                  </a:moveTo>
                  <a:cubicBezTo>
                    <a:pt x="12024" y="85"/>
                    <a:pt x="21600" y="9730"/>
                    <a:pt x="21600" y="21599"/>
                  </a:cubicBezTo>
                </a:path>
                <a:path w="21600" h="21599" stroke="0" extrusionOk="0">
                  <a:moveTo>
                    <a:pt x="157" y="-1"/>
                  </a:moveTo>
                  <a:cubicBezTo>
                    <a:pt x="12024" y="85"/>
                    <a:pt x="21600" y="9730"/>
                    <a:pt x="21600" y="21599"/>
                  </a:cubicBezTo>
                  <a:lnTo>
                    <a:pt x="0" y="21599"/>
                  </a:lnTo>
                  <a:close/>
                </a:path>
              </a:pathLst>
            </a:custGeom>
            <a:noFill/>
            <a:ln w="381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28041" name="Rectangle 9"/>
            <p:cNvSpPr>
              <a:spLocks noChangeArrowheads="1"/>
            </p:cNvSpPr>
            <p:nvPr/>
          </p:nvSpPr>
          <p:spPr bwMode="auto">
            <a:xfrm>
              <a:off x="3530" y="1601"/>
              <a:ext cx="4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2000" b="1" dirty="0">
                  <a:solidFill>
                    <a:srgbClr val="FC0128"/>
                  </a:solidFill>
                  <a:latin typeface="Times" charset="0"/>
                  <a:cs typeface="+mn-cs"/>
                </a:rPr>
                <a:t>35%</a:t>
              </a:r>
            </a:p>
          </p:txBody>
        </p:sp>
      </p:grpSp>
      <p:pic>
        <p:nvPicPr>
          <p:cNvPr id="10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8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8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388" y="115888"/>
            <a:ext cx="7924800" cy="49053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Complications générales inéluctables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179388" y="692150"/>
            <a:ext cx="8785225" cy="56165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fr-FR" sz="2400" dirty="0" smtClean="0">
                <a:solidFill>
                  <a:srgbClr val="DC9E1F"/>
                </a:solidFill>
              </a:rPr>
              <a:t>Risque vital des accidents de </a:t>
            </a:r>
            <a:r>
              <a:rPr lang="fr-FR" sz="2400" dirty="0" err="1" smtClean="0">
                <a:solidFill>
                  <a:srgbClr val="DC9E1F"/>
                </a:solidFill>
              </a:rPr>
              <a:t>décubitus</a:t>
            </a:r>
            <a:r>
              <a:rPr lang="fr-FR" sz="2400" dirty="0" smtClean="0">
                <a:solidFill>
                  <a:srgbClr val="DC9E1F"/>
                </a:solidFill>
              </a:rPr>
              <a:t> grave, de survenue </a:t>
            </a:r>
            <a:r>
              <a:rPr lang="fr-FR" sz="2400" dirty="0" err="1" smtClean="0">
                <a:solidFill>
                  <a:srgbClr val="DC9E1F"/>
                </a:solidFill>
              </a:rPr>
              <a:t>précoce</a:t>
            </a:r>
            <a:endParaRPr lang="fr-FR" sz="2400" dirty="0" smtClean="0">
              <a:solidFill>
                <a:srgbClr val="DC9E1F"/>
              </a:solidFill>
            </a:endParaRPr>
          </a:p>
          <a:p>
            <a:pPr>
              <a:defRPr/>
            </a:pPr>
            <a:r>
              <a:rPr lang="fr-FR" sz="2400" u="sng" dirty="0" smtClean="0"/>
              <a:t>Escarres</a:t>
            </a:r>
            <a:r>
              <a:rPr lang="fr-FR" sz="2400" dirty="0" smtClean="0"/>
              <a:t>, d'</a:t>
            </a:r>
            <a:r>
              <a:rPr lang="fr-FR" sz="2400" dirty="0" err="1" smtClean="0"/>
              <a:t>évolution</a:t>
            </a:r>
            <a:r>
              <a:rPr lang="fr-FR" sz="2400" dirty="0" smtClean="0"/>
              <a:t> souvent </a:t>
            </a:r>
            <a:r>
              <a:rPr lang="fr-FR" sz="2400" dirty="0" err="1" smtClean="0"/>
              <a:t>désespérante</a:t>
            </a:r>
            <a:r>
              <a:rPr lang="fr-FR" sz="2400" dirty="0" smtClean="0"/>
              <a:t> </a:t>
            </a:r>
          </a:p>
          <a:p>
            <a:pPr>
              <a:defRPr/>
            </a:pPr>
            <a:r>
              <a:rPr lang="fr-FR" sz="2400" dirty="0" smtClean="0"/>
              <a:t>Accidents </a:t>
            </a:r>
            <a:r>
              <a:rPr lang="fr-FR" sz="2400" dirty="0" err="1"/>
              <a:t>thrombo-</a:t>
            </a:r>
            <a:r>
              <a:rPr lang="fr-FR" sz="2400" dirty="0" err="1" smtClean="0"/>
              <a:t>emboliques</a:t>
            </a:r>
            <a:endParaRPr lang="fr-FR" sz="2400" dirty="0"/>
          </a:p>
          <a:p>
            <a:pPr>
              <a:defRPr/>
            </a:pPr>
            <a:r>
              <a:rPr lang="fr-FR" sz="2400" dirty="0"/>
              <a:t>Accidents respiratoires : encombrements, foyers </a:t>
            </a:r>
            <a:r>
              <a:rPr lang="fr-FR" sz="2400" dirty="0" smtClean="0"/>
              <a:t>pulmonaires</a:t>
            </a:r>
          </a:p>
          <a:p>
            <a:pPr>
              <a:defRPr/>
            </a:pPr>
            <a:r>
              <a:rPr lang="fr-FR" sz="2400" dirty="0" smtClean="0"/>
              <a:t>Infections urinaires</a:t>
            </a:r>
            <a:r>
              <a:rPr lang="fr-FR" sz="2400" dirty="0"/>
              <a:t> </a:t>
            </a:r>
            <a:r>
              <a:rPr lang="fr-FR" sz="2400" dirty="0" smtClean="0"/>
              <a:t>(Sondes)</a:t>
            </a:r>
          </a:p>
          <a:p>
            <a:pPr>
              <a:defRPr/>
            </a:pPr>
            <a:r>
              <a:rPr lang="fr-FR" sz="2400" dirty="0" smtClean="0"/>
              <a:t>Insuffisance cardiovasculaire </a:t>
            </a:r>
          </a:p>
          <a:p>
            <a:pPr>
              <a:defRPr/>
            </a:pPr>
            <a:r>
              <a:rPr lang="fr-FR" sz="2400" dirty="0" smtClean="0"/>
              <a:t>Insuffisance </a:t>
            </a:r>
            <a:r>
              <a:rPr lang="fr-FR" sz="2400" dirty="0" err="1" smtClean="0"/>
              <a:t>rénale</a:t>
            </a:r>
            <a:r>
              <a:rPr lang="fr-FR" sz="2400" dirty="0" smtClean="0"/>
              <a:t>  </a:t>
            </a:r>
            <a:endParaRPr lang="fr-FR" sz="2400" dirty="0"/>
          </a:p>
          <a:p>
            <a:pPr>
              <a:defRPr/>
            </a:pPr>
            <a:r>
              <a:rPr lang="fr-FR" sz="2400" dirty="0" err="1" smtClean="0"/>
              <a:t>Décompensation</a:t>
            </a:r>
            <a:r>
              <a:rPr lang="fr-FR" sz="2400" dirty="0" smtClean="0"/>
              <a:t> </a:t>
            </a:r>
            <a:r>
              <a:rPr lang="fr-FR" sz="2400" dirty="0"/>
              <a:t>d'affections chroniques </a:t>
            </a:r>
            <a:r>
              <a:rPr lang="fr-FR" sz="2400" dirty="0" smtClean="0"/>
              <a:t> </a:t>
            </a:r>
            <a:endParaRPr lang="fr-FR" sz="2400" dirty="0"/>
          </a:p>
          <a:p>
            <a:pPr marL="0" indent="0">
              <a:buFont typeface="Arial" charset="0"/>
              <a:buNone/>
              <a:defRPr/>
            </a:pPr>
            <a:r>
              <a:rPr lang="fr-FR" sz="2400" dirty="0" err="1" smtClean="0">
                <a:solidFill>
                  <a:srgbClr val="DC9E1F"/>
                </a:solidFill>
              </a:rPr>
              <a:t>Sénilité</a:t>
            </a:r>
            <a:endParaRPr lang="fr-FR" sz="2400" dirty="0">
              <a:solidFill>
                <a:srgbClr val="DC9E1F"/>
              </a:solidFill>
            </a:endParaRPr>
          </a:p>
          <a:p>
            <a:pPr>
              <a:defRPr/>
            </a:pPr>
            <a:r>
              <a:rPr lang="fr-FR" sz="2400" dirty="0" smtClean="0"/>
              <a:t>Parfois évoluant </a:t>
            </a:r>
            <a:r>
              <a:rPr lang="fr-FR" sz="2400" dirty="0"/>
              <a:t>en </a:t>
            </a:r>
            <a:r>
              <a:rPr lang="fr-FR" sz="2400" dirty="0" err="1"/>
              <a:t>véritable</a:t>
            </a:r>
            <a:r>
              <a:rPr lang="fr-FR" sz="2400" dirty="0"/>
              <a:t> </a:t>
            </a:r>
            <a:r>
              <a:rPr lang="fr-FR" sz="2400" dirty="0" err="1"/>
              <a:t>démence</a:t>
            </a:r>
            <a:r>
              <a:rPr lang="fr-FR" sz="2400" dirty="0"/>
              <a:t>. </a:t>
            </a:r>
          </a:p>
          <a:p>
            <a:pPr>
              <a:defRPr/>
            </a:pPr>
            <a:endParaRPr lang="fr-FR" sz="2400" dirty="0"/>
          </a:p>
        </p:txBody>
      </p:sp>
      <p:pic>
        <p:nvPicPr>
          <p:cNvPr id="25603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 7" descr="Capture d’écran 2015-09-29 à 15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36838"/>
            <a:ext cx="165576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 9" descr="Capture d’écran 2015-10-03 à 16.29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21163"/>
            <a:ext cx="21272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ChangeArrowheads="1"/>
          </p:cNvSpPr>
          <p:nvPr/>
        </p:nvSpPr>
        <p:spPr bwMode="auto">
          <a:xfrm>
            <a:off x="107504" y="1226344"/>
            <a:ext cx="45365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762000">
              <a:defRPr/>
            </a:pPr>
            <a:r>
              <a:rPr lang="fr-FR" dirty="0">
                <a:solidFill>
                  <a:srgbClr val="DC9E1F"/>
                </a:solidFill>
                <a:latin typeface="Arial"/>
                <a:cs typeface="Arial"/>
              </a:rPr>
              <a:t>Capacités de marche</a:t>
            </a:r>
          </a:p>
          <a:p>
            <a:pPr defTabSz="762000">
              <a:defRPr/>
            </a:pPr>
            <a:r>
              <a:rPr lang="fr-FR" dirty="0">
                <a:solidFill>
                  <a:srgbClr val="DC9E1F"/>
                </a:solidFill>
                <a:latin typeface="Arial"/>
                <a:cs typeface="Arial"/>
              </a:rPr>
              <a:t>réduites</a:t>
            </a:r>
          </a:p>
        </p:txBody>
      </p:sp>
      <p:sp>
        <p:nvSpPr>
          <p:cNvPr id="430083" name="Rectangle 3"/>
          <p:cNvSpPr>
            <a:spLocks noChangeArrowheads="1"/>
          </p:cNvSpPr>
          <p:nvPr/>
        </p:nvSpPr>
        <p:spPr bwMode="auto">
          <a:xfrm>
            <a:off x="3203575" y="2420938"/>
            <a:ext cx="13827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2800" dirty="0">
                <a:latin typeface="Arial"/>
                <a:cs typeface="Arial"/>
              </a:rPr>
              <a:t>Marche</a:t>
            </a:r>
          </a:p>
        </p:txBody>
      </p:sp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1547813" y="6092825"/>
            <a:ext cx="142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2800" dirty="0">
                <a:solidFill>
                  <a:srgbClr val="FFFFFF"/>
                </a:solidFill>
                <a:latin typeface="Arial"/>
                <a:cs typeface="Arial"/>
              </a:rPr>
              <a:t>Cannes</a:t>
            </a:r>
          </a:p>
        </p:txBody>
      </p:sp>
      <p:grpSp>
        <p:nvGrpSpPr>
          <p:cNvPr id="115716" name="Group 5"/>
          <p:cNvGrpSpPr>
            <a:grpSpLocks/>
          </p:cNvGrpSpPr>
          <p:nvPr/>
        </p:nvGrpSpPr>
        <p:grpSpPr bwMode="auto">
          <a:xfrm>
            <a:off x="3203575" y="3284538"/>
            <a:ext cx="5773738" cy="3362325"/>
            <a:chOff x="1925" y="2039"/>
            <a:chExt cx="3842" cy="2238"/>
          </a:xfrm>
        </p:grpSpPr>
        <p:graphicFrame>
          <p:nvGraphicFramePr>
            <p:cNvPr id="11572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2064419"/>
                </p:ext>
              </p:extLst>
            </p:nvPr>
          </p:nvGraphicFramePr>
          <p:xfrm>
            <a:off x="1925" y="2039"/>
            <a:ext cx="3842" cy="2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995" name="Feuille de calcul" r:id="rId4" imgW="6781800" imgH="3949700" progId="Excel.Sheet.8">
                    <p:embed/>
                  </p:oleObj>
                </mc:Choice>
                <mc:Fallback>
                  <p:oleObj name="Feuille de calcul" r:id="rId4" imgW="6781800" imgH="3949700" progId="Excel.Shee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5" y="2039"/>
                          <a:ext cx="3842" cy="2238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087" name="Rectangle 7"/>
            <p:cNvSpPr>
              <a:spLocks noChangeArrowheads="1"/>
            </p:cNvSpPr>
            <p:nvPr/>
          </p:nvSpPr>
          <p:spPr bwMode="auto">
            <a:xfrm>
              <a:off x="2406" y="2471"/>
              <a:ext cx="372" cy="211"/>
            </a:xfrm>
            <a:prstGeom prst="rect">
              <a:avLst/>
            </a:prstGeom>
            <a:noFill/>
            <a:ln w="9525">
              <a:solidFill>
                <a:srgbClr val="DC9E1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1600" b="1" dirty="0">
                  <a:solidFill>
                    <a:schemeClr val="bg2"/>
                  </a:solidFill>
                  <a:latin typeface="Times" charset="0"/>
                  <a:cs typeface="+mn-cs"/>
                </a:rPr>
                <a:t>56%</a:t>
              </a:r>
            </a:p>
          </p:txBody>
        </p:sp>
        <p:sp>
          <p:nvSpPr>
            <p:cNvPr id="430088" name="Rectangle 8"/>
            <p:cNvSpPr>
              <a:spLocks noChangeArrowheads="1"/>
            </p:cNvSpPr>
            <p:nvPr/>
          </p:nvSpPr>
          <p:spPr bwMode="auto">
            <a:xfrm>
              <a:off x="3014" y="3182"/>
              <a:ext cx="372" cy="210"/>
            </a:xfrm>
            <a:prstGeom prst="rect">
              <a:avLst/>
            </a:prstGeom>
            <a:noFill/>
            <a:ln w="9525">
              <a:solidFill>
                <a:srgbClr val="DC9E1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1600" b="1">
                  <a:solidFill>
                    <a:schemeClr val="bg2"/>
                  </a:solidFill>
                  <a:latin typeface="Times" charset="0"/>
                  <a:cs typeface="+mn-cs"/>
                </a:rPr>
                <a:t>25%</a:t>
              </a:r>
            </a:p>
          </p:txBody>
        </p:sp>
        <p:sp>
          <p:nvSpPr>
            <p:cNvPr id="430089" name="Rectangle 9"/>
            <p:cNvSpPr>
              <a:spLocks noChangeArrowheads="1"/>
            </p:cNvSpPr>
            <p:nvPr/>
          </p:nvSpPr>
          <p:spPr bwMode="auto">
            <a:xfrm>
              <a:off x="3605" y="3507"/>
              <a:ext cx="406" cy="212"/>
            </a:xfrm>
            <a:prstGeom prst="rect">
              <a:avLst/>
            </a:prstGeom>
            <a:noFill/>
            <a:ln w="9525">
              <a:solidFill>
                <a:srgbClr val="DC9E1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1600" b="1">
                  <a:solidFill>
                    <a:schemeClr val="bg2"/>
                  </a:solidFill>
                  <a:latin typeface="Times" charset="0"/>
                  <a:cs typeface="+mn-cs"/>
                </a:rPr>
                <a:t>3,5%</a:t>
              </a:r>
            </a:p>
          </p:txBody>
        </p:sp>
        <p:sp>
          <p:nvSpPr>
            <p:cNvPr id="430090" name="Rectangle 10"/>
            <p:cNvSpPr>
              <a:spLocks noChangeArrowheads="1"/>
            </p:cNvSpPr>
            <p:nvPr/>
          </p:nvSpPr>
          <p:spPr bwMode="auto">
            <a:xfrm>
              <a:off x="4259" y="3500"/>
              <a:ext cx="374" cy="210"/>
            </a:xfrm>
            <a:prstGeom prst="rect">
              <a:avLst/>
            </a:prstGeom>
            <a:noFill/>
            <a:ln w="9525">
              <a:solidFill>
                <a:srgbClr val="DC9E1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1600" b="1">
                  <a:solidFill>
                    <a:srgbClr val="FC0128"/>
                  </a:solidFill>
                  <a:latin typeface="Times" charset="0"/>
                  <a:cs typeface="+mn-cs"/>
                </a:rPr>
                <a:t>12%</a:t>
              </a:r>
            </a:p>
          </p:txBody>
        </p:sp>
        <p:sp>
          <p:nvSpPr>
            <p:cNvPr id="430091" name="Rectangle 11"/>
            <p:cNvSpPr>
              <a:spLocks noChangeArrowheads="1"/>
            </p:cNvSpPr>
            <p:nvPr/>
          </p:nvSpPr>
          <p:spPr bwMode="auto">
            <a:xfrm>
              <a:off x="4842" y="3558"/>
              <a:ext cx="406" cy="211"/>
            </a:xfrm>
            <a:prstGeom prst="rect">
              <a:avLst/>
            </a:prstGeom>
            <a:noFill/>
            <a:ln w="9525">
              <a:solidFill>
                <a:srgbClr val="DC9E1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1600" b="1">
                  <a:solidFill>
                    <a:srgbClr val="FC0128"/>
                  </a:solidFill>
                  <a:latin typeface="Times" charset="0"/>
                  <a:cs typeface="+mn-cs"/>
                </a:rPr>
                <a:t>3,5%</a:t>
              </a:r>
            </a:p>
          </p:txBody>
        </p:sp>
      </p:grpSp>
      <p:grpSp>
        <p:nvGrpSpPr>
          <p:cNvPr id="115717" name="Group 12"/>
          <p:cNvGrpSpPr>
            <a:grpSpLocks/>
          </p:cNvGrpSpPr>
          <p:nvPr/>
        </p:nvGrpSpPr>
        <p:grpSpPr bwMode="auto">
          <a:xfrm>
            <a:off x="4860925" y="11112"/>
            <a:ext cx="4148137" cy="2986088"/>
            <a:chOff x="101" y="125"/>
            <a:chExt cx="2613" cy="1881"/>
          </a:xfrm>
        </p:grpSpPr>
        <p:grpSp>
          <p:nvGrpSpPr>
            <p:cNvPr id="115719" name="Group 13"/>
            <p:cNvGrpSpPr>
              <a:grpSpLocks/>
            </p:cNvGrpSpPr>
            <p:nvPr/>
          </p:nvGrpSpPr>
          <p:grpSpPr bwMode="auto">
            <a:xfrm>
              <a:off x="101" y="125"/>
              <a:ext cx="2613" cy="1881"/>
              <a:chOff x="610" y="1002"/>
              <a:chExt cx="4580" cy="2668"/>
            </a:xfrm>
          </p:grpSpPr>
          <p:graphicFrame>
            <p:nvGraphicFramePr>
              <p:cNvPr id="115721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3538214"/>
                  </p:ext>
                </p:extLst>
              </p:nvPr>
            </p:nvGraphicFramePr>
            <p:xfrm>
              <a:off x="610" y="1002"/>
              <a:ext cx="4580" cy="26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96" name="Feuille de calcul" r:id="rId6" imgW="6781800" imgH="3949700" progId="Excel.Sheet.8">
                      <p:embed/>
                    </p:oleObj>
                  </mc:Choice>
                  <mc:Fallback>
                    <p:oleObj name="Feuille de calcul" r:id="rId6" imgW="6781800" imgH="3949700" progId="Excel.Sheet.8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0" y="1002"/>
                            <a:ext cx="4580" cy="2668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rgbClr val="DC9E1F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30095" name="Rectangle 15"/>
              <p:cNvSpPr>
                <a:spLocks noChangeArrowheads="1"/>
              </p:cNvSpPr>
              <p:nvPr/>
            </p:nvSpPr>
            <p:spPr bwMode="auto">
              <a:xfrm>
                <a:off x="4178" y="1546"/>
                <a:ext cx="708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defTabSz="762000">
                  <a:defRPr/>
                </a:pPr>
                <a:r>
                  <a:rPr lang="fr-FR" sz="1800" b="1">
                    <a:solidFill>
                      <a:schemeClr val="bg2"/>
                    </a:solidFill>
                    <a:latin typeface="Times" charset="0"/>
                    <a:cs typeface="+mn-cs"/>
                  </a:rPr>
                  <a:t>55%</a:t>
                </a:r>
              </a:p>
            </p:txBody>
          </p:sp>
          <p:grpSp>
            <p:nvGrpSpPr>
              <p:cNvPr id="115723" name="Group 16"/>
              <p:cNvGrpSpPr>
                <a:grpSpLocks/>
              </p:cNvGrpSpPr>
              <p:nvPr/>
            </p:nvGrpSpPr>
            <p:grpSpPr bwMode="auto">
              <a:xfrm>
                <a:off x="1052" y="2126"/>
                <a:ext cx="2726" cy="222"/>
                <a:chOff x="1215" y="3681"/>
                <a:chExt cx="2726" cy="222"/>
              </a:xfrm>
            </p:grpSpPr>
            <p:sp>
              <p:nvSpPr>
                <p:cNvPr id="430097" name="Line 17"/>
                <p:cNvSpPr>
                  <a:spLocks noChangeShapeType="1"/>
                </p:cNvSpPr>
                <p:nvPr/>
              </p:nvSpPr>
              <p:spPr bwMode="auto">
                <a:xfrm>
                  <a:off x="1215" y="3683"/>
                  <a:ext cx="2717" cy="0"/>
                </a:xfrm>
                <a:prstGeom prst="line">
                  <a:avLst/>
                </a:prstGeom>
                <a:noFill/>
                <a:ln w="38100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430098" name="Line 18"/>
                <p:cNvSpPr>
                  <a:spLocks noChangeShapeType="1"/>
                </p:cNvSpPr>
                <p:nvPr/>
              </p:nvSpPr>
              <p:spPr bwMode="auto">
                <a:xfrm>
                  <a:off x="1215" y="3690"/>
                  <a:ext cx="0" cy="213"/>
                </a:xfrm>
                <a:prstGeom prst="line">
                  <a:avLst/>
                </a:prstGeom>
                <a:noFill/>
                <a:ln w="38100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430099" name="Line 19"/>
                <p:cNvSpPr>
                  <a:spLocks noChangeShapeType="1"/>
                </p:cNvSpPr>
                <p:nvPr/>
              </p:nvSpPr>
              <p:spPr bwMode="auto">
                <a:xfrm>
                  <a:off x="3941" y="3690"/>
                  <a:ext cx="0" cy="206"/>
                </a:xfrm>
                <a:prstGeom prst="line">
                  <a:avLst/>
                </a:prstGeom>
                <a:noFill/>
                <a:ln w="38100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430100" name="Rectangle 20"/>
              <p:cNvSpPr>
                <a:spLocks noChangeArrowheads="1"/>
              </p:cNvSpPr>
              <p:nvPr/>
            </p:nvSpPr>
            <p:spPr bwMode="auto">
              <a:xfrm>
                <a:off x="1722" y="1840"/>
                <a:ext cx="1272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 defTabSz="762000">
                  <a:defRPr/>
                </a:pPr>
                <a:r>
                  <a:rPr lang="fr-FR" sz="2800" b="1" dirty="0">
                    <a:solidFill>
                      <a:srgbClr val="FF0000"/>
                    </a:solidFill>
                    <a:latin typeface="Times" charset="0"/>
                    <a:cs typeface="+mn-cs"/>
                  </a:rPr>
                  <a:t>45%</a:t>
                </a:r>
              </a:p>
            </p:txBody>
          </p:sp>
        </p:grpSp>
        <p:sp>
          <p:nvSpPr>
            <p:cNvPr id="430101" name="Rectangle 21"/>
            <p:cNvSpPr>
              <a:spLocks noChangeArrowheads="1"/>
            </p:cNvSpPr>
            <p:nvPr/>
          </p:nvSpPr>
          <p:spPr bwMode="auto">
            <a:xfrm>
              <a:off x="416" y="1451"/>
              <a:ext cx="36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762000">
                <a:defRPr/>
              </a:pPr>
              <a:r>
                <a:rPr lang="fr-FR" sz="1400" b="1">
                  <a:solidFill>
                    <a:srgbClr val="FC0128"/>
                  </a:solidFill>
                  <a:latin typeface="Times" charset="0"/>
                  <a:cs typeface="+mn-cs"/>
                </a:rPr>
                <a:t>3,5%</a:t>
              </a:r>
            </a:p>
          </p:txBody>
        </p:sp>
      </p:grpSp>
      <p:sp>
        <p:nvSpPr>
          <p:cNvPr id="430102" name="Oval 22"/>
          <p:cNvSpPr>
            <a:spLocks noChangeArrowheads="1"/>
          </p:cNvSpPr>
          <p:nvPr/>
        </p:nvSpPr>
        <p:spPr bwMode="auto">
          <a:xfrm>
            <a:off x="6489700" y="5210175"/>
            <a:ext cx="2139950" cy="987425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5292080" y="908720"/>
            <a:ext cx="244827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4860032" y="4365104"/>
            <a:ext cx="331236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8144" y="4365104"/>
            <a:ext cx="10054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62000">
              <a:defRPr/>
            </a:pPr>
            <a:r>
              <a:rPr lang="fr-FR" b="1" dirty="0" smtClean="0">
                <a:solidFill>
                  <a:srgbClr val="FF0000"/>
                </a:solidFill>
                <a:latin typeface="Times" charset="0"/>
              </a:rPr>
              <a:t>44%</a:t>
            </a:r>
            <a:endParaRPr lang="fr-FR" b="1" dirty="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76470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fr-FR" sz="4800" dirty="0">
                <a:solidFill>
                  <a:schemeClr val="tx2"/>
                </a:solidFill>
                <a:latin typeface="Arial"/>
                <a:cs typeface="Arial"/>
              </a:rPr>
              <a:t>France: étude ESCORT (</a:t>
            </a:r>
            <a:r>
              <a:rPr lang="fr-FR" sz="4800" dirty="0" err="1" smtClean="0">
                <a:solidFill>
                  <a:schemeClr val="tx2"/>
                </a:solidFill>
                <a:latin typeface="Arial"/>
                <a:cs typeface="Arial"/>
              </a:rPr>
              <a:t>Rosencher</a:t>
            </a:r>
            <a:r>
              <a:rPr lang="fr-FR" sz="4800" dirty="0" smtClean="0">
                <a:solidFill>
                  <a:schemeClr val="tx2"/>
                </a:solidFill>
                <a:latin typeface="Arial"/>
                <a:cs typeface="Arial"/>
              </a:rPr>
              <a:t> - 2003)</a:t>
            </a:r>
            <a:endParaRPr lang="fr-FR" sz="4800" dirty="0">
              <a:solidFill>
                <a:schemeClr val="tx2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4800" dirty="0">
                <a:latin typeface="Arial"/>
                <a:cs typeface="Arial"/>
              </a:rPr>
              <a:t>Morbidité </a:t>
            </a:r>
            <a:r>
              <a:rPr lang="fr-FR" sz="4800" dirty="0" err="1">
                <a:latin typeface="Arial"/>
                <a:cs typeface="Arial"/>
              </a:rPr>
              <a:t>Hosp</a:t>
            </a:r>
            <a:r>
              <a:rPr lang="fr-FR" sz="4800" dirty="0">
                <a:latin typeface="Arial"/>
                <a:cs typeface="Arial"/>
              </a:rPr>
              <a:t>. </a:t>
            </a:r>
            <a:r>
              <a:rPr lang="fr-FR" sz="4800" dirty="0">
                <a:solidFill>
                  <a:schemeClr val="tx2"/>
                </a:solidFill>
                <a:latin typeface="Arial"/>
                <a:cs typeface="Arial"/>
              </a:rPr>
              <a:t>24%</a:t>
            </a:r>
          </a:p>
          <a:p>
            <a:pPr>
              <a:defRPr/>
            </a:pPr>
            <a:r>
              <a:rPr lang="fr-FR" sz="4800" dirty="0">
                <a:latin typeface="Arial"/>
                <a:cs typeface="Arial"/>
              </a:rPr>
              <a:t>Mortalité péri opératoire: 4%</a:t>
            </a:r>
          </a:p>
          <a:p>
            <a:pPr>
              <a:defRPr/>
            </a:pPr>
            <a:r>
              <a:rPr lang="fr-FR" sz="4800" dirty="0">
                <a:latin typeface="Arial"/>
                <a:cs typeface="Arial"/>
              </a:rPr>
              <a:t>Mortalité à 30 jours: 5%</a:t>
            </a:r>
          </a:p>
          <a:p>
            <a:pPr>
              <a:defRPr/>
            </a:pPr>
            <a:r>
              <a:rPr lang="fr-FR" sz="4800" dirty="0">
                <a:latin typeface="Arial"/>
                <a:cs typeface="Arial"/>
              </a:rPr>
              <a:t>Mortalité à 1 an: </a:t>
            </a:r>
            <a:r>
              <a:rPr lang="fr-FR" sz="4800" dirty="0">
                <a:solidFill>
                  <a:schemeClr val="tx2"/>
                </a:solidFill>
                <a:latin typeface="Arial"/>
                <a:cs typeface="Arial"/>
              </a:rPr>
              <a:t>15%</a:t>
            </a:r>
          </a:p>
        </p:txBody>
      </p:sp>
      <p:pic>
        <p:nvPicPr>
          <p:cNvPr id="3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26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04220"/>
              </p:ext>
            </p:extLst>
          </p:nvPr>
        </p:nvGraphicFramePr>
        <p:xfrm>
          <a:off x="260350" y="1716088"/>
          <a:ext cx="8642350" cy="4059236"/>
        </p:xfrm>
        <a:graphic>
          <a:graphicData uri="http://schemas.openxmlformats.org/drawingml/2006/table">
            <a:tbl>
              <a:tblPr/>
              <a:tblGrid>
                <a:gridCol w="1463675"/>
                <a:gridCol w="1225550"/>
                <a:gridCol w="1519238"/>
                <a:gridCol w="1435100"/>
                <a:gridCol w="1270000"/>
                <a:gridCol w="1728787"/>
              </a:tblGrid>
              <a:tr h="1354137"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Hospit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15 à 45 j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45 à 90j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3 à 6m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0962"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Autres fractures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109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52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203 </a:t>
                      </a: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(3%)</a:t>
                      </a: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54137"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Dont col opposé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35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21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68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(1%)</a:t>
                      </a:r>
                      <a:endParaRPr kumimoji="0" lang="fr-F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52640" name="Rectangle 32"/>
          <p:cNvSpPr>
            <a:spLocks noChangeArrowheads="1"/>
          </p:cNvSpPr>
          <p:nvPr/>
        </p:nvSpPr>
        <p:spPr bwMode="auto">
          <a:xfrm>
            <a:off x="778442" y="265798"/>
            <a:ext cx="74315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3600" dirty="0">
                <a:solidFill>
                  <a:srgbClr val="DC9E1F"/>
                </a:solidFill>
                <a:latin typeface="Arial"/>
                <a:cs typeface="Arial"/>
              </a:rPr>
              <a:t>FRACTURES INTERCURRENTES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ext Box 2"/>
          <p:cNvSpPr txBox="1">
            <a:spLocks noChangeArrowheads="1"/>
          </p:cNvSpPr>
          <p:nvPr/>
        </p:nvSpPr>
        <p:spPr bwMode="auto">
          <a:xfrm>
            <a:off x="251521" y="107405"/>
            <a:ext cx="7594992" cy="76944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4400" dirty="0" smtClean="0">
                <a:solidFill>
                  <a:srgbClr val="DC9E1F"/>
                </a:solidFill>
                <a:latin typeface="Arial"/>
                <a:cs typeface="Arial"/>
              </a:rPr>
              <a:t>Fractures itératives du fémur  </a:t>
            </a:r>
          </a:p>
        </p:txBody>
      </p:sp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0" y="1254095"/>
            <a:ext cx="8964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000" dirty="0" smtClean="0">
                <a:latin typeface="Arial"/>
                <a:cs typeface="Arial"/>
              </a:rPr>
              <a:t>Sous ostéosynthèse : 0,5 à 0,75%                Sous prothèse: 0,75 à 1,12%</a:t>
            </a:r>
          </a:p>
        </p:txBody>
      </p:sp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4129088" y="58912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fr-FR" sz="2800" smtClean="0">
              <a:latin typeface="Times" charset="0"/>
              <a:cs typeface="+mn-cs"/>
            </a:endParaRPr>
          </a:p>
        </p:txBody>
      </p:sp>
      <p:pic>
        <p:nvPicPr>
          <p:cNvPr id="134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978025"/>
            <a:ext cx="1597025" cy="467995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84375"/>
            <a:ext cx="2198687" cy="467360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57400"/>
            <a:ext cx="2470150" cy="451485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066925"/>
            <a:ext cx="2003425" cy="4540250"/>
          </a:xfrm>
          <a:prstGeom prst="rect">
            <a:avLst/>
          </a:prstGeom>
          <a:noFill/>
          <a:ln w="9525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7924800" cy="936104"/>
          </a:xfrm>
        </p:spPr>
        <p:txBody>
          <a:bodyPr/>
          <a:lstStyle/>
          <a:p>
            <a:r>
              <a:rPr lang="fr-FR" sz="3200" dirty="0">
                <a:solidFill>
                  <a:schemeClr val="tx2"/>
                </a:solidFill>
                <a:latin typeface="Arial"/>
                <a:cs typeface="Arial"/>
              </a:rPr>
              <a:t>Cadre de vie</a:t>
            </a:r>
            <a:br>
              <a:rPr lang="fr-FR" sz="3200" dirty="0">
                <a:solidFill>
                  <a:schemeClr val="tx2"/>
                </a:solidFill>
                <a:latin typeface="Arial"/>
                <a:cs typeface="Arial"/>
              </a:rPr>
            </a:br>
            <a:endParaRPr lang="fr-FR" dirty="0"/>
          </a:p>
        </p:txBody>
      </p:sp>
      <p:graphicFrame>
        <p:nvGraphicFramePr>
          <p:cNvPr id="20" name="Espace réservé du contenu 1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32480096"/>
              </p:ext>
            </p:extLst>
          </p:nvPr>
        </p:nvGraphicFramePr>
        <p:xfrm>
          <a:off x="611188" y="692150"/>
          <a:ext cx="7924800" cy="489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475656" y="1412776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68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59832" y="4221088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</a:rPr>
              <a:t>18</a:t>
            </a:r>
            <a:endParaRPr lang="fr-FR" sz="1100" dirty="0">
              <a:solidFill>
                <a:srgbClr val="000000"/>
              </a:solidFill>
            </a:endParaRPr>
          </a:p>
        </p:txBody>
      </p:sp>
      <p:pic>
        <p:nvPicPr>
          <p:cNvPr id="25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323528" y="188640"/>
            <a:ext cx="61794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4400" dirty="0" smtClean="0">
                <a:solidFill>
                  <a:schemeClr val="tx2"/>
                </a:solidFill>
                <a:latin typeface="Arial"/>
                <a:cs typeface="Arial"/>
              </a:rPr>
              <a:t>Capacité de marche</a:t>
            </a:r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827584" y="5949280"/>
            <a:ext cx="2006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Pré: N= 6860</a:t>
            </a:r>
          </a:p>
        </p:txBody>
      </p:sp>
      <p:sp>
        <p:nvSpPr>
          <p:cNvPr id="464900" name="Text Box 4"/>
          <p:cNvSpPr txBox="1">
            <a:spLocks noChangeArrowheads="1"/>
          </p:cNvSpPr>
          <p:nvPr/>
        </p:nvSpPr>
        <p:spPr bwMode="auto">
          <a:xfrm>
            <a:off x="5868144" y="5949280"/>
            <a:ext cx="26910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à 6 mois: N= 5321</a:t>
            </a:r>
          </a:p>
        </p:txBody>
      </p:sp>
      <p:pic>
        <p:nvPicPr>
          <p:cNvPr id="25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822134"/>
              </p:ext>
            </p:extLst>
          </p:nvPr>
        </p:nvGraphicFramePr>
        <p:xfrm>
          <a:off x="827584" y="980728"/>
          <a:ext cx="763284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004048" y="450912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Arial"/>
                <a:cs typeface="Arial"/>
              </a:rPr>
              <a:t>12</a:t>
            </a:r>
            <a:endParaRPr lang="fr-FR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64088" y="400506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  <a:latin typeface="Arial"/>
                <a:cs typeface="Arial"/>
              </a:rPr>
              <a:t>21</a:t>
            </a:r>
            <a:endParaRPr lang="fr-FR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67944" y="270892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FFFF"/>
                </a:solidFill>
                <a:latin typeface="Arial"/>
                <a:cs typeface="Arial"/>
              </a:rPr>
              <a:t>19               36%</a:t>
            </a:r>
            <a:endParaRPr lang="fr-FR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004048" y="2996952"/>
            <a:ext cx="7920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779912" y="3429000"/>
            <a:ext cx="3456384" cy="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413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4538464" cy="777875"/>
          </a:xfrm>
        </p:spPr>
        <p:txBody>
          <a:bodyPr/>
          <a:lstStyle/>
          <a:p>
            <a:pPr>
              <a:defRPr/>
            </a:pPr>
            <a:r>
              <a:rPr lang="fr-FR" sz="4000" dirty="0" smtClean="0">
                <a:solidFill>
                  <a:schemeClr val="tx2"/>
                </a:solidFill>
              </a:rPr>
              <a:t>Conclusions</a:t>
            </a:r>
            <a:endParaRPr lang="fr-FR" sz="40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052513"/>
            <a:ext cx="7924800" cy="46624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fr-FR" sz="3200" dirty="0" smtClean="0"/>
              <a:t>Accident de « fin de vie »</a:t>
            </a:r>
          </a:p>
          <a:p>
            <a:pPr>
              <a:defRPr/>
            </a:pPr>
            <a:r>
              <a:rPr lang="fr-FR" sz="3200" dirty="0" smtClean="0"/>
              <a:t>Morbidité lourde 24 %</a:t>
            </a:r>
          </a:p>
          <a:p>
            <a:pPr>
              <a:defRPr/>
            </a:pPr>
            <a:r>
              <a:rPr lang="fr-FR" sz="3200" dirty="0" smtClean="0"/>
              <a:t>Mortalité importante 15 %</a:t>
            </a:r>
          </a:p>
          <a:p>
            <a:pPr>
              <a:defRPr/>
            </a:pPr>
            <a:r>
              <a:rPr lang="fr-FR" sz="3200" dirty="0" smtClean="0"/>
              <a:t>Progrès techniques : anesthésie , chirurgie</a:t>
            </a:r>
          </a:p>
          <a:p>
            <a:pPr>
              <a:defRPr/>
            </a:pPr>
            <a:r>
              <a:rPr lang="fr-FR" sz="3200" dirty="0" smtClean="0"/>
              <a:t>Prévention quasi – inexistante</a:t>
            </a:r>
          </a:p>
          <a:p>
            <a:pPr>
              <a:defRPr/>
            </a:pPr>
            <a:r>
              <a:rPr lang="fr-FR" sz="3200" dirty="0" smtClean="0"/>
              <a:t>Prise en charge post chirurgicale souvent déficiente</a:t>
            </a:r>
          </a:p>
          <a:p>
            <a:pPr>
              <a:defRPr/>
            </a:pPr>
            <a:r>
              <a:rPr lang="fr-FR" sz="3200" dirty="0" smtClean="0"/>
              <a:t>A 6 mois capacités de marche souvent réduites </a:t>
            </a:r>
          </a:p>
          <a:p>
            <a:pPr marL="0" indent="0">
              <a:buFont typeface="Arial" charset="0"/>
              <a:buNone/>
              <a:defRPr/>
            </a:pPr>
            <a:r>
              <a:rPr lang="fr-FR" sz="3200" dirty="0"/>
              <a:t> </a:t>
            </a:r>
            <a:r>
              <a:rPr lang="fr-FR" sz="3200" dirty="0" smtClean="0"/>
              <a:t>  (1/3: 2 cannes ou déambulateur) </a:t>
            </a:r>
          </a:p>
          <a:p>
            <a:pPr>
              <a:defRPr/>
            </a:pPr>
            <a:endParaRPr lang="fr-FR" sz="3200" dirty="0"/>
          </a:p>
        </p:txBody>
      </p:sp>
      <p:pic>
        <p:nvPicPr>
          <p:cNvPr id="152579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1" name="Group 2"/>
          <p:cNvGrpSpPr>
            <a:grpSpLocks/>
          </p:cNvGrpSpPr>
          <p:nvPr/>
        </p:nvGrpSpPr>
        <p:grpSpPr bwMode="auto">
          <a:xfrm>
            <a:off x="388938" y="981075"/>
            <a:ext cx="3030537" cy="2447925"/>
            <a:chOff x="245" y="213"/>
            <a:chExt cx="2169" cy="1947"/>
          </a:xfrm>
        </p:grpSpPr>
        <p:sp>
          <p:nvSpPr>
            <p:cNvPr id="468995" name="AutoShape 3"/>
            <p:cNvSpPr>
              <a:spLocks noChangeArrowheads="1"/>
            </p:cNvSpPr>
            <p:nvPr/>
          </p:nvSpPr>
          <p:spPr bwMode="auto">
            <a:xfrm>
              <a:off x="948" y="726"/>
              <a:ext cx="852" cy="866"/>
            </a:xfrm>
            <a:prstGeom prst="flowChartConnector">
              <a:avLst/>
            </a:prstGeom>
            <a:solidFill>
              <a:srgbClr val="FC012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8996" name="Line 4"/>
            <p:cNvSpPr>
              <a:spLocks noChangeShapeType="1"/>
            </p:cNvSpPr>
            <p:nvPr/>
          </p:nvSpPr>
          <p:spPr bwMode="auto">
            <a:xfrm>
              <a:off x="740" y="363"/>
              <a:ext cx="349" cy="42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8997" name="Line 5"/>
            <p:cNvSpPr>
              <a:spLocks noChangeShapeType="1"/>
            </p:cNvSpPr>
            <p:nvPr/>
          </p:nvSpPr>
          <p:spPr bwMode="auto">
            <a:xfrm>
              <a:off x="1850" y="1170"/>
              <a:ext cx="564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8998" name="Line 6"/>
            <p:cNvSpPr>
              <a:spLocks noChangeShapeType="1"/>
            </p:cNvSpPr>
            <p:nvPr/>
          </p:nvSpPr>
          <p:spPr bwMode="auto">
            <a:xfrm flipV="1">
              <a:off x="245" y="1221"/>
              <a:ext cx="659" cy="10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8999" name="Line 7"/>
            <p:cNvSpPr>
              <a:spLocks noChangeShapeType="1"/>
            </p:cNvSpPr>
            <p:nvPr/>
          </p:nvSpPr>
          <p:spPr bwMode="auto">
            <a:xfrm>
              <a:off x="475" y="703"/>
              <a:ext cx="474" cy="2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0" name="Line 8"/>
            <p:cNvSpPr>
              <a:spLocks noChangeShapeType="1"/>
            </p:cNvSpPr>
            <p:nvPr/>
          </p:nvSpPr>
          <p:spPr bwMode="auto">
            <a:xfrm flipH="1">
              <a:off x="1555" y="213"/>
              <a:ext cx="259" cy="47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1" name="Line 9"/>
            <p:cNvSpPr>
              <a:spLocks noChangeShapeType="1"/>
            </p:cNvSpPr>
            <p:nvPr/>
          </p:nvSpPr>
          <p:spPr bwMode="auto">
            <a:xfrm>
              <a:off x="1718" y="1458"/>
              <a:ext cx="423" cy="38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2" name="Line 10"/>
            <p:cNvSpPr>
              <a:spLocks noChangeShapeType="1"/>
            </p:cNvSpPr>
            <p:nvPr/>
          </p:nvSpPr>
          <p:spPr bwMode="auto">
            <a:xfrm flipV="1">
              <a:off x="1775" y="644"/>
              <a:ext cx="468" cy="27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3" name="Line 11"/>
            <p:cNvSpPr>
              <a:spLocks noChangeShapeType="1"/>
            </p:cNvSpPr>
            <p:nvPr/>
          </p:nvSpPr>
          <p:spPr bwMode="auto">
            <a:xfrm flipV="1">
              <a:off x="405" y="1501"/>
              <a:ext cx="586" cy="33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4" name="Line 12"/>
            <p:cNvSpPr>
              <a:spLocks noChangeShapeType="1"/>
            </p:cNvSpPr>
            <p:nvPr/>
          </p:nvSpPr>
          <p:spPr bwMode="auto">
            <a:xfrm flipH="1">
              <a:off x="1020" y="1620"/>
              <a:ext cx="185" cy="54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5" name="Line 13"/>
            <p:cNvSpPr>
              <a:spLocks noChangeShapeType="1"/>
            </p:cNvSpPr>
            <p:nvPr/>
          </p:nvSpPr>
          <p:spPr bwMode="auto">
            <a:xfrm>
              <a:off x="1523" y="1620"/>
              <a:ext cx="215" cy="51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6" name="Line 14"/>
            <p:cNvSpPr>
              <a:spLocks noChangeShapeType="1"/>
            </p:cNvSpPr>
            <p:nvPr/>
          </p:nvSpPr>
          <p:spPr bwMode="auto">
            <a:xfrm>
              <a:off x="1236" y="216"/>
              <a:ext cx="52" cy="48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53602" name="Group 15"/>
          <p:cNvGrpSpPr>
            <a:grpSpLocks/>
          </p:cNvGrpSpPr>
          <p:nvPr/>
        </p:nvGrpSpPr>
        <p:grpSpPr bwMode="auto">
          <a:xfrm>
            <a:off x="6011863" y="1125538"/>
            <a:ext cx="1944687" cy="2292350"/>
            <a:chOff x="3500" y="718"/>
            <a:chExt cx="1298" cy="1671"/>
          </a:xfrm>
        </p:grpSpPr>
        <p:sp>
          <p:nvSpPr>
            <p:cNvPr id="469008" name="AutoShape 16"/>
            <p:cNvSpPr>
              <a:spLocks noChangeArrowheads="1"/>
            </p:cNvSpPr>
            <p:nvPr/>
          </p:nvSpPr>
          <p:spPr bwMode="auto">
            <a:xfrm>
              <a:off x="4126" y="955"/>
              <a:ext cx="459" cy="422"/>
            </a:xfrm>
            <a:prstGeom prst="flowChartConnector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09" name="Freeform 17"/>
            <p:cNvSpPr>
              <a:spLocks/>
            </p:cNvSpPr>
            <p:nvPr/>
          </p:nvSpPr>
          <p:spPr bwMode="auto">
            <a:xfrm>
              <a:off x="3500" y="1264"/>
              <a:ext cx="805" cy="1125"/>
            </a:xfrm>
            <a:custGeom>
              <a:avLst/>
              <a:gdLst>
                <a:gd name="T0" fmla="*/ 470 w 805"/>
                <a:gd name="T1" fmla="*/ 3 h 1125"/>
                <a:gd name="T2" fmla="*/ 344 w 805"/>
                <a:gd name="T3" fmla="*/ 232 h 1125"/>
                <a:gd name="T4" fmla="*/ 115 w 805"/>
                <a:gd name="T5" fmla="*/ 188 h 1125"/>
                <a:gd name="T6" fmla="*/ 18 w 805"/>
                <a:gd name="T7" fmla="*/ 447 h 1125"/>
                <a:gd name="T8" fmla="*/ 226 w 805"/>
                <a:gd name="T9" fmla="*/ 654 h 1125"/>
                <a:gd name="T10" fmla="*/ 241 w 805"/>
                <a:gd name="T11" fmla="*/ 1040 h 1125"/>
                <a:gd name="T12" fmla="*/ 552 w 805"/>
                <a:gd name="T13" fmla="*/ 1040 h 1125"/>
                <a:gd name="T14" fmla="*/ 515 w 805"/>
                <a:gd name="T15" fmla="*/ 528 h 1125"/>
                <a:gd name="T16" fmla="*/ 796 w 805"/>
                <a:gd name="T17" fmla="*/ 217 h 1125"/>
                <a:gd name="T18" fmla="*/ 470 w 805"/>
                <a:gd name="T19" fmla="*/ 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5" h="1125">
                  <a:moveTo>
                    <a:pt x="470" y="3"/>
                  </a:moveTo>
                  <a:cubicBezTo>
                    <a:pt x="395" y="6"/>
                    <a:pt x="403" y="201"/>
                    <a:pt x="344" y="232"/>
                  </a:cubicBezTo>
                  <a:cubicBezTo>
                    <a:pt x="285" y="263"/>
                    <a:pt x="169" y="152"/>
                    <a:pt x="115" y="188"/>
                  </a:cubicBezTo>
                  <a:cubicBezTo>
                    <a:pt x="61" y="224"/>
                    <a:pt x="0" y="369"/>
                    <a:pt x="18" y="447"/>
                  </a:cubicBezTo>
                  <a:cubicBezTo>
                    <a:pt x="36" y="525"/>
                    <a:pt x="189" y="555"/>
                    <a:pt x="226" y="654"/>
                  </a:cubicBezTo>
                  <a:cubicBezTo>
                    <a:pt x="263" y="753"/>
                    <a:pt x="187" y="976"/>
                    <a:pt x="241" y="1040"/>
                  </a:cubicBezTo>
                  <a:cubicBezTo>
                    <a:pt x="295" y="1104"/>
                    <a:pt x="506" y="1125"/>
                    <a:pt x="552" y="1040"/>
                  </a:cubicBezTo>
                  <a:cubicBezTo>
                    <a:pt x="598" y="955"/>
                    <a:pt x="474" y="665"/>
                    <a:pt x="515" y="528"/>
                  </a:cubicBezTo>
                  <a:cubicBezTo>
                    <a:pt x="556" y="391"/>
                    <a:pt x="805" y="304"/>
                    <a:pt x="796" y="217"/>
                  </a:cubicBezTo>
                  <a:cubicBezTo>
                    <a:pt x="787" y="130"/>
                    <a:pt x="545" y="0"/>
                    <a:pt x="470" y="3"/>
                  </a:cubicBezTo>
                  <a:close/>
                </a:path>
              </a:pathLst>
            </a:custGeom>
            <a:solidFill>
              <a:srgbClr val="FFFF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10" name="Line 18"/>
            <p:cNvSpPr>
              <a:spLocks noChangeShapeType="1"/>
            </p:cNvSpPr>
            <p:nvPr/>
          </p:nvSpPr>
          <p:spPr bwMode="auto">
            <a:xfrm flipH="1" flipV="1">
              <a:off x="3970" y="718"/>
              <a:ext cx="73" cy="282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11" name="Line 19"/>
            <p:cNvSpPr>
              <a:spLocks noChangeShapeType="1"/>
            </p:cNvSpPr>
            <p:nvPr/>
          </p:nvSpPr>
          <p:spPr bwMode="auto">
            <a:xfrm flipH="1" flipV="1">
              <a:off x="3696" y="895"/>
              <a:ext cx="221" cy="216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12" name="Line 20"/>
            <p:cNvSpPr>
              <a:spLocks noChangeShapeType="1"/>
            </p:cNvSpPr>
            <p:nvPr/>
          </p:nvSpPr>
          <p:spPr bwMode="auto">
            <a:xfrm flipH="1" flipV="1">
              <a:off x="4340" y="1628"/>
              <a:ext cx="74" cy="282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13" name="Line 21"/>
            <p:cNvSpPr>
              <a:spLocks noChangeShapeType="1"/>
            </p:cNvSpPr>
            <p:nvPr/>
          </p:nvSpPr>
          <p:spPr bwMode="auto">
            <a:xfrm flipH="1" flipV="1">
              <a:off x="4458" y="1569"/>
              <a:ext cx="186" cy="223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14" name="Line 22"/>
            <p:cNvSpPr>
              <a:spLocks noChangeShapeType="1"/>
            </p:cNvSpPr>
            <p:nvPr/>
          </p:nvSpPr>
          <p:spPr bwMode="auto">
            <a:xfrm flipH="1" flipV="1">
              <a:off x="4547" y="1466"/>
              <a:ext cx="251" cy="155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69015" name="Line 23"/>
            <p:cNvSpPr>
              <a:spLocks noChangeShapeType="1"/>
            </p:cNvSpPr>
            <p:nvPr/>
          </p:nvSpPr>
          <p:spPr bwMode="auto">
            <a:xfrm flipH="1" flipV="1">
              <a:off x="3532" y="1131"/>
              <a:ext cx="282" cy="120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469016" name="Rectangle 24"/>
          <p:cNvSpPr>
            <a:spLocks noChangeArrowheads="1"/>
          </p:cNvSpPr>
          <p:nvPr/>
        </p:nvSpPr>
        <p:spPr bwMode="auto">
          <a:xfrm>
            <a:off x="987425" y="3771900"/>
            <a:ext cx="1581150" cy="522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2800" dirty="0">
                <a:latin typeface="Arial"/>
                <a:cs typeface="Arial"/>
              </a:rPr>
              <a:t>Canicule</a:t>
            </a:r>
          </a:p>
        </p:txBody>
      </p:sp>
      <p:sp>
        <p:nvSpPr>
          <p:cNvPr id="469017" name="Rectangle 25"/>
          <p:cNvSpPr>
            <a:spLocks noChangeArrowheads="1"/>
          </p:cNvSpPr>
          <p:nvPr/>
        </p:nvSpPr>
        <p:spPr bwMode="auto">
          <a:xfrm>
            <a:off x="966788" y="4700588"/>
            <a:ext cx="190182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>
              <a:defRPr/>
            </a:pPr>
            <a:r>
              <a:rPr lang="fr-FR" sz="2800">
                <a:latin typeface="Arial"/>
                <a:cs typeface="Arial"/>
              </a:rPr>
              <a:t>15 000 DC</a:t>
            </a:r>
          </a:p>
        </p:txBody>
      </p:sp>
      <p:sp>
        <p:nvSpPr>
          <p:cNvPr id="469018" name="Rectangle 26"/>
          <p:cNvSpPr>
            <a:spLocks noChangeArrowheads="1"/>
          </p:cNvSpPr>
          <p:nvPr/>
        </p:nvSpPr>
        <p:spPr bwMode="auto">
          <a:xfrm>
            <a:off x="574675" y="5407025"/>
            <a:ext cx="28987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>
              <a:defRPr/>
            </a:pPr>
            <a:r>
              <a:rPr lang="fr-FR" sz="2800">
                <a:latin typeface="Arial"/>
                <a:cs typeface="Arial"/>
              </a:rPr>
              <a:t>1 tous les 50 ans</a:t>
            </a:r>
          </a:p>
        </p:txBody>
      </p:sp>
      <p:sp>
        <p:nvSpPr>
          <p:cNvPr id="469019" name="Rectangle 27"/>
          <p:cNvSpPr>
            <a:spLocks noChangeArrowheads="1"/>
          </p:cNvSpPr>
          <p:nvPr/>
        </p:nvSpPr>
        <p:spPr bwMode="auto">
          <a:xfrm>
            <a:off x="5508625" y="3789363"/>
            <a:ext cx="2759075" cy="52228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2800" dirty="0">
                <a:latin typeface="Arial"/>
                <a:cs typeface="Arial"/>
              </a:rPr>
              <a:t>Fractures du col</a:t>
            </a:r>
          </a:p>
        </p:txBody>
      </p:sp>
      <p:sp>
        <p:nvSpPr>
          <p:cNvPr id="469020" name="Rectangle 28"/>
          <p:cNvSpPr>
            <a:spLocks noChangeArrowheads="1"/>
          </p:cNvSpPr>
          <p:nvPr/>
        </p:nvSpPr>
        <p:spPr bwMode="auto">
          <a:xfrm>
            <a:off x="6035675" y="4705350"/>
            <a:ext cx="19018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2800" dirty="0">
                <a:latin typeface="Arial"/>
                <a:cs typeface="Arial"/>
              </a:rPr>
              <a:t>10 000 DC</a:t>
            </a:r>
          </a:p>
        </p:txBody>
      </p:sp>
      <p:sp>
        <p:nvSpPr>
          <p:cNvPr id="469021" name="Rectangle 29"/>
          <p:cNvSpPr>
            <a:spLocks noChangeArrowheads="1"/>
          </p:cNvSpPr>
          <p:nvPr/>
        </p:nvSpPr>
        <p:spPr bwMode="auto">
          <a:xfrm>
            <a:off x="5651500" y="5459413"/>
            <a:ext cx="25606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>
              <a:defRPr/>
            </a:pPr>
            <a:r>
              <a:rPr lang="fr-FR" sz="2800" dirty="0">
                <a:latin typeface="Arial"/>
                <a:cs typeface="Arial"/>
              </a:rPr>
              <a:t>… tous les ans</a:t>
            </a:r>
          </a:p>
        </p:txBody>
      </p:sp>
      <p:pic>
        <p:nvPicPr>
          <p:cNvPr id="153609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03800" y="188913"/>
            <a:ext cx="383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762000"/>
            <a:r>
              <a:rPr lang="fr-FR" sz="4000">
                <a:solidFill>
                  <a:srgbClr val="DC9E1F"/>
                </a:solidFill>
                <a:latin typeface="Arial" charset="0"/>
                <a:cs typeface="Arial" charset="0"/>
              </a:rPr>
              <a:t>Soins de suite 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750" y="188913"/>
            <a:ext cx="2922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762000"/>
            <a:r>
              <a:rPr lang="fr-FR" sz="4000">
                <a:solidFill>
                  <a:srgbClr val="DC9E1F"/>
                </a:solidFill>
                <a:latin typeface="Arial" charset="0"/>
                <a:cs typeface="Arial" charset="0"/>
              </a:rPr>
              <a:t>Prévention?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16" grpId="0" animBg="1"/>
      <p:bldP spid="469017" grpId="0"/>
      <p:bldP spid="469018" grpId="0"/>
      <p:bldP spid="469019" grpId="0" animBg="1"/>
      <p:bldP spid="469020" grpId="0"/>
      <p:bldP spid="469021" grpId="0"/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155650" name="Espace réservé du contenu 3" descr="Capture d’écran 2015-10-03 à 16.31.01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2570"/>
          <a:stretch>
            <a:fillRect/>
          </a:stretch>
        </p:blipFill>
        <p:spPr bwMode="auto">
          <a:xfrm>
            <a:off x="539552" y="1556792"/>
            <a:ext cx="7924800" cy="4114800"/>
          </a:xfrm>
        </p:spPr>
      </p:pic>
      <p:pic>
        <p:nvPicPr>
          <p:cNvPr id="15565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sées 2"/>
          <p:cNvSpPr/>
          <p:nvPr/>
        </p:nvSpPr>
        <p:spPr>
          <a:xfrm>
            <a:off x="1547664" y="1628800"/>
            <a:ext cx="3312368" cy="1296144"/>
          </a:xfrm>
          <a:prstGeom prst="cloudCallout">
            <a:avLst>
              <a:gd name="adj1" fmla="val 37062"/>
              <a:gd name="adj2" fmla="val 83076"/>
            </a:avLst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979712" y="1916832"/>
            <a:ext cx="23762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/>
                <a:cs typeface="Arial"/>
              </a:rPr>
              <a:t>Rien ne vaut la </a:t>
            </a:r>
            <a:r>
              <a:rPr lang="fr-FR" sz="2000" dirty="0" smtClean="0">
                <a:latin typeface="Arial"/>
                <a:cs typeface="Arial"/>
              </a:rPr>
              <a:t>quadrupédie</a:t>
            </a:r>
            <a:r>
              <a:rPr lang="is-IS" sz="2000" dirty="0" smtClean="0">
                <a:latin typeface="Arial"/>
                <a:cs typeface="Arial"/>
              </a:rPr>
              <a:t>…</a:t>
            </a:r>
            <a:endParaRPr lang="fr-FR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634082"/>
          </a:xfrm>
        </p:spPr>
        <p:txBody>
          <a:bodyPr/>
          <a:lstStyle/>
          <a:p>
            <a:r>
              <a:rPr lang="fr-FR" dirty="0" smtClean="0">
                <a:solidFill>
                  <a:srgbClr val="DC9E1F"/>
                </a:solidFill>
              </a:rPr>
              <a:t>Cahier des charges de l’intervention idéale</a:t>
            </a:r>
            <a:endParaRPr lang="fr-FR" dirty="0">
              <a:solidFill>
                <a:srgbClr val="DC9E1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640960" cy="4662264"/>
          </a:xfrm>
        </p:spPr>
        <p:txBody>
          <a:bodyPr>
            <a:noAutofit/>
          </a:bodyPr>
          <a:lstStyle/>
          <a:p>
            <a:r>
              <a:rPr lang="fr-FR" sz="2400" dirty="0" smtClean="0"/>
              <a:t>Remise en charge rapide voire immédiate</a:t>
            </a:r>
          </a:p>
          <a:p>
            <a:r>
              <a:rPr lang="fr-FR" sz="2400" dirty="0" smtClean="0"/>
              <a:t>Reprise de la marche</a:t>
            </a:r>
          </a:p>
          <a:p>
            <a:r>
              <a:rPr lang="fr-FR" sz="2400" dirty="0" smtClean="0"/>
              <a:t>Peu invasive</a:t>
            </a:r>
          </a:p>
          <a:p>
            <a:r>
              <a:rPr lang="fr-FR" sz="2400" dirty="0" smtClean="0"/>
              <a:t>Sans complications: 1 seule intervention  </a:t>
            </a:r>
          </a:p>
          <a:p>
            <a:r>
              <a:rPr lang="fr-FR" sz="2400" dirty="0" smtClean="0"/>
              <a:t>Rééducation facile </a:t>
            </a:r>
          </a:p>
          <a:p>
            <a:endParaRPr lang="fr-FR" sz="2400" dirty="0"/>
          </a:p>
          <a:p>
            <a:pPr marL="0" indent="0">
              <a:buNone/>
            </a:pPr>
            <a:r>
              <a:rPr lang="fr-FR" sz="2400" dirty="0" smtClean="0">
                <a:solidFill>
                  <a:srgbClr val="DC9E1F"/>
                </a:solidFill>
              </a:rPr>
              <a:t>Parfois objectifs trop ambitieux</a:t>
            </a:r>
          </a:p>
          <a:p>
            <a:r>
              <a:rPr lang="fr-FR" sz="2400" dirty="0" smtClean="0"/>
              <a:t>État pré – op</a:t>
            </a:r>
          </a:p>
          <a:p>
            <a:r>
              <a:rPr lang="fr-FR" sz="2400" dirty="0" smtClean="0"/>
              <a:t>Intervention de « sauvetage »  (lutte contre la douleur, nursing)</a:t>
            </a:r>
            <a:endParaRPr lang="fr-FR" sz="2400" dirty="0"/>
          </a:p>
        </p:txBody>
      </p:sp>
      <p:pic>
        <p:nvPicPr>
          <p:cNvPr id="4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35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58200" cy="700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dirty="0" smtClean="0">
                <a:ea typeface="+mj-ea"/>
                <a:cs typeface="+mj-cs"/>
              </a:rPr>
              <a:t>Hanche normale</a:t>
            </a:r>
          </a:p>
        </p:txBody>
      </p:sp>
      <p:pic>
        <p:nvPicPr>
          <p:cNvPr id="31746" name="Picture 6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648200" cy="3960440"/>
          </a:xfrm>
          <a:ln w="12700" cmpd="sng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747" name="Picture 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598863" cy="3958208"/>
          </a:xfrm>
          <a:ln w="12700" cmpd="sng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258316" y="5157192"/>
            <a:ext cx="87781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solidFill>
                  <a:schemeClr val="tx2"/>
                </a:solidFill>
                <a:cs typeface="+mn-cs"/>
              </a:rPr>
              <a:t>Les travées osseuses </a:t>
            </a:r>
            <a:r>
              <a:rPr lang="fr-FR" sz="2400" dirty="0" smtClean="0">
                <a:solidFill>
                  <a:schemeClr val="tx2"/>
                </a:solidFill>
                <a:cs typeface="+mn-cs"/>
              </a:rPr>
              <a:t>font </a:t>
            </a:r>
            <a:r>
              <a:rPr lang="fr-FR" sz="2400" dirty="0">
                <a:solidFill>
                  <a:schemeClr val="tx2"/>
                </a:solidFill>
                <a:cs typeface="+mn-cs"/>
              </a:rPr>
              <a:t>la solidité du col fémoral</a:t>
            </a:r>
          </a:p>
        </p:txBody>
      </p:sp>
      <p:pic>
        <p:nvPicPr>
          <p:cNvPr id="31749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2771800" y="1844824"/>
            <a:ext cx="792088" cy="1152128"/>
          </a:xfrm>
          <a:prstGeom prst="straightConnector1">
            <a:avLst/>
          </a:prstGeom>
          <a:ln w="28575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403648" y="2060848"/>
            <a:ext cx="1296144" cy="2160240"/>
          </a:xfrm>
          <a:prstGeom prst="straightConnector1">
            <a:avLst/>
          </a:prstGeom>
          <a:ln w="28575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043608" y="2204864"/>
            <a:ext cx="368424" cy="1503784"/>
          </a:xfrm>
          <a:prstGeom prst="straightConnector1">
            <a:avLst/>
          </a:prstGeom>
          <a:ln w="28575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115616" y="4365104"/>
            <a:ext cx="1368152" cy="351656"/>
          </a:xfrm>
          <a:prstGeom prst="straightConnector1">
            <a:avLst/>
          </a:prstGeom>
          <a:ln w="28575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>
            <a:off x="5724128" y="3212976"/>
            <a:ext cx="1728192" cy="14401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444208" y="1844824"/>
            <a:ext cx="1728192" cy="14401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0" name="Picture 1042" descr="vascul%20tête%20fémur%20enfant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>
          <a:xfrm>
            <a:off x="969963" y="2474913"/>
            <a:ext cx="2940050" cy="3240087"/>
          </a:xfrm>
          <a:ln w="19050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0" name="Picture 1038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r="14824"/>
          <a:stretch>
            <a:fillRect/>
          </a:stretch>
        </p:blipFill>
        <p:spPr bwMode="auto">
          <a:xfrm>
            <a:off x="5148263" y="2420938"/>
            <a:ext cx="2940050" cy="3240087"/>
          </a:xfrm>
          <a:ln w="19050" cmpd="sng">
            <a:solidFill>
              <a:srgbClr val="DC9E1F"/>
            </a:solidFill>
            <a:miter lim="800000"/>
            <a:headEnd/>
            <a:tailEnd/>
          </a:ln>
        </p:spPr>
      </p:pic>
      <p:pic>
        <p:nvPicPr>
          <p:cNvPr id="192528" name="Picture 1040" descr="L2P031B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88913"/>
            <a:ext cx="4895850" cy="2211387"/>
          </a:xfrm>
          <a:ln w="19050" cmpd="sng">
            <a:solidFill>
              <a:srgbClr val="DC9E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2527" name="Text Box 1039"/>
          <p:cNvSpPr txBox="1">
            <a:spLocks noChangeArrowheads="1"/>
          </p:cNvSpPr>
          <p:nvPr/>
        </p:nvSpPr>
        <p:spPr bwMode="auto">
          <a:xfrm>
            <a:off x="395288" y="5876925"/>
            <a:ext cx="8424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cs typeface="+mn-cs"/>
              </a:rPr>
              <a:t>      Vascularisation              Capsule et ligaments</a:t>
            </a:r>
          </a:p>
        </p:txBody>
      </p:sp>
      <p:pic>
        <p:nvPicPr>
          <p:cNvPr id="32773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40768"/>
            <a:ext cx="7772400" cy="208823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FRACTURES DU Col</a:t>
            </a:r>
            <a:br>
              <a:rPr lang="fr-FR" dirty="0" smtClean="0">
                <a:ea typeface="+mj-ea"/>
                <a:cs typeface="+mj-cs"/>
              </a:rPr>
            </a:br>
            <a:r>
              <a:rPr lang="fr-FR" dirty="0" smtClean="0">
                <a:ea typeface="+mj-ea"/>
                <a:cs typeface="+mj-cs"/>
              </a:rPr>
              <a:t/>
            </a:r>
            <a:br>
              <a:rPr lang="fr-FR" dirty="0" smtClean="0">
                <a:ea typeface="+mj-ea"/>
                <a:cs typeface="+mj-cs"/>
              </a:rPr>
            </a:br>
            <a:r>
              <a:rPr lang="fr-FR" dirty="0" smtClean="0">
                <a:ea typeface="+mj-ea"/>
                <a:cs typeface="+mj-cs"/>
              </a:rPr>
              <a:t>Fractures trochantériennes</a:t>
            </a:r>
          </a:p>
        </p:txBody>
      </p:sp>
      <p:pic>
        <p:nvPicPr>
          <p:cNvPr id="3072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190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6337</TotalTime>
  <Words>1478</Words>
  <Application>Microsoft Macintosh PowerPoint</Application>
  <PresentationFormat>Présentation à l'écran (4:3)</PresentationFormat>
  <Paragraphs>379</Paragraphs>
  <Slides>58</Slides>
  <Notes>17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0" baseType="lpstr">
      <vt:lpstr>Horizon</vt:lpstr>
      <vt:lpstr>Feuille de calcul</vt:lpstr>
      <vt:lpstr>Fractures de l’extrémité supérieure du fémur </vt:lpstr>
      <vt:lpstr>Un problème de santé publique</vt:lpstr>
      <vt:lpstr>Prise en charge</vt:lpstr>
      <vt:lpstr>Traitement (pratiquement) toujours Chirurgical</vt:lpstr>
      <vt:lpstr>Complications générales inéluctables</vt:lpstr>
      <vt:lpstr>Cahier des charges de l’intervention idéale</vt:lpstr>
      <vt:lpstr>Hanche normale</vt:lpstr>
      <vt:lpstr>Présentation PowerPoint</vt:lpstr>
      <vt:lpstr>FRACTURES DU Col  Fractures trochantériennes</vt:lpstr>
      <vt:lpstr>Fractures du col fémoral</vt:lpstr>
      <vt:lpstr>Déplacements</vt:lpstr>
      <vt:lpstr>Garden I                                 Garden II</vt:lpstr>
      <vt:lpstr>Garden I             Garden II</vt:lpstr>
      <vt:lpstr>Présentation PowerPoint</vt:lpstr>
      <vt:lpstr>Présentation PowerPoint</vt:lpstr>
      <vt:lpstr>Fractures non déplacées: Garden 2</vt:lpstr>
      <vt:lpstr>Présentation PowerPoint</vt:lpstr>
      <vt:lpstr>Présentation PowerPoint</vt:lpstr>
      <vt:lpstr>fractures du col chez les sujets âgés : Arthroplastie fémorale</vt:lpstr>
      <vt:lpstr> 2 Complications précoces redoutables des prothèses chez le sujet agé</vt:lpstr>
      <vt:lpstr>Présentation PowerPoint</vt:lpstr>
      <vt:lpstr>Fractures péri –prothétiques classification de vancouver</vt:lpstr>
      <vt:lpstr>Présentation PowerPoint</vt:lpstr>
      <vt:lpstr>La fracture péri-prothétique est une complication fréquente chez le sujEt âgé</vt:lpstr>
      <vt:lpstr>La fracture péri-prothétique est une complication fréquente chez le sujET âgé</vt:lpstr>
      <vt:lpstr>FRACTURES Trochantériennes</vt:lpstr>
      <vt:lpstr>Fractures cervico - trochantériennes</vt:lpstr>
      <vt:lpstr>Présentation PowerPoint</vt:lpstr>
      <vt:lpstr>Cahier des charges de l’ostéosynthèse</vt:lpstr>
      <vt:lpstr>Traitement des fractures trochantériennes</vt:lpstr>
      <vt:lpstr>Présentation PowerPoint</vt:lpstr>
      <vt:lpstr>Présentation PowerPoint</vt:lpstr>
      <vt:lpstr>Présentation PowerPoint</vt:lpstr>
      <vt:lpstr>Complications des Ostéosynthèses «  classiques »</vt:lpstr>
      <vt:lpstr>Clous de Ender</vt:lpstr>
      <vt:lpstr>Présentation PowerPoint</vt:lpstr>
      <vt:lpstr>Installation sur table orthopédique</vt:lpstr>
      <vt:lpstr>Technique du clou Gamma</vt:lpstr>
      <vt:lpstr>Introduction du clou et forage du col,  blocage du clou et de la vis céphalique puis Verrouillage inférieur par une vis</vt:lpstr>
      <vt:lpstr>Présentation PowerPoint</vt:lpstr>
      <vt:lpstr>Présentation PowerPoint</vt:lpstr>
      <vt:lpstr>Avantages - inconvénients</vt:lpstr>
      <vt:lpstr>Présentation PowerPoint</vt:lpstr>
      <vt:lpstr>Présentation PowerPoint</vt:lpstr>
      <vt:lpstr>Présentation PowerPoint</vt:lpstr>
      <vt:lpstr>Présentation PowerPoint</vt:lpstr>
      <vt:lpstr>La Chirurgie… et après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Cadre de vie </vt:lpstr>
      <vt:lpstr>Présentation PowerPoint</vt:lpstr>
      <vt:lpstr>Conclusions</vt:lpstr>
      <vt:lpstr>Présentation PowerPoint</vt:lpstr>
      <vt:lpstr>Merci pour votre attention</vt:lpstr>
    </vt:vector>
  </TitlesOfParts>
  <Company>EZUS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Pr LERAT</dc:creator>
  <cp:lastModifiedBy>Admin</cp:lastModifiedBy>
  <cp:revision>441</cp:revision>
  <dcterms:created xsi:type="dcterms:W3CDTF">2001-02-03T21:00:09Z</dcterms:created>
  <dcterms:modified xsi:type="dcterms:W3CDTF">2015-10-09T20:18:54Z</dcterms:modified>
</cp:coreProperties>
</file>