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4" r:id="rId5"/>
    <p:sldId id="259" r:id="rId6"/>
    <p:sldId id="265" r:id="rId7"/>
    <p:sldId id="260" r:id="rId8"/>
    <p:sldId id="261" r:id="rId9"/>
    <p:sldId id="262" r:id="rId10"/>
    <p:sldId id="266" r:id="rId11"/>
    <p:sldId id="267" r:id="rId12"/>
    <p:sldId id="268" r:id="rId13"/>
    <p:sldId id="269" r:id="rId14"/>
    <p:sldId id="263" r:id="rId15"/>
    <p:sldId id="271" r:id="rId16"/>
    <p:sldId id="273" r:id="rId17"/>
    <p:sldId id="272" r:id="rId18"/>
    <p:sldId id="274" r:id="rId19"/>
    <p:sldId id="270" r:id="rId20"/>
    <p:sldId id="277" r:id="rId21"/>
    <p:sldId id="278" r:id="rId22"/>
    <p:sldId id="279" r:id="rId23"/>
    <p:sldId id="280" r:id="rId24"/>
    <p:sldId id="281" r:id="rId25"/>
    <p:sldId id="283" r:id="rId26"/>
    <p:sldId id="282" r:id="rId27"/>
    <p:sldId id="285" r:id="rId28"/>
    <p:sldId id="275" r:id="rId29"/>
    <p:sldId id="276" r:id="rId30"/>
    <p:sldId id="284" r:id="rId31"/>
    <p:sldId id="286" r:id="rId32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6" d="100"/>
          <a:sy n="96" d="100"/>
        </p:scale>
        <p:origin x="-34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2B1ED-91B5-1242-A2B4-3EAB0DC87E6E}" type="datetimeFigureOut">
              <a:rPr lang="fr-FR" smtClean="0"/>
              <a:t>09/10/15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E386C-9655-0840-AB51-20E9F7AFF9A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22675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2B1ED-91B5-1242-A2B4-3EAB0DC87E6E}" type="datetimeFigureOut">
              <a:rPr lang="fr-FR" smtClean="0"/>
              <a:t>09/10/15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E386C-9655-0840-AB51-20E9F7AFF9A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6381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2B1ED-91B5-1242-A2B4-3EAB0DC87E6E}" type="datetimeFigureOut">
              <a:rPr lang="fr-FR" smtClean="0"/>
              <a:t>09/10/15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E386C-9655-0840-AB51-20E9F7AFF9A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42256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2B1ED-91B5-1242-A2B4-3EAB0DC87E6E}" type="datetimeFigureOut">
              <a:rPr lang="fr-FR" smtClean="0"/>
              <a:t>09/10/15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E386C-9655-0840-AB51-20E9F7AFF9A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0488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2B1ED-91B5-1242-A2B4-3EAB0DC87E6E}" type="datetimeFigureOut">
              <a:rPr lang="fr-FR" smtClean="0"/>
              <a:t>09/10/15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E386C-9655-0840-AB51-20E9F7AFF9A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4706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2B1ED-91B5-1242-A2B4-3EAB0DC87E6E}" type="datetimeFigureOut">
              <a:rPr lang="fr-FR" smtClean="0"/>
              <a:t>09/10/15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E386C-9655-0840-AB51-20E9F7AFF9A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8003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2B1ED-91B5-1242-A2B4-3EAB0DC87E6E}" type="datetimeFigureOut">
              <a:rPr lang="fr-FR" smtClean="0"/>
              <a:t>09/10/15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E386C-9655-0840-AB51-20E9F7AFF9A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7145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2B1ED-91B5-1242-A2B4-3EAB0DC87E6E}" type="datetimeFigureOut">
              <a:rPr lang="fr-FR" smtClean="0"/>
              <a:t>09/10/15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E386C-9655-0840-AB51-20E9F7AFF9A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7563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2B1ED-91B5-1242-A2B4-3EAB0DC87E6E}" type="datetimeFigureOut">
              <a:rPr lang="fr-FR" smtClean="0"/>
              <a:t>09/10/15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E386C-9655-0840-AB51-20E9F7AFF9A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41317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2B1ED-91B5-1242-A2B4-3EAB0DC87E6E}" type="datetimeFigureOut">
              <a:rPr lang="fr-FR" smtClean="0"/>
              <a:t>09/10/15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E386C-9655-0840-AB51-20E9F7AFF9A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7475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2B1ED-91B5-1242-A2B4-3EAB0DC87E6E}" type="datetimeFigureOut">
              <a:rPr lang="fr-FR" smtClean="0"/>
              <a:t>09/10/15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E386C-9655-0840-AB51-20E9F7AFF9A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0358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12B1ED-91B5-1242-A2B4-3EAB0DC87E6E}" type="datetimeFigureOut">
              <a:rPr lang="fr-FR" smtClean="0"/>
              <a:t>09/10/15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4E386C-9655-0840-AB51-20E9F7AFF9A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6596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3" Type="http://schemas.openxmlformats.org/officeDocument/2006/relationships/image" Target="../media/image25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515154"/>
            <a:ext cx="7772400" cy="1470025"/>
          </a:xfrm>
        </p:spPr>
        <p:txBody>
          <a:bodyPr>
            <a:noAutofit/>
          </a:bodyPr>
          <a:lstStyle/>
          <a:p>
            <a:r>
              <a:rPr lang="fr-FR" sz="4800" b="1" dirty="0" smtClean="0"/>
              <a:t>LES TRAUMATISMES DE L’ÉPAULE CHEZ</a:t>
            </a:r>
            <a:br>
              <a:rPr lang="fr-FR" sz="4800" b="1" dirty="0" smtClean="0"/>
            </a:br>
            <a:r>
              <a:rPr lang="fr-FR" sz="4800" b="1" dirty="0" smtClean="0"/>
              <a:t> LA PERSONNE ÂGÉE</a:t>
            </a:r>
            <a:endParaRPr lang="fr-FR" sz="4800" b="1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233551" y="4295451"/>
            <a:ext cx="6400800" cy="1752600"/>
          </a:xfrm>
        </p:spPr>
        <p:txBody>
          <a:bodyPr/>
          <a:lstStyle/>
          <a:p>
            <a:endParaRPr lang="fr-FR" dirty="0"/>
          </a:p>
        </p:txBody>
      </p:sp>
      <p:pic>
        <p:nvPicPr>
          <p:cNvPr id="4" name="Image 3" descr="Logo aleschirorth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0728" y="6158055"/>
            <a:ext cx="4102100" cy="660400"/>
          </a:xfrm>
          <a:prstGeom prst="rect">
            <a:avLst/>
          </a:prstGeom>
        </p:spPr>
      </p:pic>
      <p:pic>
        <p:nvPicPr>
          <p:cNvPr id="5" name="Image 4" descr="Capture d’écran 2015-10-09 à 23.34.29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66"/>
          <a:stretch/>
        </p:blipFill>
        <p:spPr>
          <a:xfrm>
            <a:off x="4900728" y="2638101"/>
            <a:ext cx="3414828" cy="331470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546464" y="6233679"/>
            <a:ext cx="326239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/>
              <a:t>Dr X.NICOLAY</a:t>
            </a:r>
            <a:endParaRPr lang="fr-FR" sz="3200" dirty="0"/>
          </a:p>
        </p:txBody>
      </p:sp>
      <p:pic>
        <p:nvPicPr>
          <p:cNvPr id="7" name="Image 6" descr="Capture d’écran 2015-10-09 à 23.13.15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65" t="10468"/>
          <a:stretch/>
        </p:blipFill>
        <p:spPr>
          <a:xfrm>
            <a:off x="1119094" y="2644588"/>
            <a:ext cx="2857500" cy="3513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5104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BILAN D’IMAGERIE</a:t>
            </a:r>
            <a:endParaRPr lang="fr-FR" b="1" dirty="0"/>
          </a:p>
        </p:txBody>
      </p:sp>
      <p:pic>
        <p:nvPicPr>
          <p:cNvPr id="4" name="Espace réservé du contenu 3" descr="Capture d’écran 2015-10-09 à 23.15.27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40" b="1054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781730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BILAN D’IMAGERIE</a:t>
            </a:r>
            <a:endParaRPr lang="fr-FR" b="1" dirty="0"/>
          </a:p>
        </p:txBody>
      </p:sp>
      <p:pic>
        <p:nvPicPr>
          <p:cNvPr id="5" name="Espace réservé du contenu 4" descr="Capture d’écran 2015-10-09 à 23.22.09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2370" r="-62370"/>
          <a:stretch>
            <a:fillRect/>
          </a:stretch>
        </p:blipFill>
        <p:spPr>
          <a:xfrm>
            <a:off x="-2188853" y="1600200"/>
            <a:ext cx="8229600" cy="4525963"/>
          </a:xfrm>
        </p:spPr>
      </p:pic>
      <p:pic>
        <p:nvPicPr>
          <p:cNvPr id="6" name="Image 5" descr="Capture d’écran 2015-10-09 à 23.22.17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47"/>
          <a:stretch/>
        </p:blipFill>
        <p:spPr>
          <a:xfrm>
            <a:off x="4468135" y="1600200"/>
            <a:ext cx="4014855" cy="4404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9003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BILAN D’IMAGERIE</a:t>
            </a:r>
            <a:endParaRPr lang="fr-FR" b="1" dirty="0"/>
          </a:p>
        </p:txBody>
      </p:sp>
      <p:sp>
        <p:nvSpPr>
          <p:cNvPr id="7" name="ZoneTexte 6"/>
          <p:cNvSpPr txBox="1"/>
          <p:nvPr/>
        </p:nvSpPr>
        <p:spPr>
          <a:xfrm>
            <a:off x="5365592" y="1723199"/>
            <a:ext cx="28710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/>
              <a:t>  SCANNER 3D</a:t>
            </a:r>
            <a:endParaRPr lang="fr-FR" sz="3600" dirty="0"/>
          </a:p>
        </p:txBody>
      </p:sp>
      <p:pic>
        <p:nvPicPr>
          <p:cNvPr id="9" name="Image 8" descr="Capture d’écran 2015-10-10 à 00.10.3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087" y="1723199"/>
            <a:ext cx="4564421" cy="4919629"/>
          </a:xfrm>
          <a:prstGeom prst="rect">
            <a:avLst/>
          </a:prstGeom>
        </p:spPr>
      </p:pic>
      <p:pic>
        <p:nvPicPr>
          <p:cNvPr id="10" name="Image 9" descr="Capture d’écran 2015-10-09 à 23.16.4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3789" y="2447699"/>
            <a:ext cx="3352925" cy="4195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6050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/>
              <a:t>LES FRACTURES DE L’EXTREMITÉ SUPÉRIEURE DE L’HUMÉRUS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877580"/>
            <a:ext cx="8373054" cy="4762980"/>
          </a:xfrm>
        </p:spPr>
        <p:txBody>
          <a:bodyPr/>
          <a:lstStyle/>
          <a:p>
            <a:r>
              <a:rPr lang="fr-FR" sz="3600" dirty="0" smtClean="0"/>
              <a:t>OBJECTIFS DU TRAITEMENT:</a:t>
            </a:r>
          </a:p>
          <a:p>
            <a:pPr lvl="1"/>
            <a:r>
              <a:rPr lang="fr-FR" dirty="0" smtClean="0"/>
              <a:t>L’indolence</a:t>
            </a:r>
          </a:p>
          <a:p>
            <a:pPr lvl="1"/>
            <a:r>
              <a:rPr lang="fr-FR" dirty="0" smtClean="0"/>
              <a:t>Obtenir la meilleure fonction possible (autonomie)</a:t>
            </a:r>
          </a:p>
          <a:p>
            <a:r>
              <a:rPr lang="fr-FR" dirty="0" smtClean="0"/>
              <a:t>PARTICULARITÉS:</a:t>
            </a:r>
          </a:p>
          <a:p>
            <a:pPr lvl="1"/>
            <a:r>
              <a:rPr lang="fr-FR" dirty="0" smtClean="0"/>
              <a:t>Composante d’impaction osseuse</a:t>
            </a:r>
          </a:p>
          <a:p>
            <a:pPr lvl="2"/>
            <a:r>
              <a:rPr lang="fr-FR" dirty="0" smtClean="0"/>
              <a:t>= perte de substance</a:t>
            </a:r>
            <a:endParaRPr lang="fr-FR" dirty="0" smtClean="0"/>
          </a:p>
          <a:p>
            <a:pPr lvl="1"/>
            <a:r>
              <a:rPr lang="fr-FR" dirty="0" smtClean="0"/>
              <a:t>Composante d’éclatement</a:t>
            </a:r>
          </a:p>
          <a:p>
            <a:pPr lvl="2"/>
            <a:r>
              <a:rPr lang="fr-FR" dirty="0" smtClean="0"/>
              <a:t>= déplacement</a:t>
            </a:r>
          </a:p>
          <a:p>
            <a:pPr lvl="1"/>
            <a:r>
              <a:rPr lang="fr-FR" dirty="0" smtClean="0"/>
              <a:t>Fragilité osseuse: ostéoporose</a:t>
            </a:r>
            <a:endParaRPr lang="fr-FR" dirty="0" smtClean="0"/>
          </a:p>
          <a:p>
            <a:endParaRPr lang="fr-FR" dirty="0" smtClean="0"/>
          </a:p>
          <a:p>
            <a:pPr marL="457200" lvl="1" indent="0">
              <a:buNone/>
            </a:pPr>
            <a:endParaRPr lang="fr-FR" dirty="0"/>
          </a:p>
        </p:txBody>
      </p:sp>
      <p:pic>
        <p:nvPicPr>
          <p:cNvPr id="4" name="Image 3" descr="Capture d’écran 2015-10-09 à 23.12.2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284" y="3691884"/>
            <a:ext cx="2672512" cy="3166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0574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/>
              <a:t>LES FRACTURES DE L’EXTREMITÉ SUPÉRIEURE DE L’HUMÉRUS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81444" y="1877580"/>
            <a:ext cx="8962556" cy="4762980"/>
          </a:xfrm>
        </p:spPr>
        <p:txBody>
          <a:bodyPr/>
          <a:lstStyle/>
          <a:p>
            <a:r>
              <a:rPr lang="fr-FR" sz="3600" dirty="0" smtClean="0"/>
              <a:t>LE TRAITEMENT:</a:t>
            </a:r>
          </a:p>
          <a:p>
            <a:pPr lvl="1"/>
            <a:r>
              <a:rPr lang="fr-FR" dirty="0" smtClean="0"/>
              <a:t>Immobilisation </a:t>
            </a:r>
            <a:r>
              <a:rPr lang="fr-FR" dirty="0"/>
              <a:t>simple (3 </a:t>
            </a:r>
            <a:r>
              <a:rPr lang="fr-FR" dirty="0" err="1"/>
              <a:t>sem</a:t>
            </a:r>
            <a:r>
              <a:rPr lang="fr-FR" dirty="0" smtClean="0"/>
              <a:t>)</a:t>
            </a:r>
            <a:r>
              <a:rPr lang="fr-FR" dirty="0" smtClean="0"/>
              <a:t> </a:t>
            </a:r>
            <a:r>
              <a:rPr lang="fr-FR" dirty="0" smtClean="0"/>
              <a:t>si pas ou peu </a:t>
            </a:r>
            <a:r>
              <a:rPr lang="fr-FR" dirty="0" smtClean="0"/>
              <a:t>déplacée 	La </a:t>
            </a:r>
            <a:r>
              <a:rPr lang="fr-FR" dirty="0" smtClean="0"/>
              <a:t>décision se prend sur la congruence articulaire</a:t>
            </a:r>
          </a:p>
          <a:p>
            <a:endParaRPr lang="fr-FR" dirty="0" smtClean="0"/>
          </a:p>
          <a:p>
            <a:pPr marL="457200" lvl="1" indent="0">
              <a:buNone/>
            </a:pPr>
            <a:endParaRPr lang="fr-FR" dirty="0"/>
          </a:p>
        </p:txBody>
      </p:sp>
      <p:pic>
        <p:nvPicPr>
          <p:cNvPr id="4" name="Image 3" descr="Capture d’écran 2015-10-10 à 00.11.2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922" y="3688844"/>
            <a:ext cx="2225487" cy="3169156"/>
          </a:xfrm>
          <a:prstGeom prst="rect">
            <a:avLst/>
          </a:prstGeom>
        </p:spPr>
      </p:pic>
      <p:pic>
        <p:nvPicPr>
          <p:cNvPr id="5" name="Image 4" descr="Capture d’écran 2015-10-09 à 23.37.33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35" r="8056"/>
          <a:stretch/>
        </p:blipFill>
        <p:spPr>
          <a:xfrm>
            <a:off x="4778015" y="3688844"/>
            <a:ext cx="3235744" cy="3169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161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/>
              <a:t>LES FRACTURES DE L’EXTREMITÉ SUPÉRIEURE DE L’HUMÉRUS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877580"/>
            <a:ext cx="8229600" cy="4762980"/>
          </a:xfrm>
        </p:spPr>
        <p:txBody>
          <a:bodyPr/>
          <a:lstStyle/>
          <a:p>
            <a:r>
              <a:rPr lang="fr-FR" sz="3600" dirty="0" smtClean="0"/>
              <a:t>LE TRAITEMENT:</a:t>
            </a:r>
          </a:p>
          <a:p>
            <a:pPr lvl="1"/>
            <a:r>
              <a:rPr lang="fr-FR" dirty="0" smtClean="0"/>
              <a:t>Immobilisation simple si pas ou peu déplacée</a:t>
            </a:r>
          </a:p>
          <a:p>
            <a:pPr lvl="2"/>
            <a:r>
              <a:rPr lang="fr-FR" dirty="0" smtClean="0"/>
              <a:t>La décision se prend sur la congruence articulaire</a:t>
            </a:r>
          </a:p>
          <a:p>
            <a:pPr lvl="1"/>
            <a:r>
              <a:rPr lang="fr-FR" dirty="0" smtClean="0"/>
              <a:t>Ostéosynthèse</a:t>
            </a:r>
          </a:p>
          <a:p>
            <a:pPr lvl="2"/>
            <a:r>
              <a:rPr lang="fr-FR" dirty="0" smtClean="0"/>
              <a:t>Si trochiter déplacé </a:t>
            </a:r>
          </a:p>
          <a:p>
            <a:pPr lvl="2"/>
            <a:r>
              <a:rPr lang="fr-FR" dirty="0" smtClean="0"/>
              <a:t>Pour les cervico-</a:t>
            </a:r>
            <a:r>
              <a:rPr lang="fr-FR" dirty="0" err="1" smtClean="0"/>
              <a:t>trochitériennes</a:t>
            </a:r>
            <a:r>
              <a:rPr lang="fr-FR" dirty="0" smtClean="0"/>
              <a:t> déplacées</a:t>
            </a:r>
          </a:p>
          <a:p>
            <a:pPr lvl="3"/>
            <a:r>
              <a:rPr lang="fr-FR" dirty="0" smtClean="0"/>
              <a:t>Clou verrouillé ou plaque vissée verrouillée</a:t>
            </a:r>
          </a:p>
          <a:p>
            <a:endParaRPr lang="fr-FR" dirty="0" smtClean="0"/>
          </a:p>
          <a:p>
            <a:pPr marL="457200" lvl="1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665195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/>
              <a:t>LES FRACTURES DE L’EXTREMITÉ SUPÉRIEURE DE L’HUMÉRUS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877580"/>
            <a:ext cx="8229600" cy="4762980"/>
          </a:xfrm>
        </p:spPr>
        <p:txBody>
          <a:bodyPr/>
          <a:lstStyle/>
          <a:p>
            <a:endParaRPr lang="fr-FR" dirty="0" smtClean="0"/>
          </a:p>
          <a:p>
            <a:pPr marL="457200" lvl="1" indent="0">
              <a:buNone/>
            </a:pPr>
            <a:endParaRPr lang="fr-FR" dirty="0"/>
          </a:p>
        </p:txBody>
      </p:sp>
      <p:pic>
        <p:nvPicPr>
          <p:cNvPr id="4" name="Image 3" descr="Capture d’écran 2015-10-09 à 23.18.1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47675"/>
            <a:ext cx="4402392" cy="2884326"/>
          </a:xfrm>
          <a:prstGeom prst="rect">
            <a:avLst/>
          </a:prstGeom>
        </p:spPr>
      </p:pic>
      <p:pic>
        <p:nvPicPr>
          <p:cNvPr id="5" name="Image 4" descr="Capture d’écran 2015-10-09 à 23.18.2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3364" y="3794672"/>
            <a:ext cx="4387890" cy="279728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332647" y="4980892"/>
            <a:ext cx="44023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Fracture déplacée du       	  	trochiter</a:t>
            </a:r>
            <a:endParaRPr lang="fr-FR" sz="2800" dirty="0"/>
          </a:p>
        </p:txBody>
      </p:sp>
      <p:sp>
        <p:nvSpPr>
          <p:cNvPr id="7" name="ZoneTexte 6"/>
          <p:cNvSpPr txBox="1"/>
          <p:nvPr/>
        </p:nvSpPr>
        <p:spPr>
          <a:xfrm>
            <a:off x="5352585" y="3099234"/>
            <a:ext cx="23010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/>
              <a:t>ostéosynthèse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18375200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/>
              <a:t>LES FRACTURES DE L’EXTREMITÉ SUPÉRIEURE DE L’HUMÉRUS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877580"/>
            <a:ext cx="8229600" cy="4762980"/>
          </a:xfrm>
        </p:spPr>
        <p:txBody>
          <a:bodyPr/>
          <a:lstStyle/>
          <a:p>
            <a:endParaRPr lang="fr-FR" dirty="0" smtClean="0"/>
          </a:p>
          <a:p>
            <a:pPr marL="457200" lvl="1" indent="0">
              <a:buNone/>
            </a:pPr>
            <a:endParaRPr lang="fr-FR" dirty="0"/>
          </a:p>
        </p:txBody>
      </p:sp>
      <p:pic>
        <p:nvPicPr>
          <p:cNvPr id="4" name="Image 3" descr="Capture d’écran 2015-10-09 à 23.20.4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819" y="1877581"/>
            <a:ext cx="2882900" cy="3899056"/>
          </a:xfrm>
          <a:prstGeom prst="rect">
            <a:avLst/>
          </a:prstGeom>
        </p:spPr>
      </p:pic>
      <p:pic>
        <p:nvPicPr>
          <p:cNvPr id="5" name="Image 4" descr="Capture d’écran 2015-10-09 à 23.23.0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0478" y="1877580"/>
            <a:ext cx="2749190" cy="389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889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/>
              <a:t>LES FRACTURES DE L’EXTREMITÉ SUPÉRIEURE DE L’HUMÉRUS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877580"/>
            <a:ext cx="8229600" cy="4762980"/>
          </a:xfrm>
        </p:spPr>
        <p:txBody>
          <a:bodyPr/>
          <a:lstStyle/>
          <a:p>
            <a:endParaRPr lang="fr-FR" dirty="0" smtClean="0"/>
          </a:p>
          <a:p>
            <a:pPr marL="457200" lvl="1" indent="0">
              <a:buNone/>
            </a:pPr>
            <a:endParaRPr lang="fr-FR" dirty="0"/>
          </a:p>
        </p:txBody>
      </p:sp>
      <p:pic>
        <p:nvPicPr>
          <p:cNvPr id="6" name="Image 5" descr="Capture d’écran 2015-10-09 à 23.20.45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16315" b="-771"/>
          <a:stretch/>
        </p:blipFill>
        <p:spPr>
          <a:xfrm>
            <a:off x="457200" y="2078772"/>
            <a:ext cx="3166890" cy="4099113"/>
          </a:xfrm>
          <a:prstGeom prst="rect">
            <a:avLst/>
          </a:prstGeom>
        </p:spPr>
      </p:pic>
      <p:pic>
        <p:nvPicPr>
          <p:cNvPr id="7" name="Image 6" descr="Capture d’écran 2015-10-09 à 23.33.1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4697" y="2078772"/>
            <a:ext cx="3590258" cy="4099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2529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/>
              <a:t>LES FRACTURES DE L’EXTREMITÉ SUPÉRIEURE DE L’HUMÉRUS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877580"/>
            <a:ext cx="8229600" cy="4762980"/>
          </a:xfrm>
        </p:spPr>
        <p:txBody>
          <a:bodyPr/>
          <a:lstStyle/>
          <a:p>
            <a:r>
              <a:rPr lang="fr-FR" sz="3600" dirty="0" smtClean="0"/>
              <a:t>LE TRAITEMENT:</a:t>
            </a:r>
          </a:p>
          <a:p>
            <a:pPr lvl="1"/>
            <a:r>
              <a:rPr lang="fr-FR" dirty="0" smtClean="0"/>
              <a:t>Immobilisation simple si pas ou peu déplacée</a:t>
            </a:r>
          </a:p>
          <a:p>
            <a:pPr lvl="2"/>
            <a:r>
              <a:rPr lang="fr-FR" dirty="0" smtClean="0"/>
              <a:t>La décision se prend sur la congruence articulaire</a:t>
            </a:r>
          </a:p>
          <a:p>
            <a:pPr lvl="1"/>
            <a:r>
              <a:rPr lang="fr-FR" dirty="0" smtClean="0"/>
              <a:t>Ostéosynthèse</a:t>
            </a:r>
          </a:p>
          <a:p>
            <a:pPr lvl="2"/>
            <a:r>
              <a:rPr lang="fr-FR" dirty="0" smtClean="0"/>
              <a:t>Si trochiter déplacé </a:t>
            </a:r>
          </a:p>
          <a:p>
            <a:pPr lvl="2"/>
            <a:r>
              <a:rPr lang="fr-FR" dirty="0" smtClean="0"/>
              <a:t>Pour les cervico-</a:t>
            </a:r>
            <a:r>
              <a:rPr lang="fr-FR" dirty="0" err="1" smtClean="0"/>
              <a:t>trochitériennes</a:t>
            </a:r>
            <a:r>
              <a:rPr lang="fr-FR" dirty="0" smtClean="0"/>
              <a:t> déplacées</a:t>
            </a:r>
          </a:p>
          <a:p>
            <a:pPr lvl="3"/>
            <a:r>
              <a:rPr lang="fr-FR" dirty="0" smtClean="0"/>
              <a:t>Clou verrouillé ou plaque </a:t>
            </a:r>
            <a:r>
              <a:rPr lang="fr-FR" dirty="0" smtClean="0"/>
              <a:t>vissée +/- </a:t>
            </a:r>
            <a:r>
              <a:rPr lang="fr-FR" dirty="0" smtClean="0"/>
              <a:t>verrouillée</a:t>
            </a:r>
          </a:p>
          <a:p>
            <a:pPr lvl="1"/>
            <a:r>
              <a:rPr lang="fr-FR" dirty="0" smtClean="0"/>
              <a:t>Prothèse Humérale </a:t>
            </a:r>
            <a:r>
              <a:rPr lang="fr-FR" dirty="0" smtClean="0"/>
              <a:t>simple ou totale </a:t>
            </a:r>
            <a:r>
              <a:rPr lang="fr-FR" dirty="0" smtClean="0"/>
              <a:t>inversée</a:t>
            </a:r>
          </a:p>
          <a:p>
            <a:pPr lvl="2"/>
            <a:r>
              <a:rPr lang="fr-FR" dirty="0" smtClean="0"/>
              <a:t>Pour les fractures à 4 fragments déplacées</a:t>
            </a:r>
            <a:endParaRPr lang="fr-FR" dirty="0" smtClean="0"/>
          </a:p>
          <a:p>
            <a:endParaRPr lang="fr-FR" dirty="0" smtClean="0"/>
          </a:p>
          <a:p>
            <a:pPr marL="457200" lvl="1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340516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-262309"/>
            <a:ext cx="8229600" cy="2954427"/>
          </a:xfrm>
        </p:spPr>
        <p:txBody>
          <a:bodyPr>
            <a:normAutofit/>
          </a:bodyPr>
          <a:lstStyle/>
          <a:p>
            <a:r>
              <a:rPr lang="fr-FR" b="1" dirty="0" smtClean="0"/>
              <a:t>CIRCONSTANCES et 	ÉPIDÉMIOLOGIE</a:t>
            </a:r>
            <a:r>
              <a:rPr lang="fr-FR" b="1" dirty="0"/>
              <a:t/>
            </a:r>
            <a:br>
              <a:rPr lang="fr-FR" b="1" dirty="0"/>
            </a:b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952572"/>
            <a:ext cx="8229600" cy="4905428"/>
          </a:xfrm>
        </p:spPr>
        <p:txBody>
          <a:bodyPr>
            <a:normAutofit/>
          </a:bodyPr>
          <a:lstStyle/>
          <a:p>
            <a:r>
              <a:rPr lang="fr-FR" dirty="0" smtClean="0"/>
              <a:t>Circonstances: </a:t>
            </a:r>
          </a:p>
          <a:p>
            <a:pPr lvl="1"/>
            <a:r>
              <a:rPr lang="fr-FR" dirty="0" smtClean="0"/>
              <a:t>Connues: </a:t>
            </a:r>
            <a:r>
              <a:rPr lang="fr-FR" b="1" dirty="0" smtClean="0"/>
              <a:t>les chutes</a:t>
            </a:r>
          </a:p>
          <a:p>
            <a:r>
              <a:rPr lang="fr-FR" dirty="0" smtClean="0"/>
              <a:t>2 types: </a:t>
            </a:r>
          </a:p>
          <a:p>
            <a:pPr lvl="1"/>
            <a:r>
              <a:rPr lang="fr-FR" dirty="0" smtClean="0"/>
              <a:t>Les luxations</a:t>
            </a:r>
          </a:p>
          <a:p>
            <a:pPr lvl="1"/>
            <a:r>
              <a:rPr lang="fr-FR" dirty="0" smtClean="0"/>
              <a:t>Les fractures de l’humérus proximal: 3</a:t>
            </a:r>
            <a:r>
              <a:rPr lang="fr-FR" baseline="30000" dirty="0" smtClean="0"/>
              <a:t>ème</a:t>
            </a:r>
            <a:r>
              <a:rPr lang="fr-FR" dirty="0" smtClean="0"/>
              <a:t> place</a:t>
            </a:r>
          </a:p>
          <a:p>
            <a:r>
              <a:rPr lang="fr-FR" dirty="0" smtClean="0"/>
              <a:t>Répartition:</a:t>
            </a:r>
          </a:p>
          <a:p>
            <a:pPr lvl="1"/>
            <a:r>
              <a:rPr lang="fr-FR" dirty="0" smtClean="0"/>
              <a:t>10% des fractures après 65 </a:t>
            </a:r>
            <a:r>
              <a:rPr lang="fr-FR" dirty="0" smtClean="0"/>
              <a:t>ans</a:t>
            </a:r>
          </a:p>
          <a:p>
            <a:pPr lvl="1"/>
            <a:r>
              <a:rPr lang="fr-FR" dirty="0" smtClean="0"/>
              <a:t>3 femmes/1 homme</a:t>
            </a:r>
          </a:p>
          <a:p>
            <a:pPr lvl="1"/>
            <a:r>
              <a:rPr lang="fr-FR" dirty="0" smtClean="0"/>
              <a:t>X 3 entre 1970 et 2002</a:t>
            </a:r>
            <a:endParaRPr lang="fr-FR" dirty="0"/>
          </a:p>
        </p:txBody>
      </p:sp>
      <p:pic>
        <p:nvPicPr>
          <p:cNvPr id="4" name="Image 3" descr="Capture d’écran 2015-10-06 à 23.00.2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1284" y="1759290"/>
            <a:ext cx="2625099" cy="2445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3972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PLACE DES PROTHÈSES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L’Hémi-arthroplastie (prothèse humérale)</a:t>
            </a:r>
          </a:p>
          <a:p>
            <a:pPr lvl="1"/>
            <a:r>
              <a:rPr lang="fr-FR" dirty="0" smtClean="0"/>
              <a:t>Articulation anatomique</a:t>
            </a:r>
          </a:p>
          <a:p>
            <a:pPr marL="457200" lvl="1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796509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PLACE DES PROTHÈSES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L’Hémi-arthroplastie (prothèse humérale)</a:t>
            </a:r>
          </a:p>
          <a:p>
            <a:pPr lvl="1"/>
            <a:r>
              <a:rPr lang="fr-FR" dirty="0" smtClean="0"/>
              <a:t>Articulation anatomique</a:t>
            </a:r>
          </a:p>
          <a:p>
            <a:pPr lvl="1"/>
            <a:r>
              <a:rPr lang="fr-FR" dirty="0" smtClean="0"/>
              <a:t>Nécessité d’une coiffe compétente</a:t>
            </a:r>
          </a:p>
          <a:p>
            <a:pPr marL="457200" lvl="1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085752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PLACE DES PROTHÈSES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L’Hémi-arthroplastie (prothèse humérale)</a:t>
            </a:r>
          </a:p>
          <a:p>
            <a:pPr lvl="1"/>
            <a:r>
              <a:rPr lang="fr-FR" dirty="0" smtClean="0"/>
              <a:t>Articulation anatomique</a:t>
            </a:r>
          </a:p>
          <a:p>
            <a:pPr lvl="1"/>
            <a:r>
              <a:rPr lang="fr-FR" dirty="0" smtClean="0"/>
              <a:t>Nécessité d’une coiffe compétente</a:t>
            </a:r>
          </a:p>
          <a:p>
            <a:pPr lvl="1"/>
            <a:r>
              <a:rPr lang="fr-FR" dirty="0" smtClean="0"/>
              <a:t>Consolidation des tubérosités obligatoire pour la fonction</a:t>
            </a:r>
          </a:p>
          <a:p>
            <a:pPr marL="457200" lvl="1" indent="0">
              <a:buNone/>
            </a:pPr>
            <a:endParaRPr lang="fr-FR" dirty="0"/>
          </a:p>
        </p:txBody>
      </p:sp>
      <p:pic>
        <p:nvPicPr>
          <p:cNvPr id="4" name="Image 3" descr="Capture d’écran 2015-10-10 à 00.58.1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9041" y="3947905"/>
            <a:ext cx="2004606" cy="2764117"/>
          </a:xfrm>
          <a:prstGeom prst="rect">
            <a:avLst/>
          </a:prstGeom>
        </p:spPr>
      </p:pic>
      <p:pic>
        <p:nvPicPr>
          <p:cNvPr id="5" name="Image 4" descr="Capture d’écran 2015-10-10 à 00.58.2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410" y="3947905"/>
            <a:ext cx="2525059" cy="2815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4524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PLACE DES PROTHÈSES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La prothèse inversée:</a:t>
            </a:r>
          </a:p>
          <a:p>
            <a:pPr lvl="1"/>
            <a:r>
              <a:rPr lang="fr-FR" dirty="0" smtClean="0"/>
              <a:t>Le muscle delto</a:t>
            </a:r>
            <a:r>
              <a:rPr lang="fr-FR" dirty="0" smtClean="0"/>
              <a:t>ïde est moteur de l’épaule</a:t>
            </a:r>
          </a:p>
          <a:p>
            <a:pPr lvl="1"/>
            <a:r>
              <a:rPr lang="fr-FR" dirty="0" smtClean="0"/>
              <a:t>Pas besoin de coiffe des rotateurs</a:t>
            </a:r>
          </a:p>
          <a:p>
            <a:pPr marL="457200" lvl="1" indent="0">
              <a:buNone/>
            </a:pPr>
            <a:endParaRPr lang="fr-FR" dirty="0" smtClean="0"/>
          </a:p>
          <a:p>
            <a:pPr marL="457200" lvl="1" indent="0">
              <a:buNone/>
            </a:pPr>
            <a:r>
              <a:rPr lang="fr-FR" dirty="0" smtClean="0"/>
              <a:t> </a:t>
            </a:r>
            <a:endParaRPr lang="fr-FR" dirty="0" smtClean="0"/>
          </a:p>
          <a:p>
            <a:pPr marL="457200" lvl="1" indent="0">
              <a:buNone/>
            </a:pPr>
            <a:endParaRPr lang="fr-FR" dirty="0"/>
          </a:p>
        </p:txBody>
      </p:sp>
      <p:pic>
        <p:nvPicPr>
          <p:cNvPr id="6" name="Image 5" descr="Capture d’écran 2015-10-10 à 01.26.0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3841" y="3321337"/>
            <a:ext cx="6157203" cy="3536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2771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PLACE DES PROTHÈSES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fr-FR" sz="4600" dirty="0" smtClean="0"/>
              <a:t>La prothèse inversée:</a:t>
            </a:r>
          </a:p>
          <a:p>
            <a:pPr marL="0" indent="0">
              <a:buNone/>
            </a:pPr>
            <a:endParaRPr lang="fr-FR" sz="3900" dirty="0" smtClean="0"/>
          </a:p>
          <a:p>
            <a:pPr lvl="1"/>
            <a:r>
              <a:rPr lang="fr-FR" sz="3500" dirty="0" smtClean="0"/>
              <a:t>Le muscle delto</a:t>
            </a:r>
            <a:r>
              <a:rPr lang="fr-FR" sz="3500" dirty="0" smtClean="0"/>
              <a:t>ïde est moteur de l’épaule</a:t>
            </a:r>
          </a:p>
          <a:p>
            <a:pPr lvl="1"/>
            <a:r>
              <a:rPr lang="fr-FR" sz="3500" dirty="0" smtClean="0"/>
              <a:t>Pas besoin de coiffe des rotateurs</a:t>
            </a:r>
          </a:p>
          <a:p>
            <a:pPr lvl="1"/>
            <a:r>
              <a:rPr lang="fr-FR" sz="3500" dirty="0" smtClean="0"/>
              <a:t>Contre indication: atteinte du nerf circonflexe</a:t>
            </a:r>
          </a:p>
          <a:p>
            <a:pPr marL="914400" lvl="2" indent="0">
              <a:buNone/>
            </a:pPr>
            <a:r>
              <a:rPr lang="fr-FR" sz="3500" dirty="0" smtClean="0"/>
              <a:t>= paralysie du deltoïde</a:t>
            </a:r>
          </a:p>
          <a:p>
            <a:pPr lvl="1"/>
            <a:r>
              <a:rPr lang="fr-FR" sz="3500" dirty="0" smtClean="0"/>
              <a:t>Suture des tubérosités si possible pour gagner dans les rotations</a:t>
            </a:r>
          </a:p>
          <a:p>
            <a:pPr lvl="1"/>
            <a:r>
              <a:rPr lang="fr-FR" sz="3500" dirty="0" smtClean="0"/>
              <a:t>Rééducation précoce possible</a:t>
            </a:r>
          </a:p>
          <a:p>
            <a:pPr marL="514350" lvl="1" indent="0">
              <a:buNone/>
            </a:pPr>
            <a:endParaRPr lang="fr-FR" dirty="0" smtClean="0"/>
          </a:p>
          <a:p>
            <a:pPr marL="457200" lvl="1" indent="0">
              <a:buNone/>
            </a:pPr>
            <a:endParaRPr lang="fr-FR" dirty="0" smtClean="0"/>
          </a:p>
          <a:p>
            <a:pPr marL="457200" lvl="1" indent="0">
              <a:buNone/>
            </a:pPr>
            <a:r>
              <a:rPr lang="fr-FR" dirty="0" smtClean="0"/>
              <a:t> </a:t>
            </a:r>
            <a:endParaRPr lang="fr-FR" dirty="0" smtClean="0"/>
          </a:p>
          <a:p>
            <a:pPr marL="457200" lvl="1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784952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fr-FR" b="1" dirty="0" smtClean="0"/>
              <a:t>PLACE DES PROTHÈSES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38146" y="1155623"/>
            <a:ext cx="8229600" cy="4525963"/>
          </a:xfrm>
        </p:spPr>
        <p:txBody>
          <a:bodyPr>
            <a:normAutofit/>
          </a:bodyPr>
          <a:lstStyle/>
          <a:p>
            <a:r>
              <a:rPr lang="fr-FR" sz="4600" dirty="0" smtClean="0"/>
              <a:t>La prothèse inversée:</a:t>
            </a:r>
          </a:p>
          <a:p>
            <a:pPr marL="0" indent="0">
              <a:buNone/>
            </a:pPr>
            <a:endParaRPr lang="fr-FR" sz="3900" dirty="0" smtClean="0"/>
          </a:p>
          <a:p>
            <a:pPr marL="514350" lvl="1" indent="0">
              <a:buNone/>
            </a:pPr>
            <a:endParaRPr lang="fr-FR" dirty="0" smtClean="0"/>
          </a:p>
          <a:p>
            <a:pPr marL="457200" lvl="1" indent="0">
              <a:buNone/>
            </a:pPr>
            <a:endParaRPr lang="fr-FR" dirty="0" smtClean="0"/>
          </a:p>
          <a:p>
            <a:pPr marL="457200" lvl="1" indent="0">
              <a:buNone/>
            </a:pPr>
            <a:r>
              <a:rPr lang="fr-FR" dirty="0" smtClean="0"/>
              <a:t> </a:t>
            </a:r>
            <a:endParaRPr lang="fr-FR" dirty="0" smtClean="0"/>
          </a:p>
          <a:p>
            <a:pPr marL="457200" lvl="1" indent="0">
              <a:buNone/>
            </a:pPr>
            <a:endParaRPr lang="fr-FR" dirty="0"/>
          </a:p>
        </p:txBody>
      </p:sp>
      <p:pic>
        <p:nvPicPr>
          <p:cNvPr id="4" name="Image 3" descr="Capture d’écran 2015-10-10 à 01.05.5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452" y="2141286"/>
            <a:ext cx="7027486" cy="4571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8402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PLACE DES PROTHÈSES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4600" dirty="0" smtClean="0"/>
              <a:t>La prothèse inversée:</a:t>
            </a:r>
          </a:p>
          <a:p>
            <a:pPr marL="0" indent="0">
              <a:buNone/>
            </a:pPr>
            <a:endParaRPr lang="fr-FR" sz="3900" dirty="0" smtClean="0"/>
          </a:p>
          <a:p>
            <a:pPr marL="514350" lvl="1" indent="0">
              <a:buNone/>
            </a:pPr>
            <a:endParaRPr lang="fr-FR" dirty="0" smtClean="0"/>
          </a:p>
          <a:p>
            <a:pPr marL="457200" lvl="1" indent="0">
              <a:buNone/>
            </a:pPr>
            <a:endParaRPr lang="fr-FR" dirty="0" smtClean="0"/>
          </a:p>
          <a:p>
            <a:pPr marL="457200" lvl="1" indent="0">
              <a:buNone/>
            </a:pPr>
            <a:r>
              <a:rPr lang="fr-FR" dirty="0" smtClean="0"/>
              <a:t> </a:t>
            </a:r>
            <a:endParaRPr lang="fr-FR" dirty="0" smtClean="0"/>
          </a:p>
          <a:p>
            <a:pPr marL="457200" lvl="1" indent="0">
              <a:buNone/>
            </a:pPr>
            <a:endParaRPr lang="fr-FR" dirty="0"/>
          </a:p>
        </p:txBody>
      </p:sp>
      <p:pic>
        <p:nvPicPr>
          <p:cNvPr id="5" name="Image 4" descr="Capture d’écran 2015-10-09 à 23.21.3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77" y="2810077"/>
            <a:ext cx="3098506" cy="3513770"/>
          </a:xfrm>
          <a:prstGeom prst="rect">
            <a:avLst/>
          </a:prstGeom>
        </p:spPr>
      </p:pic>
      <p:pic>
        <p:nvPicPr>
          <p:cNvPr id="6" name="Image 5" descr="DSCN001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8849" y="2810076"/>
            <a:ext cx="5423421" cy="3887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7726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RÉSULTATS</a:t>
            </a:r>
            <a:endParaRPr lang="fr-FR" b="1" dirty="0"/>
          </a:p>
        </p:txBody>
      </p:sp>
      <p:pic>
        <p:nvPicPr>
          <p:cNvPr id="4" name="Espace réservé du contenu 3" descr="Capture d’écran 2015-10-10 à 01.04.23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086" r="-7086"/>
          <a:stretch>
            <a:fillRect/>
          </a:stretch>
        </p:blipFill>
        <p:spPr>
          <a:xfrm>
            <a:off x="-194833" y="1417638"/>
            <a:ext cx="9502071" cy="5225773"/>
          </a:xfrm>
        </p:spPr>
      </p:pic>
    </p:spTree>
    <p:extLst>
      <p:ext uri="{BB962C8B-B14F-4D97-AF65-F5344CB8AC3E}">
        <p14:creationId xmlns:p14="http://schemas.microsoft.com/office/powerpoint/2010/main" val="12627450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>TRAITEMENT DES FRACTURES DÉPLACÉES DE L’ESH</a:t>
            </a:r>
            <a:endParaRPr lang="fr-FR" b="1" dirty="0"/>
          </a:p>
        </p:txBody>
      </p:sp>
      <p:pic>
        <p:nvPicPr>
          <p:cNvPr id="4" name="Espace réservé du contenu 3" descr="Capture d’écran 2015-10-09 à 23.26.47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184" r="-23184"/>
          <a:stretch>
            <a:fillRect/>
          </a:stretch>
        </p:blipFill>
        <p:spPr>
          <a:xfrm>
            <a:off x="-116038" y="1509059"/>
            <a:ext cx="9726028" cy="5348941"/>
          </a:xfrm>
        </p:spPr>
      </p:pic>
    </p:spTree>
    <p:extLst>
      <p:ext uri="{BB962C8B-B14F-4D97-AF65-F5344CB8AC3E}">
        <p14:creationId xmlns:p14="http://schemas.microsoft.com/office/powerpoint/2010/main" val="37077457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>TRAITEMENT DES FRACTURES DÉPLACÉES DE L’ESH</a:t>
            </a:r>
            <a:endParaRPr lang="fr-FR" b="1" dirty="0"/>
          </a:p>
        </p:txBody>
      </p:sp>
      <p:pic>
        <p:nvPicPr>
          <p:cNvPr id="4" name="Espace réservé du contenu 3" descr="Capture d’écran 2015-10-09 à 23.27.00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809" r="-21809"/>
          <a:stretch>
            <a:fillRect/>
          </a:stretch>
        </p:blipFill>
        <p:spPr>
          <a:xfrm>
            <a:off x="-482791" y="1417638"/>
            <a:ext cx="10106375" cy="5558117"/>
          </a:xfrm>
        </p:spPr>
      </p:pic>
    </p:spTree>
    <p:extLst>
      <p:ext uri="{BB962C8B-B14F-4D97-AF65-F5344CB8AC3E}">
        <p14:creationId xmlns:p14="http://schemas.microsoft.com/office/powerpoint/2010/main" val="15080325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/>
              <a:t>LES LUXATIONS GLÉNO-HUMÉRALES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r>
              <a:rPr lang="fr-FR" dirty="0" smtClean="0"/>
              <a:t>Après </a:t>
            </a:r>
            <a:r>
              <a:rPr lang="fr-FR" dirty="0" smtClean="0"/>
              <a:t>bilan radiographique sous A.G.</a:t>
            </a:r>
          </a:p>
          <a:p>
            <a:pPr lvl="1"/>
            <a:r>
              <a:rPr lang="fr-FR" dirty="0" smtClean="0"/>
              <a:t>Risque de fracture-luxation si on </a:t>
            </a:r>
            <a:r>
              <a:rPr lang="fr-FR" dirty="0" smtClean="0"/>
              <a:t>force</a:t>
            </a:r>
          </a:p>
          <a:p>
            <a:r>
              <a:rPr lang="fr-FR" dirty="0" smtClean="0"/>
              <a:t>Associée à une fracture du trochiter</a:t>
            </a:r>
            <a:endParaRPr lang="fr-FR" dirty="0" smtClean="0"/>
          </a:p>
          <a:p>
            <a:r>
              <a:rPr lang="fr-FR" dirty="0" smtClean="0"/>
              <a:t>Immobilisation 3 semaines en écharpe</a:t>
            </a:r>
          </a:p>
          <a:p>
            <a:r>
              <a:rPr lang="fr-FR" dirty="0" smtClean="0"/>
              <a:t>Rééducation douce précoce</a:t>
            </a:r>
          </a:p>
          <a:p>
            <a:r>
              <a:rPr lang="fr-FR" dirty="0" smtClean="0"/>
              <a:t>Le risque d’enraidissement est bien supérieur au risque de récidive</a:t>
            </a:r>
          </a:p>
          <a:p>
            <a:r>
              <a:rPr lang="fr-FR" dirty="0" smtClean="0"/>
              <a:t>Fréquence des lésions associées du sous-scapulaire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38474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4600" dirty="0" smtClean="0"/>
              <a:t>La prothèse inversée:</a:t>
            </a:r>
          </a:p>
          <a:p>
            <a:pPr marL="0" indent="0">
              <a:buNone/>
            </a:pPr>
            <a:endParaRPr lang="fr-FR" sz="3900" dirty="0" smtClean="0"/>
          </a:p>
          <a:p>
            <a:pPr marL="514350" lvl="1" indent="0">
              <a:buNone/>
            </a:pPr>
            <a:endParaRPr lang="fr-FR" dirty="0" smtClean="0"/>
          </a:p>
          <a:p>
            <a:pPr marL="457200" lvl="1" indent="0">
              <a:buNone/>
            </a:pPr>
            <a:endParaRPr lang="fr-FR" dirty="0" smtClean="0"/>
          </a:p>
          <a:p>
            <a:pPr marL="457200" lvl="1" indent="0">
              <a:buNone/>
            </a:pPr>
            <a:r>
              <a:rPr lang="fr-FR" dirty="0" smtClean="0"/>
              <a:t> </a:t>
            </a:r>
            <a:endParaRPr lang="fr-FR" dirty="0" smtClean="0"/>
          </a:p>
          <a:p>
            <a:pPr marL="457200" lvl="1" indent="0">
              <a:buNone/>
            </a:pPr>
            <a:endParaRPr lang="fr-FR" dirty="0"/>
          </a:p>
        </p:txBody>
      </p:sp>
      <p:pic>
        <p:nvPicPr>
          <p:cNvPr id="4" name="Image 3" descr="Capture d’écran 2015-10-10 à 01.08.2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69225"/>
            <a:ext cx="9144000" cy="7027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8333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MERCI DE VOTRE ATTENTION</a:t>
            </a:r>
            <a:endParaRPr lang="fr-FR"/>
          </a:p>
        </p:txBody>
      </p:sp>
      <p:pic>
        <p:nvPicPr>
          <p:cNvPr id="4" name="Espace réservé du contenu 3" descr="Capture d’écran 2015-10-09 à 18.13.43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36" b="943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135383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LUXATION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Avec fracture du trochiter</a:t>
            </a:r>
            <a:endParaRPr lang="fr-FR" dirty="0"/>
          </a:p>
        </p:txBody>
      </p:sp>
      <p:pic>
        <p:nvPicPr>
          <p:cNvPr id="6" name="Image 5" descr="Capture d’écran 2015-10-09 à 23.22.3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1596" y="2231509"/>
            <a:ext cx="3708400" cy="448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7323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/>
              <a:t>LES FRACTURES DE L’EXTREMITÉ SUPÉRIEURE DE L’HUMÉRUS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374586"/>
            <a:ext cx="8229600" cy="4265973"/>
          </a:xfrm>
        </p:spPr>
        <p:txBody>
          <a:bodyPr/>
          <a:lstStyle/>
          <a:p>
            <a:r>
              <a:rPr lang="fr-FR" dirty="0" smtClean="0"/>
              <a:t>Rappel anatomique:</a:t>
            </a:r>
          </a:p>
          <a:p>
            <a:pPr lvl="1"/>
            <a:r>
              <a:rPr lang="fr-FR" dirty="0" smtClean="0"/>
              <a:t>La tête </a:t>
            </a:r>
          </a:p>
          <a:p>
            <a:pPr lvl="1"/>
            <a:r>
              <a:rPr lang="fr-FR" dirty="0" smtClean="0"/>
              <a:t>La diaphyse</a:t>
            </a:r>
          </a:p>
          <a:p>
            <a:pPr lvl="1"/>
            <a:r>
              <a:rPr lang="fr-FR" dirty="0" smtClean="0"/>
              <a:t>Les tubérosités:</a:t>
            </a:r>
          </a:p>
          <a:p>
            <a:pPr lvl="2"/>
            <a:r>
              <a:rPr lang="fr-FR" dirty="0" smtClean="0"/>
              <a:t>Trochiter: sus-épineux, sous-épineux</a:t>
            </a:r>
          </a:p>
          <a:p>
            <a:pPr lvl="2"/>
            <a:r>
              <a:rPr lang="fr-FR" dirty="0" smtClean="0"/>
              <a:t>Trochin: sous-scapulaire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955807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ANATOMIE</a:t>
            </a:r>
            <a:endParaRPr lang="fr-FR" b="1" dirty="0"/>
          </a:p>
        </p:txBody>
      </p:sp>
      <p:pic>
        <p:nvPicPr>
          <p:cNvPr id="4" name="Espace réservé du contenu 3" descr="Capture d’écran 2015-10-09 à 23.12.50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0" r="404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943666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/>
              <a:t>LES FRACTURES DE L’EXTREMITÉ SUPÉRIEURE DE L’HUMÉRUS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250334"/>
            <a:ext cx="8229600" cy="4390225"/>
          </a:xfrm>
        </p:spPr>
        <p:txBody>
          <a:bodyPr/>
          <a:lstStyle/>
          <a:p>
            <a:r>
              <a:rPr lang="fr-FR" dirty="0" smtClean="0"/>
              <a:t>Les types de fractures</a:t>
            </a:r>
            <a:r>
              <a:rPr lang="fr-FR" dirty="0" smtClean="0"/>
              <a:t>:</a:t>
            </a:r>
          </a:p>
          <a:p>
            <a:pPr lvl="1"/>
            <a:r>
              <a:rPr lang="fr-FR" dirty="0" smtClean="0"/>
              <a:t>Du trochiter</a:t>
            </a:r>
            <a:endParaRPr lang="fr-FR" dirty="0" smtClean="0"/>
          </a:p>
          <a:p>
            <a:pPr lvl="1"/>
            <a:r>
              <a:rPr lang="fr-FR" dirty="0" smtClean="0"/>
              <a:t>Cervicales</a:t>
            </a:r>
          </a:p>
          <a:p>
            <a:pPr lvl="1"/>
            <a:r>
              <a:rPr lang="fr-FR" dirty="0" smtClean="0"/>
              <a:t>Cervico-</a:t>
            </a:r>
            <a:r>
              <a:rPr lang="fr-FR" dirty="0" err="1" smtClean="0"/>
              <a:t>trochitériennes</a:t>
            </a:r>
            <a:endParaRPr lang="fr-FR" dirty="0" smtClean="0"/>
          </a:p>
          <a:p>
            <a:pPr lvl="1"/>
            <a:r>
              <a:rPr lang="fr-FR" dirty="0" smtClean="0"/>
              <a:t>Céphalo-</a:t>
            </a:r>
            <a:r>
              <a:rPr lang="fr-FR" dirty="0" err="1" smtClean="0"/>
              <a:t>tubérositaires</a:t>
            </a:r>
            <a:r>
              <a:rPr lang="fr-FR" dirty="0" smtClean="0"/>
              <a:t> (4 fragments)</a:t>
            </a:r>
          </a:p>
          <a:p>
            <a:r>
              <a:rPr lang="fr-FR" dirty="0" smtClean="0"/>
              <a:t>Non déplacées, peu déplacées, déplacées</a:t>
            </a:r>
          </a:p>
          <a:p>
            <a:r>
              <a:rPr lang="fr-FR" dirty="0" smtClean="0"/>
              <a:t>Classifications….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086570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/>
              <a:t>LES FRACTURES DE L’EXTREMITÉ SUPÉRIEURE DE L’HUMÉRUS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250336"/>
            <a:ext cx="8229600" cy="4390224"/>
          </a:xfrm>
        </p:spPr>
        <p:txBody>
          <a:bodyPr/>
          <a:lstStyle/>
          <a:p>
            <a:r>
              <a:rPr lang="fr-FR" sz="3600" dirty="0" smtClean="0"/>
              <a:t>Prise en charge:</a:t>
            </a:r>
          </a:p>
          <a:p>
            <a:pPr lvl="1"/>
            <a:r>
              <a:rPr lang="fr-FR" dirty="0" smtClean="0"/>
              <a:t>Ne pas mépriser l’âge</a:t>
            </a:r>
          </a:p>
          <a:p>
            <a:pPr lvl="1"/>
            <a:r>
              <a:rPr lang="fr-FR" dirty="0" smtClean="0"/>
              <a:t>Analyser la fracture </a:t>
            </a:r>
          </a:p>
          <a:p>
            <a:pPr marL="457200" lvl="1" indent="0">
              <a:buNone/>
            </a:pPr>
            <a:r>
              <a:rPr lang="fr-FR" dirty="0"/>
              <a:t> </a:t>
            </a:r>
            <a:r>
              <a:rPr lang="fr-FR" dirty="0" smtClean="0"/>
              <a:t>                   et le patient</a:t>
            </a:r>
          </a:p>
          <a:p>
            <a:pPr lvl="2"/>
            <a:r>
              <a:rPr lang="fr-FR" dirty="0" smtClean="0"/>
              <a:t>Coté, contexte</a:t>
            </a:r>
          </a:p>
          <a:p>
            <a:endParaRPr lang="fr-FR" dirty="0" smtClean="0"/>
          </a:p>
          <a:p>
            <a:pPr marL="457200" lvl="1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590534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/>
              <a:t>LES FRACTURES DE L’EXTREMITÉ SUPÉRIEURE DE L’HUMÉRUS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250336"/>
            <a:ext cx="8229600" cy="4390224"/>
          </a:xfrm>
        </p:spPr>
        <p:txBody>
          <a:bodyPr/>
          <a:lstStyle/>
          <a:p>
            <a:r>
              <a:rPr lang="fr-FR" sz="3600" dirty="0" smtClean="0"/>
              <a:t>Bilan d’imagerie:</a:t>
            </a:r>
          </a:p>
          <a:p>
            <a:pPr lvl="1"/>
            <a:r>
              <a:rPr lang="fr-FR" dirty="0" smtClean="0"/>
              <a:t>Clichés radiographiques FACE et PROFIL et non pas des « photos d’os »</a:t>
            </a:r>
          </a:p>
          <a:p>
            <a:r>
              <a:rPr lang="fr-FR" dirty="0" smtClean="0"/>
              <a:t>Scanner osseux et reconstructions 3D:</a:t>
            </a:r>
          </a:p>
          <a:p>
            <a:pPr lvl="1"/>
            <a:r>
              <a:rPr lang="fr-FR" dirty="0" smtClean="0"/>
              <a:t>« L’examen »</a:t>
            </a:r>
          </a:p>
          <a:p>
            <a:endParaRPr lang="fr-FR" dirty="0" smtClean="0"/>
          </a:p>
          <a:p>
            <a:pPr marL="457200" lvl="1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8580971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561</Words>
  <Application>Microsoft Macintosh PowerPoint</Application>
  <PresentationFormat>Présentation à l'écran (4:3)</PresentationFormat>
  <Paragraphs>140</Paragraphs>
  <Slides>31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31</vt:i4>
      </vt:variant>
    </vt:vector>
  </HeadingPairs>
  <TitlesOfParts>
    <vt:vector size="32" baseType="lpstr">
      <vt:lpstr>Thème Office</vt:lpstr>
      <vt:lpstr>LES TRAUMATISMES DE L’ÉPAULE CHEZ  LA PERSONNE ÂGÉE</vt:lpstr>
      <vt:lpstr>CIRCONSTANCES et  ÉPIDÉMIOLOGIE </vt:lpstr>
      <vt:lpstr>LES LUXATIONS GLÉNO-HUMÉRALES</vt:lpstr>
      <vt:lpstr>LUXATION</vt:lpstr>
      <vt:lpstr>LES FRACTURES DE L’EXTREMITÉ SUPÉRIEURE DE L’HUMÉRUS</vt:lpstr>
      <vt:lpstr>ANATOMIE</vt:lpstr>
      <vt:lpstr>LES FRACTURES DE L’EXTREMITÉ SUPÉRIEURE DE L’HUMÉRUS</vt:lpstr>
      <vt:lpstr>LES FRACTURES DE L’EXTREMITÉ SUPÉRIEURE DE L’HUMÉRUS</vt:lpstr>
      <vt:lpstr>LES FRACTURES DE L’EXTREMITÉ SUPÉRIEURE DE L’HUMÉRUS</vt:lpstr>
      <vt:lpstr>BILAN D’IMAGERIE</vt:lpstr>
      <vt:lpstr>BILAN D’IMAGERIE</vt:lpstr>
      <vt:lpstr>BILAN D’IMAGERIE</vt:lpstr>
      <vt:lpstr>LES FRACTURES DE L’EXTREMITÉ SUPÉRIEURE DE L’HUMÉRUS</vt:lpstr>
      <vt:lpstr>LES FRACTURES DE L’EXTREMITÉ SUPÉRIEURE DE L’HUMÉRUS</vt:lpstr>
      <vt:lpstr>LES FRACTURES DE L’EXTREMITÉ SUPÉRIEURE DE L’HUMÉRUS</vt:lpstr>
      <vt:lpstr>LES FRACTURES DE L’EXTREMITÉ SUPÉRIEURE DE L’HUMÉRUS</vt:lpstr>
      <vt:lpstr>LES FRACTURES DE L’EXTREMITÉ SUPÉRIEURE DE L’HUMÉRUS</vt:lpstr>
      <vt:lpstr>LES FRACTURES DE L’EXTREMITÉ SUPÉRIEURE DE L’HUMÉRUS</vt:lpstr>
      <vt:lpstr>LES FRACTURES DE L’EXTREMITÉ SUPÉRIEURE DE L’HUMÉRUS</vt:lpstr>
      <vt:lpstr>PLACE DES PROTHÈSES</vt:lpstr>
      <vt:lpstr>PLACE DES PROTHÈSES</vt:lpstr>
      <vt:lpstr>PLACE DES PROTHÈSES</vt:lpstr>
      <vt:lpstr>PLACE DES PROTHÈSES</vt:lpstr>
      <vt:lpstr>PLACE DES PROTHÈSES</vt:lpstr>
      <vt:lpstr>PLACE DES PROTHÈSES</vt:lpstr>
      <vt:lpstr>PLACE DES PROTHÈSES</vt:lpstr>
      <vt:lpstr>RÉSULTATS</vt:lpstr>
      <vt:lpstr>TRAITEMENT DES FRACTURES DÉPLACÉES DE L’ESH</vt:lpstr>
      <vt:lpstr>TRAITEMENT DES FRACTURES DÉPLACÉES DE L’ESH</vt:lpstr>
      <vt:lpstr>Présentation PowerPoint</vt:lpstr>
      <vt:lpstr>MERCI DE VOTRE ATTENTION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TRAUMATISMES DE L’ÉPAULE CHEZ  LA PERSONNE ÂGÉE</dc:title>
  <dc:creator>Admin</dc:creator>
  <cp:lastModifiedBy>Admin</cp:lastModifiedBy>
  <cp:revision>14</cp:revision>
  <dcterms:created xsi:type="dcterms:W3CDTF">2015-10-09T17:10:01Z</dcterms:created>
  <dcterms:modified xsi:type="dcterms:W3CDTF">2015-10-09T23:42:57Z</dcterms:modified>
</cp:coreProperties>
</file>