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91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92" r:id="rId26"/>
    <p:sldId id="280" r:id="rId27"/>
    <p:sldId id="281" r:id="rId28"/>
    <p:sldId id="283" r:id="rId29"/>
    <p:sldId id="282" r:id="rId30"/>
    <p:sldId id="284" r:id="rId31"/>
    <p:sldId id="286" r:id="rId32"/>
    <p:sldId id="288" r:id="rId33"/>
    <p:sldId id="289" r:id="rId34"/>
    <p:sldId id="287" r:id="rId35"/>
    <p:sldId id="285" r:id="rId36"/>
    <p:sldId id="290" r:id="rId3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FBFB"/>
    <a:srgbClr val="82DADA"/>
    <a:srgbClr val="DACCD4"/>
    <a:srgbClr val="DAA7B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2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BEB2D-E455-ED49-95DE-FED00CAD4D75}" type="datetimeFigureOut">
              <a:rPr lang="fr-FR" smtClean="0"/>
              <a:t>27/05/2014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32876-E816-1647-B2DC-5814F566BA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9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1831" TargetMode="External"/><Relationship Id="rId4" Type="http://schemas.openxmlformats.org/officeDocument/2006/relationships/hyperlink" Target="http://fr.wikipedia.org/wiki/Baron_de_Dupuytr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 a été décrite en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1831 par le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baron de Dupuytren, chirurgien à l'Hôtel-Dieu de Paris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62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dirty="0" smtClean="0">
                <a:solidFill>
                  <a:schemeClr val="bg2"/>
                </a:solidFill>
              </a:rPr>
              <a:t>Une</a:t>
            </a:r>
            <a:r>
              <a:rPr lang="fr-FR" u="none" baseline="0" dirty="0" smtClean="0">
                <a:solidFill>
                  <a:schemeClr val="bg2"/>
                </a:solidFill>
              </a:rPr>
              <a:t> bonne connaissance de l’anatomie -&gt; traitement </a:t>
            </a:r>
            <a:r>
              <a:rPr lang="fr-FR" u="none" baseline="0" dirty="0" err="1" smtClean="0">
                <a:solidFill>
                  <a:schemeClr val="bg2"/>
                </a:solidFill>
              </a:rPr>
              <a:t>chir</a:t>
            </a:r>
            <a:r>
              <a:rPr lang="fr-FR" u="none" baseline="0" dirty="0" smtClean="0">
                <a:solidFill>
                  <a:schemeClr val="bg2"/>
                </a:solidFill>
              </a:rPr>
              <a:t> plus efficace et plus complet</a:t>
            </a:r>
          </a:p>
          <a:p>
            <a:r>
              <a:rPr lang="fr-FR" u="none" baseline="0" dirty="0" smtClean="0">
                <a:solidFill>
                  <a:schemeClr val="bg2"/>
                </a:solidFill>
              </a:rPr>
              <a:t>Cloisons sagittales</a:t>
            </a:r>
            <a:endParaRPr lang="fr-FR" u="none" dirty="0">
              <a:solidFill>
                <a:schemeClr val="bg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2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Evolutivité.</a:t>
            </a:r>
            <a:r>
              <a:rPr lang="fr-FR" baseline="0" dirty="0" smtClean="0"/>
              <a:t> Confluence des nodules; cordes effets mécaniques réactionnels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0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d’indication chirurgicale au stade 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64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62AD-3704-4BBA-AEEE-EC77DB5FC3F0}" type="slidenum">
              <a:rPr lang="fr-FR" smtClean="0">
                <a:latin typeface="Times New Roman" pitchFamily="18" charset="0"/>
                <a:ea typeface="Osaka" pitchFamily="28" charset="-128"/>
              </a:rPr>
              <a:pPr/>
              <a:t>14</a:t>
            </a:fld>
            <a:endParaRPr lang="fr-FR" smtClean="0">
              <a:latin typeface="Times New Roman" pitchFamily="18" charset="0"/>
              <a:ea typeface="Osaka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Récidive souvent sans rétraction invalidante de la chaine digitale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82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 sz="2800"/>
            </a:lvl1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5963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54571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2466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B04BC-945A-9D43-B329-70CF1F315FA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18333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A95A5-8FB8-4D43-9775-8DE94FC24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16445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422F0-7667-1B49-B1F5-332BCC7FC91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3273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6560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72143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87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024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67924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19441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875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97490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.jp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3.jpg"/><Relationship Id="rId8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3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3164" y="418206"/>
            <a:ext cx="7772400" cy="1693219"/>
          </a:xfrm>
        </p:spPr>
        <p:txBody>
          <a:bodyPr/>
          <a:lstStyle/>
          <a:p>
            <a:pPr algn="r"/>
            <a:r>
              <a:rPr lang="fr-FR" sz="4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Maladie de </a:t>
            </a:r>
            <a:r>
              <a:rPr lang="fr-FR" sz="4800" i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</a:t>
            </a:r>
            <a:r>
              <a:rPr lang="fr-FR" sz="48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8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2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raitement chirurgical et rééducation précoce </a:t>
            </a:r>
            <a:endParaRPr lang="fr-FR" sz="4800" i="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46769" y="5415084"/>
            <a:ext cx="4511431" cy="1010139"/>
          </a:xfrm>
        </p:spPr>
        <p:txBody>
          <a:bodyPr/>
          <a:lstStyle/>
          <a:p>
            <a:pPr algn="r"/>
            <a:r>
              <a:rPr lang="fr-FR" sz="2000" dirty="0">
                <a:latin typeface="+mj-lt"/>
                <a:cs typeface="Arial"/>
              </a:rPr>
              <a:t>Docteur Richard </a:t>
            </a:r>
            <a:r>
              <a:rPr lang="fr-FR" sz="2000" dirty="0" smtClean="0">
                <a:latin typeface="+mj-lt"/>
                <a:cs typeface="Arial"/>
              </a:rPr>
              <a:t>Béracassat</a:t>
            </a:r>
          </a:p>
          <a:p>
            <a:pPr algn="r"/>
            <a:r>
              <a:rPr lang="fr-FR" sz="2000" dirty="0" smtClean="0">
                <a:latin typeface="+mj-lt"/>
                <a:cs typeface="Arial"/>
              </a:rPr>
              <a:t>Alès </a:t>
            </a:r>
            <a:r>
              <a:rPr lang="fr-FR" sz="2000" dirty="0" err="1" smtClean="0">
                <a:latin typeface="+mj-lt"/>
                <a:cs typeface="Arial"/>
              </a:rPr>
              <a:t>ChirOrtho</a:t>
            </a:r>
            <a:r>
              <a:rPr lang="fr-FR" sz="2000" dirty="0" smtClean="0">
                <a:latin typeface="+mj-lt"/>
                <a:cs typeface="Arial"/>
              </a:rPr>
              <a:t> </a:t>
            </a:r>
          </a:p>
        </p:txBody>
      </p:sp>
      <p:pic>
        <p:nvPicPr>
          <p:cNvPr id="5" name="Image 4" descr="RBFreeSnap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8" y="2442307"/>
            <a:ext cx="3681012" cy="2646205"/>
          </a:xfrm>
          <a:prstGeom prst="rect">
            <a:avLst/>
          </a:prstGeom>
        </p:spPr>
      </p:pic>
      <p:pic>
        <p:nvPicPr>
          <p:cNvPr id="6" name="Image 5" descr="G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" y="2605719"/>
            <a:ext cx="2844800" cy="3517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7347" y="2111425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Guillaume </a:t>
            </a:r>
            <a:r>
              <a:rPr lang="fr-FR" sz="1400" i="1" dirty="0" err="1" smtClean="0"/>
              <a:t>Dupuytren</a:t>
            </a:r>
            <a:r>
              <a:rPr lang="fr-FR" sz="1400" i="1" dirty="0" smtClean="0"/>
              <a:t>  1777-1835</a:t>
            </a:r>
            <a:endParaRPr lang="fr-FR" sz="1400" i="1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5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7963" y="315127"/>
            <a:ext cx="3119982" cy="862765"/>
          </a:xfrm>
        </p:spPr>
        <p:txBody>
          <a:bodyPr/>
          <a:lstStyle/>
          <a:p>
            <a:pPr algn="r"/>
            <a:r>
              <a:rPr lang="fr-FR" i="0" dirty="0">
                <a:solidFill>
                  <a:srgbClr val="FFFF00"/>
                </a:solidFill>
              </a:rPr>
              <a:t>T</a:t>
            </a:r>
            <a:r>
              <a:rPr lang="fr-FR" i="0" dirty="0" smtClean="0">
                <a:solidFill>
                  <a:srgbClr val="FFFF00"/>
                </a:solidFill>
              </a:rPr>
              <a:t>raitement</a:t>
            </a:r>
            <a:endParaRPr lang="fr-FR" i="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751" y="923512"/>
            <a:ext cx="4572000" cy="25899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1800" u="sng" dirty="0">
                <a:solidFill>
                  <a:srgbClr val="FFFF00"/>
                </a:solidFill>
              </a:rPr>
              <a:t>Aucun traitement médical n’a prouvé son efficacité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Vitamine E crème</a:t>
            </a:r>
          </a:p>
          <a:p>
            <a:pPr lvl="1">
              <a:lnSpc>
                <a:spcPct val="90000"/>
              </a:lnSpc>
            </a:pPr>
            <a:r>
              <a:rPr lang="fr-FR" sz="1800" dirty="0" err="1"/>
              <a:t>Diméthyl</a:t>
            </a:r>
            <a:r>
              <a:rPr lang="fr-FR" sz="1800" dirty="0"/>
              <a:t> </a:t>
            </a:r>
            <a:r>
              <a:rPr lang="fr-FR" sz="1800" dirty="0" err="1"/>
              <a:t>sulfoxyde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/>
              <a:t>Allopurinol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Ultrasons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5 </a:t>
            </a:r>
            <a:r>
              <a:rPr lang="fr-FR" sz="1800" dirty="0" err="1"/>
              <a:t>Fluoro</a:t>
            </a:r>
            <a:r>
              <a:rPr lang="fr-FR" sz="1800" dirty="0"/>
              <a:t>-</a:t>
            </a:r>
            <a:r>
              <a:rPr lang="fr-FR" sz="1800" dirty="0" smtClean="0"/>
              <a:t>uracile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/>
              <a:t>Radiothérapie !!!</a:t>
            </a:r>
          </a:p>
          <a:p>
            <a:pPr>
              <a:lnSpc>
                <a:spcPct val="90000"/>
              </a:lnSpc>
            </a:pPr>
            <a:r>
              <a:rPr lang="fr-FR" sz="1800" dirty="0"/>
              <a:t>In Vitro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Effet + des corticoïdes / </a:t>
            </a:r>
            <a:r>
              <a:rPr lang="fr-FR" sz="1800" dirty="0" smtClean="0"/>
              <a:t>interféron</a:t>
            </a:r>
            <a:endParaRPr lang="fr-FR" sz="1800" dirty="0"/>
          </a:p>
        </p:txBody>
      </p:sp>
      <p:sp>
        <p:nvSpPr>
          <p:cNvPr id="4" name="Rectangle 3"/>
          <p:cNvSpPr/>
          <p:nvPr/>
        </p:nvSpPr>
        <p:spPr>
          <a:xfrm>
            <a:off x="5912035" y="2130083"/>
            <a:ext cx="3081251" cy="830997"/>
          </a:xfrm>
          <a:prstGeom prst="rect">
            <a:avLst/>
          </a:prstGeom>
          <a:ln w="12700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APONEVRECTOMIE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</a:rPr>
              <a:t>CHIRURGICALE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751" y="3985188"/>
            <a:ext cx="3144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 err="1">
                <a:solidFill>
                  <a:srgbClr val="82DADA"/>
                </a:solidFill>
              </a:rPr>
              <a:t>Aponévrotomie</a:t>
            </a:r>
            <a:r>
              <a:rPr lang="fr-FR" sz="1800" i="1" dirty="0">
                <a:solidFill>
                  <a:srgbClr val="82DADA"/>
                </a:solidFill>
              </a:rPr>
              <a:t> Aiguilles </a:t>
            </a:r>
          </a:p>
          <a:p>
            <a:r>
              <a:rPr lang="fr-FR" sz="1800" i="1" dirty="0"/>
              <a:t>LERMUSIAUX 1980</a:t>
            </a:r>
          </a:p>
          <a:p>
            <a:endParaRPr lang="fr-FR" sz="1800" i="1" dirty="0"/>
          </a:p>
        </p:txBody>
      </p:sp>
      <p:sp>
        <p:nvSpPr>
          <p:cNvPr id="7" name="Rectangle 6"/>
          <p:cNvSpPr/>
          <p:nvPr/>
        </p:nvSpPr>
        <p:spPr>
          <a:xfrm>
            <a:off x="242751" y="4757081"/>
            <a:ext cx="2883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82DADA"/>
                </a:solidFill>
              </a:rPr>
              <a:t>COLLAGENASE</a:t>
            </a:r>
          </a:p>
          <a:p>
            <a:r>
              <a:rPr lang="fr-FR" sz="1800" i="1" dirty="0" err="1"/>
              <a:t>Xiaflex</a:t>
            </a:r>
            <a:r>
              <a:rPr lang="fr-FR" sz="1800" i="1" dirty="0"/>
              <a:t>®</a:t>
            </a:r>
          </a:p>
          <a:p>
            <a:r>
              <a:rPr lang="fr-FR" sz="1800" i="1" dirty="0"/>
              <a:t>Agrément FDA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1287" y="3972251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1800" i="1" u="sng" dirty="0">
                <a:solidFill>
                  <a:srgbClr val="82DADA"/>
                </a:solidFill>
              </a:rPr>
              <a:t>Réinjection de graisse: ADIPOCYTE 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fr-FR" sz="1800" i="1" dirty="0"/>
              <a:t>Effets autocrine / paracrine , Régulation locale du flux sanguin, </a:t>
            </a:r>
            <a:r>
              <a:rPr lang="fr-FR" sz="1800" i="1" dirty="0" err="1"/>
              <a:t>Angiogénèse</a:t>
            </a:r>
            <a:r>
              <a:rPr lang="fr-FR" sz="1800" i="1" dirty="0"/>
              <a:t>, Modification des matrices </a:t>
            </a:r>
            <a:r>
              <a:rPr lang="fr-FR" sz="1800" i="1" dirty="0" err="1"/>
              <a:t>extra-cellulaires</a:t>
            </a:r>
            <a:r>
              <a:rPr lang="fr-FR" sz="1800" i="1" dirty="0"/>
              <a:t>, TNF alpha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fr-FR" sz="1800" i="1" dirty="0"/>
              <a:t> Effet hormonal: </a:t>
            </a:r>
            <a:r>
              <a:rPr lang="fr-FR" sz="1800" i="1" dirty="0" err="1"/>
              <a:t>oestrogènes</a:t>
            </a:r>
            <a:endParaRPr lang="fr-FR" sz="1800" i="1" dirty="0"/>
          </a:p>
        </p:txBody>
      </p:sp>
      <p:pic>
        <p:nvPicPr>
          <p:cNvPr id="9" name="Image 8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4060" y="169015"/>
            <a:ext cx="5977870" cy="881170"/>
          </a:xfrm>
        </p:spPr>
        <p:txBody>
          <a:bodyPr/>
          <a:lstStyle/>
          <a:p>
            <a:pPr algn="r"/>
            <a:r>
              <a:rPr lang="fr-FR" sz="4000" i="0" dirty="0" err="1" smtClean="0">
                <a:solidFill>
                  <a:srgbClr val="FFFF00"/>
                </a:solidFill>
              </a:rPr>
              <a:t>Aponévrotomie</a:t>
            </a:r>
            <a:r>
              <a:rPr lang="fr-FR" sz="4000" i="0" dirty="0" smtClean="0">
                <a:solidFill>
                  <a:srgbClr val="FFFF00"/>
                </a:solidFill>
              </a:rPr>
              <a:t> à l’aiguille</a:t>
            </a:r>
            <a:endParaRPr lang="fr-FR" sz="4000" i="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9394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2373" y="1164134"/>
            <a:ext cx="855955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FR" sz="3200" dirty="0" smtClean="0">
                <a:solidFill>
                  <a:srgbClr val="FFFF00"/>
                </a:solidFill>
              </a:rPr>
              <a:t>= Section </a:t>
            </a:r>
            <a:r>
              <a:rPr lang="fr-FR" sz="3200" dirty="0">
                <a:solidFill>
                  <a:srgbClr val="FFFF00"/>
                </a:solidFill>
              </a:rPr>
              <a:t>simple des brides en </a:t>
            </a:r>
            <a:r>
              <a:rPr lang="fr-FR" sz="3200" dirty="0" smtClean="0">
                <a:solidFill>
                  <a:srgbClr val="FFFF00"/>
                </a:solidFill>
              </a:rPr>
              <a:t>percutané</a:t>
            </a:r>
          </a:p>
          <a:p>
            <a:pPr>
              <a:buNone/>
              <a:defRPr/>
            </a:pPr>
            <a:endParaRPr lang="fr-FR" sz="3200" dirty="0">
              <a:solidFill>
                <a:srgbClr val="FFFF00"/>
              </a:solidFill>
            </a:endParaRPr>
          </a:p>
          <a:p>
            <a:pPr>
              <a:buFont typeface="Wingdings" pitchFamily="28" charset="2"/>
              <a:buChar char="§"/>
              <a:defRPr/>
            </a:pPr>
            <a:r>
              <a:rPr lang="fr-FR" sz="2000" dirty="0"/>
              <a:t>1er traitement utilisé par </a:t>
            </a:r>
            <a:r>
              <a:rPr lang="fr-FR" sz="2000" dirty="0" err="1"/>
              <a:t>Dupuytren</a:t>
            </a:r>
            <a:r>
              <a:rPr lang="fr-FR" sz="2000" dirty="0"/>
              <a:t> lui m</a:t>
            </a:r>
            <a:r>
              <a:rPr lang="fr-FR" altLang="ja-JP" sz="2000" dirty="0"/>
              <a:t>ême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Avantages: </a:t>
            </a:r>
            <a:r>
              <a:rPr lang="fr-FR" altLang="ja-JP" sz="2000" dirty="0"/>
              <a:t>simple, rapide, </a:t>
            </a:r>
            <a:r>
              <a:rPr lang="fr-FR" altLang="ja-JP" sz="2000" dirty="0" smtClean="0"/>
              <a:t>sous </a:t>
            </a:r>
            <a:r>
              <a:rPr lang="fr-FR" altLang="ja-JP" sz="2000" dirty="0"/>
              <a:t>AL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Inconvénients: 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comporte des risques vasculaires, neurologiques et tendineux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ne s’applique pas à toutes les formes cliniques (stade 1 et 2)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Technique aveugle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Résultats: 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200 </a:t>
            </a:r>
            <a:r>
              <a:rPr lang="fr-FR" altLang="ja-JP" sz="2000" dirty="0" err="1"/>
              <a:t>aponévrotomies</a:t>
            </a:r>
            <a:r>
              <a:rPr lang="fr-FR" altLang="ja-JP" sz="2000" dirty="0"/>
              <a:t> 1997 (</a:t>
            </a:r>
            <a:r>
              <a:rPr lang="fr-FR" altLang="ja-JP" sz="2000" dirty="0" err="1"/>
              <a:t>Lermusiaux</a:t>
            </a:r>
            <a:r>
              <a:rPr lang="fr-FR" altLang="ja-JP" sz="2000" dirty="0"/>
              <a:t>)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35% perdus de vue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50% de récidives à 5 ans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5% section nerveuse, </a:t>
            </a:r>
            <a:endParaRPr lang="fr-FR" altLang="ja-JP" sz="2000" dirty="0" smtClean="0"/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 smtClean="0"/>
              <a:t>5% infection</a:t>
            </a:r>
            <a:r>
              <a:rPr lang="fr-FR" altLang="ja-JP" sz="2000" dirty="0"/>
              <a:t>, section tendineuse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CHIRURGIE + DIFFICILE en secondaire</a:t>
            </a:r>
          </a:p>
          <a:p>
            <a:pPr lvl="1">
              <a:buNone/>
              <a:defRPr/>
            </a:pPr>
            <a:endParaRPr lang="fr-FR" altLang="ja-JP" sz="2000" dirty="0"/>
          </a:p>
          <a:p>
            <a:endParaRPr lang="fr-FR" sz="2000" dirty="0"/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41247" y="4943656"/>
            <a:ext cx="2252924" cy="1200328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ATTENTION AUX EFFETS DE MODE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455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0509" y="609600"/>
            <a:ext cx="6764697" cy="1143000"/>
          </a:xfrm>
        </p:spPr>
        <p:txBody>
          <a:bodyPr/>
          <a:lstStyle/>
          <a:p>
            <a:pPr algn="r"/>
            <a:r>
              <a:rPr lang="fr-FR" sz="4000" dirty="0" smtClean="0">
                <a:solidFill>
                  <a:srgbClr val="FFFF00"/>
                </a:solidFill>
              </a:rPr>
              <a:t>INDICATIONS / AIGUILLES</a:t>
            </a:r>
            <a:endParaRPr lang="fr-FR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927" y="2197498"/>
            <a:ext cx="824662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/>
              <a:t>Dupuytren</a:t>
            </a:r>
            <a:r>
              <a:rPr lang="fr-FR" sz="2800" dirty="0"/>
              <a:t> stade </a:t>
            </a:r>
            <a:r>
              <a:rPr lang="fr-FR" sz="2800" dirty="0" smtClean="0"/>
              <a:t>2 voire 3</a:t>
            </a:r>
            <a:endParaRPr lang="fr-FR" sz="2800" dirty="0"/>
          </a:p>
          <a:p>
            <a:r>
              <a:rPr lang="fr-FR" sz="2800" dirty="0"/>
              <a:t>Forme palmaire essentiellement</a:t>
            </a:r>
          </a:p>
          <a:p>
            <a:r>
              <a:rPr lang="fr-FR" sz="2800" dirty="0">
                <a:solidFill>
                  <a:srgbClr val="FFFF00"/>
                </a:solidFill>
              </a:rPr>
              <a:t>Patient fragile à risque chirurgical</a:t>
            </a:r>
          </a:p>
          <a:p>
            <a:r>
              <a:rPr lang="fr-FR" sz="2800" dirty="0"/>
              <a:t>Patient souhaitant une amélioration rapide </a:t>
            </a:r>
            <a:r>
              <a:rPr lang="fr-FR" sz="2800" dirty="0" smtClean="0"/>
              <a:t>…</a:t>
            </a:r>
            <a:endParaRPr lang="fr-FR" sz="2800" dirty="0"/>
          </a:p>
          <a:p>
            <a:r>
              <a:rPr lang="fr-FR" sz="2800" dirty="0"/>
              <a:t>Pansement 7/15 jours; Orthèse 1 mois</a:t>
            </a:r>
          </a:p>
          <a:p>
            <a:endParaRPr lang="fr-FR" sz="2800" dirty="0"/>
          </a:p>
          <a:p>
            <a:r>
              <a:rPr lang="fr-FR" sz="2800" dirty="0"/>
              <a:t>Eventuellement stade 4 en </a:t>
            </a:r>
            <a:r>
              <a:rPr lang="fr-FR" sz="2800" dirty="0">
                <a:solidFill>
                  <a:srgbClr val="FFFF00"/>
                </a:solidFill>
              </a:rPr>
              <a:t>temps préparatoire</a:t>
            </a:r>
            <a:r>
              <a:rPr lang="fr-FR" sz="2800" dirty="0"/>
              <a:t> pour une chirurgie secondaire</a:t>
            </a:r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1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4714" y="732793"/>
            <a:ext cx="8255716" cy="881170"/>
          </a:xfrm>
        </p:spPr>
        <p:txBody>
          <a:bodyPr/>
          <a:lstStyle/>
          <a:p>
            <a:pPr algn="r"/>
            <a:r>
              <a:rPr lang="fr-FR" sz="2000" dirty="0">
                <a:solidFill>
                  <a:srgbClr val="FFFF00"/>
                </a:solidFill>
              </a:rPr>
              <a:t>Homme de 68 ans, insuffisant cardiaque, artéritique, DID, tabagique. Stade 3 fort PD</a:t>
            </a:r>
            <a:br>
              <a:rPr lang="fr-FR" sz="2000" dirty="0">
                <a:solidFill>
                  <a:srgbClr val="FFFF00"/>
                </a:solidFill>
              </a:rPr>
            </a:b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3" name="Image 2" descr="Exp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75" y="1476848"/>
            <a:ext cx="3154471" cy="2365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Image 3" descr="Exp4.jpg"/>
          <p:cNvPicPr>
            <a:picLocks noChangeAspect="1"/>
          </p:cNvPicPr>
          <p:nvPr/>
        </p:nvPicPr>
        <p:blipFill>
          <a:blip r:embed="rId3" cstate="print"/>
          <a:srcRect l="7324" t="17090" r="6615"/>
          <a:stretch>
            <a:fillRect/>
          </a:stretch>
        </p:blipFill>
        <p:spPr bwMode="auto">
          <a:xfrm>
            <a:off x="172475" y="4043145"/>
            <a:ext cx="3168769" cy="22893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mage 4" descr="Exp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100" y="1476848"/>
            <a:ext cx="3154471" cy="2365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5" descr="Exp5.jpg"/>
          <p:cNvPicPr>
            <a:picLocks noChangeAspect="1"/>
          </p:cNvPicPr>
          <p:nvPr/>
        </p:nvPicPr>
        <p:blipFill>
          <a:blip r:embed="rId5" cstate="print"/>
          <a:srcRect b="3205"/>
          <a:stretch>
            <a:fillRect/>
          </a:stretch>
        </p:blipFill>
        <p:spPr bwMode="auto">
          <a:xfrm>
            <a:off x="4030100" y="4043146"/>
            <a:ext cx="3154471" cy="22893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59677" y="3278309"/>
            <a:ext cx="145075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GAIN</a:t>
            </a:r>
          </a:p>
          <a:p>
            <a:r>
              <a:rPr lang="fr-FR" dirty="0"/>
              <a:t>45° MCP</a:t>
            </a:r>
          </a:p>
          <a:p>
            <a:r>
              <a:rPr lang="fr-FR" dirty="0"/>
              <a:t>40° IPP</a:t>
            </a:r>
          </a:p>
        </p:txBody>
      </p:sp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9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6880" y="571500"/>
            <a:ext cx="6783104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fr-FR" dirty="0" smtClean="0">
                <a:solidFill>
                  <a:srgbClr val="FFFF00"/>
                </a:solidFill>
              </a:rPr>
              <a:t>REINJECTION GRAISSE</a:t>
            </a:r>
          </a:p>
        </p:txBody>
      </p:sp>
      <p:pic>
        <p:nvPicPr>
          <p:cNvPr id="26627" name="Picture 5" descr="C:\Documents and Settings\Administrateur\Mes documents\Communications scientifiques\DUPUYTREN + GRAISSE GEM 2005\MAGGIONI\MAGGIONI 010.jpg"/>
          <p:cNvPicPr>
            <a:picLocks noChangeAspect="1" noChangeArrowheads="1"/>
          </p:cNvPicPr>
          <p:nvPr/>
        </p:nvPicPr>
        <p:blipFill>
          <a:blip r:embed="rId3" cstate="print"/>
          <a:srcRect l="16763" t="7539" b="14044"/>
          <a:stretch>
            <a:fillRect/>
          </a:stretch>
        </p:blipFill>
        <p:spPr bwMode="auto">
          <a:xfrm>
            <a:off x="642938" y="1714500"/>
            <a:ext cx="5257800" cy="3962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8" name="ZoneTexte 3"/>
          <p:cNvSpPr txBox="1">
            <a:spLocks noChangeArrowheads="1"/>
          </p:cNvSpPr>
          <p:nvPr/>
        </p:nvSpPr>
        <p:spPr bwMode="auto">
          <a:xfrm>
            <a:off x="6215063" y="2714625"/>
            <a:ext cx="2500312" cy="193833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Réinjection de graisse autologue pure à travers la bride de Dupuytren</a:t>
            </a:r>
          </a:p>
        </p:txBody>
      </p:sp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53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INDICATIONS REINJECTION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buFont typeface="Arial"/>
              <a:buChar char="•"/>
            </a:pPr>
            <a:r>
              <a:rPr lang="fr-FR" sz="2800" dirty="0" err="1" smtClean="0"/>
              <a:t>Dupuytren</a:t>
            </a:r>
            <a:r>
              <a:rPr lang="fr-FR" sz="2800" dirty="0" smtClean="0"/>
              <a:t> stade 1 et 2</a:t>
            </a:r>
          </a:p>
          <a:p>
            <a:pPr>
              <a:buFont typeface="Arial"/>
              <a:buChar char="•"/>
            </a:pPr>
            <a:r>
              <a:rPr lang="fr-FR" sz="2800" smtClean="0"/>
              <a:t>Forme </a:t>
            </a:r>
            <a:r>
              <a:rPr lang="fr-FR" sz="2800" smtClean="0"/>
              <a:t>palmaire</a:t>
            </a:r>
            <a:endParaRPr lang="fr-FR" sz="2800" dirty="0" smtClean="0"/>
          </a:p>
          <a:p>
            <a:pPr>
              <a:buFont typeface="Arial"/>
              <a:buChar char="•"/>
            </a:pPr>
            <a:r>
              <a:rPr lang="fr-FR" sz="2800" dirty="0" smtClean="0"/>
              <a:t>Patient désireux d’un procédé autologue pouvant </a:t>
            </a:r>
            <a:r>
              <a:rPr lang="fr-FR" sz="2800" dirty="0" smtClean="0">
                <a:solidFill>
                  <a:srgbClr val="FFFF00"/>
                </a:solidFill>
              </a:rPr>
              <a:t>retarder l’évolution </a:t>
            </a:r>
            <a:r>
              <a:rPr lang="fr-FR" sz="2800" dirty="0" smtClean="0"/>
              <a:t>de la maladie</a:t>
            </a:r>
          </a:p>
          <a:p>
            <a:pPr>
              <a:buFont typeface="Arial"/>
              <a:buChar char="•"/>
            </a:pPr>
            <a:endParaRPr lang="fr-FR" sz="2800" dirty="0" smtClean="0"/>
          </a:p>
          <a:p>
            <a:pPr>
              <a:buFont typeface="Arial"/>
              <a:buChar char="•"/>
            </a:pPr>
            <a:r>
              <a:rPr lang="fr-FR" sz="2800" dirty="0" smtClean="0"/>
              <a:t>Pansement + orthèse 7 jours </a:t>
            </a:r>
          </a:p>
          <a:p>
            <a:pPr>
              <a:buFont typeface="Arial"/>
              <a:buChar char="•"/>
            </a:pPr>
            <a:r>
              <a:rPr lang="fr-FR" sz="2800" dirty="0" smtClean="0"/>
              <a:t>Pas de </a:t>
            </a:r>
            <a:r>
              <a:rPr lang="fr-FR" sz="2800" dirty="0" err="1" smtClean="0"/>
              <a:t>réeducation</a:t>
            </a:r>
            <a:endParaRPr lang="fr-FR" sz="2800" dirty="0" smtClean="0"/>
          </a:p>
          <a:p>
            <a:pPr>
              <a:buFont typeface="Arial"/>
              <a:buChar char="•"/>
            </a:pPr>
            <a:r>
              <a:rPr lang="fr-FR" sz="2800" dirty="0" smtClean="0"/>
              <a:t>Effet visible au bout de </a:t>
            </a:r>
            <a:r>
              <a:rPr lang="fr-FR" sz="2800" dirty="0" smtClean="0">
                <a:solidFill>
                  <a:srgbClr val="FFFF00"/>
                </a:solidFill>
              </a:rPr>
              <a:t>4 à 6 mois</a:t>
            </a:r>
            <a:endParaRPr lang="fr-FR" sz="2800" dirty="0">
              <a:solidFill>
                <a:srgbClr val="FFFF00"/>
              </a:solidFill>
            </a:endParaRPr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7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074" y="261881"/>
            <a:ext cx="5086374" cy="11430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COLLAGENASES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564" y="1617250"/>
            <a:ext cx="8669884" cy="4114800"/>
          </a:xfrm>
          <a:ln>
            <a:solidFill>
              <a:schemeClr val="tx2"/>
            </a:solidFill>
          </a:ln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Issu de la bactérie </a:t>
            </a:r>
            <a:r>
              <a:rPr lang="fr-FR" dirty="0" err="1" smtClean="0"/>
              <a:t>Clostridium</a:t>
            </a:r>
            <a:r>
              <a:rPr lang="fr-FR" dirty="0" smtClean="0"/>
              <a:t> </a:t>
            </a:r>
            <a:r>
              <a:rPr lang="fr-FR" dirty="0" err="1" smtClean="0"/>
              <a:t>Histolyticum</a:t>
            </a: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smtClean="0"/>
              <a:t>3 injections à 1 mois d’intervalle</a:t>
            </a:r>
          </a:p>
          <a:p>
            <a:pPr>
              <a:buFont typeface="Arial"/>
              <a:buChar char="•"/>
            </a:pPr>
            <a:r>
              <a:rPr lang="fr-FR" dirty="0" smtClean="0"/>
              <a:t>Gonflements, douleur, prurit, une augmentation de la sensibilité et une augmentation de volume des nodules lymphatiques adjacents</a:t>
            </a:r>
          </a:p>
          <a:p>
            <a:pPr>
              <a:buFont typeface="Arial"/>
              <a:buChar char="•"/>
            </a:pPr>
            <a:r>
              <a:rPr lang="fr-FR" dirty="0" smtClean="0"/>
              <a:t>Nécrose cutanée, hématomes, ischémie digitale, allergie</a:t>
            </a:r>
          </a:p>
          <a:p>
            <a:pPr>
              <a:buFont typeface="Arial"/>
              <a:buChar char="•"/>
            </a:pPr>
            <a:r>
              <a:rPr lang="fr-FR" dirty="0" smtClean="0"/>
              <a:t>Prix: 4200 $ US pour 1 ampoule</a:t>
            </a:r>
          </a:p>
          <a:p>
            <a:pPr>
              <a:buFont typeface="Arial"/>
              <a:buChar char="•"/>
            </a:pPr>
            <a:r>
              <a:rPr lang="fr-FR" dirty="0" smtClean="0"/>
              <a:t>3 ampoules nécessaires soit 12600 $ </a:t>
            </a:r>
          </a:p>
          <a:p>
            <a:pPr>
              <a:buFont typeface="Arial"/>
              <a:buChar char="•"/>
            </a:pPr>
            <a:r>
              <a:rPr lang="fr-FR" dirty="0" smtClean="0"/>
              <a:t>Orthèse nocturne pour 4 mois et exercices quotidiens d’étirement</a:t>
            </a:r>
          </a:p>
        </p:txBody>
      </p:sp>
      <p:pic>
        <p:nvPicPr>
          <p:cNvPr id="77826" name="Picture 2" descr="http://media.empr.com/images/2010/02/03/xiaflex_87640_87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636" y="5105643"/>
            <a:ext cx="1905000" cy="1495426"/>
          </a:xfrm>
          <a:prstGeom prst="rect">
            <a:avLst/>
          </a:prstGeom>
          <a:noFill/>
        </p:spPr>
      </p:pic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1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33400" y="304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800" i="0" dirty="0">
              <a:solidFill>
                <a:schemeClr val="tx2"/>
              </a:solidFill>
              <a:latin typeface="Times" pitchFamily="28" charset="0"/>
            </a:endParaRPr>
          </a:p>
        </p:txBody>
      </p:sp>
      <p:pic>
        <p:nvPicPr>
          <p:cNvPr id="20483" name="Picture 6" descr="st 3 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3305175" cy="24780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4" name="Picture 7" descr="dissection per-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362075"/>
            <a:ext cx="3276600" cy="24574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5" name="Picture 8" descr="fin de disses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4029075"/>
            <a:ext cx="3305175" cy="24780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0486" name="Picture 9" descr="fermeture paume ouver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2525" y="4029075"/>
            <a:ext cx="3276600" cy="245586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9144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APONEVRECTOMIE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6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6114" y="241509"/>
            <a:ext cx="5789091" cy="1143000"/>
          </a:xfrm>
        </p:spPr>
        <p:txBody>
          <a:bodyPr/>
          <a:lstStyle/>
          <a:p>
            <a:pPr algn="r"/>
            <a:r>
              <a:rPr lang="fr-FR" sz="3600" dirty="0" smtClean="0">
                <a:solidFill>
                  <a:srgbClr val="FFFF00"/>
                </a:solidFill>
              </a:rPr>
              <a:t>LES GRANDS PRINCIPES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562" y="1341206"/>
            <a:ext cx="8568643" cy="5137199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fr-FR" sz="2400" dirty="0" smtClean="0"/>
              <a:t>Dessin +++ des voies d’abords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Chirurgie sous garrot +++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Conservation des branches vasculaires et nerveuses pour les lambeaux cutanés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Excision de toutes les brides / vérification pédiculaire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Conservation d’un maximum de tissu graisseux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Lâcher du garrot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Paume ouverte (Mac Cash)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Pas d’hématome possible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Gain de peau vers le doigt</a:t>
            </a:r>
          </a:p>
          <a:p>
            <a:pPr lvl="1">
              <a:buFont typeface="Arial"/>
              <a:buChar char="•"/>
            </a:pPr>
            <a:r>
              <a:rPr lang="fr-FR" sz="2400" dirty="0" smtClean="0"/>
              <a:t>Moindre récidive ultérieure</a:t>
            </a:r>
            <a:endParaRPr lang="fr-FR" sz="2400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6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0" y="512064"/>
            <a:ext cx="4114800" cy="756696"/>
          </a:xfrm>
          <a:ln>
            <a:noFill/>
          </a:ln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incisions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 descr="DSC04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412776"/>
            <a:ext cx="3600400" cy="27003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 descr="DSC03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648405" cy="2736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 descr="DSC02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77072"/>
            <a:ext cx="3600400" cy="27003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 descr="DSC03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3672408" cy="27543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53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i="0" dirty="0" smtClean="0">
                <a:solidFill>
                  <a:srgbClr val="FFFF00"/>
                </a:solidFill>
              </a:rPr>
              <a:t>Localisatio</a:t>
            </a:r>
            <a:r>
              <a:rPr lang="fr-FR" i="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90769" y="2606431"/>
            <a:ext cx="4854439" cy="2258646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fr-FR" dirty="0" smtClean="0"/>
              <a:t>Maladie de l’</a:t>
            </a:r>
            <a:r>
              <a:rPr lang="fr-FR" dirty="0" err="1" smtClean="0"/>
              <a:t>aponevrose</a:t>
            </a:r>
            <a:r>
              <a:rPr lang="fr-FR" dirty="0" smtClean="0"/>
              <a:t> palmaire moyenne</a:t>
            </a:r>
          </a:p>
          <a:p>
            <a:pPr>
              <a:buFont typeface="Wingdings" charset="2"/>
              <a:buChar char="§"/>
            </a:pPr>
            <a:r>
              <a:rPr lang="fr-FR" dirty="0" smtClean="0"/>
              <a:t>Aucune atteinte des tendons fléchisseurs</a:t>
            </a:r>
            <a:endParaRPr lang="fr-FR" dirty="0"/>
          </a:p>
        </p:txBody>
      </p:sp>
      <p:pic>
        <p:nvPicPr>
          <p:cNvPr id="7" name="Espace réservé du contenu 5" descr="DUPUYTREN 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6835" b="6835"/>
          <a:stretch>
            <a:fillRect/>
          </a:stretch>
        </p:blipFill>
        <p:spPr>
          <a:xfrm>
            <a:off x="5245208" y="1981200"/>
            <a:ext cx="3212992" cy="3470031"/>
          </a:xfrm>
          <a:ln w="19050" cmpd="sng">
            <a:solidFill>
              <a:srgbClr val="FF6600"/>
            </a:solidFill>
          </a:ln>
        </p:spPr>
      </p:pic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8584" y="116632"/>
            <a:ext cx="7772400" cy="914400"/>
          </a:xfrm>
        </p:spPr>
        <p:txBody>
          <a:bodyPr/>
          <a:lstStyle/>
          <a:p>
            <a:pPr algn="r"/>
            <a:r>
              <a:rPr lang="fr-FR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lambeaux commissuraux</a:t>
            </a:r>
            <a:endParaRPr lang="fr-FR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 descr="DSC04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1124744"/>
            <a:ext cx="4128459" cy="30963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 descr="DSC04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3840427" cy="2880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 descr="DSC042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05064"/>
            <a:ext cx="3816424" cy="28623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 descr="logo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pic>
        <p:nvPicPr>
          <p:cNvPr id="8" name="Image 7" descr="DSC03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5" y="4005064"/>
            <a:ext cx="4128459" cy="285293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6226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1714" y="116632"/>
            <a:ext cx="5660278" cy="9144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palmaires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 descr="DSC03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4379979" cy="32849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 descr="DSC03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496" y="3455622"/>
            <a:ext cx="4536504" cy="34023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971600" y="4869160"/>
            <a:ext cx="3168352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Homme 74 ans</a:t>
            </a:r>
          </a:p>
          <a:p>
            <a:r>
              <a:rPr lang="fr-FR" dirty="0" err="1" smtClean="0"/>
              <a:t>Dupuytren</a:t>
            </a:r>
            <a:r>
              <a:rPr lang="fr-FR" dirty="0" smtClean="0"/>
              <a:t> Stade 2</a:t>
            </a:r>
          </a:p>
          <a:p>
            <a:r>
              <a:rPr lang="fr-FR" dirty="0" smtClean="0"/>
              <a:t>D4</a:t>
            </a:r>
            <a:endParaRPr lang="fr-FR" dirty="0"/>
          </a:p>
        </p:txBody>
      </p:sp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88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digitales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 descr="DSC03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35966"/>
            <a:ext cx="3559607" cy="26697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 descr="DSC03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56992"/>
            <a:ext cx="4668011" cy="35010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043608" y="4581128"/>
            <a:ext cx="2448272" cy="19389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Homme 64 ans</a:t>
            </a:r>
          </a:p>
          <a:p>
            <a:r>
              <a:rPr lang="fr-FR" dirty="0" smtClean="0"/>
              <a:t>Stade 2 digital </a:t>
            </a:r>
          </a:p>
          <a:p>
            <a:r>
              <a:rPr lang="fr-FR" dirty="0" smtClean="0"/>
              <a:t>D3 D4</a:t>
            </a:r>
          </a:p>
          <a:p>
            <a:r>
              <a:rPr lang="fr-FR" dirty="0" smtClean="0"/>
              <a:t>Opéré D5 8 ans + tôt</a:t>
            </a:r>
            <a:endParaRPr lang="fr-FR" dirty="0"/>
          </a:p>
        </p:txBody>
      </p:sp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9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8714" y="116632"/>
            <a:ext cx="5533278" cy="9144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atypiques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 descr="DSC03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7559"/>
            <a:ext cx="3582869" cy="26871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 descr="DSC03535.JPG"/>
          <p:cNvPicPr>
            <a:picLocks noChangeAspect="1"/>
          </p:cNvPicPr>
          <p:nvPr/>
        </p:nvPicPr>
        <p:blipFill>
          <a:blip r:embed="rId3" cstate="print"/>
          <a:srcRect r="3049"/>
          <a:stretch>
            <a:fillRect/>
          </a:stretch>
        </p:blipFill>
        <p:spPr>
          <a:xfrm>
            <a:off x="4427984" y="1195262"/>
            <a:ext cx="3446016" cy="26657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 descr="DSC03537.JPG"/>
          <p:cNvPicPr>
            <a:picLocks noChangeAspect="1"/>
          </p:cNvPicPr>
          <p:nvPr/>
        </p:nvPicPr>
        <p:blipFill>
          <a:blip r:embed="rId4" cstate="print"/>
          <a:srcRect t="4143"/>
          <a:stretch>
            <a:fillRect/>
          </a:stretch>
        </p:blipFill>
        <p:spPr>
          <a:xfrm>
            <a:off x="395538" y="4137395"/>
            <a:ext cx="3576052" cy="25709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 descr="DSC03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138854"/>
            <a:ext cx="3446015" cy="25845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7668344" y="3861048"/>
            <a:ext cx="1368152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Femme 65 ans </a:t>
            </a:r>
          </a:p>
          <a:p>
            <a:r>
              <a:rPr lang="fr-FR" dirty="0" smtClean="0"/>
              <a:t>Bride oblique D4 vers D2</a:t>
            </a:r>
            <a:endParaRPr lang="fr-FR" dirty="0"/>
          </a:p>
        </p:txBody>
      </p:sp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3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t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980728"/>
            <a:ext cx="3648405" cy="27363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1" name="Picture 5" descr="Berthomier per op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5" y="836712"/>
            <a:ext cx="3840427" cy="28803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2" name="Picture 6" descr="Berthomier per op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199" y="3962400"/>
            <a:ext cx="3705291" cy="277896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320142" y="116632"/>
            <a:ext cx="5351849" cy="9144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greffes de peau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5576" y="4077072"/>
            <a:ext cx="1656184" cy="19389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Femme 56 ans</a:t>
            </a:r>
          </a:p>
          <a:p>
            <a:r>
              <a:rPr lang="fr-FR" dirty="0" smtClean="0"/>
              <a:t>Stade 3 DP5 H+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60232" y="472514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Notion de « coupe feu »</a:t>
            </a:r>
          </a:p>
          <a:p>
            <a:r>
              <a:rPr lang="fr-FR" dirty="0" err="1" smtClean="0"/>
              <a:t>Hueston</a:t>
            </a:r>
            <a:endParaRPr lang="fr-FR" dirty="0"/>
          </a:p>
        </p:txBody>
      </p:sp>
      <p:pic>
        <p:nvPicPr>
          <p:cNvPr id="9" name="Image 8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5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63232" y="816383"/>
            <a:ext cx="7278817" cy="860626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Stade 3 D5 greffe coupe feu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6" name="Espace réservé du contenu 5" descr="IMG_108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/>
      </p:pic>
      <p:pic>
        <p:nvPicPr>
          <p:cNvPr id="7" name="Espace réservé du contenu 6" descr="IMG_108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/>
      </p:pic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78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IMG_4701 -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360373" cy="252028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0" name="Picture 6" descr="+ 2 mois"/>
          <p:cNvPicPr>
            <a:picLocks noChangeAspect="1" noChangeArrowheads="1"/>
          </p:cNvPicPr>
          <p:nvPr/>
        </p:nvPicPr>
        <p:blipFill>
          <a:blip r:embed="rId4" cstate="print"/>
          <a:srcRect l="12857"/>
          <a:stretch>
            <a:fillRect/>
          </a:stretch>
        </p:blipFill>
        <p:spPr bwMode="auto">
          <a:xfrm>
            <a:off x="3419872" y="980728"/>
            <a:ext cx="2928325" cy="252028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5076056" y="2852936"/>
            <a:ext cx="99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/>
              <a:t>+ 2 mois</a:t>
            </a:r>
          </a:p>
        </p:txBody>
      </p:sp>
      <p:pic>
        <p:nvPicPr>
          <p:cNvPr id="24582" name="Picture 8" descr="IMG_6230 - cop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3362768" cy="252028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3" name="Picture 9" descr="IMG_6232 - copie"/>
          <p:cNvPicPr>
            <a:picLocks noChangeAspect="1" noChangeArrowheads="1"/>
          </p:cNvPicPr>
          <p:nvPr/>
        </p:nvPicPr>
        <p:blipFill>
          <a:blip r:embed="rId6" cstate="print"/>
          <a:srcRect r="12766"/>
          <a:stretch>
            <a:fillRect/>
          </a:stretch>
        </p:blipFill>
        <p:spPr bwMode="auto">
          <a:xfrm>
            <a:off x="3419872" y="3573016"/>
            <a:ext cx="2952328" cy="253828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pPr algn="r"/>
            <a:r>
              <a:rPr lang="fr-FR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amputations stades 4 +</a:t>
            </a:r>
            <a:endParaRPr lang="fr-FR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6237312"/>
            <a:ext cx="8208912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Evolution actuelle vers ARTHRODESE RACOURCISSANTE IPP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610089" y="3838081"/>
            <a:ext cx="2484784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 Dissection artérielle difficile</a:t>
            </a:r>
          </a:p>
          <a:p>
            <a:r>
              <a:rPr lang="fr-FR" sz="1800" dirty="0" smtClean="0"/>
              <a:t>- Artère scléreuse ne résistant pas à l’extension obtenue</a:t>
            </a:r>
          </a:p>
          <a:p>
            <a:r>
              <a:rPr lang="fr-FR" sz="1800" dirty="0" smtClean="0"/>
              <a:t>- Terrain vasculaire préexistant</a:t>
            </a:r>
            <a:endParaRPr lang="fr-FR" sz="1800" dirty="0"/>
          </a:p>
        </p:txBody>
      </p:sp>
      <p:pic>
        <p:nvPicPr>
          <p:cNvPr id="10" name="Image 9" descr="logo 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pic>
        <p:nvPicPr>
          <p:cNvPr id="2" name="Image 1" descr="DSCF073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89" y="1336343"/>
            <a:ext cx="2484784" cy="1863588"/>
          </a:xfrm>
          <a:prstGeom prst="rect">
            <a:avLst/>
          </a:prstGeom>
          <a:ln w="127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554853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Indications CHIRURGICALES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Toutes formes de </a:t>
            </a:r>
            <a:r>
              <a:rPr lang="fr-FR" dirty="0" err="1" smtClean="0"/>
              <a:t>Dupuytren</a:t>
            </a:r>
            <a:r>
              <a:rPr lang="fr-FR" dirty="0" smtClean="0"/>
              <a:t> </a:t>
            </a:r>
            <a:r>
              <a:rPr lang="fr-FR" dirty="0" smtClean="0"/>
              <a:t>(sauf stade 0)</a:t>
            </a: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err="1" smtClean="0"/>
              <a:t>Palmo</a:t>
            </a:r>
            <a:r>
              <a:rPr lang="fr-FR" dirty="0" smtClean="0"/>
              <a:t>-digitales et les digitales pures</a:t>
            </a:r>
          </a:p>
          <a:p>
            <a:pPr>
              <a:buFont typeface="Arial"/>
              <a:buChar char="•"/>
            </a:pPr>
            <a:r>
              <a:rPr lang="fr-FR" dirty="0" smtClean="0"/>
              <a:t>Patient en accord avec le protocole proposé </a:t>
            </a:r>
          </a:p>
          <a:p>
            <a:pPr lvl="1">
              <a:buFont typeface="Arial"/>
              <a:buChar char="•"/>
            </a:pPr>
            <a:r>
              <a:rPr lang="fr-FR" dirty="0" err="1" smtClean="0"/>
              <a:t>Chir</a:t>
            </a:r>
            <a:r>
              <a:rPr lang="fr-FR" dirty="0" smtClean="0"/>
              <a:t> + Pansements 3 S + appareillage + Kiné</a:t>
            </a:r>
          </a:p>
          <a:p>
            <a:pPr>
              <a:buFont typeface="Arial"/>
              <a:buChar char="•"/>
            </a:pPr>
            <a:r>
              <a:rPr lang="fr-FR" dirty="0" smtClean="0"/>
              <a:t>Résultats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Bons dans les formes palmaires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Parfois insuffisants sur IPP, à fortiori du V</a:t>
            </a:r>
          </a:p>
          <a:p>
            <a:pPr>
              <a:buFont typeface="Arial"/>
              <a:buChar char="•"/>
            </a:pPr>
            <a:r>
              <a:rPr lang="fr-FR" dirty="0" smtClean="0"/>
              <a:t>Récidive de la maladie : 20 à 50% à 10 ans selon la littérature</a:t>
            </a:r>
            <a:endParaRPr lang="fr-FR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15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dirty="0" smtClean="0">
                <a:solidFill>
                  <a:srgbClr val="FFFF00"/>
                </a:solidFill>
              </a:rPr>
              <a:t>Post opératoire: Conditionne le résultat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423975"/>
          </a:xfrm>
          <a:ln w="9525" cmpd="sng">
            <a:solidFill>
              <a:srgbClr val="FF66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Rééducation</a:t>
            </a:r>
          </a:p>
          <a:p>
            <a:pPr>
              <a:buFont typeface="Arial"/>
              <a:buChar char="•"/>
            </a:pPr>
            <a:r>
              <a:rPr lang="fr-FR" dirty="0" smtClean="0"/>
              <a:t>Immédiate +++</a:t>
            </a:r>
          </a:p>
          <a:p>
            <a:pPr>
              <a:buFont typeface="Arial"/>
              <a:buChar char="•"/>
            </a:pPr>
            <a:r>
              <a:rPr lang="fr-FR" dirty="0" smtClean="0"/>
              <a:t>Quotidienne</a:t>
            </a:r>
          </a:p>
          <a:p>
            <a:pPr>
              <a:buFont typeface="Arial"/>
              <a:buChar char="•"/>
            </a:pPr>
            <a:r>
              <a:rPr lang="fr-FR" dirty="0" smtClean="0"/>
              <a:t>Adaptée au cas</a:t>
            </a:r>
          </a:p>
          <a:p>
            <a:pPr>
              <a:buFont typeface="Arial"/>
              <a:buChar char="•"/>
            </a:pPr>
            <a:r>
              <a:rPr lang="fr-FR" dirty="0" smtClean="0"/>
              <a:t>Appareillage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423975"/>
          </a:xfrm>
          <a:ln w="9525" cmpd="sng">
            <a:solidFill>
              <a:srgbClr val="FF66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Soins infirmiers</a:t>
            </a:r>
          </a:p>
          <a:p>
            <a:pPr>
              <a:buFont typeface="Arial"/>
              <a:buChar char="•"/>
            </a:pPr>
            <a:r>
              <a:rPr lang="fr-FR" dirty="0" smtClean="0"/>
              <a:t>Tous les 1 ou 2 jours</a:t>
            </a:r>
          </a:p>
          <a:p>
            <a:pPr>
              <a:buFont typeface="Arial"/>
              <a:buChar char="•"/>
            </a:pPr>
            <a:r>
              <a:rPr lang="fr-FR" dirty="0" smtClean="0"/>
              <a:t>Cicatrisation obtenue en 20 à 40 jours (paume ouverte)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5800" y="577438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Collaboration  Kiné – Chirurgien – Infirmière - MT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1799772" y="424543"/>
            <a:ext cx="7162800" cy="1066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FR" sz="3200" i="0" dirty="0" smtClean="0">
                <a:solidFill>
                  <a:srgbClr val="FFFF00"/>
                </a:solidFill>
              </a:rPr>
              <a:t>PROTOCOLE POST OPERATOIRE</a:t>
            </a:r>
            <a:endParaRPr lang="fr-FR" sz="3200" i="0" dirty="0">
              <a:solidFill>
                <a:srgbClr val="FFFF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" y="1494972"/>
            <a:ext cx="522151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fr-FR" i="0" u="sng" dirty="0">
                <a:latin typeface="+mn-lt"/>
              </a:rPr>
              <a:t>Appareillage immédiat: J1 ou J2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u="sng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fr-FR" i="0" u="sng" dirty="0">
                <a:latin typeface="+mn-lt"/>
              </a:rPr>
              <a:t>Rééducation immédiate: </a:t>
            </a:r>
            <a:r>
              <a:rPr lang="fr-FR" i="0" dirty="0" smtClean="0">
                <a:latin typeface="+mn-lt"/>
              </a:rPr>
              <a:t>J1 (J0 ?) </a:t>
            </a:r>
            <a:r>
              <a:rPr lang="fr-FR" i="0" dirty="0">
                <a:latin typeface="+mn-lt"/>
              </a:rPr>
              <a:t>pendant la durée de cicatrisation de 3 </a:t>
            </a:r>
            <a:r>
              <a:rPr lang="fr-FR" i="0" dirty="0" err="1">
                <a:latin typeface="+mn-lt"/>
              </a:rPr>
              <a:t>sem</a:t>
            </a:r>
            <a:r>
              <a:rPr lang="fr-FR" i="0" dirty="0">
                <a:latin typeface="+mn-lt"/>
              </a:rPr>
              <a:t>: mobilisation, posture..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fr-FR" i="0" u="sng" dirty="0">
                <a:latin typeface="+mn-lt"/>
              </a:rPr>
              <a:t>Après 3è semaine: </a:t>
            </a:r>
            <a:r>
              <a:rPr lang="fr-FR" i="0" dirty="0">
                <a:latin typeface="+mn-lt"/>
              </a:rPr>
              <a:t>massage des cicatrices, poursuite de l’assouplissement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u="sng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fr-FR" i="0" u="sng" dirty="0">
                <a:latin typeface="+mn-lt"/>
              </a:rPr>
              <a:t>Soins post-op: 3 </a:t>
            </a:r>
            <a:r>
              <a:rPr lang="fr-FR" i="0" u="sng" dirty="0" err="1">
                <a:latin typeface="+mn-lt"/>
              </a:rPr>
              <a:t>sem</a:t>
            </a:r>
            <a:r>
              <a:rPr lang="fr-FR" i="0" u="sng" dirty="0">
                <a:latin typeface="+mn-lt"/>
              </a:rPr>
              <a:t> à 3 ou 4 mois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u="sng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u="sng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i="0" dirty="0">
              <a:latin typeface="+mn-lt"/>
            </a:endParaRPr>
          </a:p>
        </p:txBody>
      </p:sp>
      <p:pic>
        <p:nvPicPr>
          <p:cNvPr id="32772" name="Picture 13" descr="IMG_68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807028"/>
            <a:ext cx="2514600" cy="188436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2773" name="Picture 14" descr="IMG_68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940628"/>
            <a:ext cx="2514600" cy="18859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i="0" dirty="0" smtClean="0">
                <a:solidFill>
                  <a:srgbClr val="FFFF00"/>
                </a:solidFill>
              </a:rPr>
              <a:t>Etiologie</a:t>
            </a:r>
            <a:endParaRPr lang="fr-FR" i="0" dirty="0">
              <a:solidFill>
                <a:srgbClr val="FFFF00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2154" y="1596292"/>
            <a:ext cx="8126046" cy="4535994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fr-FR" sz="2400" dirty="0"/>
              <a:t>PATHOLOGIE DE TERRAIN </a:t>
            </a:r>
          </a:p>
          <a:p>
            <a:pPr marL="457200" lvl="1" indent="0">
              <a:buNone/>
              <a:defRPr/>
            </a:pPr>
            <a:r>
              <a:rPr lang="fr-FR" sz="2400" dirty="0"/>
              <a:t>Origine génétique (</a:t>
            </a:r>
            <a:r>
              <a:rPr lang="fr-FR" sz="2400" u="sng" dirty="0"/>
              <a:t>facteurs familiaux)</a:t>
            </a:r>
          </a:p>
          <a:p>
            <a:pPr marL="457200" lvl="1" indent="0">
              <a:buNone/>
              <a:defRPr/>
            </a:pPr>
            <a:r>
              <a:rPr lang="fr-FR" sz="2400" u="sng" dirty="0"/>
              <a:t>Facteurs personnels</a:t>
            </a:r>
            <a:r>
              <a:rPr lang="fr-FR" sz="2400" u="sng" dirty="0" smtClean="0"/>
              <a:t>:</a:t>
            </a:r>
            <a:endParaRPr lang="fr-FR" sz="2400" u="sng" dirty="0"/>
          </a:p>
          <a:p>
            <a:pPr marL="457200" lvl="1" indent="0">
              <a:buNone/>
              <a:defRPr/>
            </a:pPr>
            <a:r>
              <a:rPr lang="fr-FR" sz="2400" dirty="0" smtClean="0"/>
              <a:t>ethnie</a:t>
            </a:r>
            <a:r>
              <a:rPr lang="fr-FR" sz="2400" dirty="0"/>
              <a:t>, diabète (20 à 30%), pathologie cardiaque, alcool, épilepsie….</a:t>
            </a:r>
          </a:p>
          <a:p>
            <a:pPr marL="457200" lvl="1" indent="0">
              <a:buNone/>
              <a:defRPr/>
            </a:pPr>
            <a:r>
              <a:rPr lang="fr-FR" sz="2400" dirty="0"/>
              <a:t> Hommes, cinquantaine (9/10)</a:t>
            </a:r>
          </a:p>
          <a:p>
            <a:pPr marL="457200" lvl="1" indent="0">
              <a:buNone/>
              <a:defRPr/>
            </a:pPr>
            <a:r>
              <a:rPr lang="fr-FR" sz="2400" dirty="0" smtClean="0"/>
              <a:t>TRAUMATISME </a:t>
            </a:r>
            <a:r>
              <a:rPr lang="fr-FR" sz="2400" dirty="0"/>
              <a:t>parfois facteur déclenchant (unilatéral)</a:t>
            </a:r>
          </a:p>
          <a:p>
            <a:pPr marL="457200" lvl="1" indent="0">
              <a:buNone/>
              <a:defRPr/>
            </a:pPr>
            <a:r>
              <a:rPr lang="fr-FR" sz="2400" u="sng" dirty="0" smtClean="0"/>
              <a:t>le </a:t>
            </a:r>
            <a:r>
              <a:rPr lang="fr-FR" sz="2400" u="sng" dirty="0"/>
              <a:t>travail manuel n’est pas un facteur déclenchant</a:t>
            </a:r>
            <a:r>
              <a:rPr lang="fr-FR" sz="2400" dirty="0"/>
              <a:t> ++</a:t>
            </a:r>
          </a:p>
          <a:p>
            <a:pPr marL="457200" lvl="1" indent="0">
              <a:buNone/>
              <a:defRPr/>
            </a:pPr>
            <a:r>
              <a:rPr lang="fr-FR" sz="2400" dirty="0"/>
              <a:t>Association avec LEDDERHOSE (plante des pieds) et LAPEYRONIE (verge)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15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8107" y="248993"/>
            <a:ext cx="5682145" cy="867224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But de la rééducation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2528" y="1242787"/>
            <a:ext cx="7772400" cy="51961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Maintien de l’extension obtenue</a:t>
            </a:r>
          </a:p>
          <a:p>
            <a:pPr>
              <a:buFont typeface="Arial"/>
              <a:buChar char="•"/>
            </a:pPr>
            <a:r>
              <a:rPr lang="fr-FR" dirty="0" smtClean="0"/>
              <a:t>Flexion complète (Pulpe –PPD)</a:t>
            </a:r>
          </a:p>
          <a:p>
            <a:pPr>
              <a:buFont typeface="Arial"/>
              <a:buChar char="•"/>
            </a:pPr>
            <a:r>
              <a:rPr lang="fr-FR" dirty="0" smtClean="0"/>
              <a:t>Eviter brides et adhérences (commissures)</a:t>
            </a:r>
          </a:p>
          <a:p>
            <a:pPr>
              <a:buFont typeface="Arial"/>
              <a:buChar char="•"/>
            </a:pPr>
            <a:r>
              <a:rPr lang="fr-FR" dirty="0" smtClean="0"/>
              <a:t>Eviter l’exclusion de la main</a:t>
            </a:r>
          </a:p>
          <a:p>
            <a:pPr>
              <a:buFont typeface="Arial"/>
              <a:buChar char="•"/>
            </a:pPr>
            <a:r>
              <a:rPr lang="fr-FR" dirty="0" smtClean="0"/>
              <a:t>Eduquer le patient</a:t>
            </a:r>
          </a:p>
          <a:p>
            <a:pPr>
              <a:buFont typeface="Arial"/>
              <a:buChar char="•"/>
            </a:pPr>
            <a:endParaRPr lang="fr-FR" dirty="0"/>
          </a:p>
          <a:p>
            <a:pPr>
              <a:buFont typeface="Arial"/>
              <a:buChar char="•"/>
            </a:pPr>
            <a:r>
              <a:rPr lang="fr-FR" dirty="0" smtClean="0"/>
              <a:t>Cibler le résultat à obtenir et ne pas croire aux miracles…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0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3229" y="161293"/>
            <a:ext cx="5859705" cy="11430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Attention aux pièges !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304293"/>
            <a:ext cx="7772400" cy="479170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Extension forcée (blanchiment de la peau) = Rétraction cicatricielle de défense</a:t>
            </a:r>
          </a:p>
          <a:p>
            <a:pPr>
              <a:buFont typeface="Arial"/>
              <a:buChar char="•"/>
            </a:pPr>
            <a:r>
              <a:rPr lang="fr-FR" dirty="0" smtClean="0"/>
              <a:t>Privilégier la répétition à la force</a:t>
            </a:r>
          </a:p>
          <a:p>
            <a:pPr>
              <a:buFont typeface="Arial"/>
              <a:buChar char="•"/>
            </a:pPr>
            <a:r>
              <a:rPr lang="fr-FR" dirty="0" smtClean="0"/>
              <a:t>Seuil douloureux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Algodystrophies</a:t>
            </a:r>
            <a:r>
              <a:rPr lang="fr-FR" dirty="0" smtClean="0">
                <a:solidFill>
                  <a:srgbClr val="DACCD4"/>
                </a:solidFill>
              </a:rPr>
              <a:t> </a:t>
            </a:r>
            <a:r>
              <a:rPr lang="fr-FR" dirty="0" smtClean="0"/>
              <a:t>à dépister tôt, traitement spécifique en centre d’algologie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I</a:t>
            </a:r>
            <a:r>
              <a:rPr lang="fr-FR" dirty="0" smtClean="0">
                <a:solidFill>
                  <a:srgbClr val="FFFF00"/>
                </a:solidFill>
              </a:rPr>
              <a:t>nfection</a:t>
            </a:r>
            <a:r>
              <a:rPr lang="fr-FR" dirty="0" smtClean="0"/>
              <a:t> -&gt; renvoyer au chirurgien </a:t>
            </a:r>
            <a:endParaRPr lang="fr-FR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9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68422" cy="1143000"/>
          </a:xfrm>
        </p:spPr>
        <p:txBody>
          <a:bodyPr/>
          <a:lstStyle/>
          <a:p>
            <a:pPr algn="r"/>
            <a:r>
              <a:rPr lang="fr-FR" sz="3200" dirty="0" smtClean="0">
                <a:solidFill>
                  <a:srgbClr val="FFFF00"/>
                </a:solidFill>
              </a:rPr>
              <a:t>1</a:t>
            </a:r>
            <a:r>
              <a:rPr lang="fr-FR" sz="3200" baseline="30000" dirty="0" smtClean="0">
                <a:solidFill>
                  <a:srgbClr val="FFFF00"/>
                </a:solidFill>
              </a:rPr>
              <a:t>ère</a:t>
            </a:r>
            <a:r>
              <a:rPr lang="fr-FR" sz="3200" dirty="0" smtClean="0">
                <a:solidFill>
                  <a:srgbClr val="FFFF00"/>
                </a:solidFill>
              </a:rPr>
              <a:t> Phase:J0-J15 ou J45 (paume ouverte)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fr-FR" dirty="0"/>
              <a:t>Massage avant bras </a:t>
            </a:r>
            <a:r>
              <a:rPr lang="fr-FR" dirty="0" smtClean="0"/>
              <a:t>(drainage)</a:t>
            </a: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Mobilisation passive en extension et en flexion même si le pansement rougit</a:t>
            </a:r>
          </a:p>
          <a:p>
            <a:pPr>
              <a:buFont typeface="Arial"/>
              <a:buChar char="•"/>
            </a:pPr>
            <a:r>
              <a:rPr lang="fr-FR" dirty="0"/>
              <a:t>Mobilisation active sans résistance</a:t>
            </a:r>
          </a:p>
          <a:p>
            <a:pPr>
              <a:buFont typeface="Arial"/>
              <a:buChar char="•"/>
            </a:pPr>
            <a:r>
              <a:rPr lang="fr-FR" dirty="0"/>
              <a:t>Ergothérapie : manipulation de petits objets </a:t>
            </a:r>
            <a:r>
              <a:rPr lang="fr-FR" dirty="0" smtClean="0"/>
              <a:t>légers</a:t>
            </a:r>
            <a:endParaRPr lang="fr-FR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0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5417" y="171622"/>
            <a:ext cx="5757518" cy="1143000"/>
          </a:xfrm>
        </p:spPr>
        <p:txBody>
          <a:bodyPr/>
          <a:lstStyle/>
          <a:p>
            <a:pPr algn="r"/>
            <a:r>
              <a:rPr lang="fr-FR" sz="3600" dirty="0" smtClean="0">
                <a:solidFill>
                  <a:srgbClr val="FFFF00"/>
                </a:solidFill>
              </a:rPr>
              <a:t>Phase 2: plaie cicatrisée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555" y="1571631"/>
            <a:ext cx="8364817" cy="478137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sz="2800" dirty="0"/>
              <a:t>Massage </a:t>
            </a:r>
            <a:r>
              <a:rPr lang="fr-FR" sz="2800" dirty="0" err="1"/>
              <a:t>défibrosant</a:t>
            </a:r>
            <a:r>
              <a:rPr lang="fr-FR" sz="2800" dirty="0"/>
              <a:t> de la cicatrice</a:t>
            </a:r>
          </a:p>
          <a:p>
            <a:pPr>
              <a:buFont typeface="Arial"/>
              <a:buChar char="•"/>
            </a:pPr>
            <a:r>
              <a:rPr lang="fr-FR" sz="2800" dirty="0"/>
              <a:t>Ultra sons </a:t>
            </a:r>
            <a:r>
              <a:rPr lang="fr-FR" sz="2800" dirty="0" smtClean="0"/>
              <a:t>pulsés, </a:t>
            </a:r>
            <a:r>
              <a:rPr lang="fr-FR" sz="2800" dirty="0" err="1" smtClean="0"/>
              <a:t>Vacuothérapie</a:t>
            </a:r>
            <a:endParaRPr lang="fr-FR" sz="2800" dirty="0" smtClean="0"/>
          </a:p>
          <a:p>
            <a:pPr>
              <a:buFont typeface="Arial"/>
              <a:buChar char="•"/>
            </a:pPr>
            <a:r>
              <a:rPr lang="fr-FR" sz="2800" dirty="0"/>
              <a:t>Ergothérapie : </a:t>
            </a:r>
            <a:r>
              <a:rPr lang="fr-FR" sz="2800" dirty="0" smtClean="0"/>
              <a:t>« </a:t>
            </a:r>
            <a:r>
              <a:rPr lang="fr-FR" sz="2800" dirty="0" err="1" smtClean="0"/>
              <a:t>Pinch</a:t>
            </a:r>
            <a:r>
              <a:rPr lang="fr-FR" sz="2800" dirty="0" smtClean="0"/>
              <a:t> &amp; </a:t>
            </a:r>
            <a:r>
              <a:rPr lang="fr-FR" sz="2800" dirty="0" err="1" smtClean="0"/>
              <a:t>grasp</a:t>
            </a:r>
            <a:r>
              <a:rPr lang="fr-FR" sz="2800" dirty="0" smtClean="0"/>
              <a:t> », prise </a:t>
            </a:r>
            <a:r>
              <a:rPr lang="fr-FR" sz="2800" dirty="0"/>
              <a:t>de manches de différents </a:t>
            </a:r>
            <a:r>
              <a:rPr lang="fr-FR" sz="2800" dirty="0" smtClean="0"/>
              <a:t>diamètres</a:t>
            </a:r>
            <a:endParaRPr lang="fr-FR" sz="2800" dirty="0"/>
          </a:p>
          <a:p>
            <a:pPr>
              <a:buFont typeface="Arial"/>
              <a:buChar char="•"/>
            </a:pPr>
            <a:r>
              <a:rPr lang="fr-FR" sz="2800" dirty="0" smtClean="0"/>
              <a:t>Travail </a:t>
            </a:r>
            <a:r>
              <a:rPr lang="fr-FR" sz="2800" dirty="0"/>
              <a:t>actif contre résistance progressive</a:t>
            </a:r>
          </a:p>
          <a:p>
            <a:pPr>
              <a:buFont typeface="Arial"/>
              <a:buChar char="•"/>
            </a:pPr>
            <a:r>
              <a:rPr lang="fr-FR" sz="2800" dirty="0"/>
              <a:t>Si cicatrice hypertrophique, mise en place d’une compression de silicone.</a:t>
            </a:r>
          </a:p>
          <a:p>
            <a:pPr>
              <a:buFont typeface="Arial"/>
              <a:buChar char="•"/>
            </a:pPr>
            <a:r>
              <a:rPr lang="fr-FR" sz="2800" dirty="0" smtClean="0"/>
              <a:t>Travail de l’écart des commissures (++lambeau)</a:t>
            </a:r>
            <a:endParaRPr lang="fr-FR" sz="2800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8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7150" y="216227"/>
            <a:ext cx="4648200" cy="761924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Orthèse ou pas ?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234147" y="1460385"/>
            <a:ext cx="3810000" cy="4927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sz="2400" dirty="0" smtClean="0"/>
              <a:t>Adapter au cas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Inutile dans cas simples avec patient coopérant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Orthèse nocturne dynamique mais parfois statique 2 à 3 mois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Rarement orthèse jour et nuit: période limitée, gestes associés. Ne doit pas empêcher la kinésithérapie et l’</a:t>
            </a:r>
            <a:r>
              <a:rPr lang="fr-FR" sz="2400" dirty="0" err="1" smtClean="0"/>
              <a:t>autorééducation</a:t>
            </a:r>
            <a:r>
              <a:rPr lang="fr-FR" sz="2400" dirty="0" smtClean="0"/>
              <a:t> (1h/j)</a:t>
            </a:r>
            <a:endParaRPr lang="fr-FR" sz="2400" dirty="0"/>
          </a:p>
        </p:txBody>
      </p:sp>
      <p:pic>
        <p:nvPicPr>
          <p:cNvPr id="7" name="Image 6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pic>
        <p:nvPicPr>
          <p:cNvPr id="10" name="Image 9" descr="leva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25" y="1081151"/>
            <a:ext cx="3118556" cy="2072061"/>
          </a:xfrm>
          <a:prstGeom prst="rect">
            <a:avLst/>
          </a:prstGeom>
        </p:spPr>
      </p:pic>
      <p:pic>
        <p:nvPicPr>
          <p:cNvPr id="11" name="Image 10" descr="orthès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97" y="3280858"/>
            <a:ext cx="3695884" cy="1657967"/>
          </a:xfrm>
          <a:prstGeom prst="rect">
            <a:avLst/>
          </a:prstGeom>
        </p:spPr>
      </p:pic>
      <p:pic>
        <p:nvPicPr>
          <p:cNvPr id="12" name="Image 11" descr="orthès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03" y="5051342"/>
            <a:ext cx="2254378" cy="17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02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F06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936765"/>
            <a:ext cx="2704746" cy="2028560"/>
          </a:xfrm>
          <a:prstGeom prst="rect">
            <a:avLst/>
          </a:prstGeom>
        </p:spPr>
      </p:pic>
      <p:pic>
        <p:nvPicPr>
          <p:cNvPr id="7" name="Image 6" descr="DSCN1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00" y="936765"/>
            <a:ext cx="2704747" cy="2028560"/>
          </a:xfrm>
          <a:prstGeom prst="rect">
            <a:avLst/>
          </a:prstGeom>
        </p:spPr>
      </p:pic>
      <p:pic>
        <p:nvPicPr>
          <p:cNvPr id="8" name="Image 7" descr="DSCN15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08" y="936765"/>
            <a:ext cx="2630104" cy="19725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4147" y="2977417"/>
            <a:ext cx="839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Homme 54 ans Stade 3 D paume ouverte résultat à 3 mois </a:t>
            </a:r>
            <a:endParaRPr lang="fr-FR" dirty="0"/>
          </a:p>
        </p:txBody>
      </p:sp>
      <p:pic>
        <p:nvPicPr>
          <p:cNvPr id="10" name="Image 9" descr="logo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  <p:pic>
        <p:nvPicPr>
          <p:cNvPr id="11" name="Image 10" descr="IMG_166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8" y="3878315"/>
            <a:ext cx="2668710" cy="2001533"/>
          </a:xfrm>
          <a:prstGeom prst="rect">
            <a:avLst/>
          </a:prstGeom>
        </p:spPr>
      </p:pic>
      <p:pic>
        <p:nvPicPr>
          <p:cNvPr id="12" name="Image 11" descr="IMG_166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00" y="3878315"/>
            <a:ext cx="2700861" cy="2025646"/>
          </a:xfrm>
          <a:prstGeom prst="rect">
            <a:avLst/>
          </a:prstGeom>
        </p:spPr>
      </p:pic>
      <p:pic>
        <p:nvPicPr>
          <p:cNvPr id="13" name="Image 12" descr="IMG_166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5" y="3439082"/>
            <a:ext cx="2039846" cy="1529885"/>
          </a:xfrm>
          <a:prstGeom prst="rect">
            <a:avLst/>
          </a:prstGeom>
        </p:spPr>
      </p:pic>
      <p:pic>
        <p:nvPicPr>
          <p:cNvPr id="14" name="Image 13" descr="IMG_167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5" y="5006292"/>
            <a:ext cx="2039845" cy="15298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147" y="587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Homme </a:t>
            </a:r>
            <a:r>
              <a:rPr lang="fr-FR" dirty="0" smtClean="0"/>
              <a:t>51 </a:t>
            </a:r>
            <a:r>
              <a:rPr lang="fr-FR" dirty="0"/>
              <a:t>ans Stade </a:t>
            </a:r>
            <a:r>
              <a:rPr lang="fr-FR" dirty="0" smtClean="0"/>
              <a:t>4 P-D </a:t>
            </a:r>
            <a:r>
              <a:rPr lang="fr-FR" dirty="0"/>
              <a:t>paume ouverte résultat à </a:t>
            </a:r>
            <a:r>
              <a:rPr lang="fr-FR" dirty="0" smtClean="0"/>
              <a:t>2 </a:t>
            </a:r>
            <a:r>
              <a:rPr lang="fr-FR" dirty="0"/>
              <a:t>mois </a:t>
            </a:r>
          </a:p>
        </p:txBody>
      </p:sp>
    </p:spTree>
    <p:extLst>
      <p:ext uri="{BB962C8B-B14F-4D97-AF65-F5344CB8AC3E}">
        <p14:creationId xmlns:p14="http://schemas.microsoft.com/office/powerpoint/2010/main" val="3224138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25" y="1005616"/>
            <a:ext cx="3622827" cy="48304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14563" y="6077519"/>
            <a:ext cx="556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69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70768" y="375139"/>
            <a:ext cx="2987431" cy="894862"/>
          </a:xfrm>
        </p:spPr>
        <p:txBody>
          <a:bodyPr/>
          <a:lstStyle/>
          <a:p>
            <a:pPr algn="r"/>
            <a:r>
              <a:rPr lang="fr-FR" i="0" dirty="0" smtClean="0">
                <a:solidFill>
                  <a:srgbClr val="FFFF00"/>
                </a:solidFill>
              </a:rPr>
              <a:t>Etiologie</a:t>
            </a:r>
            <a:endParaRPr lang="fr-FR" i="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270001"/>
            <a:ext cx="7772400" cy="5333999"/>
          </a:xfrm>
          <a:effectLst/>
        </p:spPr>
        <p:txBody>
          <a:bodyPr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 smtClean="0">
                <a:solidFill>
                  <a:srgbClr val="95FBFB"/>
                </a:solidFill>
                <a:latin typeface="Arial"/>
                <a:cs typeface="Arial"/>
              </a:rPr>
              <a:t>Prolifération </a:t>
            </a:r>
            <a:r>
              <a:rPr lang="fr-FR" sz="2000" dirty="0">
                <a:solidFill>
                  <a:srgbClr val="95FBFB"/>
                </a:solidFill>
                <a:latin typeface="Arial"/>
                <a:cs typeface="Arial"/>
              </a:rPr>
              <a:t>anormale de fibroblastes + expression anormale de facteurs de croissance + modification de la matrice </a:t>
            </a:r>
            <a:r>
              <a:rPr lang="fr-FR" sz="2000" dirty="0" err="1">
                <a:solidFill>
                  <a:srgbClr val="95FBFB"/>
                </a:solidFill>
                <a:latin typeface="Arial"/>
                <a:cs typeface="Arial"/>
              </a:rPr>
              <a:t>extra-cellulaire</a:t>
            </a:r>
            <a:r>
              <a:rPr lang="fr-FR" sz="2000" dirty="0">
                <a:solidFill>
                  <a:srgbClr val="95FBFB"/>
                </a:solidFill>
                <a:latin typeface="Arial"/>
                <a:cs typeface="Arial"/>
              </a:rPr>
              <a:t> +/- hypoxie chronique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u="sng" dirty="0">
                <a:solidFill>
                  <a:srgbClr val="FFFF00"/>
                </a:solidFill>
              </a:rPr>
              <a:t>TGF </a:t>
            </a:r>
            <a:r>
              <a:rPr lang="fr-FR" sz="2000" u="sng" dirty="0" err="1" smtClean="0">
                <a:solidFill>
                  <a:srgbClr val="FFFF00"/>
                </a:solidFill>
              </a:rPr>
              <a:t>ß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>
                <a:sym typeface="Wingdings"/>
              </a:rPr>
              <a:t>(</a:t>
            </a:r>
            <a:r>
              <a:rPr lang="fr-FR" sz="2000" dirty="0" err="1" smtClean="0">
                <a:sym typeface="Wingdings"/>
              </a:rPr>
              <a:t>transforming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growth</a:t>
            </a:r>
            <a:r>
              <a:rPr lang="fr-FR" sz="2000" dirty="0" smtClean="0">
                <a:sym typeface="Wingdings"/>
              </a:rPr>
              <a:t> factor)</a:t>
            </a:r>
            <a:r>
              <a:rPr lang="fr-FR" sz="2000" dirty="0" smtClean="0"/>
              <a:t> </a:t>
            </a:r>
            <a:r>
              <a:rPr lang="fr-FR" sz="2000" dirty="0"/>
              <a:t>rôle majeur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/>
              <a:t>	Augmentation de la croissance des </a:t>
            </a:r>
            <a:r>
              <a:rPr lang="fr-FR" sz="2000" dirty="0" err="1"/>
              <a:t>myofibroblastes</a:t>
            </a:r>
            <a:r>
              <a:rPr lang="fr-FR" sz="2000" dirty="0"/>
              <a:t> et du collagène type III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TGF </a:t>
            </a:r>
            <a:r>
              <a:rPr lang="fr-FR" sz="2000" dirty="0">
                <a:solidFill>
                  <a:srgbClr val="FFFF00"/>
                </a:solidFill>
              </a:rPr>
              <a:t>alpha : </a:t>
            </a:r>
            <a:r>
              <a:rPr lang="fr-FR" sz="2000" dirty="0"/>
              <a:t>Rôle dans la contractilité des </a:t>
            </a:r>
            <a:r>
              <a:rPr lang="fr-FR" sz="2000" dirty="0" err="1"/>
              <a:t>myo</a:t>
            </a:r>
            <a:r>
              <a:rPr lang="fr-FR" sz="2000" dirty="0"/>
              <a:t>-fibroblastes </a:t>
            </a:r>
            <a:r>
              <a:rPr lang="fr-FR" sz="2000" dirty="0" smtClean="0"/>
              <a:t>-</a:t>
            </a:r>
            <a:r>
              <a:rPr lang="fr-FR" sz="2000" dirty="0"/>
              <a:t>Rétraction des brides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PDGF</a:t>
            </a:r>
            <a:r>
              <a:rPr lang="fr-FR" sz="2000" dirty="0"/>
              <a:t>: Effet </a:t>
            </a:r>
            <a:r>
              <a:rPr lang="fr-FR" sz="2000" dirty="0" smtClean="0"/>
              <a:t>mitogène (</a:t>
            </a:r>
            <a:r>
              <a:rPr lang="fr-FR" sz="2000" dirty="0" err="1"/>
              <a:t>Platelet-derived</a:t>
            </a:r>
            <a:r>
              <a:rPr lang="fr-FR" sz="2000" dirty="0"/>
              <a:t> </a:t>
            </a:r>
            <a:r>
              <a:rPr lang="fr-FR" sz="2000" dirty="0" err="1"/>
              <a:t>growth</a:t>
            </a:r>
            <a:r>
              <a:rPr lang="fr-FR" sz="2000" dirty="0"/>
              <a:t> </a:t>
            </a:r>
            <a:r>
              <a:rPr lang="fr-FR" sz="2000" dirty="0" smtClean="0"/>
              <a:t>factor)</a:t>
            </a:r>
            <a:endParaRPr lang="fr-FR" sz="2000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GM </a:t>
            </a:r>
            <a:r>
              <a:rPr lang="fr-FR" sz="2000" dirty="0" smtClean="0">
                <a:solidFill>
                  <a:schemeClr val="tx2"/>
                </a:solidFill>
              </a:rPr>
              <a:t>CSF (cytokine= </a:t>
            </a:r>
            <a:r>
              <a:rPr lang="fr-FR" sz="2000" dirty="0"/>
              <a:t>Granulocyte-macrophage </a:t>
            </a:r>
            <a:r>
              <a:rPr lang="fr-FR" sz="2000" dirty="0" err="1"/>
              <a:t>colony-stimulating</a:t>
            </a:r>
            <a:r>
              <a:rPr lang="fr-FR" sz="2000" dirty="0"/>
              <a:t> </a:t>
            </a:r>
            <a:r>
              <a:rPr lang="fr-FR" sz="2000" dirty="0" smtClean="0"/>
              <a:t>factor)</a:t>
            </a:r>
            <a:endParaRPr lang="fr-FR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>
                <a:solidFill>
                  <a:srgbClr val="FFFF00"/>
                </a:solidFill>
              </a:rPr>
              <a:t>Radicaux libres</a:t>
            </a:r>
            <a:r>
              <a:rPr lang="fr-FR" sz="2000" dirty="0"/>
              <a:t>: Rôle dans l’hypoxie tissulaire chronique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/>
              <a:t>Métallo-protéinases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Collagène - fibronectine – </a:t>
            </a:r>
            <a:r>
              <a:rPr lang="fr-FR" sz="2000" dirty="0" err="1">
                <a:solidFill>
                  <a:schemeClr val="tx2"/>
                </a:solidFill>
              </a:rPr>
              <a:t>protéoglycans</a:t>
            </a:r>
            <a:r>
              <a:rPr lang="fr-FR" sz="2000" dirty="0"/>
              <a:t>: constituants de la matrice </a:t>
            </a:r>
            <a:r>
              <a:rPr lang="fr-FR" sz="2000" dirty="0" err="1"/>
              <a:t>extra-cellulaire</a:t>
            </a:r>
            <a:endParaRPr lang="fr-FR" sz="2000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fr-FR" sz="2000" dirty="0">
                <a:solidFill>
                  <a:srgbClr val="FFFF00"/>
                </a:solidFill>
              </a:rPr>
              <a:t>HLA DR 3 : </a:t>
            </a:r>
            <a:r>
              <a:rPr lang="fr-FR" sz="2000" dirty="0"/>
              <a:t>cause </a:t>
            </a:r>
            <a:r>
              <a:rPr lang="fr-FR" sz="2000" dirty="0" smtClean="0"/>
              <a:t>génétique (Europe du Nord et de l’ouest)</a:t>
            </a:r>
            <a:endParaRPr lang="fr-FR" sz="2000" dirty="0"/>
          </a:p>
          <a:p>
            <a:pPr>
              <a:lnSpc>
                <a:spcPct val="90000"/>
              </a:lnSpc>
              <a:buFont typeface="Arial"/>
              <a:buChar char="•"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4" name="Image 3" descr="logo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46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51148" y="241509"/>
            <a:ext cx="2807052" cy="1143000"/>
          </a:xfrm>
        </p:spPr>
        <p:txBody>
          <a:bodyPr/>
          <a:lstStyle/>
          <a:p>
            <a:pPr algn="r"/>
            <a:r>
              <a:rPr lang="fr-FR" i="0" dirty="0" smtClean="0">
                <a:solidFill>
                  <a:srgbClr val="FFFF00"/>
                </a:solidFill>
              </a:rPr>
              <a:t>Clinique</a:t>
            </a:r>
            <a:endParaRPr lang="fr-FR" i="0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262424" y="861738"/>
            <a:ext cx="3810000" cy="526457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smtClean="0">
                <a:solidFill>
                  <a:srgbClr val="FFFF00"/>
                </a:solidFill>
              </a:rPr>
              <a:t>« NODULES ET CORDES »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Classification de </a:t>
            </a:r>
            <a:r>
              <a:rPr lang="fr-FR" dirty="0" smtClean="0">
                <a:solidFill>
                  <a:srgbClr val="FFFF00"/>
                </a:solidFill>
              </a:rPr>
              <a:t>Tubiana:</a:t>
            </a:r>
            <a:endParaRPr lang="fr-FR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fr-FR" dirty="0" smtClean="0"/>
              <a:t> P palmaire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/>
              <a:t>D digital</a:t>
            </a:r>
          </a:p>
          <a:p>
            <a:pPr>
              <a:buFontTx/>
              <a:buChar char="-"/>
            </a:pPr>
            <a:r>
              <a:rPr lang="fr-FR" dirty="0"/>
              <a:t> R récidive</a:t>
            </a:r>
          </a:p>
          <a:p>
            <a:pPr>
              <a:buFontTx/>
              <a:buChar char="-"/>
            </a:pPr>
            <a:r>
              <a:rPr lang="fr-FR" dirty="0"/>
              <a:t> H </a:t>
            </a:r>
            <a:r>
              <a:rPr lang="fr-FR" dirty="0" err="1"/>
              <a:t>hyperextension</a:t>
            </a:r>
            <a:r>
              <a:rPr lang="fr-FR" dirty="0"/>
              <a:t> </a:t>
            </a:r>
            <a:r>
              <a:rPr lang="fr-FR" dirty="0" smtClean="0"/>
              <a:t>IPD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Cotation propre des IPP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4" descr="DUPUYTREN 008.jpg"/>
          <p:cNvPicPr>
            <a:picLocks noGrp="1" noChangeAspect="1"/>
          </p:cNvPicPr>
          <p:nvPr/>
        </p:nvPicPr>
        <p:blipFill>
          <a:blip r:embed="rId3" cstate="print"/>
          <a:srcRect l="9021" r="13543" b="5796"/>
          <a:stretch>
            <a:fillRect/>
          </a:stretch>
        </p:blipFill>
        <p:spPr>
          <a:xfrm>
            <a:off x="3925372" y="1487084"/>
            <a:ext cx="4735312" cy="46085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 5" descr="log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5" y="112929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8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305675" y="269320"/>
            <a:ext cx="2512529" cy="11430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Stades 1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6" name="Picture 6" descr="st 1 bride palm Fayo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88" y="840820"/>
            <a:ext cx="3352800" cy="25146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Picture 8" descr="st Vach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88" y="3822359"/>
            <a:ext cx="3352800" cy="25146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Picture 9" descr="st 1 Mul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1853" y="1355170"/>
            <a:ext cx="2667000" cy="20002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Picture 7" descr="st 1 barnicau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1853" y="4279559"/>
            <a:ext cx="2667000" cy="20002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73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305675" y="269320"/>
            <a:ext cx="2512529" cy="114300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Stades 2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8" name="Picture 5" descr="st 1 D5 Mr Vo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3" y="855956"/>
            <a:ext cx="3689381" cy="276605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1" name="Picture 8" descr="Lenahan s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33" y="3918486"/>
            <a:ext cx="3689381" cy="276605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" name="Picture 7" descr="Clauz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489" y="1248478"/>
            <a:ext cx="3164715" cy="237353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3" name="Picture 9" descr="st 2  d5 Pe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7602" y="3968853"/>
            <a:ext cx="3080602" cy="230880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Image 6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01955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7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399429" y="269320"/>
            <a:ext cx="4418776" cy="77974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Stades 3 et 4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7" name="Picture 5" descr="st 3 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3" y="804391"/>
            <a:ext cx="3745676" cy="280831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Picture 7" descr="Dubord st 4 D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40" y="3828149"/>
            <a:ext cx="3745609" cy="280831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46205" y="395880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Gène fonctionnelle:</a:t>
            </a:r>
          </a:p>
          <a:p>
            <a:pPr>
              <a:buFontTx/>
              <a:buChar char="-"/>
            </a:pPr>
            <a:r>
              <a:rPr lang="fr-FR" dirty="0"/>
              <a:t> Serrer la main</a:t>
            </a:r>
          </a:p>
          <a:p>
            <a:pPr>
              <a:buFontTx/>
              <a:buChar char="-"/>
            </a:pPr>
            <a:r>
              <a:rPr lang="fr-FR" dirty="0"/>
              <a:t> Se laver la </a:t>
            </a:r>
            <a:r>
              <a:rPr lang="fr-FR" dirty="0" smtClean="0"/>
              <a:t>figure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 Mettre la main dans une poche</a:t>
            </a:r>
          </a:p>
          <a:p>
            <a:pPr>
              <a:buFontTx/>
              <a:buChar char="-"/>
            </a:pPr>
            <a:r>
              <a:rPr lang="fr-FR" dirty="0"/>
              <a:t> Mettre des gants</a:t>
            </a:r>
          </a:p>
          <a:p>
            <a:pPr>
              <a:buFontTx/>
              <a:buChar char="-"/>
            </a:pPr>
            <a:r>
              <a:rPr lang="fr-FR" dirty="0"/>
              <a:t> Essuyer une table</a:t>
            </a:r>
          </a:p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etc</a:t>
            </a:r>
            <a:endParaRPr lang="fr-FR" dirty="0"/>
          </a:p>
        </p:txBody>
      </p:sp>
      <p:pic>
        <p:nvPicPr>
          <p:cNvPr id="14" name="Picture 6" descr="st 3 Gir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2098" y="1306723"/>
            <a:ext cx="3536107" cy="2652081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" name="Image 7" descr="logo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9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90510" y="659190"/>
            <a:ext cx="6627695" cy="779740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Stades 4 Plusieurs doigts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8" name="Picture 5" descr="st 4 Barno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8" y="1582534"/>
            <a:ext cx="2902259" cy="217669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Picture 8" descr="st3 D4 D5 Lequ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28" y="4306667"/>
            <a:ext cx="2950364" cy="221277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1" name="Picture 6" descr="Schmitz st 4 D4 D5"/>
          <p:cNvPicPr>
            <a:picLocks noChangeAspect="1" noChangeArrowheads="1"/>
          </p:cNvPicPr>
          <p:nvPr/>
        </p:nvPicPr>
        <p:blipFill>
          <a:blip r:embed="rId4" cstate="print"/>
          <a:srcRect r="4200"/>
          <a:stretch>
            <a:fillRect/>
          </a:stretch>
        </p:blipFill>
        <p:spPr bwMode="auto">
          <a:xfrm>
            <a:off x="5706876" y="1582534"/>
            <a:ext cx="2788055" cy="218204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" name="Picture 7" descr="Mr Crouzet "/>
          <p:cNvPicPr>
            <a:picLocks noChangeAspect="1" noChangeArrowheads="1"/>
          </p:cNvPicPr>
          <p:nvPr/>
        </p:nvPicPr>
        <p:blipFill>
          <a:blip r:embed="rId5" cstate="print"/>
          <a:srcRect b="1630"/>
          <a:stretch>
            <a:fillRect/>
          </a:stretch>
        </p:blipFill>
        <p:spPr bwMode="auto">
          <a:xfrm>
            <a:off x="5706876" y="4306667"/>
            <a:ext cx="2822087" cy="222139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Image 6" descr="logo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248993"/>
            <a:ext cx="2668710" cy="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84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ès chir ortho 1">
  <a:themeElements>
    <a:clrScheme name="Reflet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Reflet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Reflet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1124</Words>
  <Application>Microsoft Macintosh PowerPoint</Application>
  <PresentationFormat>Présentation à l'écran (4:3)</PresentationFormat>
  <Paragraphs>226</Paragraphs>
  <Slides>36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alès chir ortho 1</vt:lpstr>
      <vt:lpstr>La Maladie de Dupuytren Traitement chirurgical et rééducation précoce </vt:lpstr>
      <vt:lpstr>Localisation</vt:lpstr>
      <vt:lpstr>Etiologie</vt:lpstr>
      <vt:lpstr>Etiologie</vt:lpstr>
      <vt:lpstr>Clinique</vt:lpstr>
      <vt:lpstr>Stades 1</vt:lpstr>
      <vt:lpstr>Stades 2</vt:lpstr>
      <vt:lpstr>Stades 3 et 4</vt:lpstr>
      <vt:lpstr>Stades 4 Plusieurs doigts</vt:lpstr>
      <vt:lpstr>Traitement</vt:lpstr>
      <vt:lpstr>Aponévrotomie à l’aiguille</vt:lpstr>
      <vt:lpstr>INDICATIONS / AIGUILLES</vt:lpstr>
      <vt:lpstr>Homme de 68 ans, insuffisant cardiaque, artéritique, DID, tabagique. Stade 3 fort PD </vt:lpstr>
      <vt:lpstr>REINJECTION GRAISSE</vt:lpstr>
      <vt:lpstr>INDICATIONS REINJECTION</vt:lpstr>
      <vt:lpstr>COLLAGENASES</vt:lpstr>
      <vt:lpstr>APONEVRECTOMIE</vt:lpstr>
      <vt:lpstr>LES GRANDS PRINCIPES</vt:lpstr>
      <vt:lpstr>Les incisions</vt:lpstr>
      <vt:lpstr>Les lambeaux commissuraux</vt:lpstr>
      <vt:lpstr>Les brides palmaires</vt:lpstr>
      <vt:lpstr>Les brides digitales</vt:lpstr>
      <vt:lpstr>Les brides atypiques</vt:lpstr>
      <vt:lpstr>Les greffes de peau</vt:lpstr>
      <vt:lpstr>Stade 3 D5 greffe coupe feu</vt:lpstr>
      <vt:lpstr>Les amputations stades 4 +</vt:lpstr>
      <vt:lpstr>Indications CHIRURGICALES</vt:lpstr>
      <vt:lpstr>Post opératoire: Conditionne le résultat</vt:lpstr>
      <vt:lpstr>Présentation PowerPoint</vt:lpstr>
      <vt:lpstr>But de la rééducation</vt:lpstr>
      <vt:lpstr>Attention aux pièges !</vt:lpstr>
      <vt:lpstr>1ère Phase:J0-J15 ou J45 (paume ouverte)</vt:lpstr>
      <vt:lpstr>Phase 2: plaie cicatrisée</vt:lpstr>
      <vt:lpstr>Orthèse ou pas 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Maladie de Dupuytren  </dc:title>
  <dc:creator>Richard BERACASSAT</dc:creator>
  <cp:lastModifiedBy>Richard BERACASSAT</cp:lastModifiedBy>
  <cp:revision>81</cp:revision>
  <dcterms:created xsi:type="dcterms:W3CDTF">2014-05-13T10:35:03Z</dcterms:created>
  <dcterms:modified xsi:type="dcterms:W3CDTF">2014-05-27T15:44:12Z</dcterms:modified>
</cp:coreProperties>
</file>