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70" r:id="rId14"/>
    <p:sldId id="272" r:id="rId15"/>
    <p:sldId id="275" r:id="rId16"/>
    <p:sldId id="273" r:id="rId17"/>
    <p:sldId id="277" r:id="rId18"/>
    <p:sldId id="274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2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16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54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64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85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24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30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85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33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47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5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92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B6BE-F865-FF48-98B3-76076B6F4DD3}" type="datetimeFigureOut">
              <a:rPr lang="fr-FR" smtClean="0"/>
              <a:t>13/10/13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4B59-A047-7444-8090-C2EA2F8499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95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file://localhost/Users/admin/Desktop/DSCN001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file://localhost/Users/admin/Desktop/DSCN0016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file://localhost/Users/admin/Desktop/DSCN0017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file://localhost/Users/admin/Desktop/DSCN0017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admin/Desktop/DSCN0003.JPG" TargetMode="External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file://localhost/Users/admin/Desktop/DSCN0024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admin/Documents/E%CC%81PAULE/PTEinverse%CC%81e/PTEctrlRX3.JPG" TargetMode="External"/><Relationship Id="rId4" Type="http://schemas.openxmlformats.org/officeDocument/2006/relationships/image" Target="../media/image4.JPG"/><Relationship Id="rId5" Type="http://schemas.openxmlformats.org/officeDocument/2006/relationships/image" Target="file://localhost/Users/admin/Documents/E%CC%81PAULE/PTEinverse%CC%81e/PTEctrlRX2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file://localhost/Users/admin/Desktop/DSCN0023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file://localhost/Users/admin/Desktop/DSCN0020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admin/Desktop/DSCN0018.JPG" TargetMode="External"/><Relationship Id="rId4" Type="http://schemas.openxmlformats.org/officeDocument/2006/relationships/image" Target="../media/image8.JPG"/><Relationship Id="rId5" Type="http://schemas.openxmlformats.org/officeDocument/2006/relationships/image" Target="file://localhost/Users/admin/Desktop/DSCN0019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75200"/>
            <a:ext cx="7772400" cy="1470025"/>
          </a:xfrm>
        </p:spPr>
        <p:txBody>
          <a:bodyPr>
            <a:noAutofit/>
          </a:bodyPr>
          <a:lstStyle/>
          <a:p>
            <a:r>
              <a:rPr lang="fr-FR" sz="4800" b="1" dirty="0" smtClean="0"/>
              <a:t>QUAND LA CHIRURGIE DE L’ÉPAULE SE COMPLIQUE…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5653258"/>
            <a:ext cx="7207418" cy="560345"/>
          </a:xfrm>
        </p:spPr>
        <p:txBody>
          <a:bodyPr>
            <a:normAutofit/>
          </a:bodyPr>
          <a:lstStyle/>
          <a:p>
            <a:pPr algn="r"/>
            <a:r>
              <a:rPr lang="fr-FR" sz="2400" dirty="0" smtClean="0">
                <a:solidFill>
                  <a:schemeClr val="bg1"/>
                </a:solidFill>
              </a:rPr>
              <a:t>X.NICOLAY</a:t>
            </a:r>
            <a:r>
              <a:rPr lang="fr-FR" sz="2400" dirty="0" smtClean="0"/>
              <a:t>      </a:t>
            </a:r>
            <a:r>
              <a:rPr lang="fr-FR" sz="2400" dirty="0" smtClean="0">
                <a:solidFill>
                  <a:schemeClr val="bg1"/>
                </a:solidFill>
              </a:rPr>
              <a:t>ALES  CHIR-ORTHO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3" y="3702971"/>
            <a:ext cx="3511294" cy="26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1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10152"/>
            <a:ext cx="8229600" cy="1170500"/>
          </a:xfrm>
        </p:spPr>
        <p:txBody>
          <a:bodyPr/>
          <a:lstStyle/>
          <a:p>
            <a:r>
              <a:rPr lang="fr-FR" b="1" dirty="0" smtClean="0"/>
              <a:t>2</a:t>
            </a:r>
            <a:r>
              <a:rPr lang="fr-FR" b="1" baseline="30000" dirty="0" smtClean="0"/>
              <a:t>ÈME</a:t>
            </a:r>
            <a:r>
              <a:rPr lang="fr-FR" b="1" dirty="0" smtClean="0"/>
              <a:t> ACCIDENT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65902"/>
            <a:ext cx="8229600" cy="3760262"/>
          </a:xfrm>
        </p:spPr>
        <p:txBody>
          <a:bodyPr/>
          <a:lstStyle/>
          <a:p>
            <a:r>
              <a:rPr lang="fr-FR" dirty="0" smtClean="0"/>
              <a:t>Chute le jour de sa sortie (J+65) du centre de </a:t>
            </a:r>
            <a:r>
              <a:rPr lang="fr-FR" dirty="0" err="1" smtClean="0"/>
              <a:t>réeducation</a:t>
            </a:r>
            <a:r>
              <a:rPr lang="fr-FR" dirty="0" smtClean="0"/>
              <a:t> sur le côté ..GAUCHE…..</a:t>
            </a:r>
          </a:p>
          <a:p>
            <a:r>
              <a:rPr lang="fr-FR" dirty="0" smtClean="0"/>
              <a:t>FRACTURE SUPRA CONDYLIENNE DU COUDE…</a:t>
            </a:r>
          </a:p>
          <a:p>
            <a:r>
              <a:rPr lang="fr-FR" dirty="0" smtClean="0"/>
              <a:t>Manque de courage ou désespoir:</a:t>
            </a:r>
          </a:p>
          <a:p>
            <a:pPr lvl="1"/>
            <a:r>
              <a:rPr lang="fr-FR" dirty="0" smtClean="0"/>
              <a:t>TRAITEMENT ORTHOPÉDIQUE: IMMOBILISATION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02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DSCN0018.JPG" descr="/Users/admin/Desktop/DSCN0018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9894" b="13336"/>
          <a:stretch/>
        </p:blipFill>
        <p:spPr>
          <a:xfrm>
            <a:off x="282242" y="274638"/>
            <a:ext cx="8558507" cy="6415943"/>
          </a:xfrm>
        </p:spPr>
      </p:pic>
      <p:sp>
        <p:nvSpPr>
          <p:cNvPr id="6" name="Flèche vers la gauche 5"/>
          <p:cNvSpPr/>
          <p:nvPr/>
        </p:nvSpPr>
        <p:spPr>
          <a:xfrm rot="20541818">
            <a:off x="5580694" y="3373681"/>
            <a:ext cx="1744769" cy="50027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56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3</a:t>
            </a:r>
            <a:r>
              <a:rPr lang="fr-FR" b="1" baseline="30000" dirty="0" smtClean="0"/>
              <a:t>ÈME</a:t>
            </a:r>
            <a:r>
              <a:rPr lang="fr-FR" b="1" dirty="0" smtClean="0"/>
              <a:t> ACCIDENT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PARALYSIE RADIALE 4 jours plus tard…</a:t>
            </a:r>
          </a:p>
          <a:p>
            <a:r>
              <a:rPr lang="fr-FR" dirty="0" smtClean="0"/>
              <a:t>3</a:t>
            </a:r>
            <a:r>
              <a:rPr lang="fr-FR" baseline="30000" dirty="0" smtClean="0"/>
              <a:t>ème</a:t>
            </a:r>
            <a:r>
              <a:rPr lang="fr-FR" dirty="0" smtClean="0"/>
              <a:t> retour à « l’envoyeur »</a:t>
            </a:r>
          </a:p>
          <a:p>
            <a:r>
              <a:rPr lang="fr-FR" dirty="0" smtClean="0"/>
              <a:t>OSTÉOSYNTHÈSE ET NEUROLYSE RADIALE</a:t>
            </a:r>
          </a:p>
          <a:p>
            <a:pPr lvl="1"/>
            <a:r>
              <a:rPr lang="fr-FR" dirty="0" smtClean="0"/>
              <a:t>Pas de possibilité de mise en place d’une plaque vissée devant la petite taille de l’humérus…</a:t>
            </a:r>
          </a:p>
          <a:p>
            <a:pPr lvl="1"/>
            <a:r>
              <a:rPr lang="fr-FR" dirty="0" smtClean="0"/>
              <a:t>Cerclages et vis…..</a:t>
            </a:r>
          </a:p>
          <a:p>
            <a:r>
              <a:rPr lang="fr-FR" dirty="0" smtClean="0"/>
              <a:t>A FORCE DE TE RATRAPPER AUX BRANCHES, ELLES VONT CASSER..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075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DSCN0016.JPG" descr="/Users/admin/Desktop/DSCN0016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2911" r="35157" b="2898"/>
          <a:stretch/>
        </p:blipFill>
        <p:spPr>
          <a:xfrm>
            <a:off x="457200" y="486048"/>
            <a:ext cx="3349625" cy="5652983"/>
          </a:xfrm>
        </p:spPr>
      </p:pic>
      <p:sp>
        <p:nvSpPr>
          <p:cNvPr id="5" name="ZoneTexte 4"/>
          <p:cNvSpPr txBox="1"/>
          <p:nvPr/>
        </p:nvSpPr>
        <p:spPr>
          <a:xfrm>
            <a:off x="4395346" y="2565136"/>
            <a:ext cx="4404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 Je ne suis pas mécontent!.... »</a:t>
            </a:r>
          </a:p>
          <a:p>
            <a:endParaRPr lang="fr-FR" sz="2000" b="1" dirty="0"/>
          </a:p>
          <a:p>
            <a:r>
              <a:rPr lang="fr-FR" sz="2000" b="1" dirty="0" smtClean="0"/>
              <a:t>Elle récupère de sa paralysie radiale</a:t>
            </a:r>
          </a:p>
          <a:p>
            <a:r>
              <a:rPr lang="fr-FR" sz="2000" b="1" dirty="0" smtClean="0"/>
              <a:t> quelques jours plus tard:</a:t>
            </a:r>
          </a:p>
          <a:p>
            <a:endParaRPr lang="fr-FR" sz="2000" b="1" dirty="0"/>
          </a:p>
          <a:p>
            <a:r>
              <a:rPr lang="fr-FR" sz="2000" b="1" dirty="0" smtClean="0"/>
              <a:t>« Je suis content! »</a:t>
            </a:r>
          </a:p>
          <a:p>
            <a:endParaRPr lang="fr-FR" sz="2000" b="1" dirty="0" smtClean="0"/>
          </a:p>
          <a:p>
            <a:endParaRPr lang="fr-FR" sz="2000" b="1" dirty="0"/>
          </a:p>
          <a:p>
            <a:r>
              <a:rPr lang="fr-FR" sz="2000" b="1" dirty="0" smtClean="0"/>
              <a:t>Je fais une radiographie de face… </a:t>
            </a:r>
          </a:p>
        </p:txBody>
      </p:sp>
    </p:spTree>
    <p:extLst>
      <p:ext uri="{BB962C8B-B14F-4D97-AF65-F5344CB8AC3E}">
        <p14:creationId xmlns:p14="http://schemas.microsoft.com/office/powerpoint/2010/main" val="253079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4</a:t>
            </a:r>
            <a:r>
              <a:rPr lang="fr-FR" b="1" baseline="30000" dirty="0" smtClean="0"/>
              <a:t>ème</a:t>
            </a:r>
            <a:r>
              <a:rPr lang="fr-FR" b="1" dirty="0" smtClean="0"/>
              <a:t> ACCIDENT</a:t>
            </a:r>
            <a:endParaRPr lang="fr-FR" b="1" dirty="0"/>
          </a:p>
        </p:txBody>
      </p:sp>
      <p:pic>
        <p:nvPicPr>
          <p:cNvPr id="4" name="DSCN0017.JPG" descr="/Users/admin/Desktop/DSCN0017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13336" r="32175" b="13336"/>
          <a:stretch/>
        </p:blipFill>
        <p:spPr>
          <a:xfrm>
            <a:off x="734632" y="1600200"/>
            <a:ext cx="2751761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851372" y="1920087"/>
            <a:ext cx="48354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C’EST LE DRAME..</a:t>
            </a:r>
          </a:p>
          <a:p>
            <a:endParaRPr lang="fr-FR" sz="2800" b="1" dirty="0" smtClean="0"/>
          </a:p>
          <a:p>
            <a:r>
              <a:rPr lang="fr-FR" sz="2400" dirty="0" smtClean="0"/>
              <a:t>Mobilisation en varus sur</a:t>
            </a:r>
          </a:p>
          <a:p>
            <a:r>
              <a:rPr lang="fr-FR" sz="2400" dirty="0" smtClean="0"/>
              <a:t> la première vis d’ostéosynthèse…</a:t>
            </a:r>
          </a:p>
          <a:p>
            <a:endParaRPr lang="fr-FR" sz="2400" dirty="0" smtClean="0"/>
          </a:p>
          <a:p>
            <a:r>
              <a:rPr lang="fr-FR" sz="2400" dirty="0" smtClean="0"/>
              <a:t>Décision de traitement orthopédique</a:t>
            </a:r>
          </a:p>
          <a:p>
            <a:endParaRPr lang="fr-FR" sz="2400" dirty="0"/>
          </a:p>
          <a:p>
            <a:r>
              <a:rPr lang="fr-FR" sz="2400" dirty="0" err="1" smtClean="0"/>
              <a:t>Re</a:t>
            </a:r>
            <a:r>
              <a:rPr lang="fr-FR" sz="2400" dirty="0" smtClean="0"/>
              <a:t>-immobilisation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3009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4</a:t>
            </a:r>
            <a:r>
              <a:rPr lang="fr-FR" b="1" baseline="30000" dirty="0" smtClean="0"/>
              <a:t>ème</a:t>
            </a:r>
            <a:r>
              <a:rPr lang="fr-FR" b="1" dirty="0" smtClean="0"/>
              <a:t> ACCIDENT</a:t>
            </a:r>
            <a:endParaRPr lang="fr-FR" b="1" dirty="0"/>
          </a:p>
        </p:txBody>
      </p:sp>
      <p:pic>
        <p:nvPicPr>
          <p:cNvPr id="4" name="DSCN0017.JPG" descr="/Users/admin/Desktop/DSCN0017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13336" r="32175" b="13336"/>
          <a:stretch/>
        </p:blipFill>
        <p:spPr>
          <a:xfrm>
            <a:off x="734632" y="1600200"/>
            <a:ext cx="2751761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851372" y="1920087"/>
            <a:ext cx="48354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C’EST LE DRAME..</a:t>
            </a:r>
          </a:p>
          <a:p>
            <a:endParaRPr lang="fr-FR" sz="2800" b="1" dirty="0" smtClean="0"/>
          </a:p>
          <a:p>
            <a:r>
              <a:rPr lang="fr-FR" sz="2400" dirty="0" smtClean="0"/>
              <a:t>Mobilisation en varus sur</a:t>
            </a:r>
          </a:p>
          <a:p>
            <a:r>
              <a:rPr lang="fr-FR" sz="2400" dirty="0" smtClean="0"/>
              <a:t> la première vis d’ostéosynthèse…</a:t>
            </a:r>
          </a:p>
          <a:p>
            <a:endParaRPr lang="fr-FR" sz="2400" dirty="0" smtClean="0"/>
          </a:p>
          <a:p>
            <a:r>
              <a:rPr lang="fr-FR" sz="2400" dirty="0" smtClean="0"/>
              <a:t>Décision de traitement orthopédique</a:t>
            </a:r>
          </a:p>
          <a:p>
            <a:endParaRPr lang="fr-FR" sz="2400" dirty="0"/>
          </a:p>
          <a:p>
            <a:r>
              <a:rPr lang="fr-FR" sz="2400" dirty="0" err="1" smtClean="0"/>
              <a:t>Re</a:t>
            </a:r>
            <a:r>
              <a:rPr lang="fr-FR" sz="2400" dirty="0" smtClean="0"/>
              <a:t>-immobilisation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4189355" y="5204982"/>
            <a:ext cx="449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Ç</a:t>
            </a:r>
            <a:r>
              <a:rPr lang="fr-FR" sz="3600" b="1" dirty="0" smtClean="0"/>
              <a:t>a va s’arrêter quand?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95187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-136525"/>
            <a:ext cx="8229600" cy="1143000"/>
          </a:xfrm>
        </p:spPr>
        <p:txBody>
          <a:bodyPr/>
          <a:lstStyle/>
          <a:p>
            <a:r>
              <a:rPr lang="fr-FR" b="1" dirty="0" smtClean="0"/>
              <a:t>SUITES DES ÉVÉNEMENTS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511055" y="828857"/>
            <a:ext cx="2565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3 mois plus tard</a:t>
            </a:r>
            <a:endParaRPr lang="fr-FR" sz="2800" b="1" dirty="0"/>
          </a:p>
        </p:txBody>
      </p:sp>
      <p:pic>
        <p:nvPicPr>
          <p:cNvPr id="3" name="DSCN0003.JPG" descr="/Users/admin/Desktop/DSCN0003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5"/>
          <a:stretch/>
        </p:blipFill>
        <p:spPr>
          <a:xfrm>
            <a:off x="4444619" y="1555821"/>
            <a:ext cx="4242181" cy="5227465"/>
          </a:xfrm>
          <a:prstGeom prst="rect">
            <a:avLst/>
          </a:prstGeom>
        </p:spPr>
      </p:pic>
      <p:pic>
        <p:nvPicPr>
          <p:cNvPr id="9" name="Image 8" descr="screenshot_2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0" y="1128611"/>
            <a:ext cx="2955419" cy="52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3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RÉSULTAT À 18 MOIS</a:t>
            </a:r>
            <a:endParaRPr lang="fr-FR" dirty="0"/>
          </a:p>
        </p:txBody>
      </p:sp>
      <p:pic>
        <p:nvPicPr>
          <p:cNvPr id="4" name="Espace réservé du contenu 3" descr="IMG_122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1" t="-60570" r="-150547" b="-54878"/>
          <a:stretch/>
        </p:blipFill>
        <p:spPr>
          <a:xfrm>
            <a:off x="308515" y="-1256833"/>
            <a:ext cx="8229600" cy="10573695"/>
          </a:xfrm>
        </p:spPr>
      </p:pic>
      <p:pic>
        <p:nvPicPr>
          <p:cNvPr id="5" name="Image 4" descr="IMG_12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86" y="1799253"/>
            <a:ext cx="3507940" cy="46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4904" y="-98925"/>
            <a:ext cx="8229600" cy="1143000"/>
          </a:xfrm>
        </p:spPr>
        <p:txBody>
          <a:bodyPr/>
          <a:lstStyle/>
          <a:p>
            <a:r>
              <a:rPr lang="fr-FR" b="1" dirty="0" smtClean="0"/>
              <a:t>RÉSULTAT À 18 MOIS</a:t>
            </a:r>
            <a:endParaRPr lang="fr-FR" b="1" dirty="0"/>
          </a:p>
        </p:txBody>
      </p:sp>
      <p:pic>
        <p:nvPicPr>
          <p:cNvPr id="4" name="Espace réservé du contenu 3" descr="DSCN080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13336" r="16528" b="13336"/>
          <a:stretch/>
        </p:blipFill>
        <p:spPr>
          <a:xfrm>
            <a:off x="112063" y="843845"/>
            <a:ext cx="3782930" cy="3028762"/>
          </a:xfrm>
        </p:spPr>
      </p:pic>
      <p:pic>
        <p:nvPicPr>
          <p:cNvPr id="5" name="Image 4" descr="DSCN08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2" r="8779"/>
          <a:stretch/>
        </p:blipFill>
        <p:spPr>
          <a:xfrm>
            <a:off x="4233477" y="843845"/>
            <a:ext cx="4599237" cy="3079998"/>
          </a:xfrm>
          <a:prstGeom prst="rect">
            <a:avLst/>
          </a:prstGeom>
        </p:spPr>
      </p:pic>
      <p:pic>
        <p:nvPicPr>
          <p:cNvPr id="6" name="Image 5" descr="DSCN08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-4441" r="7304" b="8511"/>
          <a:stretch/>
        </p:blipFill>
        <p:spPr>
          <a:xfrm>
            <a:off x="112063" y="3891617"/>
            <a:ext cx="3467140" cy="29663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726406" y="3923843"/>
            <a:ext cx="54883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PAS DE DOULEUR!!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RÉCUPÉRATION DE LA PARALYSIE RADIALE</a:t>
            </a:r>
          </a:p>
          <a:p>
            <a:endParaRPr lang="fr-FR" sz="2000" b="1" dirty="0"/>
          </a:p>
          <a:p>
            <a:r>
              <a:rPr lang="fr-FR" sz="2000" b="1" dirty="0" smtClean="0"/>
              <a:t>SATISFAITE DE LA FONCTION</a:t>
            </a:r>
          </a:p>
          <a:p>
            <a:endParaRPr lang="fr-FR" sz="2000" b="1" dirty="0"/>
          </a:p>
          <a:p>
            <a:r>
              <a:rPr lang="fr-FR" sz="2000" b="1" dirty="0" smtClean="0"/>
              <a:t>OMARTHROSE EXCENTÉE DROITE DOULOUREUSE: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                   « VOUS M’OPÉREZ, DOCTEUR ?.... »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98777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DOLÉANCES ET DIAGNOSTIC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Douleurs chroniques invalidantes de l ’épaule gauche</a:t>
            </a:r>
          </a:p>
          <a:p>
            <a:r>
              <a:rPr lang="fr-FR" dirty="0" smtClean="0"/>
              <a:t> 81 ans, ans, droitière</a:t>
            </a:r>
          </a:p>
          <a:p>
            <a:r>
              <a:rPr lang="fr-FR" dirty="0" smtClean="0"/>
              <a:t>Douleurs résistantes au traitement médical</a:t>
            </a:r>
          </a:p>
          <a:p>
            <a:r>
              <a:rPr lang="fr-FR" dirty="0" smtClean="0"/>
              <a:t>Position main bouche encore possible</a:t>
            </a:r>
          </a:p>
          <a:p>
            <a:r>
              <a:rPr lang="fr-FR" dirty="0" smtClean="0"/>
              <a:t>OMARTHROSE EXCENTRÉE par vaste rupture de la coiffe des rotateurs, ancienne</a:t>
            </a:r>
          </a:p>
          <a:p>
            <a:r>
              <a:rPr lang="fr-FR" dirty="0" smtClean="0"/>
              <a:t>Bilan: radios et </a:t>
            </a:r>
            <a:r>
              <a:rPr lang="fr-FR" dirty="0" err="1" smtClean="0"/>
              <a:t>arthroscanner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0053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OMARTHROSE EXCENTRÉE</a:t>
            </a:r>
            <a:endParaRPr lang="fr-FR" b="1" dirty="0"/>
          </a:p>
        </p:txBody>
      </p:sp>
      <p:pic>
        <p:nvPicPr>
          <p:cNvPr id="4" name="DSCN0024.JPG" descr="/Users/admin/Desktop/DSCN0024.JPG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200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ARTHROPLASTIE TOTALE INVERSÉE</a:t>
            </a:r>
            <a:endParaRPr lang="fr-FR" b="1" dirty="0"/>
          </a:p>
        </p:txBody>
      </p:sp>
      <p:pic>
        <p:nvPicPr>
          <p:cNvPr id="4" name="PTEctrlRX3.JPG" descr="/Users/admin/Documents/ÉPAULE/PTEinversée/PTEctrlRX3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6764" b="-19423"/>
          <a:stretch/>
        </p:blipFill>
        <p:spPr>
          <a:xfrm>
            <a:off x="180125" y="1417638"/>
            <a:ext cx="9063485" cy="6239794"/>
          </a:xfrm>
        </p:spPr>
      </p:pic>
      <p:pic>
        <p:nvPicPr>
          <p:cNvPr id="5" name="PTEctrlRX2.JPG" descr="/Users/admin/Documents/ÉPAULE/PTEinversée/PTEctrlRX2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2294" y="2074401"/>
            <a:ext cx="5254100" cy="39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1</a:t>
            </a:r>
            <a:r>
              <a:rPr lang="fr-FR" b="1" baseline="30000" dirty="0" smtClean="0"/>
              <a:t>ER</a:t>
            </a:r>
            <a:r>
              <a:rPr lang="fr-FR" b="1" dirty="0" smtClean="0"/>
              <a:t> ACCIDENT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Préparation humérale diaphysaire:</a:t>
            </a:r>
          </a:p>
          <a:p>
            <a:pPr lvl="1"/>
            <a:r>
              <a:rPr lang="fr-FR" dirty="0" smtClean="0"/>
              <a:t>FRACTURE HUMÉRALE </a:t>
            </a:r>
            <a:r>
              <a:rPr lang="fr-FR" dirty="0" err="1" smtClean="0"/>
              <a:t>spiroïde</a:t>
            </a:r>
            <a:r>
              <a:rPr lang="fr-FR" dirty="0" smtClean="0"/>
              <a:t> </a:t>
            </a:r>
            <a:r>
              <a:rPr lang="fr-FR" dirty="0" err="1" smtClean="0"/>
              <a:t>per-opératoire</a:t>
            </a:r>
            <a:endParaRPr lang="fr-FR" dirty="0" smtClean="0"/>
          </a:p>
          <a:p>
            <a:r>
              <a:rPr lang="fr-FR" dirty="0" smtClean="0"/>
              <a:t>OSTÉOSYNTHÈSE HUMÉRALE:</a:t>
            </a:r>
          </a:p>
          <a:p>
            <a:pPr lvl="1"/>
            <a:r>
              <a:rPr lang="fr-FR" dirty="0" smtClean="0"/>
              <a:t>L’humérus est trop petit pour une plaque vissée..</a:t>
            </a:r>
          </a:p>
          <a:p>
            <a:pPr lvl="1"/>
            <a:r>
              <a:rPr lang="fr-FR" dirty="0" smtClean="0"/>
              <a:t>On réalise une ostéosynthèse par triple vissage</a:t>
            </a:r>
          </a:p>
          <a:p>
            <a:r>
              <a:rPr lang="fr-FR" dirty="0" smtClean="0"/>
              <a:t>IMPOSSIBILITÉ DE FAIRE L’ARTHROPLASTIE..</a:t>
            </a:r>
          </a:p>
          <a:p>
            <a:pPr lvl="1"/>
            <a:r>
              <a:rPr lang="fr-FR" dirty="0" smtClean="0"/>
              <a:t>Humérus torve de profil, trop fin, 3 vis….</a:t>
            </a:r>
          </a:p>
        </p:txBody>
      </p:sp>
    </p:spTree>
    <p:extLst>
      <p:ext uri="{BB962C8B-B14F-4D97-AF65-F5344CB8AC3E}">
        <p14:creationId xmlns:p14="http://schemas.microsoft.com/office/powerpoint/2010/main" val="136673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NE PAS PERDRE SON CALME!...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ARTHROPLASTIE HUMÉRALE MÉTAPHYSAIRE </a:t>
            </a:r>
            <a:endParaRPr lang="fr-FR" dirty="0"/>
          </a:p>
        </p:txBody>
      </p:sp>
      <p:pic>
        <p:nvPicPr>
          <p:cNvPr id="4" name="DSCN0023.JPG" descr="/Users/admin/Desktop/DSCN0023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1" b="17181"/>
          <a:stretch/>
        </p:blipFill>
        <p:spPr>
          <a:xfrm>
            <a:off x="660400" y="2500971"/>
            <a:ext cx="7802880" cy="392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8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7126"/>
            <a:ext cx="8229600" cy="1195403"/>
          </a:xfrm>
        </p:spPr>
        <p:txBody>
          <a:bodyPr>
            <a:normAutofit/>
          </a:bodyPr>
          <a:lstStyle/>
          <a:p>
            <a:r>
              <a:rPr lang="fr-FR" b="1" dirty="0" smtClean="0"/>
              <a:t>SUITES OPÉRATOIRES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28162"/>
            <a:ext cx="8229600" cy="3698001"/>
          </a:xfrm>
        </p:spPr>
        <p:txBody>
          <a:bodyPr/>
          <a:lstStyle/>
          <a:p>
            <a:r>
              <a:rPr lang="fr-FR" dirty="0" smtClean="0"/>
              <a:t>Simples et transfert en convalescence</a:t>
            </a:r>
          </a:p>
          <a:p>
            <a:pPr lvl="1"/>
            <a:r>
              <a:rPr lang="fr-FR" dirty="0" smtClean="0"/>
              <a:t>« mobilisation douce à l’exclusion de toute rotation »</a:t>
            </a:r>
          </a:p>
          <a:p>
            <a:pPr lvl="1"/>
            <a:r>
              <a:rPr lang="fr-FR" dirty="0" smtClean="0"/>
              <a:t>« CRAC » douleur et impotence à J+20</a:t>
            </a:r>
          </a:p>
          <a:p>
            <a:pPr lvl="1"/>
            <a:r>
              <a:rPr lang="fr-FR" dirty="0" smtClean="0"/>
              <a:t> retour à « l’envoyeur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871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AÏE, AÏE, AÏE..</a:t>
            </a:r>
            <a:endParaRPr lang="fr-FR" b="1" dirty="0"/>
          </a:p>
        </p:txBody>
      </p:sp>
      <p:pic>
        <p:nvPicPr>
          <p:cNvPr id="4" name="DSCN0020.JPG" descr="/Users/admin/Desktop/DSCN0020.JPG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639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TRAITEMENT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Décision de traitement orthopédique</a:t>
            </a:r>
          </a:p>
          <a:p>
            <a:r>
              <a:rPr lang="fr-FR" dirty="0" smtClean="0"/>
              <a:t>Immobilisation 4 semaines</a:t>
            </a:r>
          </a:p>
          <a:p>
            <a:r>
              <a:rPr lang="fr-FR" dirty="0" smtClean="0"/>
              <a:t>ET ÇA CONSOLIDE!..</a:t>
            </a:r>
            <a:endParaRPr lang="fr-FR" dirty="0"/>
          </a:p>
        </p:txBody>
      </p:sp>
      <p:pic>
        <p:nvPicPr>
          <p:cNvPr id="4" name="DSCN0018.JPG" descr="/Users/admin/Desktop/DSCN0018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" y="3422196"/>
            <a:ext cx="4403459" cy="3302594"/>
          </a:xfrm>
          <a:prstGeom prst="rect">
            <a:avLst/>
          </a:prstGeom>
        </p:spPr>
      </p:pic>
      <p:pic>
        <p:nvPicPr>
          <p:cNvPr id="5" name="DSCN0019.JPG" descr="/Users/admin/Desktop/DSCN0019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41" y="3403193"/>
            <a:ext cx="4428796" cy="33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80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262</Words>
  <Application>Microsoft Macintosh PowerPoint</Application>
  <PresentationFormat>Présentation à l'écran (4:3)</PresentationFormat>
  <Paragraphs>84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QUAND LA CHIRURGIE DE L’ÉPAULE SE COMPLIQUE…</vt:lpstr>
      <vt:lpstr>DOLÉANCES ET DIAGNOSTIC</vt:lpstr>
      <vt:lpstr>OMARTHROSE EXCENTRÉE</vt:lpstr>
      <vt:lpstr>ARTHROPLASTIE TOTALE INVERSÉE</vt:lpstr>
      <vt:lpstr>1ER ACCIDENT</vt:lpstr>
      <vt:lpstr>NE PAS PERDRE SON CALME!...</vt:lpstr>
      <vt:lpstr>SUITES OPÉRATOIRES</vt:lpstr>
      <vt:lpstr>AÏE, AÏE, AÏE..</vt:lpstr>
      <vt:lpstr>TRAITEMENT</vt:lpstr>
      <vt:lpstr>2ÈME ACCIDENT</vt:lpstr>
      <vt:lpstr>Présentation PowerPoint</vt:lpstr>
      <vt:lpstr>3ÈME ACCIDENT</vt:lpstr>
      <vt:lpstr>Présentation PowerPoint</vt:lpstr>
      <vt:lpstr>4ème ACCIDENT</vt:lpstr>
      <vt:lpstr>4ème ACCIDENT</vt:lpstr>
      <vt:lpstr>SUITES DES ÉVÉNEMENTS</vt:lpstr>
      <vt:lpstr>RÉSULTAT À 18 MOIS</vt:lpstr>
      <vt:lpstr>RÉSULTAT À 18 MOIS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LA CHIRURGIE DE L’ÉPAULE SE COMPLIQUE…</dc:title>
  <dc:creator>Admin</dc:creator>
  <cp:lastModifiedBy>Richard BERACASSAT</cp:lastModifiedBy>
  <cp:revision>20</cp:revision>
  <dcterms:created xsi:type="dcterms:W3CDTF">2013-10-06T15:11:46Z</dcterms:created>
  <dcterms:modified xsi:type="dcterms:W3CDTF">2013-10-13T06:59:42Z</dcterms:modified>
</cp:coreProperties>
</file>