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1" r:id="rId1"/>
  </p:sldMasterIdLst>
  <p:sldIdLst>
    <p:sldId id="263" r:id="rId2"/>
    <p:sldId id="256" r:id="rId3"/>
    <p:sldId id="264" r:id="rId4"/>
    <p:sldId id="257" r:id="rId5"/>
    <p:sldId id="258" r:id="rId6"/>
    <p:sldId id="265" r:id="rId7"/>
    <p:sldId id="259" r:id="rId8"/>
    <p:sldId id="260" r:id="rId9"/>
    <p:sldId id="261" r:id="rId10"/>
    <p:sldId id="262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defTabSz="91440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None/>
            </a:pPr>
            <a:endParaRPr lang="fr-FR" sz="3200">
              <a:solidFill>
                <a:srgbClr val="595959"/>
              </a:solidFill>
              <a:latin typeface="News Gothic M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7F02D-D514-0B4B-8EBD-8FBDBCDF31D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27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EACFB-185E-3D47-803A-61A0BD48633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17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CF72A-F59F-994E-B34A-A196D2843A8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910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F72D8-7850-654A-AA67-ABEA403DFA2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30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AB2F-2ECD-1C45-8E67-D6FD22EAFB9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120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16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16A9E-96A3-8342-BED1-2BFC7827DB1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6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EC368-ADE1-6845-AD69-252F50E7861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335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9BE8C-5CC3-5743-92E5-71CDBA05F53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36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BE0D9-F9E6-4D48-B1B9-07AEECF45CB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3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7015D-3C21-F54A-80F8-4DC41A444B2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48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0F86F-827E-254B-A7C9-5D0144A7967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993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News Gothic MT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  <a:latin typeface="News Gothic MT" charset="0"/>
              </a:defRPr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9pPr>
    </p:titleStyle>
    <p:bodyStyle>
      <a:lvl1pPr marL="349250" indent="-349250" algn="l" rtl="0" eaLnBrk="1" fontAlgn="base" hangingPunct="1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1" fontAlgn="base" hangingPunct="1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+mn-lt"/>
          <a:ea typeface="ＭＳ Ｐゴシック" charset="-128"/>
          <a:cs typeface="+mn-cs"/>
        </a:defRPr>
      </a:lvl2pPr>
      <a:lvl3pPr marL="968375" indent="-282575" algn="l" rtl="0" eaLnBrk="1" fontAlgn="base" hangingPunct="1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263650" indent="-295275" algn="l" rtl="0" eaLnBrk="1" fontAlgn="base" hangingPunct="1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1546225" indent="-282575" algn="l" rtl="0" eaLnBrk="1" fontAlgn="base" hangingPunct="1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Relationship Id="rId3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567670" y="402541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Un petit geste incontrôlé…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050848" y="38862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rgbClr val="242424"/>
                </a:solidFill>
              </a:rPr>
              <a:t>Docteur Richard Béracassat </a:t>
            </a:r>
            <a:endParaRPr lang="fr-FR" dirty="0" smtClean="0">
              <a:solidFill>
                <a:srgbClr val="242424"/>
              </a:solidFill>
            </a:endParaRPr>
          </a:p>
          <a:p>
            <a:pPr algn="r"/>
            <a:r>
              <a:rPr lang="fr-FR" dirty="0" smtClean="0">
                <a:solidFill>
                  <a:srgbClr val="242424"/>
                </a:solidFill>
              </a:rPr>
              <a:t>6</a:t>
            </a:r>
            <a:r>
              <a:rPr lang="fr-FR" baseline="30000" dirty="0" smtClean="0">
                <a:solidFill>
                  <a:srgbClr val="242424"/>
                </a:solidFill>
              </a:rPr>
              <a:t>e</a:t>
            </a:r>
            <a:r>
              <a:rPr lang="fr-FR" dirty="0" smtClean="0">
                <a:solidFill>
                  <a:srgbClr val="242424"/>
                </a:solidFill>
              </a:rPr>
              <a:t> journée Alésienne d’Orthopédie</a:t>
            </a:r>
          </a:p>
          <a:p>
            <a:pPr algn="r"/>
            <a:r>
              <a:rPr lang="fr-FR" dirty="0" smtClean="0">
                <a:solidFill>
                  <a:srgbClr val="242424"/>
                </a:solidFill>
              </a:rPr>
              <a:t>12 Octobre 2013</a:t>
            </a:r>
            <a:endParaRPr lang="fr-FR" dirty="0">
              <a:solidFill>
                <a:srgbClr val="242424"/>
              </a:solidFill>
            </a:endParaRPr>
          </a:p>
        </p:txBody>
      </p:sp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3" y="6137088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44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ravezat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2" y="1305683"/>
            <a:ext cx="3685822" cy="53124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6222" y="282222"/>
            <a:ext cx="5912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Résultat à 4 mois</a:t>
            </a:r>
            <a:endParaRPr lang="fr-FR" sz="4000" dirty="0"/>
          </a:p>
        </p:txBody>
      </p:sp>
      <p:sp>
        <p:nvSpPr>
          <p:cNvPr id="9" name="ZoneTexte 8"/>
          <p:cNvSpPr txBox="1"/>
          <p:nvPr/>
        </p:nvSpPr>
        <p:spPr>
          <a:xfrm>
            <a:off x="4981222" y="1072199"/>
            <a:ext cx="35277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Plus de </a:t>
            </a:r>
            <a:r>
              <a:rPr lang="fr-FR" sz="2800" dirty="0" err="1" smtClean="0"/>
              <a:t>sepsis</a:t>
            </a:r>
            <a:endParaRPr lang="fr-FR" sz="2800" dirty="0" smtClean="0"/>
          </a:p>
          <a:p>
            <a:r>
              <a:rPr lang="fr-FR" sz="2800" dirty="0" smtClean="0"/>
              <a:t>Marche avec cannes</a:t>
            </a:r>
          </a:p>
          <a:p>
            <a:r>
              <a:rPr lang="fr-FR" sz="2800" dirty="0" smtClean="0"/>
              <a:t>Score IKS : 65/100</a:t>
            </a:r>
          </a:p>
          <a:p>
            <a:r>
              <a:rPr lang="fr-FR" sz="2800" dirty="0" smtClean="0"/>
              <a:t>Mobilité 0-95 °</a:t>
            </a:r>
          </a:p>
          <a:p>
            <a:r>
              <a:rPr lang="fr-FR" sz="2800" dirty="0" smtClean="0"/>
              <a:t>Antibiothérapie double: </a:t>
            </a:r>
          </a:p>
          <a:p>
            <a:r>
              <a:rPr lang="fr-FR" sz="2800" dirty="0" err="1" smtClean="0"/>
              <a:t>Oflocet</a:t>
            </a:r>
            <a:r>
              <a:rPr lang="fr-FR" sz="2800" dirty="0" smtClean="0"/>
              <a:t> – </a:t>
            </a:r>
            <a:r>
              <a:rPr lang="fr-FR" sz="2800" dirty="0" err="1" smtClean="0"/>
              <a:t>Rifadine</a:t>
            </a:r>
            <a:r>
              <a:rPr lang="fr-FR" sz="2800" dirty="0" smtClean="0"/>
              <a:t>:</a:t>
            </a:r>
          </a:p>
          <a:p>
            <a:r>
              <a:rPr lang="fr-FR" sz="2800" dirty="0" smtClean="0"/>
              <a:t> 1 an !</a:t>
            </a:r>
          </a:p>
          <a:p>
            <a:endParaRPr lang="fr-FR" sz="2800" dirty="0"/>
          </a:p>
          <a:p>
            <a:r>
              <a:rPr lang="fr-FR" sz="2800" dirty="0" smtClean="0"/>
              <a:t>Résultat médiocre</a:t>
            </a:r>
            <a:endParaRPr lang="fr-FR" sz="2800" dirty="0"/>
          </a:p>
        </p:txBody>
      </p:sp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3" y="6137088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82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940" y="13229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Conclusion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809812"/>
            <a:ext cx="4932481" cy="4853520"/>
          </a:xfrm>
        </p:spPr>
        <p:txBody>
          <a:bodyPr>
            <a:noAutofit/>
          </a:bodyPr>
          <a:lstStyle/>
          <a:p>
            <a:r>
              <a:rPr lang="fr-FR" sz="2400" dirty="0" smtClean="0"/>
              <a:t>Attention à la « spirale du malheur » !</a:t>
            </a:r>
          </a:p>
          <a:p>
            <a:r>
              <a:rPr lang="fr-FR" sz="2400" dirty="0" smtClean="0"/>
              <a:t>Pas de gestes intempestifs dans un environnement inadapté</a:t>
            </a:r>
          </a:p>
          <a:p>
            <a:r>
              <a:rPr lang="fr-FR" sz="2400" dirty="0" smtClean="0"/>
              <a:t> ne pas toucher aux </a:t>
            </a:r>
            <a:r>
              <a:rPr lang="fr-FR" sz="2400" dirty="0"/>
              <a:t>« hématomes »</a:t>
            </a:r>
          </a:p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Adresser au chirurgien au moindre doute</a:t>
            </a:r>
          </a:p>
          <a:p>
            <a:r>
              <a:rPr lang="fr-FR" sz="2400" dirty="0"/>
              <a:t>Toute désunion cutanée doit être traitée de manière fiable (</a:t>
            </a:r>
            <a:r>
              <a:rPr lang="fr-FR" sz="2400" dirty="0" smtClean="0"/>
              <a:t>Lambeaux)</a:t>
            </a:r>
            <a:endParaRPr lang="fr-FR" sz="2400" dirty="0"/>
          </a:p>
        </p:txBody>
      </p:sp>
      <p:pic>
        <p:nvPicPr>
          <p:cNvPr id="5" name="Espace réservé du contenu 4" descr="gasto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r="4035"/>
          <a:stretch>
            <a:fillRect/>
          </a:stretch>
        </p:blipFill>
        <p:spPr>
          <a:xfrm>
            <a:off x="4958503" y="461458"/>
            <a:ext cx="4038600" cy="4525963"/>
          </a:xfrm>
        </p:spPr>
      </p:pic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3" y="6137088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80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rcRect t="9343" b="93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099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6643" y="491934"/>
            <a:ext cx="8229600" cy="738844"/>
          </a:xfrm>
        </p:spPr>
        <p:txBody>
          <a:bodyPr/>
          <a:lstStyle/>
          <a:p>
            <a:pPr algn="l"/>
            <a:r>
              <a:rPr lang="fr-FR" dirty="0" smtClean="0">
                <a:latin typeface="Arial"/>
                <a:cs typeface="Arial"/>
              </a:rPr>
              <a:t>Histoire clinique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6643" y="2197707"/>
            <a:ext cx="4757578" cy="3204018"/>
          </a:xfrm>
        </p:spPr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Homme 83 ans </a:t>
            </a:r>
          </a:p>
          <a:p>
            <a:r>
              <a:rPr lang="fr-FR" dirty="0" smtClean="0">
                <a:latin typeface="Arial"/>
                <a:cs typeface="Arial"/>
              </a:rPr>
              <a:t>1m70, 80 Kg</a:t>
            </a:r>
          </a:p>
          <a:p>
            <a:r>
              <a:rPr lang="fr-FR" dirty="0" smtClean="0">
                <a:latin typeface="Arial"/>
                <a:cs typeface="Arial"/>
              </a:rPr>
              <a:t>Gonarthrose sévère </a:t>
            </a:r>
            <a:r>
              <a:rPr lang="fr-FR" dirty="0" err="1" smtClean="0">
                <a:latin typeface="Arial"/>
                <a:cs typeface="Arial"/>
              </a:rPr>
              <a:t>Ahlback</a:t>
            </a:r>
            <a:r>
              <a:rPr lang="fr-FR" dirty="0" smtClean="0">
                <a:latin typeface="Arial"/>
                <a:cs typeface="Arial"/>
              </a:rPr>
              <a:t> 3</a:t>
            </a:r>
          </a:p>
          <a:p>
            <a:r>
              <a:rPr lang="fr-FR" dirty="0" smtClean="0">
                <a:latin typeface="Arial"/>
                <a:cs typeface="Arial"/>
              </a:rPr>
              <a:t>Score Oxford 14/48</a:t>
            </a:r>
          </a:p>
          <a:p>
            <a:r>
              <a:rPr lang="fr-FR" dirty="0" smtClean="0">
                <a:latin typeface="Arial"/>
                <a:cs typeface="Arial"/>
              </a:rPr>
              <a:t>Indication de PTG gauche</a:t>
            </a:r>
            <a:endParaRPr lang="fr-FR" dirty="0">
              <a:latin typeface="Arial"/>
              <a:cs typeface="Arial"/>
            </a:endParaRPr>
          </a:p>
        </p:txBody>
      </p:sp>
      <p:pic>
        <p:nvPicPr>
          <p:cNvPr id="6" name="Image 5" descr="gravezat **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48" y="2197708"/>
            <a:ext cx="3992258" cy="2978744"/>
          </a:xfrm>
          <a:prstGeom prst="rect">
            <a:avLst/>
          </a:prstGeom>
        </p:spPr>
      </p:pic>
      <p:pic>
        <p:nvPicPr>
          <p:cNvPr id="7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3" y="6137088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10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1000" y="155239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Bilan et précautions habituels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220419" y="1979781"/>
            <a:ext cx="4232058" cy="3480341"/>
          </a:xfrm>
        </p:spPr>
        <p:txBody>
          <a:bodyPr>
            <a:noAutofit/>
          </a:bodyPr>
          <a:lstStyle/>
          <a:p>
            <a:r>
              <a:rPr lang="fr-FR" sz="2400" dirty="0" smtClean="0"/>
              <a:t>Consultation Pré - anesthésique</a:t>
            </a:r>
          </a:p>
          <a:p>
            <a:r>
              <a:rPr lang="fr-FR" sz="2400" dirty="0" smtClean="0"/>
              <a:t>Bilan cardio</a:t>
            </a:r>
          </a:p>
          <a:p>
            <a:r>
              <a:rPr lang="fr-FR" sz="2400" dirty="0" smtClean="0"/>
              <a:t>Bilan ORL et dentaire</a:t>
            </a:r>
          </a:p>
          <a:p>
            <a:r>
              <a:rPr lang="fr-FR" sz="2400" dirty="0" smtClean="0"/>
              <a:t>Prélèvements </a:t>
            </a:r>
            <a:r>
              <a:rPr lang="fr-FR" sz="2400" dirty="0" err="1" smtClean="0"/>
              <a:t>bactério</a:t>
            </a:r>
            <a:r>
              <a:rPr lang="fr-FR" sz="2400" dirty="0" smtClean="0"/>
              <a:t> négatifs</a:t>
            </a:r>
          </a:p>
          <a:p>
            <a:r>
              <a:rPr lang="fr-FR" sz="2400" dirty="0" smtClean="0"/>
              <a:t>Précautions d’</a:t>
            </a:r>
            <a:r>
              <a:rPr lang="fr-FR" sz="2400" dirty="0" err="1" smtClean="0"/>
              <a:t>aseptie</a:t>
            </a:r>
            <a:r>
              <a:rPr lang="fr-FR" sz="2400" dirty="0" smtClean="0"/>
              <a:t> ++ </a:t>
            </a:r>
            <a:endParaRPr lang="fr-FR" sz="2400" dirty="0"/>
          </a:p>
        </p:txBody>
      </p:sp>
      <p:pic>
        <p:nvPicPr>
          <p:cNvPr id="7" name="Espace réservé du contenu 6" descr="Bloc 1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16715"/>
          <a:stretch>
            <a:fillRect/>
          </a:stretch>
        </p:blipFill>
        <p:spPr/>
      </p:pic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3" y="6137088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06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7386"/>
            <a:ext cx="8042275" cy="875254"/>
          </a:xfrm>
        </p:spPr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Suites immédiates simples 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009057" cy="4525963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Arial"/>
                <a:cs typeface="Arial"/>
              </a:rPr>
              <a:t>Sortie au 6</a:t>
            </a:r>
            <a:r>
              <a:rPr lang="fr-FR" sz="2400" baseline="30000" dirty="0" smtClean="0">
                <a:latin typeface="Arial"/>
                <a:cs typeface="Arial"/>
              </a:rPr>
              <a:t>e</a:t>
            </a:r>
            <a:r>
              <a:rPr lang="fr-FR" sz="2400" dirty="0" smtClean="0">
                <a:latin typeface="Arial"/>
                <a:cs typeface="Arial"/>
              </a:rPr>
              <a:t> jour </a:t>
            </a:r>
          </a:p>
          <a:p>
            <a:r>
              <a:rPr lang="fr-FR" sz="2400" dirty="0" smtClean="0">
                <a:latin typeface="Arial"/>
                <a:cs typeface="Arial"/>
              </a:rPr>
              <a:t>Marche en appui </a:t>
            </a:r>
          </a:p>
          <a:p>
            <a:r>
              <a:rPr lang="fr-FR" sz="2400" dirty="0" smtClean="0">
                <a:latin typeface="Arial"/>
                <a:cs typeface="Arial"/>
              </a:rPr>
              <a:t>Bon déroulement du pas</a:t>
            </a:r>
          </a:p>
          <a:p>
            <a:r>
              <a:rPr lang="fr-FR" sz="2400" dirty="0" smtClean="0">
                <a:latin typeface="Arial"/>
                <a:cs typeface="Arial"/>
              </a:rPr>
              <a:t>Cicatrice correcte </a:t>
            </a:r>
          </a:p>
          <a:p>
            <a:r>
              <a:rPr lang="fr-FR" sz="2400" dirty="0">
                <a:latin typeface="Arial"/>
                <a:cs typeface="Arial"/>
              </a:rPr>
              <a:t>P</a:t>
            </a:r>
            <a:r>
              <a:rPr lang="fr-FR" sz="2400" dirty="0" smtClean="0">
                <a:latin typeface="Arial"/>
                <a:cs typeface="Arial"/>
              </a:rPr>
              <a:t>etit hématome sous cutané indolore</a:t>
            </a:r>
          </a:p>
          <a:p>
            <a:r>
              <a:rPr lang="fr-FR" sz="2400" dirty="0" smtClean="0">
                <a:latin typeface="Arial"/>
                <a:cs typeface="Arial"/>
              </a:rPr>
              <a:t>Mobilité 0-</a:t>
            </a:r>
            <a:r>
              <a:rPr lang="fr-FR" sz="2400" dirty="0" smtClean="0">
                <a:latin typeface="Arial"/>
                <a:cs typeface="Arial"/>
              </a:rPr>
              <a:t>95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Patient satisfait (le chirurgien aussi…)</a:t>
            </a:r>
            <a:endParaRPr lang="fr-FR" sz="2400" dirty="0">
              <a:latin typeface="Arial"/>
              <a:cs typeface="Arial"/>
            </a:endParaRPr>
          </a:p>
        </p:txBody>
      </p:sp>
      <p:pic>
        <p:nvPicPr>
          <p:cNvPr id="6" name="Image 5" descr="gra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72" y="1418399"/>
            <a:ext cx="4001928" cy="2731475"/>
          </a:xfrm>
          <a:prstGeom prst="rect">
            <a:avLst/>
          </a:prstGeom>
        </p:spPr>
      </p:pic>
      <p:pic>
        <p:nvPicPr>
          <p:cNvPr id="5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3" y="6137088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19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8436" y="175541"/>
            <a:ext cx="8042275" cy="846056"/>
          </a:xfrm>
        </p:spPr>
        <p:txBody>
          <a:bodyPr/>
          <a:lstStyle/>
          <a:p>
            <a:r>
              <a:rPr lang="fr-FR" dirty="0" smtClean="0"/>
              <a:t>Quand le diable s’en mêle…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111" y="1510637"/>
            <a:ext cx="8229600" cy="4666614"/>
          </a:xfrm>
        </p:spPr>
        <p:txBody>
          <a:bodyPr>
            <a:noAutofit/>
          </a:bodyPr>
          <a:lstStyle/>
          <a:p>
            <a:r>
              <a:rPr lang="fr-FR" sz="2400" dirty="0" smtClean="0">
                <a:latin typeface="Arial"/>
                <a:cs typeface="Arial"/>
              </a:rPr>
              <a:t>Ablation précoce à domicile de 2 agrafes</a:t>
            </a:r>
          </a:p>
          <a:p>
            <a:r>
              <a:rPr lang="fr-FR" sz="2400" dirty="0" smtClean="0">
                <a:latin typeface="Arial"/>
                <a:cs typeface="Arial"/>
              </a:rPr>
              <a:t>Et évacuation d’un hématome avec une </a:t>
            </a:r>
            <a:r>
              <a:rPr lang="fr-FR" sz="2400" dirty="0" err="1" smtClean="0">
                <a:latin typeface="Arial"/>
                <a:cs typeface="Arial"/>
              </a:rPr>
              <a:t>Koscher</a:t>
            </a:r>
            <a:r>
              <a:rPr lang="fr-FR" sz="2400" dirty="0" smtClean="0">
                <a:latin typeface="Arial"/>
                <a:cs typeface="Arial"/>
              </a:rPr>
              <a:t> de service … </a:t>
            </a:r>
          </a:p>
          <a:p>
            <a:r>
              <a:rPr lang="fr-FR" sz="2400" dirty="0" smtClean="0">
                <a:latin typeface="Arial"/>
                <a:cs typeface="Arial"/>
              </a:rPr>
              <a:t>Ecoulement persistant…</a:t>
            </a:r>
          </a:p>
          <a:p>
            <a:r>
              <a:rPr lang="fr-FR" sz="2400" dirty="0" smtClean="0">
                <a:latin typeface="Arial"/>
                <a:cs typeface="Arial"/>
              </a:rPr>
              <a:t>« Ce n’est rien, ça va se fermer ! »</a:t>
            </a:r>
          </a:p>
          <a:p>
            <a:r>
              <a:rPr lang="fr-FR" sz="2400" dirty="0" smtClean="0">
                <a:latin typeface="Arial"/>
                <a:cs typeface="Arial"/>
              </a:rPr>
              <a:t>Pas de consultation du chirurgien</a:t>
            </a:r>
            <a:endParaRPr lang="fr-FR" sz="2400" dirty="0">
              <a:latin typeface="Arial"/>
              <a:cs typeface="Arial"/>
            </a:endParaRPr>
          </a:p>
        </p:txBody>
      </p:sp>
      <p:pic>
        <p:nvPicPr>
          <p:cNvPr id="5" name="Image 4" descr="dia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44" y="3518978"/>
            <a:ext cx="3399367" cy="2658273"/>
          </a:xfrm>
          <a:prstGeom prst="rect">
            <a:avLst/>
          </a:prstGeom>
        </p:spPr>
      </p:pic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1" y="6177251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11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1625121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Tentative de suture secondaire</a:t>
            </a:r>
            <a:br>
              <a:rPr lang="fr-FR" dirty="0" smtClean="0"/>
            </a:br>
            <a:r>
              <a:rPr lang="fr-FR" dirty="0" smtClean="0"/>
              <a:t>=Echec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 descr="gravezat 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 b="12167"/>
          <a:stretch>
            <a:fillRect/>
          </a:stretch>
        </p:blipFill>
        <p:spPr>
          <a:xfrm>
            <a:off x="826355" y="2082320"/>
            <a:ext cx="7383678" cy="4060738"/>
          </a:xfrm>
        </p:spPr>
      </p:pic>
      <p:sp>
        <p:nvSpPr>
          <p:cNvPr id="5" name="ZoneTexte 4"/>
          <p:cNvSpPr txBox="1"/>
          <p:nvPr/>
        </p:nvSpPr>
        <p:spPr>
          <a:xfrm>
            <a:off x="826355" y="6222887"/>
            <a:ext cx="7383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Peau fragile et inflammatoire</a:t>
            </a:r>
            <a:endParaRPr lang="fr-FR" sz="2400" dirty="0"/>
          </a:p>
        </p:txBody>
      </p:sp>
      <p:pic>
        <p:nvPicPr>
          <p:cNvPr id="6" name="Image 5" descr="di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55" y="1302916"/>
            <a:ext cx="2701662" cy="2112674"/>
          </a:xfrm>
          <a:prstGeom prst="rect">
            <a:avLst/>
          </a:prstGeom>
        </p:spPr>
      </p:pic>
      <p:pic>
        <p:nvPicPr>
          <p:cNvPr id="7" name="Image 5" descr="ac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3" y="6137088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10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2014"/>
            <a:ext cx="8229600" cy="138818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Et bien entendu… Nécrose cutanée et surinfection</a:t>
            </a:r>
            <a:endParaRPr lang="fr-FR" dirty="0"/>
          </a:p>
        </p:txBody>
      </p:sp>
      <p:pic>
        <p:nvPicPr>
          <p:cNvPr id="6" name="Espace réservé du contenu 5" descr="gravezat 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9" b="97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Image 6" descr="di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04" y="1880797"/>
            <a:ext cx="2401096" cy="1877634"/>
          </a:xfrm>
          <a:prstGeom prst="rect">
            <a:avLst/>
          </a:prstGeom>
        </p:spPr>
      </p:pic>
      <p:pic>
        <p:nvPicPr>
          <p:cNvPr id="5" name="Image 5" descr="ac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3" y="6137088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44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873" y="280837"/>
            <a:ext cx="8042275" cy="1744511"/>
          </a:xfrm>
        </p:spPr>
        <p:txBody>
          <a:bodyPr>
            <a:noAutofit/>
          </a:bodyPr>
          <a:lstStyle/>
          <a:p>
            <a:pPr algn="l"/>
            <a:r>
              <a:rPr lang="fr-FR" sz="3600" dirty="0" smtClean="0"/>
              <a:t>Synovectomie </a:t>
            </a:r>
            <a:r>
              <a:rPr lang="fr-FR" sz="3600" dirty="0" smtClean="0"/>
              <a:t>+ Changement PE+ « </a:t>
            </a:r>
            <a:r>
              <a:rPr lang="fr-FR" sz="3600" dirty="0" err="1" smtClean="0"/>
              <a:t>K</a:t>
            </a:r>
            <a:r>
              <a:rPr lang="fr-FR" sz="3600" dirty="0" err="1" smtClean="0"/>
              <a:t>ärscher</a:t>
            </a:r>
            <a:r>
              <a:rPr lang="fr-FR" sz="3600" dirty="0" smtClean="0"/>
              <a:t> »</a:t>
            </a:r>
            <a:r>
              <a:rPr lang="fr-FR" sz="3600" dirty="0" smtClean="0"/>
              <a:t>+ </a:t>
            </a:r>
            <a:r>
              <a:rPr lang="fr-FR" sz="3600" dirty="0" smtClean="0"/>
              <a:t>lambeau de jumeau interne + Vancomycine IV</a:t>
            </a:r>
            <a:endParaRPr lang="fr-FR" sz="3600" dirty="0"/>
          </a:p>
        </p:txBody>
      </p:sp>
      <p:pic>
        <p:nvPicPr>
          <p:cNvPr id="4" name="Espace réservé du contenu 3" descr="DSCF09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598312" y="2025348"/>
            <a:ext cx="7713133" cy="4241926"/>
          </a:xfrm>
        </p:spPr>
      </p:pic>
      <p:pic>
        <p:nvPicPr>
          <p:cNvPr id="3" name="Image 2" descr="an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42" y="4060639"/>
            <a:ext cx="1705322" cy="2502000"/>
          </a:xfrm>
          <a:prstGeom prst="rect">
            <a:avLst/>
          </a:prstGeom>
        </p:spPr>
      </p:pic>
      <p:pic>
        <p:nvPicPr>
          <p:cNvPr id="5" name="Image 5" descr="ac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7274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00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dirty="0" smtClean="0"/>
              <a:t>Bonne évolution</a:t>
            </a:r>
            <a:br>
              <a:rPr lang="fr-FR" dirty="0" smtClean="0"/>
            </a:br>
            <a:r>
              <a:rPr lang="fr-FR" dirty="0" smtClean="0"/>
              <a:t>Greffe cutanée secondaire </a:t>
            </a:r>
            <a:endParaRPr lang="fr-FR" dirty="0"/>
          </a:p>
        </p:txBody>
      </p:sp>
      <p:pic>
        <p:nvPicPr>
          <p:cNvPr id="4" name="Espace réservé du contenu 3" descr="gravezat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 b="11827"/>
          <a:stretch>
            <a:fillRect/>
          </a:stretch>
        </p:blipFill>
        <p:spPr/>
      </p:pic>
      <p:pic>
        <p:nvPicPr>
          <p:cNvPr id="5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3" y="6137088"/>
            <a:ext cx="1737572" cy="5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10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eu clair dégradé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bleu clair dégradé.thmx</Template>
  <TotalTime>180</TotalTime>
  <Words>182</Words>
  <Application>Microsoft Macintosh PowerPoint</Application>
  <PresentationFormat>Présentation à l'écran (4:3)</PresentationFormat>
  <Paragraphs>52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bleu clair dégradé</vt:lpstr>
      <vt:lpstr>Un petit geste incontrôlé…</vt:lpstr>
      <vt:lpstr>Histoire clinique</vt:lpstr>
      <vt:lpstr>Bilan et précautions habituels</vt:lpstr>
      <vt:lpstr>Suites immédiates simples </vt:lpstr>
      <vt:lpstr>Quand le diable s’en mêle…</vt:lpstr>
      <vt:lpstr>Tentative de suture secondaire =Echec  </vt:lpstr>
      <vt:lpstr>Et bien entendu… Nécrose cutanée et surinfection</vt:lpstr>
      <vt:lpstr>Synovectomie + Changement PE+ « Kärscher »+ lambeau de jumeau interne + Vancomycine IV</vt:lpstr>
      <vt:lpstr>Bonne évolution Greffe cutanée secondaire </vt:lpstr>
      <vt:lpstr>Présentation PowerPoint</vt:lpstr>
      <vt:lpstr>Conclusion </vt:lpstr>
      <vt:lpstr>Merci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Rappel clinique</dc:title>
  <dc:creator>Admin</dc:creator>
  <cp:lastModifiedBy>Richard BERACASSAT</cp:lastModifiedBy>
  <cp:revision>33</cp:revision>
  <dcterms:created xsi:type="dcterms:W3CDTF">2013-10-04T14:30:36Z</dcterms:created>
  <dcterms:modified xsi:type="dcterms:W3CDTF">2013-10-11T07:01:05Z</dcterms:modified>
</cp:coreProperties>
</file>