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4" r:id="rId4"/>
    <p:sldId id="260" r:id="rId5"/>
    <p:sldId id="261" r:id="rId6"/>
    <p:sldId id="262" r:id="rId7"/>
    <p:sldId id="265" r:id="rId8"/>
    <p:sldId id="267" r:id="rId9"/>
    <p:sldId id="27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85522-DB0A-6241-9138-A408B0900719}" type="datetimeFigureOut">
              <a:rPr lang="fr-FR" smtClean="0"/>
              <a:t>03/07/15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410E3-17C3-3847-AB55-A922087E3C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07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Bonjour,</a:t>
            </a:r>
          </a:p>
          <a:p>
            <a:r>
              <a:rPr lang="fr-FR" dirty="0" smtClean="0"/>
              <a:t>Je</a:t>
            </a:r>
            <a:r>
              <a:rPr lang="fr-FR" baseline="0" dirty="0" smtClean="0"/>
              <a:t> vais vous parler de la pec de la lésion méniscale en 2015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635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qui</a:t>
            </a:r>
            <a:r>
              <a:rPr lang="fr-FR" baseline="0" dirty="0" smtClean="0"/>
              <a:t> est plus </a:t>
            </a:r>
            <a:r>
              <a:rPr lang="fr-FR" baseline="0" dirty="0" err="1" smtClean="0"/>
              <a:t>interssant</a:t>
            </a:r>
            <a:r>
              <a:rPr lang="fr-FR" baseline="0" dirty="0" smtClean="0"/>
              <a:t> ce soir c la réparation </a:t>
            </a:r>
            <a:r>
              <a:rPr lang="fr-FR" baseline="0" dirty="0" err="1" smtClean="0"/>
              <a:t>meniscale</a:t>
            </a:r>
            <a:endParaRPr lang="fr-FR" baseline="0" dirty="0" smtClean="0"/>
          </a:p>
          <a:p>
            <a:r>
              <a:rPr lang="fr-FR" baseline="0" dirty="0" smtClean="0"/>
              <a:t>Elle concerne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35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quoi sert un ménisque?</a:t>
            </a:r>
          </a:p>
          <a:p>
            <a:endParaRPr lang="fr-FR" dirty="0" smtClean="0"/>
          </a:p>
          <a:p>
            <a:r>
              <a:rPr lang="fr-FR" dirty="0" smtClean="0"/>
              <a:t>Il a principalement 2 </a:t>
            </a:r>
            <a:r>
              <a:rPr lang="fr-FR" dirty="0" err="1" smtClean="0"/>
              <a:t>roles</a:t>
            </a:r>
            <a:r>
              <a:rPr lang="fr-FR" dirty="0" smtClean="0"/>
              <a:t>: </a:t>
            </a:r>
          </a:p>
          <a:p>
            <a:r>
              <a:rPr lang="fr-FR" dirty="0" smtClean="0"/>
              <a:t>Le premier est d’aider le cartilage à amortir.</a:t>
            </a:r>
            <a:r>
              <a:rPr lang="fr-FR" baseline="0" dirty="0" smtClean="0"/>
              <a:t> Et le 2</a:t>
            </a:r>
            <a:r>
              <a:rPr lang="fr-FR" baseline="30000" dirty="0" smtClean="0"/>
              <a:t>E</a:t>
            </a:r>
            <a:r>
              <a:rPr lang="fr-FR" baseline="0" dirty="0" smtClean="0"/>
              <a:t> est d’aider à la stabilité du genou essentiellement en rotation avec le </a:t>
            </a:r>
            <a:r>
              <a:rPr lang="fr-FR" baseline="0" dirty="0" err="1" smtClean="0"/>
              <a:t>systéme</a:t>
            </a:r>
            <a:r>
              <a:rPr lang="fr-FR" baseline="0" dirty="0" smtClean="0"/>
              <a:t> ligamentaire.</a:t>
            </a:r>
          </a:p>
          <a:p>
            <a:r>
              <a:rPr lang="fr-FR" baseline="0" dirty="0" smtClean="0"/>
              <a:t>Vous pouvez facilement imaginer que la </a:t>
            </a:r>
            <a:r>
              <a:rPr lang="fr-FR" baseline="0" dirty="0" err="1" smtClean="0"/>
              <a:t>stabiliter</a:t>
            </a:r>
            <a:r>
              <a:rPr lang="fr-FR" baseline="0" dirty="0" smtClean="0"/>
              <a:t> est moindre quand il n’y a pas ces </a:t>
            </a:r>
            <a:r>
              <a:rPr lang="fr-FR" baseline="0" dirty="0" err="1" smtClean="0"/>
              <a:t>menisques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image)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7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Voici la vue intra articulaire </a:t>
            </a:r>
            <a:r>
              <a:rPr lang="fr-FR" dirty="0" err="1" smtClean="0"/>
              <a:t>arthroscopique</a:t>
            </a:r>
            <a:r>
              <a:rPr lang="fr-FR" dirty="0" smtClean="0"/>
              <a:t> normale du ménisque et du cartilage avec le fémur en haut,</a:t>
            </a:r>
            <a:r>
              <a:rPr lang="fr-FR" baseline="0" dirty="0" smtClean="0"/>
              <a:t> le tibia en bas et le ménisque entre les deux.</a:t>
            </a:r>
          </a:p>
          <a:p>
            <a:r>
              <a:rPr lang="fr-FR" baseline="0" dirty="0" smtClean="0"/>
              <a:t>L’aspect est lisse continue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57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vascularisation du ménisque vient de la capsule articulaire donc de la périphérie du ménisque.</a:t>
            </a:r>
          </a:p>
          <a:p>
            <a:r>
              <a:rPr lang="fr-FR" dirty="0" smtClean="0"/>
              <a:t>On peut voir (</a:t>
            </a:r>
            <a:r>
              <a:rPr lang="fr-FR" dirty="0" err="1" smtClean="0"/>
              <a:t>cf</a:t>
            </a:r>
            <a:r>
              <a:rPr lang="fr-FR" dirty="0" smtClean="0"/>
              <a:t> image 1) que le réseau</a:t>
            </a:r>
            <a:r>
              <a:rPr lang="fr-FR" baseline="0" dirty="0" smtClean="0"/>
              <a:t> vasculaire est riche en périphérie et de +en + faible en se rapprochant du centre de l’articulation. D’où un potentiel de cicatrisation existant seulement en zone vascularisée.</a:t>
            </a:r>
          </a:p>
          <a:p>
            <a:r>
              <a:rPr lang="fr-FR" baseline="0" dirty="0" smtClean="0"/>
              <a:t>On distingue donc trois zones: RR RB BB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46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faut distinguer 2 </a:t>
            </a:r>
            <a:r>
              <a:rPr lang="fr-FR" dirty="0" err="1" smtClean="0"/>
              <a:t>ttypes</a:t>
            </a:r>
            <a:r>
              <a:rPr lang="fr-FR" dirty="0" smtClean="0"/>
              <a:t> lésionnels : les lésions traumatiques</a:t>
            </a:r>
            <a:r>
              <a:rPr lang="fr-FR" baseline="0" dirty="0" smtClean="0"/>
              <a:t> et les lésions </a:t>
            </a:r>
            <a:r>
              <a:rPr lang="fr-FR" baseline="0" dirty="0" err="1" smtClean="0"/>
              <a:t>dégéneratives</a:t>
            </a:r>
            <a:r>
              <a:rPr lang="fr-FR" baseline="0" dirty="0" smtClean="0"/>
              <a:t> du ménisque car la pec n’est pas la même.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Les lésions traumatiques sont retrouvées à l’interrogatoire avec souvent un mécanisme de torsion sur genou (sportif) ou de flexion prolongée et douleur en se relevant (</a:t>
            </a:r>
            <a:r>
              <a:rPr lang="fr-FR" baseline="0" dirty="0" err="1" smtClean="0"/>
              <a:t>carrreleur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Elle concerne plus </a:t>
            </a:r>
            <a:r>
              <a:rPr lang="fr-FR" baseline="0" dirty="0" err="1" smtClean="0"/>
              <a:t>frequemment</a:t>
            </a:r>
            <a:r>
              <a:rPr lang="fr-FR" baseline="0" dirty="0" smtClean="0"/>
              <a:t> les sujets jeunes et masculins et peuvent </a:t>
            </a:r>
            <a:r>
              <a:rPr lang="fr-FR" baseline="0" dirty="0" err="1" smtClean="0"/>
              <a:t>etre</a:t>
            </a:r>
            <a:r>
              <a:rPr lang="fr-FR" baseline="0" dirty="0" smtClean="0"/>
              <a:t> associées à des lésions ligamentaires (LCA +++)</a:t>
            </a:r>
          </a:p>
          <a:p>
            <a:r>
              <a:rPr lang="fr-FR" baseline="0" dirty="0" smtClean="0"/>
              <a:t>Voici une vue </a:t>
            </a:r>
            <a:r>
              <a:rPr lang="fr-FR" baseline="0" dirty="0" err="1" smtClean="0"/>
              <a:t>arthoscopique</a:t>
            </a:r>
            <a:r>
              <a:rPr lang="fr-FR" baseline="0" dirty="0" smtClean="0"/>
              <a:t> d’une lésion méniscale sur genou sain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Les lésions </a:t>
            </a:r>
            <a:r>
              <a:rPr lang="fr-FR" baseline="0" dirty="0" err="1" smtClean="0"/>
              <a:t>dégéneratives</a:t>
            </a:r>
            <a:r>
              <a:rPr lang="fr-FR" baseline="0" dirty="0" smtClean="0"/>
              <a:t> concernent une population plus </a:t>
            </a:r>
            <a:r>
              <a:rPr lang="fr-FR" baseline="0" dirty="0" err="1" smtClean="0"/>
              <a:t>agée</a:t>
            </a:r>
            <a:r>
              <a:rPr lang="fr-FR" baseline="0" dirty="0" smtClean="0"/>
              <a:t> souffrant de </a:t>
            </a:r>
            <a:r>
              <a:rPr lang="fr-FR" baseline="0" dirty="0" err="1" smtClean="0"/>
              <a:t>chondropathie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débutatnte</a:t>
            </a:r>
            <a:r>
              <a:rPr lang="fr-FR" baseline="0" dirty="0" smtClean="0"/>
              <a:t> voir d ’arthrose. Le patient pouvait présenté des douleurs pré </a:t>
            </a:r>
            <a:r>
              <a:rPr lang="fr-FR" baseline="0" dirty="0" err="1" smtClean="0"/>
              <a:t>existentes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Voici une vue </a:t>
            </a:r>
            <a:r>
              <a:rPr lang="fr-FR" baseline="0" dirty="0" err="1" smtClean="0"/>
              <a:t>arthro</a:t>
            </a:r>
            <a:r>
              <a:rPr lang="fr-FR" baseline="0" dirty="0" smtClean="0"/>
              <a:t> d’un genou avec lésion </a:t>
            </a:r>
            <a:r>
              <a:rPr lang="fr-FR" baseline="0" dirty="0" err="1" smtClean="0"/>
              <a:t>meniscale</a:t>
            </a:r>
            <a:r>
              <a:rPr lang="fr-FR" baseline="0" dirty="0" smtClean="0"/>
              <a:t> et cartilage abrasé avec arthrose radiologique chez qui l’</a:t>
            </a:r>
            <a:r>
              <a:rPr lang="fr-FR" baseline="0" dirty="0" err="1" smtClean="0"/>
              <a:t>arthoscopie</a:t>
            </a:r>
            <a:r>
              <a:rPr lang="fr-FR" baseline="0" dirty="0" smtClean="0"/>
              <a:t> est discutable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60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existe différents</a:t>
            </a:r>
            <a:r>
              <a:rPr lang="fr-FR" baseline="0" dirty="0" smtClean="0"/>
              <a:t> types de lésions méniscales et je ne parlerai que des lésions traumatiques.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Il y a les lésions verticales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79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</a:t>
            </a:r>
            <a:r>
              <a:rPr lang="fr-FR" baseline="0" dirty="0" smtClean="0"/>
              <a:t> d’abord on peut ne pas opérer…</a:t>
            </a:r>
          </a:p>
          <a:p>
            <a:r>
              <a:rPr lang="fr-FR" baseline="0" dirty="0" smtClean="0"/>
              <a:t>Surtout il ne faut pas opérer une lésion asymptomatique de </a:t>
            </a:r>
            <a:r>
              <a:rPr lang="fr-FR" baseline="0" dirty="0" err="1" smtClean="0"/>
              <a:t>decouverte</a:t>
            </a:r>
            <a:r>
              <a:rPr lang="fr-FR" baseline="0" dirty="0" smtClean="0"/>
              <a:t> fortuite ainsi qu’une  lésion méniscale dans un contexte de genou </a:t>
            </a:r>
            <a:r>
              <a:rPr lang="fr-FR" baseline="0" dirty="0" err="1" smtClean="0"/>
              <a:t>dégéneratif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26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intervention reste encore la plus pratiquée</a:t>
            </a:r>
            <a:r>
              <a:rPr lang="fr-FR" baseline="0" dirty="0" smtClean="0"/>
              <a:t> en cas d’indication chirurgicale.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64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Voici comment on pratique une </a:t>
            </a:r>
            <a:r>
              <a:rPr lang="fr-FR" dirty="0" err="1" smtClean="0"/>
              <a:t>meniscectomie</a:t>
            </a:r>
            <a:r>
              <a:rPr lang="fr-FR" dirty="0" smtClean="0"/>
              <a:t> sous </a:t>
            </a:r>
            <a:r>
              <a:rPr lang="fr-FR" dirty="0" err="1" smtClean="0"/>
              <a:t>arthro</a:t>
            </a:r>
            <a:endParaRPr lang="fr-FR" dirty="0" smtClean="0"/>
          </a:p>
          <a:p>
            <a:r>
              <a:rPr lang="fr-FR" dirty="0" smtClean="0"/>
              <a:t>On utilise des instruments</a:t>
            </a:r>
            <a:r>
              <a:rPr lang="fr-FR" baseline="0" dirty="0" smtClean="0"/>
              <a:t> spé tels que des pinces basket, ou des </a:t>
            </a:r>
            <a:r>
              <a:rPr lang="fr-FR" baseline="0" dirty="0" err="1" smtClean="0"/>
              <a:t>shaver</a:t>
            </a:r>
            <a:endParaRPr lang="fr-FR" baseline="0" dirty="0" smtClean="0"/>
          </a:p>
          <a:p>
            <a:r>
              <a:rPr lang="fr-FR" baseline="0" dirty="0" smtClean="0"/>
              <a:t>Le but </a:t>
            </a:r>
            <a:r>
              <a:rPr lang="fr-FR" baseline="0" dirty="0" err="1" smtClean="0"/>
              <a:t>etant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resequer</a:t>
            </a:r>
            <a:r>
              <a:rPr lang="fr-FR" baseline="0" dirty="0" smtClean="0"/>
              <a:t> assez le </a:t>
            </a:r>
            <a:r>
              <a:rPr lang="fr-FR" baseline="0" dirty="0" err="1" smtClean="0"/>
              <a:t>menisque</a:t>
            </a:r>
            <a:r>
              <a:rPr lang="fr-FR" baseline="0" dirty="0" smtClean="0"/>
              <a:t> mais d’en conserver </a:t>
            </a:r>
            <a:r>
              <a:rPr lang="fr-FR" baseline="0" dirty="0" err="1" smtClean="0"/>
              <a:t>suffisemeen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10E3-17C3-3847-AB55-A922087E3C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21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03/07/15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LESIONS MENISCALES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État des lieux de la prise en charge en 2015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9" y="4813578"/>
            <a:ext cx="7818640" cy="12947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94837" y="432650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Docteur Philippe Duchemin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94048" y="5738988"/>
            <a:ext cx="173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Alès le 30/6/15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19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Prise en charge et </a:t>
            </a:r>
            <a:br>
              <a:rPr lang="fr-FR" dirty="0" smtClean="0"/>
            </a:br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53270" y="1901648"/>
            <a:ext cx="18031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Méniscectomies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0" y="2335744"/>
            <a:ext cx="3289300" cy="2463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71" y="4139144"/>
            <a:ext cx="3289300" cy="2463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171" y="1675344"/>
            <a:ext cx="3289300" cy="2463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44" y="4799544"/>
            <a:ext cx="4521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9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Prise en charge et </a:t>
            </a:r>
            <a:br>
              <a:rPr lang="fr-FR" dirty="0" smtClean="0"/>
            </a:br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41586" y="1920013"/>
            <a:ext cx="25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Réparations méniscales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59654" y="2948052"/>
            <a:ext cx="671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Lésions verticales  en zone périphérique (potentiel de cicatrisation)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094" y="1853054"/>
            <a:ext cx="1797260" cy="13170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579" y="3410768"/>
            <a:ext cx="1736776" cy="17367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9654" y="3734202"/>
            <a:ext cx="360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Lésions horizontales du sujet jeune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8524" y="5578621"/>
            <a:ext cx="470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/>
              <a:t>Objectif = préserver le cartilage à long terme</a:t>
            </a:r>
            <a:endParaRPr lang="fr-FR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359654" y="4474994"/>
            <a:ext cx="497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Lésions du ménisque externe &gt; ménisque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30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du ménisque?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995856" y="211330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Amortisseur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473548" y="2113307"/>
            <a:ext cx="145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Stabilisateur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039" y="2874159"/>
            <a:ext cx="5194300" cy="1562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66" y="3200700"/>
            <a:ext cx="1839683" cy="26463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462" y="3109992"/>
            <a:ext cx="1868219" cy="26463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568" y="4481613"/>
            <a:ext cx="4234454" cy="17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9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9" y="1997337"/>
            <a:ext cx="3766414" cy="32084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940" y="2388678"/>
            <a:ext cx="4172496" cy="23365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48701" y="1012921"/>
            <a:ext cx="320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Aspect </a:t>
            </a:r>
            <a:r>
              <a:rPr lang="fr-FR" dirty="0" err="1" smtClean="0"/>
              <a:t>arthroscopique</a:t>
            </a:r>
            <a:r>
              <a:rPr lang="fr-FR" dirty="0" smtClean="0"/>
              <a:t> Normal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49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Vascularisation du ménisque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33" y="2726994"/>
            <a:ext cx="3327400" cy="2438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2407668"/>
            <a:ext cx="2730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Mécanismes lésionnels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51305" y="2004230"/>
            <a:ext cx="234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Lésions traumatiques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428186" y="2004230"/>
            <a:ext cx="238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Lésions dégénératives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60585" y="2554990"/>
            <a:ext cx="3244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Jeunes (&lt;50 ans)</a:t>
            </a:r>
          </a:p>
          <a:p>
            <a:r>
              <a:rPr lang="fr-FR" dirty="0" smtClean="0"/>
              <a:t>Traumatisme à l’interrogatoire</a:t>
            </a:r>
          </a:p>
          <a:p>
            <a:r>
              <a:rPr lang="fr-FR" dirty="0" smtClean="0"/>
              <a:t>Surtout lésions verticales (70%)</a:t>
            </a:r>
          </a:p>
          <a:p>
            <a:r>
              <a:rPr lang="fr-FR" dirty="0" smtClean="0"/>
              <a:t>Lésions ligamentaires associées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216501" y="2554990"/>
            <a:ext cx="341699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Population plus </a:t>
            </a:r>
            <a:r>
              <a:rPr lang="fr-FR" dirty="0" err="1" smtClean="0"/>
              <a:t>agée</a:t>
            </a:r>
            <a:r>
              <a:rPr lang="fr-FR" dirty="0" smtClean="0"/>
              <a:t> (&gt;50 ans)</a:t>
            </a:r>
          </a:p>
          <a:p>
            <a:r>
              <a:rPr lang="fr-FR" dirty="0" err="1" smtClean="0"/>
              <a:t>Chondropathie</a:t>
            </a:r>
            <a:r>
              <a:rPr lang="fr-FR" dirty="0" smtClean="0"/>
              <a:t> ou arthrose</a:t>
            </a:r>
          </a:p>
          <a:p>
            <a:r>
              <a:rPr lang="fr-FR" dirty="0" smtClean="0"/>
              <a:t>Pas de traumatisme (spontanée)</a:t>
            </a:r>
          </a:p>
          <a:p>
            <a:r>
              <a:rPr lang="fr-FR" dirty="0" smtClean="0"/>
              <a:t>Douleurs déjà existantes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4161851"/>
            <a:ext cx="2582653" cy="18854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148" y="4011286"/>
            <a:ext cx="1409700" cy="2235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519" y="4161851"/>
            <a:ext cx="2354449" cy="1885435"/>
          </a:xfrm>
          <a:prstGeom prst="rect">
            <a:avLst/>
          </a:prstGeom>
        </p:spPr>
      </p:pic>
      <p:sp>
        <p:nvSpPr>
          <p:cNvPr id="10" name="Différent de 9"/>
          <p:cNvSpPr/>
          <p:nvPr/>
        </p:nvSpPr>
        <p:spPr>
          <a:xfrm>
            <a:off x="4232900" y="2554990"/>
            <a:ext cx="914400" cy="914400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Différents types de lésions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19" y="2637278"/>
            <a:ext cx="3975100" cy="2044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19" y="2637278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7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3" y="1213940"/>
            <a:ext cx="2776738" cy="18578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12" y="1211200"/>
            <a:ext cx="3268989" cy="1785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83" y="3707812"/>
            <a:ext cx="2518090" cy="25180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140" y="4235933"/>
            <a:ext cx="2235200" cy="1790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765" y="3677576"/>
            <a:ext cx="1888566" cy="251808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Différents types de lésions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36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Prise en charge et </a:t>
            </a:r>
            <a:br>
              <a:rPr lang="fr-FR" dirty="0" smtClean="0"/>
            </a:br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326465" y="1868162"/>
            <a:ext cx="256760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Abstention chirurgicale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05235" y="2721279"/>
            <a:ext cx="26212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Découverte fortuite IRM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Asymptomatique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83850" y="2721279"/>
            <a:ext cx="2433591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Genou symptomatique</a:t>
            </a:r>
          </a:p>
          <a:p>
            <a:pPr algn="ctr"/>
            <a:r>
              <a:rPr lang="fr-FR" dirty="0" smtClean="0"/>
              <a:t>Lésion stable</a:t>
            </a:r>
          </a:p>
          <a:p>
            <a:pPr algn="ctr"/>
            <a:r>
              <a:rPr lang="fr-FR" dirty="0" smtClean="0"/>
              <a:t>Douleur récente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71480" y="3861762"/>
            <a:ext cx="1379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Pré-arthrose</a:t>
            </a:r>
          </a:p>
          <a:p>
            <a:r>
              <a:rPr lang="fr-FR" dirty="0" smtClean="0"/>
              <a:t>&gt;50 ans</a:t>
            </a:r>
          </a:p>
          <a:p>
            <a:r>
              <a:rPr lang="fr-FR" dirty="0" smtClean="0"/>
              <a:t>Peu actif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88405" y="4973892"/>
            <a:ext cx="2095445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Traitement médical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Repos sportif</a:t>
            </a:r>
          </a:p>
          <a:p>
            <a:pPr algn="ctr"/>
            <a:r>
              <a:rPr lang="fr-FR" dirty="0" smtClean="0"/>
              <a:t>Infiltration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4" idx="2"/>
          </p:cNvCxnSpPr>
          <p:nvPr/>
        </p:nvCxnSpPr>
        <p:spPr>
          <a:xfrm>
            <a:off x="2015850" y="3644609"/>
            <a:ext cx="2384157" cy="1140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5" idx="2"/>
          </p:cNvCxnSpPr>
          <p:nvPr/>
        </p:nvCxnSpPr>
        <p:spPr>
          <a:xfrm flipH="1">
            <a:off x="4505849" y="3644609"/>
            <a:ext cx="2294797" cy="1140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399589" y="2721279"/>
            <a:ext cx="207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Lésions Méniscales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dégénératives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3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Prise en charge et </a:t>
            </a:r>
            <a:br>
              <a:rPr lang="fr-FR" dirty="0" smtClean="0"/>
            </a:br>
            <a:r>
              <a:rPr lang="fr-FR" dirty="0" smtClean="0"/>
              <a:t>indications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53270" y="1901648"/>
            <a:ext cx="18031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Méniscectomies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29211" y="3868134"/>
            <a:ext cx="223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Lésion non suturable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64954" y="2548483"/>
            <a:ext cx="235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Zone non vascularisée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094" y="2089564"/>
            <a:ext cx="1797260" cy="13170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53270" y="3498802"/>
            <a:ext cx="234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Arthrose - </a:t>
            </a:r>
            <a:r>
              <a:rPr lang="fr-FR" dirty="0" err="1" smtClean="0"/>
              <a:t>préarthrose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53270" y="3926479"/>
            <a:ext cx="195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Lésions anciennes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53270" y="4328176"/>
            <a:ext cx="17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Patient plus âgé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53270" y="521578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Type de lésion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5" idx="3"/>
          </p:cNvCxnSpPr>
          <p:nvPr/>
        </p:nvCxnSpPr>
        <p:spPr>
          <a:xfrm flipV="1">
            <a:off x="2768601" y="2917815"/>
            <a:ext cx="696353" cy="1134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8" idx="1"/>
          </p:cNvCxnSpPr>
          <p:nvPr/>
        </p:nvCxnSpPr>
        <p:spPr>
          <a:xfrm flipV="1">
            <a:off x="2768601" y="3683468"/>
            <a:ext cx="784669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5" idx="3"/>
            <a:endCxn id="9" idx="1"/>
          </p:cNvCxnSpPr>
          <p:nvPr/>
        </p:nvCxnSpPr>
        <p:spPr>
          <a:xfrm>
            <a:off x="2768601" y="4052800"/>
            <a:ext cx="784669" cy="58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5" idx="3"/>
            <a:endCxn id="11" idx="1"/>
          </p:cNvCxnSpPr>
          <p:nvPr/>
        </p:nvCxnSpPr>
        <p:spPr>
          <a:xfrm>
            <a:off x="2768601" y="4052800"/>
            <a:ext cx="784669" cy="460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5" idx="3"/>
            <a:endCxn id="12" idx="1"/>
          </p:cNvCxnSpPr>
          <p:nvPr/>
        </p:nvCxnSpPr>
        <p:spPr>
          <a:xfrm>
            <a:off x="2768601" y="4052800"/>
            <a:ext cx="784669" cy="13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620344" y="5123451"/>
            <a:ext cx="3214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Symptomatique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Instable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Stable/résistante au </a:t>
            </a:r>
            <a:r>
              <a:rPr lang="fr-FR" dirty="0" err="1" smtClean="0">
                <a:solidFill>
                  <a:srgbClr val="FF0000"/>
                </a:solidFill>
              </a:rPr>
              <a:t>ttt</a:t>
            </a:r>
            <a:r>
              <a:rPr lang="fr-FR" dirty="0" smtClean="0">
                <a:solidFill>
                  <a:srgbClr val="FF0000"/>
                </a:solidFill>
              </a:rPr>
              <a:t> médical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5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459</TotalTime>
  <Words>585</Words>
  <Application>Microsoft Macintosh PowerPoint</Application>
  <PresentationFormat>Présentation à l'écran (4:3)</PresentationFormat>
  <Paragraphs>99</Paragraphs>
  <Slides>11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Capital</vt:lpstr>
      <vt:lpstr>LESIONS MENISCALES</vt:lpstr>
      <vt:lpstr>Rôle du ménisque?</vt:lpstr>
      <vt:lpstr>Présentation PowerPoint</vt:lpstr>
      <vt:lpstr>Vascularisation du ménisque</vt:lpstr>
      <vt:lpstr>Mécanismes lésionnels</vt:lpstr>
      <vt:lpstr>Différents types de lésions</vt:lpstr>
      <vt:lpstr>Présentation PowerPoint</vt:lpstr>
      <vt:lpstr>Prise en charge et  indications</vt:lpstr>
      <vt:lpstr>Prise en charge et  indications</vt:lpstr>
      <vt:lpstr>Prise en charge et  indications</vt:lpstr>
      <vt:lpstr>Prise en charge et  indications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Duchemin</dc:creator>
  <cp:lastModifiedBy>Richard BERACASSAT</cp:lastModifiedBy>
  <cp:revision>28</cp:revision>
  <dcterms:created xsi:type="dcterms:W3CDTF">2015-06-29T13:28:20Z</dcterms:created>
  <dcterms:modified xsi:type="dcterms:W3CDTF">2015-07-03T14:51:17Z</dcterms:modified>
</cp:coreProperties>
</file>