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4" r:id="rId3"/>
    <p:sldId id="257" r:id="rId4"/>
    <p:sldId id="258" r:id="rId5"/>
    <p:sldId id="259" r:id="rId6"/>
    <p:sldId id="265" r:id="rId7"/>
    <p:sldId id="260" r:id="rId8"/>
    <p:sldId id="261" r:id="rId9"/>
    <p:sldId id="262" r:id="rId10"/>
    <p:sldId id="266" r:id="rId11"/>
    <p:sldId id="267" r:id="rId12"/>
    <p:sldId id="268" r:id="rId13"/>
    <p:sldId id="269" r:id="rId14"/>
    <p:sldId id="270" r:id="rId15"/>
    <p:sldId id="263"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11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159AE7-63B5-CA4F-A1DB-4242F9965F8A}" type="datetimeFigureOut">
              <a:rPr lang="fr-FR" smtClean="0"/>
              <a:t>06/10/12</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6625E5-0675-744B-AB63-0FDB291F85BC}" type="slidenum">
              <a:rPr lang="fr-FR" smtClean="0"/>
              <a:t>‹#›</a:t>
            </a:fld>
            <a:endParaRPr lang="fr-FR" dirty="0"/>
          </a:p>
        </p:txBody>
      </p:sp>
    </p:spTree>
    <p:extLst>
      <p:ext uri="{BB962C8B-B14F-4D97-AF65-F5344CB8AC3E}">
        <p14:creationId xmlns:p14="http://schemas.microsoft.com/office/powerpoint/2010/main" val="24658153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6625E5-0675-744B-AB63-0FDB291F85BC}" type="slidenum">
              <a:rPr lang="fr-FR" smtClean="0"/>
              <a:t>4</a:t>
            </a:fld>
            <a:endParaRPr lang="fr-FR" dirty="0"/>
          </a:p>
        </p:txBody>
      </p:sp>
    </p:spTree>
    <p:extLst>
      <p:ext uri="{BB962C8B-B14F-4D97-AF65-F5344CB8AC3E}">
        <p14:creationId xmlns:p14="http://schemas.microsoft.com/office/powerpoint/2010/main" val="3070195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6625E5-0675-744B-AB63-0FDB291F85BC}" type="slidenum">
              <a:rPr lang="fr-FR" smtClean="0"/>
              <a:t>5</a:t>
            </a:fld>
            <a:endParaRPr lang="fr-FR" dirty="0"/>
          </a:p>
        </p:txBody>
      </p:sp>
    </p:spTree>
    <p:extLst>
      <p:ext uri="{BB962C8B-B14F-4D97-AF65-F5344CB8AC3E}">
        <p14:creationId xmlns:p14="http://schemas.microsoft.com/office/powerpoint/2010/main" val="3510238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E6625E5-0675-744B-AB63-0FDB291F85BC}" type="slidenum">
              <a:rPr lang="fr-FR" smtClean="0"/>
              <a:t>9</a:t>
            </a:fld>
            <a:endParaRPr lang="fr-FR" dirty="0"/>
          </a:p>
        </p:txBody>
      </p:sp>
    </p:spTree>
    <p:extLst>
      <p:ext uri="{BB962C8B-B14F-4D97-AF65-F5344CB8AC3E}">
        <p14:creationId xmlns:p14="http://schemas.microsoft.com/office/powerpoint/2010/main" val="277861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fr-FR" smtClean="0"/>
              <a:t>Modifiez le style du titre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7" name="Date Placeholder 6"/>
          <p:cNvSpPr>
            <a:spLocks noGrp="1"/>
          </p:cNvSpPr>
          <p:nvPr>
            <p:ph type="dt" sz="half" idx="10"/>
          </p:nvPr>
        </p:nvSpPr>
        <p:spPr/>
        <p:txBody>
          <a:bodyPr/>
          <a:lstStyle/>
          <a:p>
            <a:fld id="{18DB7DE4-4271-4D26-81CB-C45FF42F9777}" type="datetimeFigureOut">
              <a:rPr lang="fr-FR" smtClean="0"/>
              <a:t>06/10/12</a:t>
            </a:fld>
            <a:endParaRPr lang="fr-FR" dirty="0"/>
          </a:p>
        </p:txBody>
      </p:sp>
      <p:sp>
        <p:nvSpPr>
          <p:cNvPr id="8" name="Slide Number Placeholder 7"/>
          <p:cNvSpPr>
            <a:spLocks noGrp="1"/>
          </p:cNvSpPr>
          <p:nvPr>
            <p:ph type="sldNum" sz="quarter" idx="11"/>
          </p:nvPr>
        </p:nvSpPr>
        <p:spPr/>
        <p:txBody>
          <a:bodyPr/>
          <a:lstStyle/>
          <a:p>
            <a:fld id="{B6F9C1CD-0A0F-4D4C-A33E-DBB5C62E826E}" type="slidenum">
              <a:rPr lang="fr-FR" smtClean="0"/>
              <a:t>‹#›</a:t>
            </a:fld>
            <a:endParaRPr lang="fr-FR" dirty="0"/>
          </a:p>
        </p:txBody>
      </p:sp>
      <p:sp>
        <p:nvSpPr>
          <p:cNvPr id="9" name="Footer Placeholder 8"/>
          <p:cNvSpPr>
            <a:spLocks noGrp="1"/>
          </p:cNvSpPr>
          <p:nvPr>
            <p:ph type="ftr" sz="quarter" idx="12"/>
          </p:nvPr>
        </p:nvSpPr>
        <p:spPr/>
        <p:txBody>
          <a:bodyPr/>
          <a:lstStyle/>
          <a:p>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18DB7DE4-4271-4D26-81CB-C45FF42F9777}" type="datetimeFigureOut">
              <a:rPr lang="fr-FR" smtClean="0"/>
              <a:t>06/10/12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B6F9C1CD-0A0F-4D4C-A33E-DBB5C62E826E}" type="slidenum">
              <a:rPr lang="fr-FR" smtClean="0"/>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18DB7DE4-4271-4D26-81CB-C45FF42F9777}" type="datetimeFigureOut">
              <a:rPr lang="fr-FR" smtClean="0"/>
              <a:t>06/10/12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B6F9C1CD-0A0F-4D4C-A33E-DBB5C62E826E}" type="slidenum">
              <a:rPr lang="fr-FR" smtClean="0"/>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10"/>
          </p:nvPr>
        </p:nvSpPr>
        <p:spPr/>
        <p:txBody>
          <a:bodyPr/>
          <a:lstStyle/>
          <a:p>
            <a:fld id="{18DB7DE4-4271-4D26-81CB-C45FF42F9777}" type="datetimeFigureOut">
              <a:rPr lang="fr-FR" smtClean="0"/>
              <a:t>06/10/12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B6F9C1CD-0A0F-4D4C-A33E-DBB5C62E826E}" type="slidenum">
              <a:rPr lang="fr-FR" smtClean="0"/>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fr-FR" smtClean="0"/>
              <a:t>Modifiez le style du titre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8DB7DE4-4271-4D26-81CB-C45FF42F9777}" type="datetimeFigureOut">
              <a:rPr lang="fr-FR" smtClean="0"/>
              <a:t>06/10/12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B6F9C1CD-0A0F-4D4C-A33E-DBB5C62E826E}" type="slidenum">
              <a:rPr lang="fr-FR" smtClean="0"/>
              <a:t>‹#›</a:t>
            </a:fld>
            <a:endParaRPr lang="fr-FR"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5" name="Date Placeholder 4"/>
          <p:cNvSpPr>
            <a:spLocks noGrp="1"/>
          </p:cNvSpPr>
          <p:nvPr>
            <p:ph type="dt" sz="half" idx="10"/>
          </p:nvPr>
        </p:nvSpPr>
        <p:spPr/>
        <p:txBody>
          <a:bodyPr/>
          <a:lstStyle/>
          <a:p>
            <a:fld id="{18DB7DE4-4271-4D26-81CB-C45FF42F9777}" type="datetimeFigureOut">
              <a:rPr lang="fr-FR" smtClean="0"/>
              <a:t>06/10/12</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B6F9C1CD-0A0F-4D4C-A33E-DBB5C62E826E}" type="slidenum">
              <a:rPr lang="fr-FR" smtClean="0"/>
              <a:t>‹#›</a:t>
            </a:fld>
            <a:endParaRPr lang="fr-FR" dirty="0"/>
          </a:p>
        </p:txBody>
      </p:sp>
      <p:sp>
        <p:nvSpPr>
          <p:cNvPr id="9" name="Content Placeholder 8"/>
          <p:cNvSpPr>
            <a:spLocks noGrp="1"/>
          </p:cNvSpPr>
          <p:nvPr>
            <p:ph sz="quarter" idx="13"/>
          </p:nvPr>
        </p:nvSpPr>
        <p:spPr>
          <a:xfrm>
            <a:off x="365760" y="1600200"/>
            <a:ext cx="4041648" cy="452628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18DB7DE4-4271-4D26-81CB-C45FF42F9777}" type="datetimeFigureOut">
              <a:rPr lang="fr-FR" smtClean="0"/>
              <a:t>06/10/12</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B6F9C1CD-0A0F-4D4C-A33E-DBB5C62E826E}" type="slidenum">
              <a:rPr lang="fr-FR" smtClean="0"/>
              <a:t>‹#›</a:t>
            </a:fld>
            <a:endParaRPr lang="fr-FR" dirty="0"/>
          </a:p>
        </p:txBody>
      </p:sp>
      <p:sp>
        <p:nvSpPr>
          <p:cNvPr id="11" name="Content Placeholder 10"/>
          <p:cNvSpPr>
            <a:spLocks noGrp="1"/>
          </p:cNvSpPr>
          <p:nvPr>
            <p:ph sz="quarter" idx="13"/>
          </p:nvPr>
        </p:nvSpPr>
        <p:spPr>
          <a:xfrm>
            <a:off x="457200" y="2212848"/>
            <a:ext cx="4041648" cy="391363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18DB7DE4-4271-4D26-81CB-C45FF42F9777}" type="datetimeFigureOut">
              <a:rPr lang="fr-FR" smtClean="0"/>
              <a:t>06/10/12</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B6F9C1CD-0A0F-4D4C-A33E-DBB5C62E826E}" type="slidenum">
              <a:rPr lang="fr-FR" smtClean="0"/>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B7DE4-4271-4D26-81CB-C45FF42F9777}" type="datetimeFigureOut">
              <a:rPr lang="fr-FR" smtClean="0"/>
              <a:t>06/10/12</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B6F9C1CD-0A0F-4D4C-A33E-DBB5C62E826E}" type="slidenum">
              <a:rPr lang="fr-FR" smtClean="0"/>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fr-FR" smtClean="0"/>
              <a:t>Modifiez le style du titre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8DB7DE4-4271-4D26-81CB-C45FF42F9777}" type="datetimeFigureOut">
              <a:rPr lang="fr-FR" smtClean="0"/>
              <a:t>06/10/12</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B6F9C1CD-0A0F-4D4C-A33E-DBB5C62E826E}" type="slidenum">
              <a:rPr lang="fr-FR" smtClean="0"/>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8DB7DE4-4271-4D26-81CB-C45FF42F9777}" type="datetimeFigureOut">
              <a:rPr lang="fr-FR" smtClean="0"/>
              <a:t>06/10/12</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B6F9C1CD-0A0F-4D4C-A33E-DBB5C62E826E}" type="slidenum">
              <a:rPr lang="fr-FR" smtClean="0"/>
              <a:t>‹#›</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8DB7DE4-4271-4D26-81CB-C45FF42F9777}" type="datetimeFigureOut">
              <a:rPr lang="fr-FR" smtClean="0"/>
              <a:t>06/10/12</a:t>
            </a:fld>
            <a:endParaRPr lang="fr-FR"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fr-FR"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9C1CD-0A0F-4D4C-A33E-DBB5C62E826E}" type="slidenum">
              <a:rPr lang="fr-FR" smtClean="0"/>
              <a:t>‹#›</a:t>
            </a:fld>
            <a:endParaRPr lang="fr-FR"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609601"/>
            <a:ext cx="7772400" cy="3611487"/>
          </a:xfrm>
        </p:spPr>
        <p:txBody>
          <a:bodyPr/>
          <a:lstStyle/>
          <a:p>
            <a:r>
              <a:rPr lang="fr-FR" sz="6000" dirty="0" smtClean="0"/>
              <a:t>Analgésie et anesthésie distale du membre inférieur</a:t>
            </a:r>
            <a:endParaRPr lang="fr-FR" sz="6000" dirty="0"/>
          </a:p>
        </p:txBody>
      </p:sp>
      <p:sp>
        <p:nvSpPr>
          <p:cNvPr id="3" name="ZoneTexte 2"/>
          <p:cNvSpPr txBox="1"/>
          <p:nvPr/>
        </p:nvSpPr>
        <p:spPr>
          <a:xfrm>
            <a:off x="2771800" y="5157192"/>
            <a:ext cx="4088411" cy="461665"/>
          </a:xfrm>
          <a:prstGeom prst="rect">
            <a:avLst/>
          </a:prstGeom>
          <a:noFill/>
        </p:spPr>
        <p:txBody>
          <a:bodyPr wrap="square" rtlCol="0">
            <a:spAutoFit/>
          </a:bodyPr>
          <a:lstStyle/>
          <a:p>
            <a:pPr algn="ctr"/>
            <a:r>
              <a:rPr lang="fr-FR" sz="2400" dirty="0" smtClean="0">
                <a:solidFill>
                  <a:schemeClr val="tx2"/>
                </a:solidFill>
              </a:rPr>
              <a:t>Christine </a:t>
            </a:r>
            <a:r>
              <a:rPr lang="fr-FR" sz="2400" dirty="0" err="1" smtClean="0">
                <a:solidFill>
                  <a:schemeClr val="tx2"/>
                </a:solidFill>
              </a:rPr>
              <a:t>Rubio</a:t>
            </a:r>
            <a:r>
              <a:rPr lang="fr-FR" sz="2400" dirty="0" smtClean="0">
                <a:solidFill>
                  <a:schemeClr val="tx2"/>
                </a:solidFill>
              </a:rPr>
              <a:t> </a:t>
            </a:r>
            <a:r>
              <a:rPr lang="fr-FR" sz="2400" dirty="0" err="1" smtClean="0">
                <a:solidFill>
                  <a:schemeClr val="tx2"/>
                </a:solidFill>
              </a:rPr>
              <a:t>Sapède</a:t>
            </a:r>
            <a:endParaRPr lang="fr-FR" sz="2400" dirty="0">
              <a:solidFill>
                <a:schemeClr val="tx2"/>
              </a:solidFill>
            </a:endParaRPr>
          </a:p>
        </p:txBody>
      </p:sp>
    </p:spTree>
    <p:extLst>
      <p:ext uri="{BB962C8B-B14F-4D97-AF65-F5344CB8AC3E}">
        <p14:creationId xmlns:p14="http://schemas.microsoft.com/office/powerpoint/2010/main" val="1109045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483568"/>
          </a:xfrm>
        </p:spPr>
        <p:txBody>
          <a:bodyPr/>
          <a:lstStyle/>
          <a:p>
            <a:r>
              <a:rPr lang="fr-FR" dirty="0" smtClean="0"/>
              <a:t>Quels Anesthésiques Locaux : </a:t>
            </a:r>
            <a:endParaRPr lang="fr-FR" dirty="0"/>
          </a:p>
        </p:txBody>
      </p:sp>
      <p:sp>
        <p:nvSpPr>
          <p:cNvPr id="3" name="Espace réservé du contenu 2"/>
          <p:cNvSpPr>
            <a:spLocks noGrp="1"/>
          </p:cNvSpPr>
          <p:nvPr>
            <p:ph idx="1"/>
          </p:nvPr>
        </p:nvSpPr>
        <p:spPr>
          <a:xfrm>
            <a:off x="457200" y="1988840"/>
            <a:ext cx="8229600" cy="4137323"/>
          </a:xfrm>
        </p:spPr>
        <p:txBody>
          <a:bodyPr/>
          <a:lstStyle/>
          <a:p>
            <a:r>
              <a:rPr lang="fr-FR" dirty="0" smtClean="0"/>
              <a:t>Ropivacaïne  7,5 mg =&gt; 15 à 20 ml, DA = 8 à 10h avec adjuvant, installation 35 mn </a:t>
            </a:r>
          </a:p>
          <a:p>
            <a:r>
              <a:rPr lang="fr-FR" dirty="0" smtClean="0"/>
              <a:t>Carbocaïne 10 mg/ml=&gt; 10 à 20 ml, DA = 2h, installation 10 à 15 mn</a:t>
            </a:r>
          </a:p>
          <a:p>
            <a:r>
              <a:rPr lang="fr-FR" dirty="0" smtClean="0"/>
              <a:t>Adjuvants </a:t>
            </a:r>
            <a:r>
              <a:rPr lang="fr-FR" dirty="0" smtClean="0">
                <a:latin typeface="Wingdings"/>
                <a:ea typeface="Wingdings"/>
                <a:cs typeface="Wingdings"/>
                <a:sym typeface="Wingdings"/>
              </a:rPr>
              <a:t></a:t>
            </a:r>
            <a:r>
              <a:rPr lang="fr-FR" dirty="0">
                <a:sym typeface="Wingdings"/>
              </a:rPr>
              <a:t> </a:t>
            </a:r>
            <a:r>
              <a:rPr lang="fr-FR" dirty="0" smtClean="0">
                <a:sym typeface="Wingdings"/>
              </a:rPr>
              <a:t>DA : </a:t>
            </a:r>
            <a:r>
              <a:rPr lang="fr-FR" dirty="0" err="1" smtClean="0">
                <a:sym typeface="Wingdings"/>
              </a:rPr>
              <a:t>clonidine</a:t>
            </a:r>
            <a:endParaRPr lang="fr-FR" dirty="0" smtClean="0">
              <a:sym typeface="Wingdings"/>
            </a:endParaRPr>
          </a:p>
          <a:p>
            <a:r>
              <a:rPr lang="fr-FR" dirty="0" smtClean="0">
                <a:sym typeface="Wingdings"/>
              </a:rPr>
              <a:t>En pratique mélange </a:t>
            </a:r>
            <a:r>
              <a:rPr lang="fr-FR" dirty="0" smtClean="0">
                <a:sym typeface="Wingdings"/>
              </a:rPr>
              <a:t>des</a:t>
            </a:r>
            <a:r>
              <a:rPr lang="fr-FR" dirty="0" smtClean="0">
                <a:sym typeface="Wingdings"/>
              </a:rPr>
              <a:t> </a:t>
            </a:r>
            <a:r>
              <a:rPr lang="fr-FR" dirty="0" smtClean="0">
                <a:sym typeface="Wingdings"/>
              </a:rPr>
              <a:t>2 AL</a:t>
            </a:r>
          </a:p>
          <a:p>
            <a:r>
              <a:rPr lang="fr-FR" dirty="0" smtClean="0">
                <a:sym typeface="Wingdings"/>
              </a:rPr>
              <a:t>Lidocaïne DA courte pour le bloc fémoral =&gt; 10 ml</a:t>
            </a:r>
            <a:endParaRPr lang="fr-FR" dirty="0"/>
          </a:p>
        </p:txBody>
      </p:sp>
      <p:pic>
        <p:nvPicPr>
          <p:cNvPr id="8" name="Image 7" descr="Corbis-42-2158269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29" y="5532177"/>
            <a:ext cx="1841056" cy="1301496"/>
          </a:xfrm>
          <a:prstGeom prst="rect">
            <a:avLst/>
          </a:prstGeom>
        </p:spPr>
      </p:pic>
    </p:spTree>
    <p:extLst>
      <p:ext uri="{BB962C8B-B14F-4D97-AF65-F5344CB8AC3E}">
        <p14:creationId xmlns:p14="http://schemas.microsoft.com/office/powerpoint/2010/main" val="2362239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340768"/>
            <a:ext cx="8229600" cy="1600200"/>
          </a:xfrm>
          <a:ln>
            <a:solidFill>
              <a:srgbClr val="FFFFFF"/>
            </a:solidFill>
          </a:ln>
        </p:spPr>
        <p:txBody>
          <a:bodyPr/>
          <a:lstStyle/>
          <a:p>
            <a:r>
              <a:rPr lang="fr-FR" dirty="0" smtClean="0"/>
              <a:t> L’Analgésie multimodale:</a:t>
            </a:r>
            <a:endParaRPr lang="fr-FR" dirty="0"/>
          </a:p>
        </p:txBody>
      </p:sp>
      <p:pic>
        <p:nvPicPr>
          <p:cNvPr id="10" name="Image 9" descr="Corbis-42-2620902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4672" y="5090492"/>
            <a:ext cx="1529328" cy="1772816"/>
          </a:xfrm>
          <a:prstGeom prst="rect">
            <a:avLst/>
          </a:prstGeom>
        </p:spPr>
      </p:pic>
    </p:spTree>
    <p:extLst>
      <p:ext uri="{BB962C8B-B14F-4D97-AF65-F5344CB8AC3E}">
        <p14:creationId xmlns:p14="http://schemas.microsoft.com/office/powerpoint/2010/main" val="30827672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1195536"/>
          </a:xfrm>
        </p:spPr>
        <p:txBody>
          <a:bodyPr/>
          <a:lstStyle/>
          <a:p>
            <a:r>
              <a:rPr lang="fr-FR" dirty="0" smtClean="0"/>
              <a:t>Au Bloc Opératoire :</a:t>
            </a:r>
            <a:endParaRPr lang="fr-FR" dirty="0"/>
          </a:p>
        </p:txBody>
      </p:sp>
      <p:sp>
        <p:nvSpPr>
          <p:cNvPr id="3" name="Espace réservé du contenu 2"/>
          <p:cNvSpPr>
            <a:spLocks noGrp="1"/>
          </p:cNvSpPr>
          <p:nvPr>
            <p:ph idx="1"/>
          </p:nvPr>
        </p:nvSpPr>
        <p:spPr>
          <a:xfrm>
            <a:off x="457200" y="1700808"/>
            <a:ext cx="8229600" cy="4425355"/>
          </a:xfrm>
        </p:spPr>
        <p:txBody>
          <a:bodyPr/>
          <a:lstStyle/>
          <a:p>
            <a:r>
              <a:rPr lang="fr-FR" dirty="0" smtClean="0"/>
              <a:t>Peropératoire : analgésie par anticipation</a:t>
            </a:r>
          </a:p>
          <a:p>
            <a:pPr marL="457200" indent="-457200">
              <a:buFont typeface="+mj-lt"/>
              <a:buAutoNum type="arabicPeriod"/>
            </a:pPr>
            <a:r>
              <a:rPr lang="fr-FR" dirty="0" smtClean="0"/>
              <a:t>Paracétamol et Kétoprofène / alternative Néfopam</a:t>
            </a:r>
          </a:p>
          <a:p>
            <a:pPr marL="457200" indent="-457200">
              <a:buFont typeface="+mj-lt"/>
              <a:buAutoNum type="arabicPeriod"/>
            </a:pPr>
            <a:endParaRPr lang="fr-FR" dirty="0" smtClean="0"/>
          </a:p>
          <a:p>
            <a:r>
              <a:rPr lang="fr-FR" dirty="0" smtClean="0"/>
              <a:t>SSPI : </a:t>
            </a:r>
          </a:p>
          <a:p>
            <a:pPr marL="457200" indent="-457200">
              <a:buFont typeface="+mj-lt"/>
              <a:buAutoNum type="arabicPeriod"/>
            </a:pPr>
            <a:r>
              <a:rPr lang="fr-FR" dirty="0" smtClean="0"/>
              <a:t>cathéter sciatique PCA ou SA ropivacaïne 2 mg/ml </a:t>
            </a:r>
          </a:p>
          <a:p>
            <a:pPr marL="457200" indent="-457200">
              <a:buFont typeface="+mj-lt"/>
              <a:buAutoNum type="arabicPeriod"/>
            </a:pPr>
            <a:r>
              <a:rPr lang="fr-FR" dirty="0" smtClean="0"/>
              <a:t>Paracétamol</a:t>
            </a:r>
          </a:p>
          <a:p>
            <a:pPr marL="457200" indent="-457200">
              <a:buFont typeface="+mj-lt"/>
              <a:buAutoNum type="arabicPeriod"/>
            </a:pPr>
            <a:r>
              <a:rPr lang="fr-FR" dirty="0" smtClean="0"/>
              <a:t>Kétoprofène</a:t>
            </a:r>
          </a:p>
          <a:p>
            <a:pPr marL="457200" indent="-457200">
              <a:buFont typeface="+mj-lt"/>
              <a:buAutoNum type="arabicPeriod"/>
            </a:pPr>
            <a:r>
              <a:rPr lang="fr-FR" dirty="0" smtClean="0"/>
              <a:t>Néfopam</a:t>
            </a:r>
            <a:endParaRPr lang="fr-FR" dirty="0"/>
          </a:p>
        </p:txBody>
      </p:sp>
      <p:pic>
        <p:nvPicPr>
          <p:cNvPr id="7" name="Image 6" descr="Corbis-42-2058124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 y="5661248"/>
            <a:ext cx="1829396" cy="1219572"/>
          </a:xfrm>
          <a:prstGeom prst="rect">
            <a:avLst/>
          </a:prstGeom>
        </p:spPr>
      </p:pic>
    </p:spTree>
    <p:extLst>
      <p:ext uri="{BB962C8B-B14F-4D97-AF65-F5344CB8AC3E}">
        <p14:creationId xmlns:p14="http://schemas.microsoft.com/office/powerpoint/2010/main" val="14328809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1195536"/>
          </a:xfrm>
        </p:spPr>
        <p:txBody>
          <a:bodyPr/>
          <a:lstStyle/>
          <a:p>
            <a:r>
              <a:rPr lang="fr-FR" dirty="0" smtClean="0"/>
              <a:t>Secteur Hospitalisation :</a:t>
            </a:r>
            <a:endParaRPr lang="fr-FR" dirty="0"/>
          </a:p>
        </p:txBody>
      </p:sp>
      <p:sp>
        <p:nvSpPr>
          <p:cNvPr id="3" name="Espace réservé du contenu 2"/>
          <p:cNvSpPr>
            <a:spLocks noGrp="1"/>
          </p:cNvSpPr>
          <p:nvPr>
            <p:ph idx="1"/>
          </p:nvPr>
        </p:nvSpPr>
        <p:spPr>
          <a:xfrm>
            <a:off x="457200" y="3284984"/>
            <a:ext cx="8229600" cy="2841179"/>
          </a:xfrm>
        </p:spPr>
        <p:txBody>
          <a:bodyPr/>
          <a:lstStyle/>
          <a:p>
            <a:r>
              <a:rPr lang="fr-FR" dirty="0" smtClean="0"/>
              <a:t>Cathéter Bloc Sciatique SA ou PCA arrêt à J2</a:t>
            </a:r>
          </a:p>
          <a:p>
            <a:r>
              <a:rPr lang="fr-FR" dirty="0" smtClean="0"/>
              <a:t>Relai par Paracétamol, et Dextropropoxyphène</a:t>
            </a:r>
            <a:endParaRPr lang="fr-FR" dirty="0"/>
          </a:p>
        </p:txBody>
      </p:sp>
      <p:pic>
        <p:nvPicPr>
          <p:cNvPr id="7" name="Image 6" descr="Corbis-42-3297948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3280" y="5462752"/>
            <a:ext cx="1950720" cy="1362456"/>
          </a:xfrm>
          <a:prstGeom prst="rect">
            <a:avLst/>
          </a:prstGeom>
        </p:spPr>
      </p:pic>
    </p:spTree>
    <p:extLst>
      <p:ext uri="{BB962C8B-B14F-4D97-AF65-F5344CB8AC3E}">
        <p14:creationId xmlns:p14="http://schemas.microsoft.com/office/powerpoint/2010/main" val="403984841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76672"/>
            <a:ext cx="8229600" cy="1123528"/>
          </a:xfrm>
        </p:spPr>
        <p:txBody>
          <a:bodyPr/>
          <a:lstStyle/>
          <a:p>
            <a:r>
              <a:rPr lang="fr-FR" dirty="0" smtClean="0"/>
              <a:t>Conclusion</a:t>
            </a:r>
            <a:endParaRPr lang="fr-FR" dirty="0"/>
          </a:p>
        </p:txBody>
      </p:sp>
      <p:sp>
        <p:nvSpPr>
          <p:cNvPr id="3" name="Espace réservé du contenu 2"/>
          <p:cNvSpPr>
            <a:spLocks noGrp="1"/>
          </p:cNvSpPr>
          <p:nvPr>
            <p:ph idx="1"/>
          </p:nvPr>
        </p:nvSpPr>
        <p:spPr>
          <a:xfrm>
            <a:off x="457200" y="1988840"/>
            <a:ext cx="8229600" cy="4137323"/>
          </a:xfrm>
        </p:spPr>
        <p:txBody>
          <a:bodyPr/>
          <a:lstStyle/>
          <a:p>
            <a:r>
              <a:rPr lang="fr-FR" dirty="0" smtClean="0"/>
              <a:t>La diffusion de l’anesthésie locorégionale périphérique, par la qualité de l’anesthésie et analgésie qu’elle procure, a favorisé une meilleure acceptation d’actes chirurgicaux qui </a:t>
            </a:r>
            <a:r>
              <a:rPr lang="fr-FR" dirty="0"/>
              <a:t>é</a:t>
            </a:r>
            <a:r>
              <a:rPr lang="fr-FR" dirty="0" smtClean="0"/>
              <a:t>taient considérés comme particulièrement douloureux.</a:t>
            </a:r>
          </a:p>
          <a:p>
            <a:r>
              <a:rPr lang="fr-FR" dirty="0" smtClean="0"/>
              <a:t>Elle a également permis la prise en charge de patients âgés, voire même très âgés et fragiles.</a:t>
            </a:r>
          </a:p>
          <a:p>
            <a:r>
              <a:rPr lang="fr-FR" dirty="0" smtClean="0"/>
              <a:t>Elle a enfin contribué à redéfinir la collaboration chirurgien anesthésiste.</a:t>
            </a:r>
          </a:p>
          <a:p>
            <a:endParaRPr lang="fr-FR" dirty="0" smtClean="0"/>
          </a:p>
          <a:p>
            <a:endParaRPr lang="fr-FR" dirty="0"/>
          </a:p>
        </p:txBody>
      </p:sp>
    </p:spTree>
    <p:extLst>
      <p:ext uri="{BB962C8B-B14F-4D97-AF65-F5344CB8AC3E}">
        <p14:creationId xmlns:p14="http://schemas.microsoft.com/office/powerpoint/2010/main" val="36615090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C’est le Pied…..</a:t>
            </a:r>
            <a:endParaRPr lang="fr-FR" dirty="0"/>
          </a:p>
        </p:txBody>
      </p:sp>
      <p:pic>
        <p:nvPicPr>
          <p:cNvPr id="7" name="Espace réservé du contenu 6" descr="IMG_0057.JPG"/>
          <p:cNvPicPr>
            <a:picLocks noGrp="1" noChangeAspect="1"/>
          </p:cNvPicPr>
          <p:nvPr>
            <p:ph idx="1"/>
          </p:nvPr>
        </p:nvPicPr>
        <p:blipFill>
          <a:blip r:embed="rId2">
            <a:extLst>
              <a:ext uri="{28A0092B-C50C-407E-A947-70E740481C1C}">
                <a14:useLocalDpi xmlns:a14="http://schemas.microsoft.com/office/drawing/2010/main" val="0"/>
              </a:ext>
            </a:extLst>
          </a:blip>
          <a:srcRect l="-67607" r="-67607"/>
          <a:stretch>
            <a:fillRect/>
          </a:stretch>
        </p:blipFill>
        <p:spPr/>
      </p:pic>
    </p:spTree>
    <p:extLst>
      <p:ext uri="{BB962C8B-B14F-4D97-AF65-F5344CB8AC3E}">
        <p14:creationId xmlns:p14="http://schemas.microsoft.com/office/powerpoint/2010/main" val="32294263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1195536"/>
          </a:xfrm>
        </p:spPr>
        <p:txBody>
          <a:bodyPr/>
          <a:lstStyle/>
          <a:p>
            <a:r>
              <a:rPr lang="fr-FR" dirty="0" smtClean="0"/>
              <a:t>Introduction</a:t>
            </a:r>
            <a:endParaRPr lang="fr-FR" dirty="0"/>
          </a:p>
        </p:txBody>
      </p:sp>
      <p:sp>
        <p:nvSpPr>
          <p:cNvPr id="3" name="Espace réservé du contenu 2"/>
          <p:cNvSpPr>
            <a:spLocks noGrp="1"/>
          </p:cNvSpPr>
          <p:nvPr>
            <p:ph idx="1"/>
          </p:nvPr>
        </p:nvSpPr>
        <p:spPr/>
        <p:txBody>
          <a:bodyPr/>
          <a:lstStyle/>
          <a:p>
            <a:endParaRPr lang="fr-FR" dirty="0" smtClean="0"/>
          </a:p>
          <a:p>
            <a:endParaRPr lang="fr-FR" dirty="0"/>
          </a:p>
          <a:p>
            <a:r>
              <a:rPr lang="fr-FR" dirty="0" smtClean="0"/>
              <a:t>Les différentes techniques chirurgicales, per cutanées ou classiques combinées aux techniques modernes d’anesthésie locorégionales ont rendu la chirurgie du pied et de la cheville, réputée douloureuse, indolore et permis leurs accès à des patients âgés, aux multiples comorbidités.</a:t>
            </a:r>
          </a:p>
          <a:p>
            <a:endParaRPr lang="fr-FR" dirty="0"/>
          </a:p>
          <a:p>
            <a:endParaRPr lang="fr-FR" dirty="0"/>
          </a:p>
        </p:txBody>
      </p:sp>
      <p:pic>
        <p:nvPicPr>
          <p:cNvPr id="4" name="Image 3" descr="IMG_005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5373216"/>
            <a:ext cx="1950720" cy="1298448"/>
          </a:xfrm>
          <a:prstGeom prst="rect">
            <a:avLst/>
          </a:prstGeom>
        </p:spPr>
      </p:pic>
      <p:pic>
        <p:nvPicPr>
          <p:cNvPr id="5" name="Image 4" descr="IMG_005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3280" y="5559552"/>
            <a:ext cx="1950720" cy="1298448"/>
          </a:xfrm>
          <a:prstGeom prst="rect">
            <a:avLst/>
          </a:prstGeom>
        </p:spPr>
      </p:pic>
    </p:spTree>
    <p:extLst>
      <p:ext uri="{BB962C8B-B14F-4D97-AF65-F5344CB8AC3E}">
        <p14:creationId xmlns:p14="http://schemas.microsoft.com/office/powerpoint/2010/main" val="33305278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1195536"/>
          </a:xfrm>
        </p:spPr>
        <p:txBody>
          <a:bodyPr/>
          <a:lstStyle/>
          <a:p>
            <a:r>
              <a:rPr lang="fr-FR" dirty="0" smtClean="0"/>
              <a:t>Quelles chirurgies :</a:t>
            </a:r>
            <a:endParaRPr lang="fr-FR" dirty="0"/>
          </a:p>
        </p:txBody>
      </p:sp>
      <p:sp>
        <p:nvSpPr>
          <p:cNvPr id="3" name="Espace réservé du contenu 2"/>
          <p:cNvSpPr>
            <a:spLocks noGrp="1"/>
          </p:cNvSpPr>
          <p:nvPr>
            <p:ph idx="1"/>
          </p:nvPr>
        </p:nvSpPr>
        <p:spPr>
          <a:xfrm>
            <a:off x="457200" y="2420888"/>
            <a:ext cx="8229600" cy="3705275"/>
          </a:xfrm>
        </p:spPr>
        <p:txBody>
          <a:bodyPr/>
          <a:lstStyle/>
          <a:p>
            <a:r>
              <a:rPr lang="fr-FR" dirty="0" smtClean="0"/>
              <a:t>Déformations de l’avant pied et du pied : Hallux Valgus</a:t>
            </a:r>
          </a:p>
          <a:p>
            <a:r>
              <a:rPr lang="fr-FR" dirty="0" smtClean="0"/>
              <a:t>Prothèse et arthrodèse de la cheville</a:t>
            </a:r>
          </a:p>
          <a:p>
            <a:r>
              <a:rPr lang="fr-FR" dirty="0" smtClean="0"/>
              <a:t>Rupture du tendon d’Achille</a:t>
            </a:r>
          </a:p>
        </p:txBody>
      </p:sp>
      <p:pic>
        <p:nvPicPr>
          <p:cNvPr id="1026" name="Picture 2" descr="C:\Users\ANDRIASON\Dropbox\pied\Corbis-42-210902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997" y="5409438"/>
            <a:ext cx="1951037" cy="1301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NDRIASON\Dropbox\pied\Corbis-42-210902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5013176"/>
            <a:ext cx="1224136" cy="146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2772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76672"/>
            <a:ext cx="8229600" cy="1123528"/>
          </a:xfrm>
        </p:spPr>
        <p:txBody>
          <a:bodyPr/>
          <a:lstStyle/>
          <a:p>
            <a:r>
              <a:rPr lang="fr-FR" dirty="0" smtClean="0"/>
              <a:t>Quels patients :</a:t>
            </a:r>
            <a:endParaRPr lang="fr-FR" dirty="0"/>
          </a:p>
        </p:txBody>
      </p:sp>
      <p:sp>
        <p:nvSpPr>
          <p:cNvPr id="3" name="Espace réservé du contenu 2"/>
          <p:cNvSpPr>
            <a:spLocks noGrp="1"/>
          </p:cNvSpPr>
          <p:nvPr>
            <p:ph idx="1"/>
          </p:nvPr>
        </p:nvSpPr>
        <p:spPr>
          <a:xfrm>
            <a:off x="457200" y="2276872"/>
            <a:ext cx="8229600" cy="3849291"/>
          </a:xfrm>
        </p:spPr>
        <p:txBody>
          <a:bodyPr/>
          <a:lstStyle/>
          <a:p>
            <a:r>
              <a:rPr lang="fr-FR" dirty="0" smtClean="0"/>
              <a:t>Du jeune sportif au sujet âgé aux comorbidités sévères associées</a:t>
            </a:r>
          </a:p>
          <a:p>
            <a:r>
              <a:rPr lang="fr-FR" dirty="0" smtClean="0"/>
              <a:t>Prédominance de la chirurgie pour hallux valgus chez la femme </a:t>
            </a:r>
          </a:p>
          <a:p>
            <a:endParaRPr lang="fr-FR" dirty="0" smtClean="0"/>
          </a:p>
          <a:p>
            <a:pPr marL="0" indent="0">
              <a:buNone/>
            </a:pPr>
            <a:endParaRPr lang="fr-FR" dirty="0" smtClean="0"/>
          </a:p>
          <a:p>
            <a:endParaRPr lang="fr-FR" dirty="0"/>
          </a:p>
        </p:txBody>
      </p:sp>
      <p:pic>
        <p:nvPicPr>
          <p:cNvPr id="7" name="Image 6" descr="IMG_005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5157192"/>
            <a:ext cx="1590680" cy="1700808"/>
          </a:xfrm>
          <a:prstGeom prst="rect">
            <a:avLst/>
          </a:prstGeom>
        </p:spPr>
      </p:pic>
      <p:pic>
        <p:nvPicPr>
          <p:cNvPr id="13" name="Picture 3" descr="C:\Users\ANDRIASON\Dropbox\pied\Corbis-42-323577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269" y="5157192"/>
            <a:ext cx="1457003" cy="170080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descr="IMG_038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976" y="5157192"/>
            <a:ext cx="1728192" cy="1700808"/>
          </a:xfrm>
          <a:prstGeom prst="rect">
            <a:avLst/>
          </a:prstGeom>
        </p:spPr>
      </p:pic>
    </p:spTree>
    <p:extLst>
      <p:ext uri="{BB962C8B-B14F-4D97-AF65-F5344CB8AC3E}">
        <p14:creationId xmlns:p14="http://schemas.microsoft.com/office/powerpoint/2010/main" val="25943621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864096"/>
          </a:xfrm>
        </p:spPr>
        <p:txBody>
          <a:bodyPr/>
          <a:lstStyle/>
          <a:p>
            <a:r>
              <a:rPr lang="fr-FR" dirty="0" smtClean="0"/>
              <a:t>Quelle anesthésie :</a:t>
            </a:r>
            <a:endParaRPr lang="fr-FR" dirty="0"/>
          </a:p>
        </p:txBody>
      </p:sp>
      <p:sp>
        <p:nvSpPr>
          <p:cNvPr id="3" name="Espace réservé du contenu 2"/>
          <p:cNvSpPr>
            <a:spLocks noGrp="1"/>
          </p:cNvSpPr>
          <p:nvPr>
            <p:ph idx="1"/>
          </p:nvPr>
        </p:nvSpPr>
        <p:spPr>
          <a:xfrm>
            <a:off x="467544" y="1484784"/>
            <a:ext cx="8229600" cy="4392488"/>
          </a:xfrm>
        </p:spPr>
        <p:txBody>
          <a:bodyPr>
            <a:normAutofit/>
          </a:bodyPr>
          <a:lstStyle/>
          <a:p>
            <a:pPr algn="just"/>
            <a:r>
              <a:rPr lang="fr-FR" b="1" dirty="0" smtClean="0"/>
              <a:t>Anesthésie Générale </a:t>
            </a:r>
            <a:r>
              <a:rPr lang="fr-FR" dirty="0" smtClean="0"/>
              <a:t>: n’a pas sa place seule mais combinée à ALR ou infiltration péri métatarsienne per opératoire réalisée par le chirurgien</a:t>
            </a:r>
          </a:p>
          <a:p>
            <a:pPr algn="just"/>
            <a:r>
              <a:rPr lang="fr-FR" b="1" dirty="0" smtClean="0"/>
              <a:t>Anesthésie locorégionale centrale </a:t>
            </a:r>
            <a:r>
              <a:rPr lang="fr-FR" dirty="0" smtClean="0"/>
              <a:t>: </a:t>
            </a:r>
            <a:r>
              <a:rPr lang="fr-FR" b="1" dirty="0" smtClean="0"/>
              <a:t>rachianesthésie</a:t>
            </a:r>
            <a:r>
              <a:rPr lang="fr-FR" dirty="0" smtClean="0"/>
              <a:t>, péridurale(non recommandée par la SFAR)</a:t>
            </a:r>
          </a:p>
          <a:p>
            <a:pPr algn="just"/>
            <a:r>
              <a:rPr lang="fr-FR" b="1" dirty="0" smtClean="0"/>
              <a:t>Anesthésie locorégionale périphérique avec écho guidage </a:t>
            </a:r>
            <a:r>
              <a:rPr lang="fr-FR" dirty="0" smtClean="0"/>
              <a:t>avec ou sans sédation : blocs du sciatique, blocs du pied, de la cheville, sont les techniques de choix validées et recommandées par la SFAR</a:t>
            </a:r>
          </a:p>
          <a:p>
            <a:pPr lvl="1" algn="just"/>
            <a:endParaRPr lang="fr-FR" dirty="0" smtClean="0"/>
          </a:p>
          <a:p>
            <a:pPr marL="0" indent="0" algn="just">
              <a:buNone/>
            </a:pPr>
            <a:endParaRPr lang="fr-FR" dirty="0" smtClean="0"/>
          </a:p>
        </p:txBody>
      </p:sp>
      <p:pic>
        <p:nvPicPr>
          <p:cNvPr id="3075" name="Picture 3" descr="C:\Users\ANDRIASON\Dropbox\pied\Corbis-42-338424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33256"/>
            <a:ext cx="1265188" cy="98072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IMG_005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5912792"/>
            <a:ext cx="1296144" cy="980728"/>
          </a:xfrm>
          <a:prstGeom prst="rect">
            <a:avLst/>
          </a:prstGeom>
        </p:spPr>
      </p:pic>
    </p:spTree>
    <p:extLst>
      <p:ext uri="{BB962C8B-B14F-4D97-AF65-F5344CB8AC3E}">
        <p14:creationId xmlns:p14="http://schemas.microsoft.com/office/powerpoint/2010/main" val="14779745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76672"/>
            <a:ext cx="8229600" cy="1123528"/>
          </a:xfrm>
        </p:spPr>
        <p:txBody>
          <a:bodyPr/>
          <a:lstStyle/>
          <a:p>
            <a:r>
              <a:rPr lang="fr-FR" dirty="0" smtClean="0"/>
              <a:t>Les Blocs Périphériques:</a:t>
            </a:r>
            <a:endParaRPr lang="fr-FR" dirty="0"/>
          </a:p>
        </p:txBody>
      </p:sp>
      <p:sp>
        <p:nvSpPr>
          <p:cNvPr id="3" name="Espace réservé du contenu 2"/>
          <p:cNvSpPr>
            <a:spLocks noGrp="1"/>
          </p:cNvSpPr>
          <p:nvPr>
            <p:ph idx="1"/>
          </p:nvPr>
        </p:nvSpPr>
        <p:spPr>
          <a:xfrm>
            <a:off x="539552" y="1844824"/>
            <a:ext cx="8064896" cy="4281339"/>
          </a:xfrm>
        </p:spPr>
        <p:txBody>
          <a:bodyPr>
            <a:normAutofit fontScale="25000" lnSpcReduction="20000"/>
          </a:bodyPr>
          <a:lstStyle/>
          <a:p>
            <a:r>
              <a:rPr lang="fr-FR" sz="11200" dirty="0" smtClean="0">
                <a:solidFill>
                  <a:schemeClr val="tx2"/>
                </a:solidFill>
              </a:rPr>
              <a:t>Bloc du sciatique </a:t>
            </a:r>
          </a:p>
          <a:p>
            <a:pPr marL="0" indent="0" algn="ctr">
              <a:buNone/>
            </a:pPr>
            <a:endParaRPr lang="fr-FR" sz="6300" dirty="0">
              <a:solidFill>
                <a:schemeClr val="tx2"/>
              </a:solidFill>
            </a:endParaRPr>
          </a:p>
          <a:p>
            <a:pPr marL="0" indent="0" algn="just">
              <a:buNone/>
            </a:pPr>
            <a:r>
              <a:rPr lang="fr-FR" sz="8000" dirty="0" smtClean="0"/>
              <a:t>Injection unique dans le cadre de la chirurgie ambulatoire ou continue (insertion d’un cathéter péri nerveux ) du nerf sciatique au  dessus du genou au niveau de la division du nerf permet une anesthésie du nerf tibial et du péronier commun</a:t>
            </a:r>
          </a:p>
          <a:p>
            <a:pPr marL="0" indent="0" algn="just">
              <a:buNone/>
            </a:pPr>
            <a:endParaRPr lang="fr-FR" sz="8000" dirty="0" smtClean="0"/>
          </a:p>
          <a:p>
            <a:pPr marL="0" indent="0" algn="just">
              <a:buNone/>
            </a:pPr>
            <a:r>
              <a:rPr lang="fr-FR" sz="8000" dirty="0" smtClean="0"/>
              <a:t>Plusieurs voies possibles: postérieure, latérale, à la cheville, au pied </a:t>
            </a:r>
          </a:p>
          <a:p>
            <a:pPr marL="0" indent="0" algn="just">
              <a:buNone/>
            </a:pPr>
            <a:endParaRPr lang="fr-FR" sz="8000" dirty="0"/>
          </a:p>
          <a:p>
            <a:pPr algn="just"/>
            <a:r>
              <a:rPr lang="fr-FR" sz="11200" dirty="0" smtClean="0">
                <a:solidFill>
                  <a:schemeClr val="tx2"/>
                </a:solidFill>
              </a:rPr>
              <a:t>Bloc du fémoral </a:t>
            </a:r>
            <a:endParaRPr lang="fr-FR" sz="7000" dirty="0"/>
          </a:p>
          <a:p>
            <a:pPr marL="0" indent="0" algn="just">
              <a:buNone/>
            </a:pPr>
            <a:r>
              <a:rPr lang="fr-FR" sz="8000" dirty="0" smtClean="0"/>
              <a:t> permet la tolérance du garrot en dessous du genou</a:t>
            </a:r>
          </a:p>
          <a:p>
            <a:pPr marL="0" indent="0" algn="just">
              <a:buNone/>
            </a:pPr>
            <a:endParaRPr lang="fr-FR" sz="2800" dirty="0" smtClean="0"/>
          </a:p>
          <a:p>
            <a:pPr algn="just"/>
            <a:endParaRPr lang="fr-FR" sz="2800" dirty="0"/>
          </a:p>
          <a:p>
            <a:pPr algn="just"/>
            <a:endParaRPr lang="fr-FR" sz="2800" dirty="0" smtClean="0"/>
          </a:p>
          <a:p>
            <a:pPr marL="0" indent="0">
              <a:buNone/>
            </a:pPr>
            <a:r>
              <a:rPr lang="fr-FR" sz="2800" dirty="0"/>
              <a:t>		</a:t>
            </a:r>
            <a:r>
              <a:rPr lang="fr-FR" sz="2800" dirty="0" smtClean="0"/>
              <a:t>			</a:t>
            </a:r>
          </a:p>
          <a:p>
            <a:pPr marL="0" indent="0">
              <a:buNone/>
            </a:pPr>
            <a:r>
              <a:rPr lang="fr-FR" dirty="0"/>
              <a:t>	</a:t>
            </a:r>
            <a:endParaRPr lang="fr-FR" dirty="0" smtClean="0"/>
          </a:p>
          <a:p>
            <a:pPr marL="0" indent="0">
              <a:buNone/>
            </a:pPr>
            <a:r>
              <a:rPr lang="fr-FR" dirty="0"/>
              <a:t>	</a:t>
            </a:r>
            <a:r>
              <a:rPr lang="fr-FR" dirty="0" smtClean="0"/>
              <a:t> </a:t>
            </a:r>
            <a:endParaRPr lang="fr-FR" dirty="0"/>
          </a:p>
        </p:txBody>
      </p:sp>
      <p:pic>
        <p:nvPicPr>
          <p:cNvPr id="6" name="Image 5" descr="IMG_038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2216" y="5445224"/>
            <a:ext cx="1611784" cy="1410072"/>
          </a:xfrm>
          <a:prstGeom prst="rect">
            <a:avLst/>
          </a:prstGeom>
        </p:spPr>
      </p:pic>
      <p:pic>
        <p:nvPicPr>
          <p:cNvPr id="7" name="Image 6" descr="IMG_004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5445224"/>
            <a:ext cx="1512168" cy="1434976"/>
          </a:xfrm>
          <a:prstGeom prst="rect">
            <a:avLst/>
          </a:prstGeom>
        </p:spPr>
      </p:pic>
    </p:spTree>
    <p:extLst>
      <p:ext uri="{BB962C8B-B14F-4D97-AF65-F5344CB8AC3E}">
        <p14:creationId xmlns:p14="http://schemas.microsoft.com/office/powerpoint/2010/main" val="27683392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051520"/>
          </a:xfrm>
        </p:spPr>
        <p:txBody>
          <a:bodyPr/>
          <a:lstStyle/>
          <a:p>
            <a:r>
              <a:rPr lang="fr-FR" sz="3600" dirty="0" smtClean="0"/>
              <a:t>Le bloc du sciatique voie postérieure:</a:t>
            </a:r>
            <a:endParaRPr lang="fr-FR" sz="3600" dirty="0"/>
          </a:p>
        </p:txBody>
      </p:sp>
      <p:pic>
        <p:nvPicPr>
          <p:cNvPr id="3" name="Espace réservé du contenu 2" descr="institut-upsa-douleur-recommandations-a-la-pratique-12.pdf"/>
          <p:cNvPicPr>
            <a:picLocks noGrp="1" noChangeAspect="1"/>
          </p:cNvPicPr>
          <p:nvPr>
            <p:ph idx="1"/>
          </p:nvPr>
        </p:nvPicPr>
        <p:blipFill rotWithShape="1">
          <a:blip r:embed="rId2">
            <a:extLst>
              <a:ext uri="{28A0092B-C50C-407E-A947-70E740481C1C}">
                <a14:useLocalDpi xmlns:a14="http://schemas.microsoft.com/office/drawing/2010/main" val="0"/>
              </a:ext>
            </a:extLst>
          </a:blip>
          <a:srcRect l="38047" t="52791" r="10199" b="7020"/>
          <a:stretch/>
        </p:blipFill>
        <p:spPr>
          <a:xfrm>
            <a:off x="827584" y="1412776"/>
            <a:ext cx="7416824" cy="5228332"/>
          </a:xfrm>
        </p:spPr>
      </p:pic>
    </p:spTree>
    <p:extLst>
      <p:ext uri="{BB962C8B-B14F-4D97-AF65-F5344CB8AC3E}">
        <p14:creationId xmlns:p14="http://schemas.microsoft.com/office/powerpoint/2010/main" val="16064647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r>
            <a:br>
              <a:rPr lang="fr-FR" dirty="0" smtClean="0"/>
            </a:br>
            <a:endParaRPr lang="fr-FR" dirty="0"/>
          </a:p>
        </p:txBody>
      </p:sp>
      <p:pic>
        <p:nvPicPr>
          <p:cNvPr id="6" name="Espace réservé du contenu 5"/>
          <p:cNvPicPr>
            <a:picLocks noGrp="1" noChangeAspect="1"/>
          </p:cNvPicPr>
          <p:nvPr>
            <p:ph idx="1"/>
          </p:nvPr>
        </p:nvPicPr>
        <p:blipFill rotWithShape="1">
          <a:blip r:embed="rId2"/>
          <a:srcRect l="15474" t="53937" r="16750" b="10481"/>
          <a:stretch/>
        </p:blipFill>
        <p:spPr>
          <a:xfrm>
            <a:off x="683568" y="1340768"/>
            <a:ext cx="7488832" cy="5256584"/>
          </a:xfrm>
        </p:spPr>
      </p:pic>
      <p:sp>
        <p:nvSpPr>
          <p:cNvPr id="5" name="ZoneTexte 4"/>
          <p:cNvSpPr txBox="1"/>
          <p:nvPr/>
        </p:nvSpPr>
        <p:spPr>
          <a:xfrm>
            <a:off x="2984500" y="901700"/>
            <a:ext cx="184666" cy="369332"/>
          </a:xfrm>
          <a:prstGeom prst="rect">
            <a:avLst/>
          </a:prstGeom>
          <a:noFill/>
        </p:spPr>
        <p:txBody>
          <a:bodyPr wrap="none" rtlCol="0">
            <a:spAutoFit/>
          </a:bodyPr>
          <a:lstStyle/>
          <a:p>
            <a:endParaRPr lang="fr-FR" dirty="0"/>
          </a:p>
        </p:txBody>
      </p:sp>
      <p:sp>
        <p:nvSpPr>
          <p:cNvPr id="10" name="ZoneTexte 9"/>
          <p:cNvSpPr txBox="1"/>
          <p:nvPr/>
        </p:nvSpPr>
        <p:spPr>
          <a:xfrm>
            <a:off x="683568" y="548680"/>
            <a:ext cx="7560840" cy="646331"/>
          </a:xfrm>
          <a:prstGeom prst="rect">
            <a:avLst/>
          </a:prstGeom>
          <a:noFill/>
          <a:ln>
            <a:noFill/>
          </a:ln>
        </p:spPr>
        <p:txBody>
          <a:bodyPr wrap="square" rtlCol="0">
            <a:spAutoFit/>
          </a:bodyPr>
          <a:lstStyle/>
          <a:p>
            <a:pPr algn="ctr"/>
            <a:r>
              <a:rPr lang="fr-FR" sz="3600" dirty="0" smtClean="0">
                <a:solidFill>
                  <a:schemeClr val="tx2"/>
                </a:solidFill>
              </a:rPr>
              <a:t>Le Bloc Sciatique voie postérieure</a:t>
            </a:r>
            <a:endParaRPr lang="fr-FR" sz="3600" dirty="0">
              <a:solidFill>
                <a:schemeClr val="tx2"/>
              </a:solidFill>
            </a:endParaRPr>
          </a:p>
        </p:txBody>
      </p:sp>
    </p:spTree>
    <p:extLst>
      <p:ext uri="{BB962C8B-B14F-4D97-AF65-F5344CB8AC3E}">
        <p14:creationId xmlns:p14="http://schemas.microsoft.com/office/powerpoint/2010/main" val="31236503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024136"/>
          </a:xfrm>
        </p:spPr>
        <p:txBody>
          <a:bodyPr/>
          <a:lstStyle/>
          <a:p>
            <a:r>
              <a:rPr lang="fr-FR" sz="3600" dirty="0" smtClean="0"/>
              <a:t>Le Bloc sciatique à la cheville</a:t>
            </a:r>
            <a:endParaRPr lang="fr-FR" sz="3600" dirty="0"/>
          </a:p>
        </p:txBody>
      </p:sp>
      <p:pic>
        <p:nvPicPr>
          <p:cNvPr id="4" name="Espace réservé du contenu 3"/>
          <p:cNvPicPr>
            <a:picLocks noGrp="1" noChangeAspect="1"/>
          </p:cNvPicPr>
          <p:nvPr>
            <p:ph idx="1"/>
          </p:nvPr>
        </p:nvPicPr>
        <p:blipFill rotWithShape="1">
          <a:blip r:embed="rId3"/>
          <a:srcRect l="16975" t="53580" r="18365" b="9234"/>
          <a:stretch/>
        </p:blipFill>
        <p:spPr>
          <a:xfrm>
            <a:off x="683568" y="1340768"/>
            <a:ext cx="7776864" cy="4680520"/>
          </a:xfrm>
        </p:spPr>
      </p:pic>
      <p:sp>
        <p:nvSpPr>
          <p:cNvPr id="5" name="ZoneTexte 4"/>
          <p:cNvSpPr txBox="1"/>
          <p:nvPr/>
        </p:nvSpPr>
        <p:spPr>
          <a:xfrm>
            <a:off x="3797300" y="6553200"/>
            <a:ext cx="184666"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337048378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écutif">
  <a:themeElements>
    <a:clrScheme name="Personnalisée 1">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écutif">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écutif">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914</TotalTime>
  <Words>458</Words>
  <Application>Microsoft Macintosh PowerPoint</Application>
  <PresentationFormat>Présentation à l'écran (4:3)</PresentationFormat>
  <Paragraphs>64</Paragraphs>
  <Slides>15</Slides>
  <Notes>3</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Exécutif</vt:lpstr>
      <vt:lpstr>Analgésie et anesthésie distale du membre inférieur</vt:lpstr>
      <vt:lpstr>Introduction</vt:lpstr>
      <vt:lpstr>Quelles chirurgies :</vt:lpstr>
      <vt:lpstr>Quels patients :</vt:lpstr>
      <vt:lpstr>Quelle anesthésie :</vt:lpstr>
      <vt:lpstr>Les Blocs Périphériques:</vt:lpstr>
      <vt:lpstr>Le bloc du sciatique voie postérieure:</vt:lpstr>
      <vt:lpstr> </vt:lpstr>
      <vt:lpstr>Le Bloc sciatique à la cheville</vt:lpstr>
      <vt:lpstr>Quels Anesthésiques Locaux : </vt:lpstr>
      <vt:lpstr> L’Analgésie multimodale:</vt:lpstr>
      <vt:lpstr>Au Bloc Opératoire :</vt:lpstr>
      <vt:lpstr>Secteur Hospitalisation :</vt:lpstr>
      <vt:lpstr>Conclusion</vt:lpstr>
      <vt:lpstr>C’est le Pied…..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C’est le pied</dc:title>
  <dc:creator>ANDRIASON</dc:creator>
  <cp:lastModifiedBy>Admin</cp:lastModifiedBy>
  <cp:revision>61</cp:revision>
  <dcterms:created xsi:type="dcterms:W3CDTF">2012-10-04T11:55:06Z</dcterms:created>
  <dcterms:modified xsi:type="dcterms:W3CDTF">2012-10-06T05:57:01Z</dcterms:modified>
</cp:coreProperties>
</file>