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2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de montage séquenti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07/09/12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4000" y="1028700"/>
            <a:ext cx="8559800" cy="3343656"/>
          </a:xfrm>
        </p:spPr>
        <p:txBody>
          <a:bodyPr/>
          <a:lstStyle/>
          <a:p>
            <a:r>
              <a:rPr lang="en-GB" sz="4000" b="1" dirty="0" smtClean="0">
                <a:effectLst/>
              </a:rPr>
              <a:t>Fractures thalamiques </a:t>
            </a:r>
            <a:r>
              <a:rPr lang="en-GB" sz="4000" b="1" dirty="0">
                <a:effectLst/>
              </a:rPr>
              <a:t>du calcanéum: </a:t>
            </a:r>
            <a:r>
              <a:rPr lang="en-GB" sz="4000" b="1" dirty="0" smtClean="0">
                <a:effectLst/>
              </a:rPr>
              <a:t/>
            </a:r>
            <a:br>
              <a:rPr lang="en-GB" sz="4000" b="1" dirty="0" smtClean="0">
                <a:effectLst/>
              </a:rPr>
            </a:br>
            <a:r>
              <a:rPr lang="en-GB" sz="4000" b="1" dirty="0" smtClean="0">
                <a:effectLst/>
              </a:rPr>
              <a:t>Y </a:t>
            </a:r>
            <a:r>
              <a:rPr lang="en-GB" sz="4000" b="1" dirty="0">
                <a:effectLst/>
              </a:rPr>
              <a:t>a </a:t>
            </a:r>
            <a:r>
              <a:rPr lang="en-GB" sz="4000" b="1" dirty="0" err="1">
                <a:effectLst/>
              </a:rPr>
              <a:t>t’il</a:t>
            </a:r>
            <a:r>
              <a:rPr lang="en-GB" sz="4000" b="1" dirty="0">
                <a:effectLst/>
              </a:rPr>
              <a:t> un </a:t>
            </a:r>
            <a:r>
              <a:rPr lang="en-GB" sz="4000" b="1" dirty="0" err="1">
                <a:effectLst/>
              </a:rPr>
              <a:t>intérêt</a:t>
            </a:r>
            <a:r>
              <a:rPr lang="en-GB" sz="4000" b="1" dirty="0">
                <a:effectLst/>
              </a:rPr>
              <a:t> a </a:t>
            </a:r>
            <a:r>
              <a:rPr lang="en-GB" sz="4000" b="1" dirty="0" err="1">
                <a:effectLst/>
              </a:rPr>
              <a:t>utiliser</a:t>
            </a:r>
            <a:r>
              <a:rPr lang="en-GB" sz="4000" b="1" dirty="0">
                <a:effectLst/>
              </a:rPr>
              <a:t> les plaques </a:t>
            </a:r>
            <a:r>
              <a:rPr lang="en-GB" sz="4000" b="1" dirty="0" err="1">
                <a:effectLst/>
              </a:rPr>
              <a:t>verrouillées</a:t>
            </a:r>
            <a:r>
              <a:rPr lang="en-GB" sz="4000" b="1" dirty="0">
                <a:effectLst/>
              </a:rPr>
              <a:t> d’ostéosynthèse?</a:t>
            </a:r>
            <a:r>
              <a:rPr lang="fr-FR" sz="4000" dirty="0">
                <a:effectLst/>
              </a:rPr>
              <a:t/>
            </a:r>
            <a:br>
              <a:rPr lang="fr-FR" sz="4000" dirty="0">
                <a:effectLst/>
              </a:rPr>
            </a:b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660900"/>
            <a:ext cx="7772400" cy="151130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Dr Romain BIDAR,</a:t>
            </a:r>
          </a:p>
          <a:p>
            <a:r>
              <a:rPr lang="fr-FR" dirty="0" smtClean="0"/>
              <a:t>Dr Alexandre DHENIN,</a:t>
            </a:r>
          </a:p>
          <a:p>
            <a:r>
              <a:rPr lang="fr-FR" dirty="0" smtClean="0"/>
              <a:t>Pr Gérard ASENCIO.</a:t>
            </a:r>
          </a:p>
          <a:p>
            <a:r>
              <a:rPr lang="fr-FR" sz="1900" dirty="0" smtClean="0"/>
              <a:t>Service d’orthopédie et de traumatologie.</a:t>
            </a:r>
          </a:p>
          <a:p>
            <a:r>
              <a:rPr lang="fr-FR" sz="1900" dirty="0" smtClean="0"/>
              <a:t>CHU </a:t>
            </a:r>
            <a:r>
              <a:rPr lang="fr-FR" sz="1900" dirty="0" err="1" smtClean="0"/>
              <a:t>Carémeau</a:t>
            </a:r>
            <a:r>
              <a:rPr lang="fr-FR" sz="1900" dirty="0" smtClean="0"/>
              <a:t> Nîmes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2011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980404"/>
          </a:xfrm>
        </p:spPr>
        <p:txBody>
          <a:bodyPr/>
          <a:lstStyle/>
          <a:p>
            <a:r>
              <a:rPr lang="fr-FR" b="1" dirty="0" smtClean="0"/>
              <a:t>Résultats</a:t>
            </a:r>
            <a:endParaRPr lang="fr-FR" b="1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149087"/>
              </p:ext>
            </p:extLst>
          </p:nvPr>
        </p:nvGraphicFramePr>
        <p:xfrm>
          <a:off x="384654" y="1868488"/>
          <a:ext cx="8256891" cy="3392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4223"/>
                <a:gridCol w="2730246"/>
                <a:gridCol w="2337259"/>
                <a:gridCol w="1125163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Non Verrouillée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</a:t>
                      </a:r>
                      <a:r>
                        <a:rPr lang="fr-FR" dirty="0" err="1" smtClean="0"/>
                        <a:t>verouillée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p&lt;0,05</a:t>
                      </a:r>
                      <a:endParaRPr lang="fr-FR" dirty="0"/>
                    </a:p>
                  </a:txBody>
                  <a:tcPr/>
                </a:tc>
              </a:tr>
              <a:tr h="1741258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Pb Cicatriciel</a:t>
                      </a:r>
                    </a:p>
                    <a:p>
                      <a:pPr algn="ctr"/>
                      <a:r>
                        <a:rPr lang="fr-FR" sz="1600" dirty="0" smtClean="0"/>
                        <a:t>Hématome</a:t>
                      </a:r>
                    </a:p>
                    <a:p>
                      <a:pPr algn="ctr"/>
                      <a:r>
                        <a:rPr lang="fr-FR" sz="1600" dirty="0" smtClean="0"/>
                        <a:t>Désunion</a:t>
                      </a:r>
                    </a:p>
                    <a:p>
                      <a:pPr algn="ctr"/>
                      <a:r>
                        <a:rPr lang="fr-FR" sz="1600" dirty="0" smtClean="0"/>
                        <a:t>Nécrose</a:t>
                      </a:r>
                    </a:p>
                    <a:p>
                      <a:pPr algn="ctr"/>
                      <a:r>
                        <a:rPr lang="fr-FR" sz="1600" dirty="0" err="1" smtClean="0"/>
                        <a:t>Sepsis</a:t>
                      </a:r>
                      <a:endParaRPr lang="fr-FR" sz="1600" dirty="0" smtClean="0"/>
                    </a:p>
                    <a:p>
                      <a:pPr algn="ctr"/>
                      <a:r>
                        <a:rPr lang="fr-FR" sz="1600" dirty="0" smtClean="0"/>
                        <a:t>douleur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3 / 19</a:t>
                      </a:r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1 / 19</a:t>
                      </a:r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8 / 19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7 / 23</a:t>
                      </a:r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1 / 19</a:t>
                      </a:r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4 / 23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000" dirty="0" smtClean="0"/>
                        <a:t>Consolidation</a:t>
                      </a:r>
                    </a:p>
                    <a:p>
                      <a:pPr algn="ctr"/>
                      <a:r>
                        <a:rPr lang="fr-FR" sz="1600" dirty="0" err="1" smtClean="0"/>
                        <a:t>Depl</a:t>
                      </a:r>
                      <a:r>
                        <a:rPr lang="fr-FR" sz="1600" dirty="0" smtClean="0"/>
                        <a:t>. Secondaire</a:t>
                      </a:r>
                    </a:p>
                    <a:p>
                      <a:pPr algn="ctr"/>
                      <a:r>
                        <a:rPr lang="fr-FR" sz="1600" dirty="0" smtClean="0"/>
                        <a:t>Pseudarthrose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1 / 19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  <a:endParaRPr lang="fr-F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Gène du matériel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FF0000"/>
                          </a:solidFill>
                        </a:rPr>
                        <a:t>8 / 19</a:t>
                      </a:r>
                      <a:endParaRPr lang="fr-FR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FR" sz="2000" baseline="0" dirty="0" smtClean="0">
                          <a:solidFill>
                            <a:srgbClr val="FF0000"/>
                          </a:solidFill>
                        </a:rPr>
                        <a:t> / 23</a:t>
                      </a:r>
                      <a:endParaRPr lang="fr-FR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888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847935"/>
          </a:xfrm>
        </p:spPr>
        <p:txBody>
          <a:bodyPr/>
          <a:lstStyle/>
          <a:p>
            <a:r>
              <a:rPr lang="fr-FR" b="1" dirty="0" smtClean="0"/>
              <a:t>Discussion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135875"/>
            <a:ext cx="7770813" cy="1928132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fr-FR" dirty="0" smtClean="0"/>
              <a:t>Etude rétrospective, série continue, groupes comparables: 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âge, sexe, mécanisme lésionnel, types de fractures, déformation </a:t>
            </a:r>
            <a:r>
              <a:rPr lang="fr-FR" dirty="0" err="1" smtClean="0"/>
              <a:t>fracturaire</a:t>
            </a:r>
            <a:r>
              <a:rPr lang="fr-FR" dirty="0" smtClean="0"/>
              <a:t> préopératoire, délais de PEC.</a:t>
            </a:r>
          </a:p>
          <a:p>
            <a:pPr>
              <a:buFont typeface="Arial"/>
              <a:buChar char="•"/>
            </a:pPr>
            <a:r>
              <a:rPr lang="fr-FR" dirty="0" smtClean="0"/>
              <a:t>Résultats de notre série comparable à la littérature</a:t>
            </a:r>
            <a:r>
              <a:rPr lang="fr-FR" dirty="0"/>
              <a:t>:</a:t>
            </a:r>
            <a:endParaRPr lang="fr-FR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62910"/>
              </p:ext>
            </p:extLst>
          </p:nvPr>
        </p:nvGraphicFramePr>
        <p:xfrm>
          <a:off x="314239" y="3064007"/>
          <a:ext cx="8510612" cy="365323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73646"/>
                <a:gridCol w="628478"/>
                <a:gridCol w="680847"/>
                <a:gridCol w="824875"/>
                <a:gridCol w="916527"/>
                <a:gridCol w="851062"/>
                <a:gridCol w="680849"/>
                <a:gridCol w="1060553"/>
                <a:gridCol w="1008181"/>
                <a:gridCol w="785594"/>
              </a:tblGrid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Recul (mois)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effectif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Type plaque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nécrose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hématome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sepsis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pseudarthrose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Déplacement secondaire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Böhler post op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Zwipp</a:t>
                      </a:r>
                      <a:r>
                        <a:rPr lang="fr-FR" sz="12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et al.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60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453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mixte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6,7%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4,7%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6,5%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Rammelt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et al.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294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mixte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7,8%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6,1%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9,2%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0,3%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34,2°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Besse </a:t>
                      </a:r>
                      <a:r>
                        <a:rPr lang="fr-FR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 al.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54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Non </a:t>
                      </a:r>
                      <a:r>
                        <a:rPr lang="fr-FR" sz="12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verrouillée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3,2%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3,2%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3,2%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32.3°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Jain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al.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38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48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Non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verrouillée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8,3%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2,1%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24, 6°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Makki</a:t>
                      </a: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al.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120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47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Non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verrouillée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4,3%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8,5%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2,1%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26,1°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Zeman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Al.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46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Verrouillée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6,9%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6,9%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Notre série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13,7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42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Mixte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4,8%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2,4%</a:t>
                      </a:r>
                      <a:endParaRPr lang="fr-F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0%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25,7°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31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939594"/>
          </a:xfrm>
        </p:spPr>
        <p:txBody>
          <a:bodyPr/>
          <a:lstStyle/>
          <a:p>
            <a:r>
              <a:rPr lang="fr-FR" b="1" dirty="0"/>
              <a:t>D</a:t>
            </a:r>
            <a:r>
              <a:rPr lang="fr-FR" b="1" dirty="0" smtClean="0"/>
              <a:t>iscussion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191557"/>
            <a:ext cx="7770813" cy="5289990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fr-FR" dirty="0" smtClean="0"/>
              <a:t>Etude à faible recul.</a:t>
            </a:r>
          </a:p>
          <a:p>
            <a:pPr>
              <a:buFont typeface="Arial"/>
              <a:buChar char="•"/>
            </a:pPr>
            <a:r>
              <a:rPr lang="fr-FR" b="1" u="sng" dirty="0" smtClean="0"/>
              <a:t>But recherché: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Etude des modifications techniques chirurgicales et de PEC postopératoires apportées par l’utilisation de ces nouvelles plaques.</a:t>
            </a:r>
          </a:p>
          <a:p>
            <a:pPr>
              <a:buFont typeface="Arial"/>
              <a:buChar char="•"/>
            </a:pPr>
            <a:r>
              <a:rPr lang="fr-FR" b="1" u="sng" dirty="0" smtClean="0"/>
              <a:t>Intérêt théorique: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Augmentation de la stabilité des montages d’ostéosynthèse.</a:t>
            </a:r>
          </a:p>
          <a:p>
            <a:pPr lvl="6">
              <a:buFont typeface="Arial"/>
              <a:buChar char="•"/>
            </a:pPr>
            <a:endParaRPr lang="fr-FR" dirty="0" smtClean="0"/>
          </a:p>
          <a:p>
            <a:pPr lvl="2">
              <a:buFont typeface="Arial"/>
              <a:buChar char="•"/>
            </a:pPr>
            <a:r>
              <a:rPr lang="en-US" b="1" dirty="0" err="1">
                <a:effectLst/>
              </a:rPr>
              <a:t>Stoffel</a:t>
            </a:r>
            <a:r>
              <a:rPr lang="en-US" b="1" dirty="0">
                <a:effectLst/>
              </a:rPr>
              <a:t> K, Booth G, </a:t>
            </a:r>
            <a:r>
              <a:rPr lang="en-US" b="1" dirty="0" err="1">
                <a:effectLst/>
              </a:rPr>
              <a:t>Rohrl</a:t>
            </a:r>
            <a:r>
              <a:rPr lang="en-US" b="1" dirty="0">
                <a:effectLst/>
              </a:rPr>
              <a:t> SM, </a:t>
            </a:r>
            <a:r>
              <a:rPr lang="en-US" b="1" dirty="0" err="1">
                <a:effectLst/>
              </a:rPr>
              <a:t>Kuster</a:t>
            </a:r>
            <a:r>
              <a:rPr lang="en-US" b="1" dirty="0">
                <a:effectLst/>
              </a:rPr>
              <a:t> M, : </a:t>
            </a:r>
            <a:r>
              <a:rPr lang="en-US" i="1" dirty="0">
                <a:effectLst/>
              </a:rPr>
              <a:t>A comparison of conventional versus locking plates in </a:t>
            </a:r>
            <a:r>
              <a:rPr lang="en-US" i="1" dirty="0" err="1">
                <a:effectLst/>
              </a:rPr>
              <a:t>intraarticular</a:t>
            </a:r>
            <a:r>
              <a:rPr lang="en-US" i="1" dirty="0">
                <a:effectLst/>
              </a:rPr>
              <a:t> calcaneus fractures: A biomechanical study in human cadavers. </a:t>
            </a:r>
            <a:r>
              <a:rPr lang="en-US" dirty="0" err="1">
                <a:effectLst/>
              </a:rPr>
              <a:t>Clin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Biomech</a:t>
            </a:r>
            <a:r>
              <a:rPr lang="en-US" dirty="0">
                <a:effectLst/>
              </a:rPr>
              <a:t> 2007; 22 : 100-105.</a:t>
            </a:r>
            <a:r>
              <a:rPr lang="fr-FR" dirty="0">
                <a:effectLst/>
              </a:rPr>
              <a:t> </a:t>
            </a:r>
            <a:endParaRPr lang="fr-FR" dirty="0" smtClean="0">
              <a:effectLst/>
            </a:endParaRPr>
          </a:p>
          <a:p>
            <a:pPr lvl="2">
              <a:buFont typeface="Arial"/>
              <a:buChar char="•"/>
            </a:pPr>
            <a:r>
              <a:rPr lang="en-US" b="1" dirty="0">
                <a:effectLst/>
              </a:rPr>
              <a:t>Richter M, Gosling T, </a:t>
            </a:r>
            <a:r>
              <a:rPr lang="en-US" b="1" dirty="0" err="1">
                <a:effectLst/>
              </a:rPr>
              <a:t>Zech</a:t>
            </a:r>
            <a:r>
              <a:rPr lang="en-US" b="1" dirty="0">
                <a:effectLst/>
              </a:rPr>
              <a:t> S, </a:t>
            </a:r>
            <a:r>
              <a:rPr lang="en-US" b="1" dirty="0" err="1">
                <a:effectLst/>
              </a:rPr>
              <a:t>Allami</a:t>
            </a:r>
            <a:r>
              <a:rPr lang="en-US" b="1" dirty="0">
                <a:effectLst/>
              </a:rPr>
              <a:t> M, </a:t>
            </a:r>
            <a:r>
              <a:rPr lang="en-US" b="1" dirty="0" err="1">
                <a:effectLst/>
              </a:rPr>
              <a:t>Geerling</a:t>
            </a:r>
            <a:r>
              <a:rPr lang="en-US" b="1" dirty="0">
                <a:effectLst/>
              </a:rPr>
              <a:t> J, </a:t>
            </a:r>
            <a:r>
              <a:rPr lang="en-US" b="1" dirty="0" err="1">
                <a:effectLst/>
              </a:rPr>
              <a:t>Droste</a:t>
            </a:r>
            <a:r>
              <a:rPr lang="en-US" b="1" dirty="0">
                <a:effectLst/>
              </a:rPr>
              <a:t> P, </a:t>
            </a:r>
            <a:r>
              <a:rPr lang="en-US" b="1" dirty="0" err="1">
                <a:effectLst/>
              </a:rPr>
              <a:t>Krettek</a:t>
            </a:r>
            <a:r>
              <a:rPr lang="en-US" b="1" dirty="0">
                <a:effectLst/>
              </a:rPr>
              <a:t> C, : </a:t>
            </a:r>
            <a:r>
              <a:rPr lang="en-US" i="1" dirty="0">
                <a:effectLst/>
              </a:rPr>
              <a:t>A comparison of plates with and without locking screws in a calcaneal fracture model. </a:t>
            </a:r>
            <a:r>
              <a:rPr lang="en-US" dirty="0">
                <a:effectLst/>
              </a:rPr>
              <a:t>Foot Ankle Int. 2005 Apr ; 26(4) : 309-19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01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Discussion</a:t>
            </a:r>
            <a:br>
              <a:rPr lang="fr-FR" b="1" dirty="0" smtClean="0"/>
            </a:br>
            <a:r>
              <a:rPr lang="fr-FR" sz="3200" b="1" dirty="0" smtClean="0"/>
              <a:t>intérêts pratiques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fr-FR" b="1" u="sng" dirty="0" smtClean="0"/>
              <a:t>Technique opératoire: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Diminution de la fréquence des comblements de perte de osseuse.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endParaRPr lang="fr-FR" dirty="0" smtClean="0"/>
          </a:p>
          <a:p>
            <a:pPr lvl="8">
              <a:buFont typeface="Arial"/>
              <a:buChar char="•"/>
            </a:pPr>
            <a:endParaRPr lang="fr-FR" dirty="0" smtClean="0"/>
          </a:p>
          <a:p>
            <a:pPr lvl="1">
              <a:buFont typeface="Arial"/>
              <a:buChar char="•"/>
            </a:pPr>
            <a:r>
              <a:rPr lang="fr-FR" dirty="0" smtClean="0"/>
              <a:t>Diminution de la fréquence d’ostéosynthèse additionnelle.</a:t>
            </a:r>
          </a:p>
          <a:p>
            <a:pPr marL="2751138" lvl="8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	</a:t>
            </a:r>
            <a:r>
              <a:rPr lang="fr-FR" sz="2400" b="1" dirty="0" smtClean="0">
                <a:solidFill>
                  <a:srgbClr val="FF0000"/>
                </a:solidFill>
              </a:rPr>
              <a:t>Taux de consolidation bon et inchangé.</a:t>
            </a:r>
            <a:endParaRPr lang="fr-FR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056434"/>
              </p:ext>
            </p:extLst>
          </p:nvPr>
        </p:nvGraphicFramePr>
        <p:xfrm>
          <a:off x="1091921" y="3046849"/>
          <a:ext cx="6932613" cy="126745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004278"/>
                <a:gridCol w="2617464"/>
                <a:gridCol w="231087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Non Verrouillée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Verrouillée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Zwipp</a:t>
                      </a:r>
                      <a:r>
                        <a:rPr lang="fr-FR" dirty="0" smtClean="0"/>
                        <a:t> et al.</a:t>
                      </a:r>
                    </a:p>
                    <a:p>
                      <a:pPr algn="ctr"/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Injury 2004; 35: S-B46—S-B54.</a:t>
                      </a:r>
                      <a:r>
                        <a:rPr lang="fr-FR" sz="1050" dirty="0" smtClean="0">
                          <a:effectLst/>
                        </a:rPr>
                        <a:t> 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53%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3,8%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Notre série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47,4%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4,3%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731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293133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Discussion</a:t>
            </a:r>
            <a:br>
              <a:rPr lang="fr-FR" b="1" dirty="0"/>
            </a:br>
            <a:r>
              <a:rPr lang="fr-FR" sz="3600" b="1" dirty="0"/>
              <a:t>intérêts pratiques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1422" y="1558190"/>
            <a:ext cx="8721990" cy="4975733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fr-FR" b="1" u="sng" dirty="0" smtClean="0"/>
              <a:t>PEC postopératoire: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Allégement du type de contention: 83,3% bottes plâtrées à 61% orthèses</a:t>
            </a:r>
            <a:r>
              <a:rPr lang="fr-FR" dirty="0" smtClean="0"/>
              <a:t>.</a:t>
            </a:r>
          </a:p>
          <a:p>
            <a:pPr lvl="8">
              <a:buFont typeface="Arial"/>
              <a:buChar char="•"/>
            </a:pPr>
            <a:endParaRPr lang="fr-FR" dirty="0" smtClean="0"/>
          </a:p>
          <a:p>
            <a:pPr lvl="1">
              <a:buFont typeface="Arial"/>
              <a:buChar char="•"/>
            </a:pPr>
            <a:r>
              <a:rPr lang="fr-FR" dirty="0" smtClean="0"/>
              <a:t>Mobilisation articulaire précoce de la cheville et du pied.</a:t>
            </a:r>
          </a:p>
          <a:p>
            <a:pPr lvl="3">
              <a:buFont typeface="Arial"/>
              <a:buChar char="•"/>
            </a:pPr>
            <a:r>
              <a:rPr lang="fr-FR" sz="1600" b="1" dirty="0" err="1">
                <a:effectLst/>
              </a:rPr>
              <a:t>Saragaglia</a:t>
            </a:r>
            <a:r>
              <a:rPr lang="fr-FR" sz="1600" b="1" dirty="0">
                <a:effectLst/>
              </a:rPr>
              <a:t> D, </a:t>
            </a:r>
            <a:r>
              <a:rPr lang="fr-FR" sz="1600" b="1" dirty="0" err="1">
                <a:effectLst/>
              </a:rPr>
              <a:t>Plawecki</a:t>
            </a:r>
            <a:r>
              <a:rPr lang="fr-FR" sz="1600" b="1" dirty="0">
                <a:effectLst/>
              </a:rPr>
              <a:t> S, Tourne Y, </a:t>
            </a:r>
            <a:r>
              <a:rPr lang="fr-FR" sz="1600" b="1" dirty="0" err="1">
                <a:effectLst/>
              </a:rPr>
              <a:t>Butel</a:t>
            </a:r>
            <a:r>
              <a:rPr lang="fr-FR" sz="1600" b="1" dirty="0">
                <a:effectLst/>
              </a:rPr>
              <a:t> J, : </a:t>
            </a:r>
            <a:r>
              <a:rPr lang="fr-FR" sz="1600" i="1" dirty="0">
                <a:effectLst/>
              </a:rPr>
              <a:t>L'ostéosynthèse des fractures thalamiques du calcanéum par plaques « 1/4 de tube » montées en triangulation. Résultats préliminaires de 32 ostéosynthèses. </a:t>
            </a:r>
            <a:r>
              <a:rPr lang="fr-FR" sz="1600" dirty="0">
                <a:effectLst/>
              </a:rPr>
              <a:t>J </a:t>
            </a:r>
            <a:r>
              <a:rPr lang="fr-FR" sz="1600" dirty="0" err="1">
                <a:effectLst/>
              </a:rPr>
              <a:t>Chir</a:t>
            </a:r>
            <a:r>
              <a:rPr lang="fr-FR" sz="1600" i="1" dirty="0">
                <a:effectLst/>
              </a:rPr>
              <a:t> </a:t>
            </a:r>
            <a:r>
              <a:rPr lang="fr-FR" sz="1600" dirty="0">
                <a:effectLst/>
              </a:rPr>
              <a:t>1990 ; 127 : 150-156</a:t>
            </a:r>
            <a:r>
              <a:rPr lang="fr-FR" sz="1600" dirty="0" smtClean="0">
                <a:effectLst/>
              </a:rPr>
              <a:t>.</a:t>
            </a:r>
          </a:p>
          <a:p>
            <a:pPr lvl="8">
              <a:buFont typeface="Arial"/>
              <a:buChar char="•"/>
            </a:pPr>
            <a:endParaRPr lang="fr-FR" sz="1600" dirty="0" smtClean="0"/>
          </a:p>
          <a:p>
            <a:pPr lvl="1">
              <a:buFont typeface="Arial"/>
              <a:buChar char="•"/>
            </a:pPr>
            <a:r>
              <a:rPr lang="fr-FR" dirty="0" smtClean="0"/>
              <a:t>Reprise d’appui complet plus précoce: 2,8 mois VS 1,6 mois.</a:t>
            </a:r>
          </a:p>
          <a:p>
            <a:pPr lvl="3">
              <a:buFont typeface="Arial"/>
              <a:buChar char="•"/>
            </a:pPr>
            <a:r>
              <a:rPr lang="en-US" sz="1600" b="1" dirty="0" err="1">
                <a:effectLst/>
              </a:rPr>
              <a:t>Hyer</a:t>
            </a:r>
            <a:r>
              <a:rPr lang="en-US" sz="1600" b="1" dirty="0">
                <a:effectLst/>
              </a:rPr>
              <a:t> CF, </a:t>
            </a:r>
            <a:r>
              <a:rPr lang="en-US" sz="1600" b="1" dirty="0" err="1">
                <a:effectLst/>
              </a:rPr>
              <a:t>Atway</a:t>
            </a:r>
            <a:r>
              <a:rPr lang="en-US" sz="1600" b="1" dirty="0">
                <a:effectLst/>
              </a:rPr>
              <a:t> S, Berlet GC, Lee TH, : </a:t>
            </a:r>
            <a:r>
              <a:rPr lang="en-US" sz="1600" i="1" dirty="0">
                <a:effectLst/>
              </a:rPr>
              <a:t>Early Weight Bearing of Calcaneal Fractures Fixated With Locked Plates : A Radiographic R</a:t>
            </a:r>
            <a:r>
              <a:rPr lang="en-US" sz="1600" dirty="0">
                <a:effectLst/>
              </a:rPr>
              <a:t>eview. Foot Ankle Spec 2010 ; 3: 320.</a:t>
            </a:r>
            <a:endParaRPr lang="fr-FR" sz="1600" dirty="0">
              <a:effectLst/>
            </a:endParaRPr>
          </a:p>
          <a:p>
            <a:pPr lvl="3">
              <a:buFont typeface="Arial"/>
              <a:buChar char="•"/>
            </a:pPr>
            <a:r>
              <a:rPr lang="en-US" sz="1600" b="1" dirty="0">
                <a:effectLst/>
              </a:rPr>
              <a:t>Sanders R, : </a:t>
            </a:r>
            <a:r>
              <a:rPr lang="en-US" sz="1600" i="1" dirty="0">
                <a:effectLst/>
              </a:rPr>
              <a:t>Current Concepts Review - Displaced Intra-Articular Fractures of the calcaneus</a:t>
            </a:r>
            <a:r>
              <a:rPr lang="en-US" sz="1600" dirty="0">
                <a:effectLst/>
              </a:rPr>
              <a:t>. </a:t>
            </a:r>
            <a:r>
              <a:rPr lang="fr-FR" sz="1600" dirty="0">
                <a:effectLst/>
              </a:rPr>
              <a:t>J </a:t>
            </a:r>
            <a:r>
              <a:rPr lang="fr-FR" sz="1600" dirty="0" err="1">
                <a:effectLst/>
              </a:rPr>
              <a:t>Bone</a:t>
            </a:r>
            <a:r>
              <a:rPr lang="fr-FR" sz="1600" dirty="0">
                <a:effectLst/>
              </a:rPr>
              <a:t> Joint </a:t>
            </a:r>
            <a:r>
              <a:rPr lang="fr-FR" sz="1600" dirty="0" err="1">
                <a:effectLst/>
              </a:rPr>
              <a:t>Surg</a:t>
            </a:r>
            <a:r>
              <a:rPr lang="fr-FR" sz="1600" dirty="0">
                <a:effectLst/>
              </a:rPr>
              <a:t> Am. 2000 ; 82 : 225-50</a:t>
            </a:r>
            <a:r>
              <a:rPr lang="fr-FR" sz="1600" dirty="0" smtClean="0">
                <a:effectLst/>
              </a:rPr>
              <a:t>.</a:t>
            </a:r>
            <a:endParaRPr lang="fr-FR" dirty="0"/>
          </a:p>
          <a:p>
            <a:pPr>
              <a:buFont typeface="Arial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856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Discussion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550894"/>
            <a:ext cx="7770813" cy="4969935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fr-FR" b="1" u="sng" dirty="0" smtClean="0"/>
              <a:t>Dans notre série:</a:t>
            </a:r>
          </a:p>
          <a:p>
            <a:pPr>
              <a:buFont typeface="Arial"/>
              <a:buChar char="•"/>
            </a:pPr>
            <a:endParaRPr lang="fr-FR" dirty="0"/>
          </a:p>
          <a:p>
            <a:pPr>
              <a:buFont typeface="Arial"/>
              <a:buChar char="•"/>
            </a:pPr>
            <a:endParaRPr lang="fr-FR" dirty="0" smtClean="0"/>
          </a:p>
          <a:p>
            <a:pPr algn="ctr">
              <a:buFont typeface="Arial"/>
              <a:buChar char="•"/>
            </a:pPr>
            <a:endParaRPr lang="fr-FR" dirty="0"/>
          </a:p>
          <a:p>
            <a:pPr algn="ctr">
              <a:buFont typeface="Arial"/>
              <a:buChar char="•"/>
            </a:pPr>
            <a:endParaRPr lang="fr-FR" dirty="0" smtClean="0"/>
          </a:p>
          <a:p>
            <a:pPr algn="ctr">
              <a:buFont typeface="Arial"/>
              <a:buChar char="•"/>
            </a:pPr>
            <a:endParaRPr lang="fr-FR" dirty="0"/>
          </a:p>
          <a:p>
            <a:pPr algn="ctr">
              <a:buFont typeface="Arial"/>
              <a:buChar char="•"/>
            </a:pPr>
            <a:endParaRPr lang="fr-FR" dirty="0" smtClean="0"/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Meilleure correction architecturale?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Différence d’épaisseur du matériel?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377705"/>
              </p:ext>
            </p:extLst>
          </p:nvPr>
        </p:nvGraphicFramePr>
        <p:xfrm>
          <a:off x="589196" y="2320013"/>
          <a:ext cx="8024535" cy="23774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006134"/>
                <a:gridCol w="2540189"/>
                <a:gridCol w="2492261"/>
                <a:gridCol w="985951"/>
              </a:tblGrid>
              <a:tr h="223097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Non Verrouillée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Verrouillée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p&lt;0,05</a:t>
                      </a:r>
                      <a:endParaRPr lang="fr-FR" dirty="0"/>
                    </a:p>
                  </a:txBody>
                  <a:tcPr/>
                </a:tc>
              </a:tr>
              <a:tr h="22309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Douleur cicatrice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42%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23097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Géne</a:t>
                      </a:r>
                      <a:r>
                        <a:rPr lang="fr-FR" baseline="0" dirty="0" smtClean="0"/>
                        <a:t> du matériel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42%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9042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Augmentation taille chaussage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42%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9%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9042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Angle de </a:t>
                      </a:r>
                      <a:r>
                        <a:rPr lang="fr-FR" dirty="0" err="1" smtClean="0"/>
                        <a:t>Böhler</a:t>
                      </a:r>
                      <a:r>
                        <a:rPr lang="fr-FR" dirty="0" smtClean="0"/>
                        <a:t> post op.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22,2°+/-11,7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28,5°+/-5,9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774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019277"/>
          </a:xfrm>
        </p:spPr>
        <p:txBody>
          <a:bodyPr/>
          <a:lstStyle/>
          <a:p>
            <a:r>
              <a:rPr lang="fr-FR" b="1" dirty="0" smtClean="0"/>
              <a:t>Conclusion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62" y="1791393"/>
            <a:ext cx="8436129" cy="4257022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fr-FR" sz="2400" b="1" dirty="0" smtClean="0"/>
              <a:t>Ostéosynthèse par plaque des # thalamiques du calcanéum:</a:t>
            </a:r>
          </a:p>
          <a:p>
            <a:pPr lvl="1">
              <a:buFont typeface="Arial"/>
              <a:buChar char="•"/>
            </a:pPr>
            <a:r>
              <a:rPr lang="fr-FR" dirty="0"/>
              <a:t>T</a:t>
            </a:r>
            <a:r>
              <a:rPr lang="fr-FR" dirty="0" smtClean="0"/>
              <a:t>echnique de référence</a:t>
            </a:r>
            <a:r>
              <a:rPr lang="fr-FR" dirty="0" smtClean="0"/>
              <a:t>. </a:t>
            </a:r>
            <a:r>
              <a:rPr lang="fr-FR" sz="1600" i="1" dirty="0" smtClean="0"/>
              <a:t>(symposium SOFCOT 1988).</a:t>
            </a:r>
            <a:endParaRPr lang="fr-FR" sz="1600" i="1" dirty="0" smtClean="0"/>
          </a:p>
          <a:p>
            <a:pPr>
              <a:buFont typeface="Arial"/>
              <a:buChar char="•"/>
            </a:pPr>
            <a:r>
              <a:rPr lang="fr-FR" sz="2400" b="1" dirty="0" smtClean="0"/>
              <a:t>Apports pratiques des plaques verrouillées: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Diminution des comblements osseux.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Allègement des contentions </a:t>
            </a:r>
            <a:r>
              <a:rPr lang="fr-FR" dirty="0" err="1" smtClean="0"/>
              <a:t>postop</a:t>
            </a:r>
            <a:r>
              <a:rPr lang="fr-FR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Mobilisation articulaire plus précoce.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Reprise d’appui plus rapide</a:t>
            </a:r>
            <a:r>
              <a:rPr lang="fr-FR" dirty="0" smtClean="0"/>
              <a:t>.</a:t>
            </a:r>
          </a:p>
          <a:p>
            <a:pPr lvl="1">
              <a:buFont typeface="Arial"/>
              <a:buChar char="•"/>
            </a:pPr>
            <a:endParaRPr lang="fr-FR" dirty="0" smtClean="0"/>
          </a:p>
          <a:p>
            <a:pPr>
              <a:buFont typeface="Arial"/>
              <a:buChar char="•"/>
            </a:pPr>
            <a:r>
              <a:rPr lang="fr-FR" sz="2400" b="1" dirty="0" smtClean="0"/>
              <a:t>Approfondir l’</a:t>
            </a:r>
            <a:r>
              <a:rPr lang="fr-FR" sz="2400" b="1" dirty="0"/>
              <a:t>é</a:t>
            </a:r>
            <a:r>
              <a:rPr lang="fr-FR" sz="2400" b="1" dirty="0" smtClean="0"/>
              <a:t>tude fonctionnelle à plus long terme.</a:t>
            </a:r>
          </a:p>
        </p:txBody>
      </p:sp>
    </p:spTree>
    <p:extLst>
      <p:ext uri="{BB962C8B-B14F-4D97-AF65-F5344CB8AC3E}">
        <p14:creationId xmlns:p14="http://schemas.microsoft.com/office/powerpoint/2010/main" val="3586966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608890"/>
            <a:ext cx="7770813" cy="1429871"/>
          </a:xfrm>
        </p:spPr>
        <p:txBody>
          <a:bodyPr>
            <a:normAutofit/>
          </a:bodyPr>
          <a:lstStyle/>
          <a:p>
            <a:r>
              <a:rPr lang="fr-FR" sz="5400" b="1" dirty="0"/>
              <a:t>M</a:t>
            </a:r>
            <a:r>
              <a:rPr lang="fr-FR" sz="5400" b="1" dirty="0" smtClean="0"/>
              <a:t>erci</a:t>
            </a:r>
            <a:endParaRPr lang="fr-FR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5662627"/>
            <a:ext cx="7770813" cy="463535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1544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863782"/>
          </a:xfrm>
        </p:spPr>
        <p:txBody>
          <a:bodyPr/>
          <a:lstStyle/>
          <a:p>
            <a:r>
              <a:rPr lang="fr-FR" b="1" dirty="0" smtClean="0"/>
              <a:t>Introduction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2133" y="1550894"/>
            <a:ext cx="8747139" cy="457526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fr-FR" sz="2400" dirty="0" smtClean="0"/>
              <a:t>Lésions traumatiques fréquentes du pied.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Sujet masculin jeune. 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Traumatisme a haute énergie.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Traitement chirurgical des fractures complexes: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Bons résultats: 73 à 88%.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Différents modèles d’ostéosynthèse par plaques:</a:t>
            </a:r>
          </a:p>
          <a:p>
            <a:pPr marL="349250" lvl="1" indent="0">
              <a:buNone/>
            </a:pPr>
            <a:r>
              <a:rPr lang="fr-FR" dirty="0" smtClean="0"/>
              <a:t>Plaques ⅓ tube, ¼ tube en étai, plaque en Y, plaque en H, plaque de l’AO.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Les nouvelles plaques verrouillées apportent elles vraiment un « plus ».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13710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876740"/>
          </a:xfrm>
        </p:spPr>
        <p:txBody>
          <a:bodyPr/>
          <a:lstStyle/>
          <a:p>
            <a:r>
              <a:rPr lang="fr-FR" b="1" dirty="0" smtClean="0"/>
              <a:t>Matériel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968" y="1256922"/>
            <a:ext cx="8423171" cy="4869241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fr-FR" sz="2400" b="1" u="sng" dirty="0" smtClean="0"/>
              <a:t>Critères d’inclusion:</a:t>
            </a:r>
          </a:p>
          <a:p>
            <a:pPr lvl="1">
              <a:buFont typeface="Arial"/>
              <a:buChar char="•"/>
            </a:pPr>
            <a:r>
              <a:rPr lang="fr-FR" dirty="0" err="1" smtClean="0"/>
              <a:t>Osteosynthèse</a:t>
            </a:r>
            <a:r>
              <a:rPr lang="fr-FR" dirty="0" smtClean="0"/>
              <a:t> de fractures thalamiques du calcanéum par plaque.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Recul postopératoire minimal de 6 mois.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Entre 01/01/2004 et 30/09/2010: 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48 patients opérés.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10 perdus de vue et 1 patients décédé.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Série de </a:t>
            </a:r>
            <a:r>
              <a:rPr lang="fr-FR" sz="2400" b="1" dirty="0" smtClean="0"/>
              <a:t>37 patients </a:t>
            </a:r>
            <a:r>
              <a:rPr lang="fr-FR" sz="2400" dirty="0" smtClean="0"/>
              <a:t>dont 5 atteintes bilatérales, soit </a:t>
            </a:r>
            <a:r>
              <a:rPr lang="fr-FR" sz="2400" b="1" u="sng" dirty="0" smtClean="0"/>
              <a:t>42 cas</a:t>
            </a:r>
            <a:r>
              <a:rPr lang="fr-FR" sz="2400" b="1" dirty="0" smtClean="0"/>
              <a:t>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9 femmes et 28 hommes.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Répartition en </a:t>
            </a:r>
            <a:r>
              <a:rPr lang="fr-FR" sz="2400" b="1" u="sng" dirty="0" smtClean="0"/>
              <a:t>2 groupes selon le modèle de plaque utilisé</a:t>
            </a:r>
            <a:r>
              <a:rPr lang="fr-FR" sz="2000" b="1" u="sng" dirty="0" smtClean="0"/>
              <a:t>.</a:t>
            </a:r>
          </a:p>
          <a:p>
            <a:pPr>
              <a:buFont typeface="Arial"/>
              <a:buChar char="•"/>
            </a:pP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114086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889698"/>
          </a:xfrm>
        </p:spPr>
        <p:txBody>
          <a:bodyPr/>
          <a:lstStyle/>
          <a:p>
            <a:r>
              <a:rPr lang="fr-FR" b="1" dirty="0" smtClean="0"/>
              <a:t>Matériel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9997" y="1467444"/>
            <a:ext cx="7770813" cy="4257022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fr-FR" sz="2400" b="1" u="sng" dirty="0" smtClean="0">
                <a:cs typeface="Arial Narrow"/>
              </a:rPr>
              <a:t>Groupe plaque non verrouillée:</a:t>
            </a:r>
          </a:p>
          <a:p>
            <a:pPr lvl="1">
              <a:buFont typeface="Arial"/>
              <a:buChar char="•"/>
            </a:pPr>
            <a:r>
              <a:rPr lang="fr-FR" dirty="0" smtClean="0">
                <a:cs typeface="Arial Narrow"/>
              </a:rPr>
              <a:t>Modèle </a:t>
            </a:r>
            <a:r>
              <a:rPr lang="fr-FR" dirty="0" err="1" smtClean="0">
                <a:cs typeface="Arial Narrow"/>
              </a:rPr>
              <a:t>Epiunion</a:t>
            </a:r>
            <a:r>
              <a:rPr lang="fr-FR" baseline="30000" dirty="0" err="1" smtClean="0">
                <a:cs typeface="Arial Narrow"/>
              </a:rPr>
              <a:t>TM</a:t>
            </a:r>
            <a:r>
              <a:rPr lang="fr-FR" dirty="0" smtClean="0">
                <a:cs typeface="Arial Narrow"/>
              </a:rPr>
              <a:t> (</a:t>
            </a:r>
            <a:r>
              <a:rPr lang="fr-FR" dirty="0" err="1" smtClean="0">
                <a:cs typeface="Arial Narrow"/>
              </a:rPr>
              <a:t>Howmedica</a:t>
            </a:r>
            <a:r>
              <a:rPr lang="fr-FR" dirty="0">
                <a:effectLst/>
              </a:rPr>
              <a:t>®</a:t>
            </a:r>
            <a:r>
              <a:rPr lang="fr-FR" dirty="0" smtClean="0">
                <a:cs typeface="Arial Narrow"/>
              </a:rPr>
              <a:t>) dérivé de la plaque en Y.</a:t>
            </a:r>
          </a:p>
          <a:p>
            <a:pPr lvl="1">
              <a:buFont typeface="Arial"/>
              <a:buChar char="•"/>
            </a:pPr>
            <a:r>
              <a:rPr lang="fr-FR" dirty="0" smtClean="0">
                <a:cs typeface="Arial Narrow"/>
              </a:rPr>
              <a:t>Posée entre 2000 et 2008.</a:t>
            </a:r>
          </a:p>
          <a:p>
            <a:pPr lvl="1">
              <a:buFont typeface="Arial"/>
              <a:buChar char="•"/>
            </a:pPr>
            <a:r>
              <a:rPr lang="fr-FR" dirty="0" smtClean="0">
                <a:cs typeface="Arial Narrow"/>
              </a:rPr>
              <a:t>Plaque inox - épaisseur 1,8mm - vissage 3,5mm.</a:t>
            </a:r>
          </a:p>
          <a:p>
            <a:pPr>
              <a:buFont typeface="Arial"/>
              <a:buChar char="•"/>
            </a:pPr>
            <a:r>
              <a:rPr lang="fr-FR" sz="2400" dirty="0" smtClean="0">
                <a:cs typeface="Arial Narrow"/>
              </a:rPr>
              <a:t>15 patients:</a:t>
            </a:r>
          </a:p>
          <a:p>
            <a:pPr lvl="1">
              <a:buFont typeface="Arial"/>
              <a:buChar char="•"/>
            </a:pPr>
            <a:r>
              <a:rPr lang="fr-FR" dirty="0" smtClean="0">
                <a:cs typeface="Arial Narrow"/>
              </a:rPr>
              <a:t>5 femmes / 10 hommes.</a:t>
            </a:r>
          </a:p>
          <a:p>
            <a:pPr lvl="1">
              <a:buFont typeface="Arial"/>
              <a:buChar char="•"/>
            </a:pPr>
            <a:r>
              <a:rPr lang="fr-FR" dirty="0" smtClean="0">
                <a:cs typeface="Arial Narrow"/>
              </a:rPr>
              <a:t>5 AVP et 10 chutes de niveau élevé.</a:t>
            </a:r>
          </a:p>
          <a:p>
            <a:pPr lvl="1">
              <a:buFont typeface="Arial"/>
              <a:buChar char="•"/>
            </a:pPr>
            <a:r>
              <a:rPr lang="fr-FR" dirty="0" smtClean="0">
                <a:cs typeface="Arial Narrow"/>
              </a:rPr>
              <a:t>4 atteintes bilatérales soit </a:t>
            </a:r>
            <a:r>
              <a:rPr lang="fr-FR" sz="2400" b="1" u="sng" dirty="0" smtClean="0">
                <a:cs typeface="Arial Narrow"/>
              </a:rPr>
              <a:t>19 cas</a:t>
            </a:r>
            <a:r>
              <a:rPr lang="fr-FR" dirty="0" smtClean="0">
                <a:cs typeface="Arial Narrow"/>
              </a:rPr>
              <a:t>.</a:t>
            </a:r>
          </a:p>
          <a:p>
            <a:pPr lvl="1">
              <a:buFont typeface="Arial"/>
              <a:buChar char="•"/>
            </a:pPr>
            <a:r>
              <a:rPr lang="fr-FR" dirty="0" smtClean="0">
                <a:cs typeface="Arial Narrow"/>
              </a:rPr>
              <a:t>Age moyen: 38,7 ans [18-59].</a:t>
            </a:r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31598" y="3356111"/>
            <a:ext cx="3602581" cy="26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2893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915614"/>
          </a:xfrm>
        </p:spPr>
        <p:txBody>
          <a:bodyPr/>
          <a:lstStyle/>
          <a:p>
            <a:r>
              <a:rPr lang="fr-FR" b="1" dirty="0" smtClean="0"/>
              <a:t>Matériel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2956" y="1571108"/>
            <a:ext cx="7770813" cy="4257022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fr-FR" sz="2400" b="1" u="sng" dirty="0" smtClean="0"/>
              <a:t>Groupe plaque verrouillée: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Modèle </a:t>
            </a:r>
            <a:r>
              <a:rPr lang="fr-FR" dirty="0" err="1" smtClean="0"/>
              <a:t>VariAx</a:t>
            </a:r>
            <a:r>
              <a:rPr lang="fr-FR" baseline="30000" dirty="0" err="1" smtClean="0"/>
              <a:t>TM</a:t>
            </a:r>
            <a:r>
              <a:rPr lang="fr-FR" dirty="0" smtClean="0"/>
              <a:t> Pied (</a:t>
            </a:r>
            <a:r>
              <a:rPr lang="fr-FR" dirty="0" err="1" smtClean="0"/>
              <a:t>Stryker</a:t>
            </a:r>
            <a:r>
              <a:rPr lang="fr-FR" dirty="0">
                <a:effectLst/>
              </a:rPr>
              <a:t>®</a:t>
            </a:r>
            <a:r>
              <a:rPr lang="fr-FR" dirty="0" smtClean="0"/>
              <a:t>) dérivée de la plaque AO.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Posée entre 2008 et 2012.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Plaque épaisseur 1,5mm à vis verrouillées ou non de 3,5mm.</a:t>
            </a:r>
          </a:p>
          <a:p>
            <a:pPr>
              <a:buFont typeface="Arial"/>
              <a:buChar char="•"/>
            </a:pPr>
            <a:r>
              <a:rPr lang="fr-FR" sz="2400" dirty="0" smtClean="0"/>
              <a:t>22 patients: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4 femmes et 18 hommes.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2 AVP et 20 chutes de niveau élevé.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1 cas d’atteinte bilatérale soit </a:t>
            </a:r>
            <a:r>
              <a:rPr lang="fr-FR" sz="2400" b="1" u="sng" dirty="0" smtClean="0"/>
              <a:t>23 cas</a:t>
            </a:r>
            <a:r>
              <a:rPr lang="fr-FR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Age moyen: 41,7 ans [17-61].</a:t>
            </a:r>
          </a:p>
        </p:txBody>
      </p:sp>
      <p:pic>
        <p:nvPicPr>
          <p:cNvPr id="4" name="Image 3" descr="F:\illustartion variax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9996" y="3411042"/>
            <a:ext cx="3558978" cy="287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3777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928572"/>
          </a:xfrm>
        </p:spPr>
        <p:txBody>
          <a:bodyPr/>
          <a:lstStyle/>
          <a:p>
            <a:r>
              <a:rPr lang="fr-FR" b="1" dirty="0" smtClean="0"/>
              <a:t>Méthode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1337865"/>
            <a:ext cx="6233146" cy="4257022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fr-FR" sz="2400" b="1" u="sng" dirty="0" smtClean="0"/>
              <a:t>Technique opératoire: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Abord latéral du calcanéum avec relèvement en un plan </a:t>
            </a:r>
            <a:r>
              <a:rPr lang="fr-FR" dirty="0" err="1" smtClean="0"/>
              <a:t>fasciocutané</a:t>
            </a:r>
            <a:r>
              <a:rPr lang="fr-FR" dirty="0" smtClean="0"/>
              <a:t> des parties molles.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Reconstruction surfaces articulaires sous </a:t>
            </a:r>
            <a:r>
              <a:rPr lang="fr-FR" dirty="0" err="1" smtClean="0"/>
              <a:t>taliennes</a:t>
            </a:r>
            <a:r>
              <a:rPr lang="fr-FR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Reconstruction de la morphologie calcanéenne:</a:t>
            </a:r>
          </a:p>
          <a:p>
            <a:pPr lvl="2">
              <a:buFont typeface="Arial"/>
              <a:buChar char="•"/>
            </a:pPr>
            <a:r>
              <a:rPr lang="fr-FR" dirty="0" smtClean="0"/>
              <a:t>Valgus de l’arrière pied.</a:t>
            </a:r>
          </a:p>
          <a:p>
            <a:pPr lvl="2">
              <a:buFont typeface="Arial"/>
              <a:buChar char="•"/>
            </a:pPr>
            <a:r>
              <a:rPr lang="fr-FR" dirty="0" smtClean="0"/>
              <a:t>Longueur de la colonne externe.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Ostéosynthèse par plaque.</a:t>
            </a:r>
          </a:p>
          <a:p>
            <a:pPr>
              <a:buFont typeface="Arial"/>
              <a:buChar char="•"/>
            </a:pPr>
            <a:r>
              <a:rPr lang="fr-FR" sz="2400" b="1" u="sng" dirty="0" smtClean="0"/>
              <a:t>Variantes: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Avec ou sans comblement des pertes de substances osseuses.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Avec ou sans ostéosynthèse additionnelle.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Avec ou sans drainage. </a:t>
            </a:r>
            <a:endParaRPr lang="fr-FR" dirty="0"/>
          </a:p>
        </p:txBody>
      </p:sp>
      <p:pic>
        <p:nvPicPr>
          <p:cNvPr id="4" name="Image 3" descr="C:\Users\alex\Desktop\ortho\DIU pied et cheville\Mémoire\Illustrations\IMG_0062.jpg"/>
          <p:cNvPicPr/>
          <p:nvPr/>
        </p:nvPicPr>
        <p:blipFill rotWithShape="1">
          <a:blip r:embed="rId2"/>
          <a:srcRect l="24679" t="1368" r="-24679" b="8199"/>
          <a:stretch/>
        </p:blipFill>
        <p:spPr bwMode="auto">
          <a:xfrm>
            <a:off x="6030672" y="1337865"/>
            <a:ext cx="3994232" cy="257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C:\Users\alex\Desktop\ortho\DIU pied et cheville\Mémoire\Illustrations\IMG_0065.jpg"/>
          <p:cNvPicPr/>
          <p:nvPr/>
        </p:nvPicPr>
        <p:blipFill rotWithShape="1">
          <a:blip r:embed="rId3"/>
          <a:srcRect l="11838" t="7291" r="-11838" b="12918"/>
          <a:stretch/>
        </p:blipFill>
        <p:spPr bwMode="auto">
          <a:xfrm>
            <a:off x="5546334" y="4110684"/>
            <a:ext cx="3967384" cy="2424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5805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4"/>
            <a:ext cx="7770813" cy="889698"/>
          </a:xfrm>
        </p:spPr>
        <p:txBody>
          <a:bodyPr/>
          <a:lstStyle/>
          <a:p>
            <a:r>
              <a:rPr lang="fr-FR" b="1" dirty="0" smtClean="0"/>
              <a:t>Méthode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1121" y="1130537"/>
            <a:ext cx="7770813" cy="4257022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fr-FR" sz="2400" b="1" u="sng" dirty="0" smtClean="0"/>
              <a:t>Analyse clinique: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Complications à court terme</a:t>
            </a:r>
            <a:r>
              <a:rPr lang="fr-FR" i="1" dirty="0" smtClean="0"/>
              <a:t>: </a:t>
            </a:r>
            <a:r>
              <a:rPr lang="fr-FR" sz="1800" i="1" dirty="0" smtClean="0"/>
              <a:t>hématome, Pb cicatriciel, </a:t>
            </a:r>
            <a:r>
              <a:rPr lang="fr-FR" sz="1800" i="1" dirty="0" err="1" smtClean="0"/>
              <a:t>sepsis</a:t>
            </a:r>
            <a:r>
              <a:rPr lang="fr-FR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PEC postopératoire: </a:t>
            </a:r>
            <a:r>
              <a:rPr lang="fr-FR" sz="1800" i="1" dirty="0" smtClean="0"/>
              <a:t>type de contention, durée de décharge</a:t>
            </a:r>
            <a:r>
              <a:rPr lang="fr-FR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fr-FR" dirty="0"/>
              <a:t>C</a:t>
            </a:r>
            <a:r>
              <a:rPr lang="fr-FR" dirty="0" smtClean="0"/>
              <a:t>omplications liées au matériel:</a:t>
            </a:r>
            <a:r>
              <a:rPr lang="fr-FR" i="1" dirty="0" smtClean="0"/>
              <a:t> </a:t>
            </a:r>
            <a:r>
              <a:rPr lang="fr-FR" sz="1800" i="1" dirty="0" smtClean="0"/>
              <a:t>gène</a:t>
            </a:r>
            <a:r>
              <a:rPr lang="fr-FR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Confort de chaussage: </a:t>
            </a:r>
            <a:r>
              <a:rPr lang="fr-FR" sz="1800" i="1" dirty="0" smtClean="0"/>
              <a:t>augmentation, qualité</a:t>
            </a:r>
            <a:r>
              <a:rPr lang="fr-FR" dirty="0" smtClean="0"/>
              <a:t>.</a:t>
            </a:r>
          </a:p>
          <a:p>
            <a:pPr>
              <a:buFont typeface="Arial"/>
              <a:buChar char="•"/>
            </a:pPr>
            <a:r>
              <a:rPr lang="fr-FR" sz="2400" b="1" u="sng" dirty="0" smtClean="0"/>
              <a:t>Analyse </a:t>
            </a:r>
            <a:r>
              <a:rPr lang="fr-FR" sz="2400" b="1" u="sng" dirty="0" err="1" smtClean="0"/>
              <a:t>radiograhique</a:t>
            </a:r>
            <a:r>
              <a:rPr lang="fr-FR" sz="2400" b="1" u="sng" dirty="0" smtClean="0"/>
              <a:t>: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RX cheville F + P, incidence </a:t>
            </a:r>
            <a:r>
              <a:rPr lang="fr-FR" dirty="0" err="1" smtClean="0"/>
              <a:t>rétrotibiale</a:t>
            </a:r>
            <a:r>
              <a:rPr lang="fr-FR" dirty="0" smtClean="0"/>
              <a:t> et TDM.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Classification </a:t>
            </a:r>
            <a:r>
              <a:rPr lang="fr-FR" dirty="0" err="1" smtClean="0"/>
              <a:t>Uthéza</a:t>
            </a:r>
            <a:r>
              <a:rPr lang="fr-FR" dirty="0" smtClean="0"/>
              <a:t> et Sanders.</a:t>
            </a:r>
          </a:p>
          <a:p>
            <a:pPr lvl="1">
              <a:buFont typeface="Arial"/>
              <a:buChar char="•"/>
            </a:pPr>
            <a:r>
              <a:rPr lang="fr-FR" dirty="0" smtClean="0"/>
              <a:t>Mesure angles de </a:t>
            </a:r>
            <a:r>
              <a:rPr lang="fr-FR" dirty="0" err="1" smtClean="0"/>
              <a:t>Böhler</a:t>
            </a:r>
            <a:r>
              <a:rPr lang="fr-FR" dirty="0" smtClean="0"/>
              <a:t> et </a:t>
            </a:r>
            <a:r>
              <a:rPr lang="fr-FR" dirty="0" err="1" smtClean="0"/>
              <a:t>Guissane</a:t>
            </a:r>
            <a:r>
              <a:rPr lang="fr-FR" dirty="0" smtClean="0"/>
              <a:t>.</a:t>
            </a:r>
          </a:p>
        </p:txBody>
      </p:sp>
      <p:pic>
        <p:nvPicPr>
          <p:cNvPr id="5" name="Image 4" descr="F:\uthéza vertical.jpg"/>
          <p:cNvPicPr/>
          <p:nvPr/>
        </p:nvPicPr>
        <p:blipFill rotWithShape="1">
          <a:blip r:embed="rId2"/>
          <a:srcRect l="23143" r="-23143"/>
          <a:stretch/>
        </p:blipFill>
        <p:spPr bwMode="auto">
          <a:xfrm>
            <a:off x="6452297" y="2472451"/>
            <a:ext cx="3292663" cy="334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7746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844177"/>
          </a:xfrm>
        </p:spPr>
        <p:txBody>
          <a:bodyPr/>
          <a:lstStyle/>
          <a:p>
            <a:r>
              <a:rPr lang="fr-FR" b="1" dirty="0" smtClean="0"/>
              <a:t>Résultats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606541"/>
              </p:ext>
            </p:extLst>
          </p:nvPr>
        </p:nvGraphicFramePr>
        <p:xfrm>
          <a:off x="317500" y="1084433"/>
          <a:ext cx="8686800" cy="5629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552700"/>
                <a:gridCol w="2209800"/>
                <a:gridCol w="952500"/>
              </a:tblGrid>
              <a:tr h="49740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Non</a:t>
                      </a:r>
                      <a:r>
                        <a:rPr lang="fr-FR" baseline="0" dirty="0" smtClean="0"/>
                        <a:t> Verrouillée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Verrouillée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p&lt;0,05</a:t>
                      </a:r>
                      <a:endParaRPr lang="fr-FR" dirty="0"/>
                    </a:p>
                  </a:txBody>
                  <a:tcPr/>
                </a:tc>
              </a:tr>
              <a:tr h="28818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Effectif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19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23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</a:tr>
              <a:tr h="1202001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Classif</a:t>
                      </a:r>
                      <a:r>
                        <a:rPr lang="fr-FR" sz="2000" dirty="0" smtClean="0"/>
                        <a:t>.</a:t>
                      </a:r>
                      <a:r>
                        <a:rPr lang="fr-FR" sz="2000" baseline="0" dirty="0" smtClean="0"/>
                        <a:t> </a:t>
                      </a:r>
                      <a:r>
                        <a:rPr lang="fr-FR" sz="2000" baseline="0" dirty="0" err="1" smtClean="0"/>
                        <a:t>Uthéza</a:t>
                      </a:r>
                      <a:endParaRPr lang="fr-FR" sz="2000" baseline="0" dirty="0" smtClean="0"/>
                    </a:p>
                    <a:p>
                      <a:r>
                        <a:rPr lang="fr-FR" sz="1600" baseline="0" dirty="0" smtClean="0"/>
                        <a:t>Enfoncement vertical</a:t>
                      </a:r>
                    </a:p>
                    <a:p>
                      <a:r>
                        <a:rPr lang="fr-FR" sz="1600" baseline="0" dirty="0" smtClean="0"/>
                        <a:t>Enfoncement horizontal</a:t>
                      </a:r>
                    </a:p>
                    <a:p>
                      <a:r>
                        <a:rPr lang="fr-FR" sz="1600" baseline="0" dirty="0" smtClean="0"/>
                        <a:t>Enfoncement mixte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1600" dirty="0" smtClean="0"/>
                        <a:t>10</a:t>
                      </a:r>
                    </a:p>
                    <a:p>
                      <a:pPr algn="ctr"/>
                      <a:r>
                        <a:rPr lang="fr-FR" sz="1600" dirty="0" smtClean="0"/>
                        <a:t>2</a:t>
                      </a:r>
                    </a:p>
                    <a:p>
                      <a:pPr algn="ctr"/>
                      <a:r>
                        <a:rPr lang="fr-FR" sz="1600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1600" dirty="0" smtClean="0"/>
                        <a:t>12</a:t>
                      </a:r>
                    </a:p>
                    <a:p>
                      <a:pPr algn="ctr"/>
                      <a:r>
                        <a:rPr lang="fr-FR" sz="1600" dirty="0" smtClean="0"/>
                        <a:t>3</a:t>
                      </a:r>
                    </a:p>
                    <a:p>
                      <a:pPr algn="ctr"/>
                      <a:r>
                        <a:rPr lang="fr-FR" sz="1600" dirty="0" smtClean="0"/>
                        <a:t>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-</a:t>
                      </a:r>
                    </a:p>
                  </a:txBody>
                  <a:tcPr/>
                </a:tc>
              </a:tr>
              <a:tr h="923754">
                <a:tc>
                  <a:txBody>
                    <a:bodyPr/>
                    <a:lstStyle/>
                    <a:p>
                      <a:r>
                        <a:rPr lang="fr-FR" sz="2000" dirty="0" err="1" smtClean="0"/>
                        <a:t>Classif</a:t>
                      </a:r>
                      <a:r>
                        <a:rPr lang="fr-FR" sz="2000" dirty="0" smtClean="0"/>
                        <a:t>. Sanders</a:t>
                      </a:r>
                    </a:p>
                    <a:p>
                      <a:r>
                        <a:rPr lang="fr-FR" sz="1600" dirty="0" smtClean="0"/>
                        <a:t>Type II</a:t>
                      </a:r>
                    </a:p>
                    <a:p>
                      <a:r>
                        <a:rPr lang="fr-FR" sz="1600" dirty="0" smtClean="0"/>
                        <a:t>Type III</a:t>
                      </a:r>
                    </a:p>
                    <a:p>
                      <a:r>
                        <a:rPr lang="fr-FR" sz="1600" dirty="0" smtClean="0"/>
                        <a:t>Type</a:t>
                      </a:r>
                      <a:r>
                        <a:rPr lang="fr-FR" sz="1600" baseline="0" dirty="0" smtClean="0"/>
                        <a:t> IV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1600" dirty="0" smtClean="0"/>
                        <a:t>2</a:t>
                      </a:r>
                    </a:p>
                    <a:p>
                      <a:pPr algn="ctr"/>
                      <a:r>
                        <a:rPr lang="fr-FR" sz="1600" dirty="0" smtClean="0"/>
                        <a:t>10</a:t>
                      </a:r>
                    </a:p>
                    <a:p>
                      <a:pPr algn="ctr"/>
                      <a:r>
                        <a:rPr lang="fr-FR" sz="1600" dirty="0" smtClean="0"/>
                        <a:t>7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1600" dirty="0" smtClean="0"/>
                        <a:t>4</a:t>
                      </a:r>
                    </a:p>
                    <a:p>
                      <a:pPr algn="ctr"/>
                      <a:r>
                        <a:rPr lang="fr-FR" sz="1600" dirty="0" smtClean="0"/>
                        <a:t>13</a:t>
                      </a:r>
                    </a:p>
                    <a:p>
                      <a:pPr algn="ctr"/>
                      <a:r>
                        <a:rPr lang="fr-FR" sz="1600" dirty="0" smtClean="0"/>
                        <a:t>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-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923754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Angle de </a:t>
                      </a:r>
                      <a:r>
                        <a:rPr lang="fr-FR" sz="2000" dirty="0" err="1" smtClean="0"/>
                        <a:t>Böhler</a:t>
                      </a:r>
                      <a:r>
                        <a:rPr lang="fr-FR" sz="2000" dirty="0" smtClean="0"/>
                        <a:t> (°)</a:t>
                      </a:r>
                    </a:p>
                    <a:p>
                      <a:r>
                        <a:rPr lang="fr-FR" sz="1600" dirty="0" err="1" smtClean="0"/>
                        <a:t>Preop</a:t>
                      </a:r>
                      <a:r>
                        <a:rPr lang="fr-FR" sz="1600" dirty="0" smtClean="0"/>
                        <a:t>.</a:t>
                      </a:r>
                    </a:p>
                    <a:p>
                      <a:r>
                        <a:rPr lang="fr-FR" sz="1600" dirty="0" err="1" smtClean="0"/>
                        <a:t>Postop</a:t>
                      </a:r>
                      <a:r>
                        <a:rPr lang="fr-FR" sz="1600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1600" dirty="0" smtClean="0"/>
                        <a:t>   0   +/-25,4</a:t>
                      </a:r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22,2 +/- 11,8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1600" dirty="0" smtClean="0"/>
                        <a:t> 2,9  +/- 16,8</a:t>
                      </a:r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28,5 +/-</a:t>
                      </a:r>
                      <a:r>
                        <a:rPr lang="fr-FR" sz="1600" baseline="0" dirty="0" smtClean="0">
                          <a:solidFill>
                            <a:srgbClr val="FF0000"/>
                          </a:solidFill>
                        </a:rPr>
                        <a:t> 5,9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-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</a:tr>
              <a:tr h="923754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Angle de </a:t>
                      </a:r>
                      <a:r>
                        <a:rPr lang="fr-FR" sz="2000" dirty="0" err="1" smtClean="0"/>
                        <a:t>Guissane</a:t>
                      </a:r>
                      <a:r>
                        <a:rPr lang="fr-FR" sz="2000" dirty="0" smtClean="0"/>
                        <a:t> (°)</a:t>
                      </a:r>
                    </a:p>
                    <a:p>
                      <a:r>
                        <a:rPr lang="fr-FR" sz="1600" dirty="0" err="1" smtClean="0"/>
                        <a:t>Préop</a:t>
                      </a:r>
                      <a:r>
                        <a:rPr lang="fr-FR" sz="1600" dirty="0" smtClean="0"/>
                        <a:t>.</a:t>
                      </a:r>
                    </a:p>
                    <a:p>
                      <a:r>
                        <a:rPr lang="fr-FR" sz="1600" dirty="0" err="1" smtClean="0"/>
                        <a:t>Postop</a:t>
                      </a:r>
                      <a:r>
                        <a:rPr lang="fr-FR" sz="1600" dirty="0" smtClean="0"/>
                        <a:t>.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120,3 +/- 25,8</a:t>
                      </a:r>
                    </a:p>
                    <a:p>
                      <a:pPr algn="ctr"/>
                      <a:r>
                        <a:rPr lang="fr-FR" sz="1600" dirty="0" smtClean="0"/>
                        <a:t>123,4 +/- 6,9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  <a:p>
                      <a:pPr algn="ctr"/>
                      <a:r>
                        <a:rPr lang="fr-FR" sz="1600" dirty="0" smtClean="0"/>
                        <a:t>116,8 +/- 15,5</a:t>
                      </a:r>
                    </a:p>
                    <a:p>
                      <a:pPr algn="ctr"/>
                      <a:r>
                        <a:rPr lang="fr-FR" sz="1600" dirty="0" smtClean="0"/>
                        <a:t>124,9 +/- 7,5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-</a:t>
                      </a:r>
                    </a:p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</a:tr>
              <a:tr h="497406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Recul moyen (mois)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16,7 +/- 14,9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10,6 +/-6,6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468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907677"/>
          </a:xfrm>
        </p:spPr>
        <p:txBody>
          <a:bodyPr/>
          <a:lstStyle/>
          <a:p>
            <a:r>
              <a:rPr lang="fr-FR" b="1" dirty="0" smtClean="0"/>
              <a:t>Résultats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9890480"/>
              </p:ext>
            </p:extLst>
          </p:nvPr>
        </p:nvGraphicFramePr>
        <p:xfrm>
          <a:off x="368300" y="1322388"/>
          <a:ext cx="8445500" cy="4793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2795"/>
                <a:gridCol w="2608549"/>
                <a:gridCol w="2401931"/>
                <a:gridCol w="1162225"/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Non Verrouillée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Plaque </a:t>
                      </a:r>
                      <a:r>
                        <a:rPr lang="fr-FR" dirty="0" err="1" smtClean="0"/>
                        <a:t>Verrouilllée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p&gt;0,05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 smtClean="0"/>
                        <a:t>Delais</a:t>
                      </a:r>
                      <a:r>
                        <a:rPr lang="fr-FR" sz="2000" dirty="0" smtClean="0"/>
                        <a:t> PEC </a:t>
                      </a:r>
                      <a:r>
                        <a:rPr lang="fr-FR" sz="2000" dirty="0" err="1" smtClean="0"/>
                        <a:t>préop</a:t>
                      </a:r>
                      <a:r>
                        <a:rPr lang="fr-FR" dirty="0" smtClean="0"/>
                        <a:t>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4,8 (1-18)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r>
                        <a:rPr lang="fr-FR" baseline="0" dirty="0" smtClean="0"/>
                        <a:t> (0-16)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Drainage 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14 /</a:t>
                      </a:r>
                      <a:r>
                        <a:rPr lang="fr-FR" baseline="0" dirty="0" smtClean="0"/>
                        <a:t> 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21 / 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Comblement </a:t>
                      </a:r>
                    </a:p>
                    <a:p>
                      <a:pPr algn="ctr"/>
                      <a:r>
                        <a:rPr lang="fr-FR" sz="1600" dirty="0" smtClean="0"/>
                        <a:t>Greffe osseuse </a:t>
                      </a:r>
                    </a:p>
                    <a:p>
                      <a:pPr algn="ctr"/>
                      <a:r>
                        <a:rPr lang="fr-FR" sz="1600" dirty="0" smtClean="0"/>
                        <a:t>Substitut osseux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10 /19</a:t>
                      </a:r>
                    </a:p>
                    <a:p>
                      <a:pPr algn="ctr"/>
                      <a:r>
                        <a:rPr lang="fr-FR" sz="1600" dirty="0" smtClean="0"/>
                        <a:t>1</a:t>
                      </a:r>
                      <a:r>
                        <a:rPr lang="fr-FR" sz="1600" baseline="0" dirty="0" smtClean="0"/>
                        <a:t> / 19</a:t>
                      </a:r>
                    </a:p>
                    <a:p>
                      <a:pPr algn="ctr"/>
                      <a:r>
                        <a:rPr lang="fr-FR" sz="1600" baseline="0" dirty="0" smtClean="0"/>
                        <a:t>9 / 19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 / 23</a:t>
                      </a:r>
                    </a:p>
                    <a:p>
                      <a:pPr algn="ctr"/>
                      <a:r>
                        <a:rPr lang="fr-FR" dirty="0" smtClean="0"/>
                        <a:t>-</a:t>
                      </a:r>
                    </a:p>
                    <a:p>
                      <a:pPr algn="ctr"/>
                      <a:r>
                        <a:rPr lang="fr-FR" sz="1600" dirty="0" smtClean="0"/>
                        <a:t>1 / 23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Contention</a:t>
                      </a:r>
                      <a:r>
                        <a:rPr lang="fr-FR" sz="2000" baseline="0" dirty="0" smtClean="0"/>
                        <a:t> </a:t>
                      </a:r>
                      <a:r>
                        <a:rPr lang="fr-FR" sz="2000" baseline="0" dirty="0" err="1" smtClean="0"/>
                        <a:t>postop</a:t>
                      </a:r>
                      <a:r>
                        <a:rPr lang="fr-FR" sz="2000" baseline="0" dirty="0" smtClean="0"/>
                        <a:t>.</a:t>
                      </a:r>
                    </a:p>
                    <a:p>
                      <a:pPr algn="ctr"/>
                      <a:r>
                        <a:rPr lang="fr-FR" sz="1600" baseline="0" dirty="0" smtClean="0"/>
                        <a:t>Orthèse </a:t>
                      </a:r>
                    </a:p>
                    <a:p>
                      <a:pPr algn="ctr"/>
                      <a:r>
                        <a:rPr lang="fr-FR" sz="1600" baseline="0" dirty="0" smtClean="0"/>
                        <a:t>Botte </a:t>
                      </a:r>
                      <a:r>
                        <a:rPr lang="fr-FR" sz="1600" baseline="0" dirty="0" err="1" smtClean="0"/>
                        <a:t>platrée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4 / 19</a:t>
                      </a:r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15 / 19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14 / 23</a:t>
                      </a:r>
                    </a:p>
                    <a:p>
                      <a:pPr algn="ctr"/>
                      <a:r>
                        <a:rPr lang="fr-FR" sz="1600" dirty="0" smtClean="0"/>
                        <a:t>9 / 23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Décharge </a:t>
                      </a:r>
                      <a:r>
                        <a:rPr lang="fr-FR" sz="2000" dirty="0" err="1" smtClean="0"/>
                        <a:t>postop</a:t>
                      </a:r>
                      <a:r>
                        <a:rPr lang="fr-FR" sz="2000" dirty="0" smtClean="0"/>
                        <a:t>.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2,9 +/-</a:t>
                      </a:r>
                      <a:r>
                        <a:rPr lang="fr-FR" baseline="0" dirty="0" smtClean="0"/>
                        <a:t> 0,9 (1,5-6)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1,6 +/- 0,4</a:t>
                      </a:r>
                      <a:r>
                        <a:rPr lang="fr-FR" baseline="0" dirty="0" smtClean="0"/>
                        <a:t> (1,5-3)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471612">
                <a:tc>
                  <a:txBody>
                    <a:bodyPr/>
                    <a:lstStyle/>
                    <a:p>
                      <a:pPr algn="l"/>
                      <a:r>
                        <a:rPr lang="fr-FR" sz="2000" dirty="0" smtClean="0"/>
                        <a:t>Chaussage</a:t>
                      </a:r>
                    </a:p>
                    <a:p>
                      <a:pPr algn="ctr"/>
                      <a:r>
                        <a:rPr lang="fr-FR" sz="1600" dirty="0" smtClean="0"/>
                        <a:t>Augmentation </a:t>
                      </a:r>
                    </a:p>
                    <a:p>
                      <a:pPr algn="l"/>
                      <a:r>
                        <a:rPr lang="fr-FR" sz="2000" dirty="0" smtClean="0"/>
                        <a:t>Qualité</a:t>
                      </a:r>
                    </a:p>
                    <a:p>
                      <a:pPr algn="ctr"/>
                      <a:r>
                        <a:rPr lang="fr-FR" sz="1600" dirty="0" smtClean="0"/>
                        <a:t>Bonne</a:t>
                      </a:r>
                    </a:p>
                    <a:p>
                      <a:pPr algn="ctr"/>
                      <a:r>
                        <a:rPr lang="fr-FR" sz="1600" dirty="0" smtClean="0"/>
                        <a:t>Mauvaise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8 / 19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/>
                        <a:t>15 / 19</a:t>
                      </a:r>
                    </a:p>
                    <a:p>
                      <a:pPr algn="ctr"/>
                      <a:r>
                        <a:rPr lang="fr-FR" sz="1600" dirty="0" smtClean="0"/>
                        <a:t>4 /</a:t>
                      </a:r>
                      <a:r>
                        <a:rPr lang="fr-FR" sz="1600" baseline="0" dirty="0" smtClean="0"/>
                        <a:t> 19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fr-FR" sz="1600" baseline="0" dirty="0" smtClean="0">
                          <a:solidFill>
                            <a:srgbClr val="FF0000"/>
                          </a:solidFill>
                        </a:rPr>
                        <a:t> / 23</a:t>
                      </a:r>
                    </a:p>
                    <a:p>
                      <a:pPr algn="ctr"/>
                      <a:endParaRPr lang="fr-FR" baseline="0" dirty="0" smtClean="0"/>
                    </a:p>
                    <a:p>
                      <a:pPr algn="ctr"/>
                      <a:r>
                        <a:rPr lang="fr-FR" sz="1600" dirty="0" smtClean="0"/>
                        <a:t>21</a:t>
                      </a:r>
                      <a:r>
                        <a:rPr lang="fr-FR" sz="1600" baseline="0" dirty="0" smtClean="0"/>
                        <a:t> /23</a:t>
                      </a:r>
                    </a:p>
                    <a:p>
                      <a:pPr algn="ctr"/>
                      <a:r>
                        <a:rPr lang="fr-FR" sz="1600" baseline="0" dirty="0" smtClean="0"/>
                        <a:t>2 / 23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483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istoire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Histoire.thmx</Template>
  <TotalTime>352</TotalTime>
  <Words>1364</Words>
  <Application>Microsoft Macintosh PowerPoint</Application>
  <PresentationFormat>Présentation à l'écran (4:3)</PresentationFormat>
  <Paragraphs>401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Histoire</vt:lpstr>
      <vt:lpstr>Fractures thalamiques du calcanéum:  Y a t’il un intérêt a utiliser les plaques verrouillées d’ostéosynthèse? </vt:lpstr>
      <vt:lpstr>Introduction</vt:lpstr>
      <vt:lpstr>Matériel</vt:lpstr>
      <vt:lpstr>Matériel</vt:lpstr>
      <vt:lpstr>Matériel</vt:lpstr>
      <vt:lpstr>Méthode</vt:lpstr>
      <vt:lpstr>Méthode</vt:lpstr>
      <vt:lpstr>Résultats</vt:lpstr>
      <vt:lpstr>Résultats</vt:lpstr>
      <vt:lpstr>Résultats</vt:lpstr>
      <vt:lpstr>Discussion</vt:lpstr>
      <vt:lpstr>Discussion</vt:lpstr>
      <vt:lpstr>Discussion intérêts pratiques</vt:lpstr>
      <vt:lpstr>Discussion intérêts pratiques</vt:lpstr>
      <vt:lpstr>Discussion</vt:lpstr>
      <vt:lpstr>Conclusion</vt:lpstr>
      <vt:lpstr>Merci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Fractures thalamiques du calcanéum:  Y a t’il un intérêt a utiliser les plaques verrouillées d’ostéosynthèse? </dc:title>
  <dc:creator>Admin</dc:creator>
  <cp:lastModifiedBy>Admin</cp:lastModifiedBy>
  <cp:revision>36</cp:revision>
  <dcterms:created xsi:type="dcterms:W3CDTF">2012-09-06T12:25:11Z</dcterms:created>
  <dcterms:modified xsi:type="dcterms:W3CDTF">2012-09-07T18:22:59Z</dcterms:modified>
</cp:coreProperties>
</file>