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tags/tag1.xml" ContentType="application/vnd.openxmlformats-officedocument.presentationml.tags+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embeddings/oleObject2.bin" ContentType="application/vnd.openxmlformats-officedocument.oleObject"/>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charts/chart2.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60" r:id="rId1"/>
  </p:sldMasterIdLst>
  <p:notesMasterIdLst>
    <p:notesMasterId r:id="rId32"/>
  </p:notesMasterIdLst>
  <p:sldIdLst>
    <p:sldId id="256" r:id="rId2"/>
    <p:sldId id="333" r:id="rId3"/>
    <p:sldId id="258" r:id="rId4"/>
    <p:sldId id="265" r:id="rId5"/>
    <p:sldId id="351" r:id="rId6"/>
    <p:sldId id="268" r:id="rId7"/>
    <p:sldId id="261" r:id="rId8"/>
    <p:sldId id="272" r:id="rId9"/>
    <p:sldId id="280" r:id="rId10"/>
    <p:sldId id="279" r:id="rId11"/>
    <p:sldId id="339" r:id="rId12"/>
    <p:sldId id="352" r:id="rId13"/>
    <p:sldId id="288" r:id="rId14"/>
    <p:sldId id="359" r:id="rId15"/>
    <p:sldId id="360" r:id="rId16"/>
    <p:sldId id="361" r:id="rId17"/>
    <p:sldId id="353" r:id="rId18"/>
    <p:sldId id="354" r:id="rId19"/>
    <p:sldId id="355" r:id="rId20"/>
    <p:sldId id="356" r:id="rId21"/>
    <p:sldId id="308" r:id="rId22"/>
    <p:sldId id="312" r:id="rId23"/>
    <p:sldId id="357" r:id="rId24"/>
    <p:sldId id="362" r:id="rId25"/>
    <p:sldId id="365" r:id="rId26"/>
    <p:sldId id="316" r:id="rId27"/>
    <p:sldId id="317" r:id="rId28"/>
    <p:sldId id="364" r:id="rId29"/>
    <p:sldId id="358" r:id="rId30"/>
    <p:sldId id="319" r:id="rId31"/>
  </p:sldIdLst>
  <p:sldSz cx="9144000" cy="6858000" type="screen4x3"/>
  <p:notesSz cx="6858000" cy="9144000"/>
  <p:defaultTextStyle>
    <a:defPPr>
      <a:defRPr lang="fr-FR"/>
    </a:defPPr>
    <a:lvl1pPr algn="l" defTabSz="455613"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5613" indent="1588" algn="l" defTabSz="455613"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2813" indent="1588" algn="l" defTabSz="455613"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0013" indent="1588" algn="l" defTabSz="455613"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7213" indent="1588" algn="l" defTabSz="455613"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hard BERACASSAT" initial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7052F"/>
    <a:srgbClr val="C1EEFF"/>
    <a:srgbClr val="FBF8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25434" autoAdjust="0"/>
    <p:restoredTop sz="81655" autoAdjust="0"/>
  </p:normalViewPr>
  <p:slideViewPr>
    <p:cSldViewPr snapToGrid="0" snapToObjects="1">
      <p:cViewPr>
        <p:scale>
          <a:sx n="100" d="100"/>
          <a:sy n="100" d="100"/>
        </p:scale>
        <p:origin x="-568" y="480"/>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1632"/>
    </p:cViewPr>
  </p:sorterViewPr>
  <p:notesViewPr>
    <p:cSldViewPr snapToGrid="0" snapToObjects="1">
      <p:cViewPr varScale="1">
        <p:scale>
          <a:sx n="71" d="100"/>
          <a:sy n="71" d="100"/>
        </p:scale>
        <p:origin x="-319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commentAuthors" Target="commentAuthors.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Microsoft_Excel1.xlsx"/></Relationships>
</file>

<file path=ppt/charts/_rels/chart2.xml.rels><?xml version="1.0" encoding="UTF-8" standalone="yes"?>
<Relationships xmlns="http://schemas.openxmlformats.org/package/2006/relationships"><Relationship Id="rId1" Type="http://schemas.openxmlformats.org/officeDocument/2006/relationships/oleObject" Target="Feuille%20de%20calcul%20dans%20CAVAILLON%20copie.ppt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1"/>
    <c:view3D>
      <c:rotX val="15"/>
      <c:rotY val="0"/>
      <c:rAngAx val="1"/>
    </c:view3D>
    <c:floor>
      <c:thickness val="0"/>
    </c:floor>
    <c:sideWall>
      <c:thickness val="0"/>
    </c:sideWall>
    <c:backWall>
      <c:thickness val="0"/>
    </c:backWall>
    <c:plotArea>
      <c:layout>
        <c:manualLayout>
          <c:layoutTarget val="inner"/>
          <c:xMode val="edge"/>
          <c:yMode val="edge"/>
          <c:x val="0.00371023589971485"/>
          <c:y val="0.0364826418853343"/>
          <c:w val="0.996289764100285"/>
          <c:h val="0.963517358114666"/>
        </c:manualLayout>
      </c:layout>
      <c:pie3DChart>
        <c:varyColors val="1"/>
        <c:ser>
          <c:idx val="0"/>
          <c:order val="0"/>
          <c:tx>
            <c:strRef>
              <c:f>Feuil1!$B$1</c:f>
              <c:strCache>
                <c:ptCount val="1"/>
                <c:pt idx="0">
                  <c:v>Couple</c:v>
                </c:pt>
              </c:strCache>
            </c:strRef>
          </c:tx>
          <c:spPr>
            <a:solidFill>
              <a:srgbClr val="0070C0"/>
            </a:solidFill>
            <a:ln>
              <a:noFill/>
            </a:ln>
          </c:spPr>
          <c:explosion val="25"/>
          <c:dLbls>
            <c:dLbl>
              <c:idx val="0"/>
              <c:layout>
                <c:manualLayout>
                  <c:x val="-0.183520407454727"/>
                  <c:y val="-0.119000586414142"/>
                </c:manualLayout>
              </c:layout>
              <c:tx>
                <c:rich>
                  <a:bodyPr/>
                  <a:lstStyle/>
                  <a:p>
                    <a:pPr algn="ctr">
                      <a:defRPr lang="fr-FR" sz="1100" b="1" i="0" u="none" strike="noStrike" kern="1200" baseline="0">
                        <a:solidFill>
                          <a:srgbClr val="FFFFFF"/>
                        </a:solidFill>
                        <a:latin typeface="+mn-lt"/>
                        <a:ea typeface="+mn-ea"/>
                        <a:cs typeface="+mn-cs"/>
                      </a:defRPr>
                    </a:pPr>
                    <a:r>
                      <a:rPr lang="en-US" dirty="0"/>
                      <a:t>CrCo/PE
53%</a:t>
                    </a:r>
                  </a:p>
                </c:rich>
              </c:tx>
              <c:spPr/>
              <c:showLegendKey val="0"/>
              <c:showVal val="0"/>
              <c:showCatName val="1"/>
              <c:showSerName val="0"/>
              <c:showPercent val="1"/>
              <c:showBubbleSize val="0"/>
            </c:dLbl>
            <c:dLbl>
              <c:idx val="1"/>
              <c:layout>
                <c:manualLayout>
                  <c:x val="0.163095738205014"/>
                  <c:y val="-0.113966131382375"/>
                </c:manualLayout>
              </c:layout>
              <c:spPr/>
              <c:txPr>
                <a:bodyPr/>
                <a:lstStyle/>
                <a:p>
                  <a:pPr>
                    <a:defRPr sz="1100" b="1">
                      <a:solidFill>
                        <a:schemeClr val="bg1"/>
                      </a:solidFill>
                    </a:defRPr>
                  </a:pPr>
                  <a:endParaRPr lang="fr-FR"/>
                </a:p>
              </c:txPr>
              <c:showLegendKey val="0"/>
              <c:showVal val="0"/>
              <c:showCatName val="1"/>
              <c:showSerName val="0"/>
              <c:showPercent val="1"/>
              <c:showBubbleSize val="0"/>
            </c:dLbl>
            <c:dLbl>
              <c:idx val="2"/>
              <c:spPr/>
              <c:txPr>
                <a:bodyPr/>
                <a:lstStyle/>
                <a:p>
                  <a:pPr algn="ctr">
                    <a:defRPr lang="fr-FR" sz="1100" b="1" i="0" u="none" strike="noStrike" kern="1200" baseline="0">
                      <a:solidFill>
                        <a:srgbClr val="C00000"/>
                      </a:solidFill>
                      <a:latin typeface="+mn-lt"/>
                      <a:ea typeface="+mn-ea"/>
                      <a:cs typeface="+mn-cs"/>
                    </a:defRPr>
                  </a:pPr>
                  <a:endParaRPr lang="fr-FR"/>
                </a:p>
              </c:txPr>
              <c:showLegendKey val="0"/>
              <c:showVal val="0"/>
              <c:showCatName val="1"/>
              <c:showSerName val="0"/>
              <c:showPercent val="1"/>
              <c:showBubbleSize val="0"/>
            </c:dLbl>
            <c:dLbl>
              <c:idx val="3"/>
              <c:spPr/>
              <c:txPr>
                <a:bodyPr/>
                <a:lstStyle/>
                <a:p>
                  <a:pPr algn="ctr">
                    <a:defRPr lang="fr-FR" sz="1100" b="1" i="0" u="none" strike="noStrike" kern="1200" baseline="0">
                      <a:solidFill>
                        <a:srgbClr val="C00000"/>
                      </a:solidFill>
                      <a:latin typeface="+mn-lt"/>
                      <a:ea typeface="+mn-ea"/>
                      <a:cs typeface="+mn-cs"/>
                    </a:defRPr>
                  </a:pPr>
                  <a:endParaRPr lang="fr-FR"/>
                </a:p>
              </c:txPr>
              <c:showLegendKey val="0"/>
              <c:showVal val="0"/>
              <c:showCatName val="1"/>
              <c:showSerName val="0"/>
              <c:showPercent val="1"/>
              <c:showBubbleSize val="0"/>
            </c:dLbl>
            <c:txPr>
              <a:bodyPr/>
              <a:lstStyle/>
              <a:p>
                <a:pPr>
                  <a:defRPr sz="1200"/>
                </a:pPr>
                <a:endParaRPr lang="fr-FR"/>
              </a:p>
            </c:txPr>
            <c:showLegendKey val="0"/>
            <c:showVal val="0"/>
            <c:showCatName val="1"/>
            <c:showSerName val="0"/>
            <c:showPercent val="1"/>
            <c:showBubbleSize val="0"/>
            <c:showLeaderLines val="1"/>
          </c:dLbls>
          <c:cat>
            <c:strRef>
              <c:f>Feuil1!$A$2:$A$5</c:f>
              <c:strCache>
                <c:ptCount val="4"/>
                <c:pt idx="0">
                  <c:v>CrCo/PE</c:v>
                </c:pt>
                <c:pt idx="1">
                  <c:v>Al/PE</c:v>
                </c:pt>
                <c:pt idx="2">
                  <c:v>Al/X3</c:v>
                </c:pt>
                <c:pt idx="3">
                  <c:v>CrCo/X3</c:v>
                </c:pt>
              </c:strCache>
            </c:strRef>
          </c:cat>
          <c:val>
            <c:numRef>
              <c:f>Feuil1!$B$2:$B$5</c:f>
              <c:numCache>
                <c:formatCode>General</c:formatCode>
                <c:ptCount val="4"/>
                <c:pt idx="0">
                  <c:v>173.0</c:v>
                </c:pt>
                <c:pt idx="1">
                  <c:v>139.0</c:v>
                </c:pt>
                <c:pt idx="2">
                  <c:v>11.0</c:v>
                </c:pt>
                <c:pt idx="3">
                  <c:v>3.0</c:v>
                </c:pt>
              </c:numCache>
            </c:numRef>
          </c:val>
        </c:ser>
        <c:dLbls>
          <c:showLegendKey val="0"/>
          <c:showVal val="0"/>
          <c:showCatName val="1"/>
          <c:showSerName val="0"/>
          <c:showPercent val="1"/>
          <c:showBubbleSize val="0"/>
          <c:showLeaderLines val="1"/>
        </c:dLbls>
      </c:pie3DChart>
      <c:spPr>
        <a:noFill/>
        <a:ln w="25400">
          <a:noFill/>
        </a:ln>
      </c:spPr>
    </c:plotArea>
    <c:plotVisOnly val="1"/>
    <c:dispBlanksAs val="gap"/>
    <c:showDLblsOverMax val="0"/>
  </c:chart>
  <c:spPr>
    <a:ln>
      <a:noFill/>
    </a:ln>
  </c:spPr>
  <c:txPr>
    <a:bodyPr/>
    <a:lstStyle/>
    <a:p>
      <a:pPr>
        <a:defRPr sz="1800"/>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15"/>
      <c:rotY val="20"/>
      <c:rAngAx val="1"/>
    </c:view3D>
    <c:floor>
      <c:thickness val="0"/>
    </c:floor>
    <c:sideWall>
      <c:thickness val="0"/>
      <c:spPr>
        <a:noFill/>
      </c:spPr>
    </c:sideWall>
    <c:backWall>
      <c:thickness val="0"/>
      <c:spPr>
        <a:noFill/>
      </c:spPr>
    </c:backWall>
    <c:plotArea>
      <c:layout/>
      <c:bar3DChart>
        <c:barDir val="col"/>
        <c:grouping val="clustered"/>
        <c:varyColors val="0"/>
        <c:ser>
          <c:idx val="0"/>
          <c:order val="0"/>
          <c:tx>
            <c:strRef>
              <c:f>'[Feuille de calcul dans CAVAILLON copie.pptx]Feuil1'!$K$19</c:f>
              <c:strCache>
                <c:ptCount val="1"/>
                <c:pt idx="0">
                  <c:v>Comptage</c:v>
                </c:pt>
              </c:strCache>
            </c:strRef>
          </c:tx>
          <c:spPr>
            <a:solidFill>
              <a:schemeClr val="accent4"/>
            </a:solidFill>
          </c:spPr>
          <c:invertIfNegative val="0"/>
          <c:cat>
            <c:strRef>
              <c:f>'[Feuille de calcul dans CAVAILLON copie.pptx]Feuil1'!$J$20:$J$23</c:f>
              <c:strCache>
                <c:ptCount val="4"/>
                <c:pt idx="0">
                  <c:v>survival</c:v>
                </c:pt>
                <c:pt idx="1">
                  <c:v>lost </c:v>
                </c:pt>
                <c:pt idx="2">
                  <c:v>deceased</c:v>
                </c:pt>
                <c:pt idx="3">
                  <c:v>failure</c:v>
                </c:pt>
              </c:strCache>
            </c:strRef>
          </c:cat>
          <c:val>
            <c:numRef>
              <c:f>'[Feuille de calcul dans CAVAILLON copie.pptx]Feuil1'!$K$20:$K$23</c:f>
              <c:numCache>
                <c:formatCode>General</c:formatCode>
                <c:ptCount val="4"/>
                <c:pt idx="0">
                  <c:v>248.0</c:v>
                </c:pt>
                <c:pt idx="1">
                  <c:v>6.0</c:v>
                </c:pt>
                <c:pt idx="2">
                  <c:v>5.0</c:v>
                </c:pt>
                <c:pt idx="3">
                  <c:v>1.0</c:v>
                </c:pt>
              </c:numCache>
            </c:numRef>
          </c:val>
        </c:ser>
        <c:dLbls>
          <c:showLegendKey val="0"/>
          <c:showVal val="0"/>
          <c:showCatName val="0"/>
          <c:showSerName val="0"/>
          <c:showPercent val="0"/>
          <c:showBubbleSize val="0"/>
        </c:dLbls>
        <c:gapWidth val="150"/>
        <c:shape val="box"/>
        <c:axId val="2080729944"/>
        <c:axId val="2080727352"/>
        <c:axId val="0"/>
      </c:bar3DChart>
      <c:catAx>
        <c:axId val="2080729944"/>
        <c:scaling>
          <c:orientation val="minMax"/>
        </c:scaling>
        <c:delete val="0"/>
        <c:axPos val="b"/>
        <c:majorTickMark val="out"/>
        <c:minorTickMark val="none"/>
        <c:tickLblPos val="nextTo"/>
        <c:crossAx val="2080727352"/>
        <c:crosses val="autoZero"/>
        <c:auto val="1"/>
        <c:lblAlgn val="ctr"/>
        <c:lblOffset val="100"/>
        <c:noMultiLvlLbl val="0"/>
      </c:catAx>
      <c:valAx>
        <c:axId val="2080727352"/>
        <c:scaling>
          <c:orientation val="minMax"/>
        </c:scaling>
        <c:delete val="0"/>
        <c:axPos val="l"/>
        <c:majorGridlines/>
        <c:numFmt formatCode="General" sourceLinked="1"/>
        <c:majorTickMark val="out"/>
        <c:minorTickMark val="none"/>
        <c:tickLblPos val="nextTo"/>
        <c:crossAx val="2080729944"/>
        <c:crosses val="autoZero"/>
        <c:crossBetween val="between"/>
      </c:valAx>
    </c:plotArea>
    <c:plotVisOnly val="1"/>
    <c:dispBlanksAs val="gap"/>
    <c:showDLblsOverMax val="0"/>
  </c:chart>
  <c:spPr>
    <a:noFill/>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2.emf"/><Relationship Id="rId2" Type="http://schemas.openxmlformats.org/officeDocument/2006/relationships/image" Target="../media/image43.emf"/><Relationship Id="rId3" Type="http://schemas.openxmlformats.org/officeDocument/2006/relationships/image" Target="../media/image4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9.emf"/><Relationship Id="rId2" Type="http://schemas.openxmlformats.org/officeDocument/2006/relationships/image" Target="../media/image50.emf"/><Relationship Id="rId3" Type="http://schemas.openxmlformats.org/officeDocument/2006/relationships/image" Target="../media/image5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7177" fontAlgn="auto">
              <a:spcBef>
                <a:spcPts val="0"/>
              </a:spcBef>
              <a:spcAft>
                <a:spcPts val="0"/>
              </a:spcAft>
              <a:defRPr sz="1200">
                <a:latin typeface="+mn-lt"/>
                <a:ea typeface="+mn-ea"/>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457177" fontAlgn="auto">
              <a:spcBef>
                <a:spcPts val="0"/>
              </a:spcBef>
              <a:spcAft>
                <a:spcPts val="0"/>
              </a:spcAft>
              <a:defRPr sz="1200">
                <a:latin typeface="+mn-lt"/>
                <a:ea typeface="+mn-ea"/>
                <a:cs typeface="+mn-cs"/>
              </a:defRPr>
            </a:lvl1pPr>
          </a:lstStyle>
          <a:p>
            <a:pPr>
              <a:defRPr/>
            </a:pPr>
            <a:fld id="{47AE36F4-5A49-F04D-8320-62A170885F62}" type="datetime1">
              <a:rPr lang="fr-FR"/>
              <a:pPr>
                <a:defRPr/>
              </a:pPr>
              <a:t>16/06/12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457177" fontAlgn="auto">
              <a:spcBef>
                <a:spcPts val="0"/>
              </a:spcBef>
              <a:spcAft>
                <a:spcPts val="0"/>
              </a:spcAft>
              <a:defRPr sz="1200">
                <a:latin typeface="+mn-lt"/>
                <a:ea typeface="+mn-ea"/>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457177" fontAlgn="auto">
              <a:spcBef>
                <a:spcPts val="0"/>
              </a:spcBef>
              <a:spcAft>
                <a:spcPts val="0"/>
              </a:spcAft>
              <a:defRPr sz="1200">
                <a:latin typeface="+mn-lt"/>
                <a:ea typeface="+mn-ea"/>
                <a:cs typeface="+mn-cs"/>
              </a:defRPr>
            </a:lvl1pPr>
          </a:lstStyle>
          <a:p>
            <a:pPr>
              <a:defRPr/>
            </a:pPr>
            <a:fld id="{1D5A8FC9-DE90-AA45-885D-3AB4D891D9D0}" type="slidenum">
              <a:rPr lang="fr-FR"/>
              <a:pPr>
                <a:defRPr/>
              </a:pPr>
              <a:t>‹#›</a:t>
            </a:fld>
            <a:endParaRPr lang="fr-FR"/>
          </a:p>
        </p:txBody>
      </p:sp>
    </p:spTree>
    <p:extLst>
      <p:ext uri="{BB962C8B-B14F-4D97-AF65-F5344CB8AC3E}">
        <p14:creationId xmlns:p14="http://schemas.microsoft.com/office/powerpoint/2010/main" val="10661359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notesMaster" Target="../notesMasters/notesMaster1.xml"/><Relationship Id="rId3"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notesMaster" Target="../notesMasters/notesMaster1.xml"/><Relationship Id="rId3"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notesMaster" Target="../notesMasters/notesMaster1.xml"/><Relationship Id="rId3"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notesMaster" Target="../notesMasters/notesMaster1.xml"/><Relationship Id="rId3"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notesMaster" Target="../notesMasters/notesMaster1.xml"/><Relationship Id="rId3"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notesMaster" Target="../notesMasters/notesMaster1.xml"/><Relationship Id="rId3"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notesMaster" Target="../notesMasters/notesMaster1.xml"/><Relationship Id="rId3"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638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endParaRPr lang="fr-FR" dirty="0" smtClean="0"/>
          </a:p>
        </p:txBody>
      </p:sp>
      <p:sp>
        <p:nvSpPr>
          <p:cNvPr id="4" name="Espace réservé du numéro de diapositive 3"/>
          <p:cNvSpPr>
            <a:spLocks noGrp="1"/>
          </p:cNvSpPr>
          <p:nvPr>
            <p:ph type="sldNum" sz="quarter" idx="5"/>
          </p:nvPr>
        </p:nvSpPr>
        <p:spPr/>
        <p:txBody>
          <a:bodyPr/>
          <a:lstStyle/>
          <a:p>
            <a:pPr>
              <a:defRPr/>
            </a:pPr>
            <a:fld id="{903E4CB4-30E4-8F49-9A98-0011EFD182FD}" type="slidenum">
              <a:rPr lang="fr-FR" smtClean="0"/>
              <a:pPr>
                <a:defRPr/>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p:txBody>
          <a:bodyPr/>
          <a:lstStyle/>
          <a:p>
            <a:pPr>
              <a:defRPr/>
            </a:pPr>
            <a:fld id="{F72C169C-B962-094F-9A49-B3B534501863}" type="slidenum">
              <a:rPr lang="fr-FR" smtClean="0"/>
              <a:pPr>
                <a:defRPr/>
              </a:pPr>
              <a:t>11</a:t>
            </a:fld>
            <a:endParaRPr lang="fr-FR" smtClean="0"/>
          </a:p>
        </p:txBody>
      </p:sp>
      <p:sp>
        <p:nvSpPr>
          <p:cNvPr id="111619"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11620" name="Espace réservé des commentaires 2"/>
          <p:cNvSpPr>
            <a:spLocks noGrp="1"/>
          </p:cNvSpPr>
          <p:nvPr>
            <p:ph type="body" idx="1"/>
          </p:nvPr>
        </p:nvSpPr>
        <p:spPr bwMode="auto">
          <a:noFill/>
        </p:spPr>
        <p:txBody>
          <a:bodyPr wrap="square" lIns="91416" tIns="45708" rIns="91416" bIns="45708" numCol="1" anchor="t" anchorCtr="0" compatLnSpc="1">
            <a:prstTxWarp prst="textNoShape">
              <a:avLst/>
            </a:prstTxWarp>
          </a:bodyPr>
          <a:lstStyle/>
          <a:p>
            <a:pPr eaLnBrk="1" hangingPunct="1"/>
            <a:r>
              <a:rPr lang="fr-FR"/>
              <a:t>This is why we designed a new anatomic profile. The ADM cup is the first right and left anatomic cup with an anterior notch THAT respects the anterior rim of the acetabulum and thus prevents any conflict with the ileo psoas muscle . </a:t>
            </a:r>
          </a:p>
          <a:p>
            <a:pPr eaLnBrk="1" hangingPunct="1"/>
            <a:endParaRPr lang="fr-FR"/>
          </a:p>
        </p:txBody>
      </p:sp>
      <p:sp>
        <p:nvSpPr>
          <p:cNvPr id="111621" name="Espace réservé du numéro de diapositive 3"/>
          <p:cNvSpPr txBox="1">
            <a:spLocks noGrp="1"/>
          </p:cNvSpPr>
          <p:nvPr/>
        </p:nvSpPr>
        <p:spPr bwMode="auto">
          <a:xfrm>
            <a:off x="3884613" y="8685213"/>
            <a:ext cx="2970212" cy="455612"/>
          </a:xfrm>
          <a:prstGeom prst="rect">
            <a:avLst/>
          </a:prstGeom>
          <a:noFill/>
          <a:ln w="9525">
            <a:noFill/>
            <a:miter lim="800000"/>
            <a:headEnd/>
            <a:tailEnd/>
          </a:ln>
        </p:spPr>
        <p:txBody>
          <a:bodyPr lIns="91416" tIns="45708" rIns="91416" bIns="45708" anchor="b">
            <a:prstTxWarp prst="textNoShape">
              <a:avLst/>
            </a:prstTxWarp>
          </a:bodyPr>
          <a:lstStyle/>
          <a:p>
            <a:pPr algn="r" defTabSz="912813"/>
            <a:fld id="{3F776FEE-F9A5-5143-B327-DBB9ACB7F42B}" type="slidenum">
              <a:rPr lang="fr-FR" sz="1300"/>
              <a:pPr algn="r" defTabSz="912813"/>
              <a:t>11</a:t>
            </a:fld>
            <a:endParaRPr lang="fr-FR" sz="13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The syndrome of </a:t>
            </a:r>
            <a:r>
              <a:rPr lang="fr-FR" dirty="0" err="1" smtClean="0"/>
              <a:t>conflict</a:t>
            </a:r>
            <a:r>
              <a:rPr lang="fr-FR" dirty="0" smtClean="0"/>
              <a:t> </a:t>
            </a:r>
            <a:r>
              <a:rPr lang="fr-FR" dirty="0" err="1" smtClean="0"/>
              <a:t>with</a:t>
            </a:r>
            <a:r>
              <a:rPr lang="fr-FR" dirty="0" smtClean="0"/>
              <a:t> the psoas </a:t>
            </a:r>
            <a:r>
              <a:rPr lang="fr-FR" dirty="0" err="1" smtClean="0"/>
              <a:t>is</a:t>
            </a:r>
            <a:r>
              <a:rPr lang="fr-FR" dirty="0" smtClean="0"/>
              <a:t> not </a:t>
            </a:r>
            <a:r>
              <a:rPr lang="fr-FR" dirty="0" err="1" smtClean="0"/>
              <a:t>exceptional</a:t>
            </a:r>
            <a:endParaRPr lang="fr-FR" dirty="0"/>
          </a:p>
        </p:txBody>
      </p:sp>
      <p:sp>
        <p:nvSpPr>
          <p:cNvPr id="4" name="Espace réservé du numéro de diapositive 3"/>
          <p:cNvSpPr>
            <a:spLocks noGrp="1"/>
          </p:cNvSpPr>
          <p:nvPr>
            <p:ph type="sldNum" sz="quarter" idx="10"/>
          </p:nvPr>
        </p:nvSpPr>
        <p:spPr/>
        <p:txBody>
          <a:bodyPr/>
          <a:lstStyle/>
          <a:p>
            <a:pPr>
              <a:defRPr/>
            </a:pPr>
            <a:fld id="{1D5A8FC9-DE90-AA45-885D-3AB4D891D9D0}" type="slidenum">
              <a:rPr lang="fr-FR" smtClean="0"/>
              <a:pPr>
                <a:defRPr/>
              </a:pPr>
              <a:t>12</a:t>
            </a:fld>
            <a:endParaRPr lang="fr-FR"/>
          </a:p>
        </p:txBody>
      </p:sp>
    </p:spTree>
    <p:extLst>
      <p:ext uri="{BB962C8B-B14F-4D97-AF65-F5344CB8AC3E}">
        <p14:creationId xmlns:p14="http://schemas.microsoft.com/office/powerpoint/2010/main" val="3508281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custDataLst>
              <p:tags r:id="rId1"/>
            </p:custDataLst>
          </p:nvPr>
        </p:nvSpPr>
        <p:spPr/>
        <p:txBody>
          <a:bodyPr/>
          <a:lstStyle/>
          <a:p>
            <a:pPr>
              <a:defRPr/>
            </a:pPr>
            <a:fld id="{2DB65848-6228-8242-80CB-00FC0DBD2557}" type="slidenum">
              <a:rPr lang="en-US" smtClean="0"/>
              <a:pPr>
                <a:defRPr/>
              </a:pPr>
              <a:t>13</a:t>
            </a:fld>
            <a:endParaRPr lang="en-US" smtClean="0">
              <a:latin typeface="Trebuchet MS" charset="0"/>
            </a:endParaRPr>
          </a:p>
        </p:txBody>
      </p:sp>
      <p:sp>
        <p:nvSpPr>
          <p:cNvPr id="66563" name="Rectangle 2"/>
          <p:cNvSpPr>
            <a:spLocks noGrp="1" noRot="1" noChangeAspect="1" noChangeArrowheads="1"/>
          </p:cNvSpPr>
          <p:nvPr>
            <p:ph type="sldImg"/>
          </p:nvPr>
        </p:nvSpPr>
        <p:spPr bwMode="auto">
          <a:xfrm>
            <a:off x="1397000" y="441325"/>
            <a:ext cx="4221163" cy="3165475"/>
          </a:xfrm>
          <a:solidFill>
            <a:srgbClr val="FFFFFF"/>
          </a:solidFill>
          <a:ln>
            <a:solidFill>
              <a:srgbClr val="000000"/>
            </a:solidFill>
            <a:miter lim="800000"/>
            <a:headEnd/>
            <a:tailEnd/>
          </a:ln>
        </p:spPr>
      </p:sp>
      <p:sp>
        <p:nvSpPr>
          <p:cNvPr id="66564" name="Rectangle 3"/>
          <p:cNvSpPr>
            <a:spLocks noGrp="1" noChangeArrowheads="1"/>
          </p:cNvSpPr>
          <p:nvPr>
            <p:ph type="body" idx="1"/>
          </p:nvPr>
        </p:nvSpPr>
        <p:spPr bwMode="auto">
          <a:xfrm>
            <a:off x="906463" y="3798888"/>
            <a:ext cx="5202237" cy="51339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fr-FR">
                <a:latin typeface="Arial" charset="0"/>
              </a:rPr>
              <a:t>Or ce conflit peut survenir avec tous types d’implant, même s’il est plus fréquent en cas de cupule </a:t>
            </a:r>
          </a:p>
          <a:p>
            <a:pPr eaLnBrk="1" hangingPunct="1"/>
            <a:r>
              <a:rPr lang="fr-FR">
                <a:latin typeface="Arial" charset="0"/>
              </a:rPr>
              <a:t>	- surdimensionnée, </a:t>
            </a:r>
          </a:p>
          <a:p>
            <a:pPr eaLnBrk="1" hangingPunct="1"/>
            <a:r>
              <a:rPr lang="fr-FR">
                <a:latin typeface="Arial" charset="0"/>
              </a:rPr>
              <a:t>	- peu antéversée (car elle déborde en avant), </a:t>
            </a:r>
          </a:p>
          <a:p>
            <a:pPr eaLnBrk="1" hangingPunct="1"/>
            <a:r>
              <a:rPr lang="fr-FR">
                <a:latin typeface="Arial" charset="0"/>
              </a:rPr>
              <a:t>	- extruse par fraisage insuffisant, </a:t>
            </a:r>
          </a:p>
          <a:p>
            <a:pPr eaLnBrk="1" hangingPunct="1"/>
            <a:r>
              <a:rPr lang="fr-FR">
                <a:latin typeface="Arial" charset="0"/>
              </a:rPr>
              <a:t>	- ou dont le dessin de l’implant cylindro-sphérique est débordant</a:t>
            </a:r>
          </a:p>
          <a:p>
            <a:pPr eaLnBrk="1" hangingPunct="1"/>
            <a:endParaRPr lang="fr-FR">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355CCB-259B-5A41-8642-4BCBE9FDF119}" type="slidenum">
              <a:rPr lang="en-US" sz="1200">
                <a:latin typeface="Calibri" charset="0"/>
              </a:rPr>
              <a:pPr eaLnBrk="1" hangingPunct="1"/>
              <a:t>14</a:t>
            </a:fld>
            <a:endParaRPr lang="en-US" sz="1200">
              <a:latin typeface="Trebuchet MS" charset="0"/>
            </a:endParaRPr>
          </a:p>
        </p:txBody>
      </p:sp>
      <p:sp>
        <p:nvSpPr>
          <p:cNvPr id="60418" name="Rectangle 2"/>
          <p:cNvSpPr>
            <a:spLocks noGrp="1" noRot="1" noChangeAspect="1" noChangeArrowheads="1"/>
          </p:cNvSpPr>
          <p:nvPr>
            <p:ph type="sldImg"/>
          </p:nvPr>
        </p:nvSpPr>
        <p:spPr bwMode="auto">
          <a:xfrm>
            <a:off x="1397000" y="441325"/>
            <a:ext cx="4221163" cy="3165475"/>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0419" name="Rectangle 3"/>
          <p:cNvSpPr>
            <a:spLocks noGrp="1" noChangeArrowheads="1"/>
          </p:cNvSpPr>
          <p:nvPr>
            <p:ph type="body" idx="1"/>
          </p:nvPr>
        </p:nvSpPr>
        <p:spPr bwMode="auto">
          <a:xfrm>
            <a:off x="906463" y="3798888"/>
            <a:ext cx="5202237" cy="51339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fr-FR" dirty="0">
                <a:latin typeface="Arial" charset="0"/>
                <a:ea typeface="ＭＳ Ｐゴシック" charset="0"/>
                <a:cs typeface="ＭＳ Ｐゴシック" charset="0"/>
              </a:rPr>
              <a:t>L</a:t>
            </a:r>
            <a:r>
              <a:rPr lang="ja-JP" altLang="fr-FR" dirty="0">
                <a:latin typeface="Arial" charset="0"/>
                <a:ea typeface="ＭＳ Ｐゴシック" charset="0"/>
                <a:cs typeface="ＭＳ Ｐゴシック" charset="0"/>
              </a:rPr>
              <a:t>’</a:t>
            </a:r>
            <a:r>
              <a:rPr lang="fr-FR" altLang="ja-JP" dirty="0">
                <a:latin typeface="Arial" charset="0"/>
                <a:ea typeface="ＭＳ Ｐゴシック" charset="0"/>
                <a:cs typeface="ＭＳ Ｐゴシック" charset="0"/>
              </a:rPr>
              <a:t>échancrure du psoas est visualisée sur cette  reconstruction d</a:t>
            </a:r>
            <a:r>
              <a:rPr lang="ja-JP" altLang="fr-FR" dirty="0">
                <a:latin typeface="Arial" charset="0"/>
                <a:ea typeface="ＭＳ Ｐゴシック" charset="0"/>
                <a:cs typeface="ＭＳ Ｐゴシック" charset="0"/>
              </a:rPr>
              <a:t>’</a:t>
            </a:r>
            <a:r>
              <a:rPr lang="fr-FR" altLang="ja-JP" dirty="0">
                <a:latin typeface="Arial" charset="0"/>
                <a:ea typeface="ＭＳ Ｐゴシック" charset="0"/>
                <a:cs typeface="ＭＳ Ｐゴシック" charset="0"/>
              </a:rPr>
              <a:t>un bassin en 3D, à partir d</a:t>
            </a:r>
            <a:r>
              <a:rPr lang="ja-JP" altLang="fr-FR" dirty="0">
                <a:latin typeface="Arial" charset="0"/>
                <a:ea typeface="ＭＳ Ｐゴシック" charset="0"/>
                <a:cs typeface="ＭＳ Ｐゴシック" charset="0"/>
              </a:rPr>
              <a:t>’</a:t>
            </a:r>
            <a:r>
              <a:rPr lang="fr-FR" altLang="ja-JP" dirty="0">
                <a:latin typeface="Arial" charset="0"/>
                <a:ea typeface="ＭＳ Ｐゴシック" charset="0"/>
                <a:cs typeface="ＭＳ Ｐゴシック" charset="0"/>
              </a:rPr>
              <a:t>un scanner en coupe fines.</a:t>
            </a:r>
          </a:p>
          <a:p>
            <a:pPr eaLnBrk="1" hangingPunct="1"/>
            <a:endParaRPr lang="fr-FR" dirty="0">
              <a:latin typeface="Arial" charset="0"/>
              <a:ea typeface="ＭＳ Ｐゴシック" charset="0"/>
              <a:cs typeface="ＭＳ Ｐゴシック" charset="0"/>
            </a:endParaRPr>
          </a:p>
          <a:p>
            <a:pPr eaLnBrk="1" hangingPunct="1"/>
            <a:endParaRPr lang="fr-FR" dirty="0">
              <a:latin typeface="Arial" charset="0"/>
              <a:ea typeface="ＭＳ Ｐゴシック" charset="0"/>
              <a:cs typeface="ＭＳ Ｐゴシック" charset="0"/>
            </a:endParaRPr>
          </a:p>
          <a:p>
            <a:pPr eaLnBrk="1" hangingPunct="1"/>
            <a:endParaRPr lang="fr-FR" dirty="0">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B4F30C-5F0C-1C4F-BF05-AD1943BD435C}" type="slidenum">
              <a:rPr lang="en-US" sz="1200">
                <a:latin typeface="Calibri" charset="0"/>
              </a:rPr>
              <a:pPr eaLnBrk="1" hangingPunct="1"/>
              <a:t>15</a:t>
            </a:fld>
            <a:endParaRPr lang="en-US" sz="1200">
              <a:latin typeface="Trebuchet MS" charset="0"/>
            </a:endParaRPr>
          </a:p>
        </p:txBody>
      </p:sp>
      <p:sp>
        <p:nvSpPr>
          <p:cNvPr id="62466" name="Rectangle 2"/>
          <p:cNvSpPr>
            <a:spLocks noGrp="1" noRot="1" noChangeAspect="1" noChangeArrowheads="1"/>
          </p:cNvSpPr>
          <p:nvPr>
            <p:ph type="sldImg"/>
          </p:nvPr>
        </p:nvSpPr>
        <p:spPr bwMode="auto">
          <a:xfrm>
            <a:off x="1397000" y="441325"/>
            <a:ext cx="4221163" cy="3165475"/>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2467" name="Rectangle 3"/>
          <p:cNvSpPr>
            <a:spLocks noGrp="1" noChangeArrowheads="1"/>
          </p:cNvSpPr>
          <p:nvPr>
            <p:ph type="body" idx="1"/>
          </p:nvPr>
        </p:nvSpPr>
        <p:spPr bwMode="auto">
          <a:xfrm>
            <a:off x="906463" y="3798888"/>
            <a:ext cx="5202237" cy="51339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fr-FR" dirty="0">
                <a:latin typeface="Arial" charset="0"/>
                <a:ea typeface="ＭＳ Ｐゴシック" charset="0"/>
                <a:cs typeface="ＭＳ Ｐゴシック" charset="0"/>
              </a:rPr>
              <a:t>La forme de l</a:t>
            </a:r>
            <a:r>
              <a:rPr lang="ja-JP" altLang="fr-FR" dirty="0">
                <a:latin typeface="Arial" charset="0"/>
                <a:ea typeface="ＭＳ Ｐゴシック" charset="0"/>
                <a:cs typeface="ＭＳ Ｐゴシック" charset="0"/>
              </a:rPr>
              <a:t>’</a:t>
            </a:r>
            <a:r>
              <a:rPr lang="fr-FR" altLang="ja-JP" dirty="0">
                <a:latin typeface="Arial" charset="0"/>
                <a:ea typeface="ＭＳ Ｐゴシック" charset="0"/>
                <a:cs typeface="ＭＳ Ｐゴシック" charset="0"/>
              </a:rPr>
              <a:t>échancrure du psoas est un facteur anatomique qui a déjà été étudié dans la littérature, mais jamais quantifié.</a:t>
            </a:r>
          </a:p>
          <a:p>
            <a:pPr eaLnBrk="1" hangingPunct="1"/>
            <a:endParaRPr lang="fr-FR" dirty="0">
              <a:latin typeface="Arial" charset="0"/>
              <a:ea typeface="ＭＳ Ｐゴシック" charset="0"/>
              <a:cs typeface="ＭＳ Ｐゴシック" charset="0"/>
            </a:endParaRPr>
          </a:p>
          <a:p>
            <a:pPr eaLnBrk="1" hangingPunct="1"/>
            <a:r>
              <a:rPr lang="fr-FR" dirty="0" err="1">
                <a:latin typeface="Arial" charset="0"/>
                <a:ea typeface="ＭＳ Ｐゴシック" charset="0"/>
                <a:cs typeface="ＭＳ Ｐゴシック" charset="0"/>
              </a:rPr>
              <a:t>Lazennec</a:t>
            </a:r>
            <a:r>
              <a:rPr lang="fr-FR" dirty="0">
                <a:latin typeface="Arial" charset="0"/>
                <a:ea typeface="ＭＳ Ｐゴシック" charset="0"/>
                <a:cs typeface="ＭＳ Ｐゴシック" charset="0"/>
              </a:rPr>
              <a:t> dans un article biomécanique avait qualifié certains rebords antérieurs d</a:t>
            </a:r>
            <a:r>
              <a:rPr lang="ja-JP" altLang="fr-FR" dirty="0">
                <a:latin typeface="Arial" charset="0"/>
                <a:ea typeface="ＭＳ Ｐゴシック" charset="0"/>
                <a:cs typeface="ＭＳ Ｐゴシック" charset="0"/>
              </a:rPr>
              <a:t>’</a:t>
            </a:r>
            <a:r>
              <a:rPr lang="fr-FR" altLang="ja-JP" dirty="0">
                <a:latin typeface="Arial" charset="0"/>
                <a:ea typeface="ＭＳ Ｐゴシック" charset="0"/>
                <a:cs typeface="ＭＳ Ｐゴシック" charset="0"/>
              </a:rPr>
              <a:t>« hypoplasiques » .</a:t>
            </a:r>
          </a:p>
          <a:p>
            <a:pPr eaLnBrk="1" hangingPunct="1"/>
            <a:endParaRPr lang="fr-FR" dirty="0">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9CE56B-2C08-F045-B657-E6DCA49BF011}" type="slidenum">
              <a:rPr lang="en-US" sz="1200">
                <a:latin typeface="Calibri" charset="0"/>
              </a:rPr>
              <a:pPr eaLnBrk="1" hangingPunct="1"/>
              <a:t>16</a:t>
            </a:fld>
            <a:endParaRPr lang="en-US" sz="1200">
              <a:latin typeface="Trebuchet MS" charset="0"/>
            </a:endParaRPr>
          </a:p>
        </p:txBody>
      </p:sp>
      <p:sp>
        <p:nvSpPr>
          <p:cNvPr id="64514" name="Rectangle 2"/>
          <p:cNvSpPr>
            <a:spLocks noGrp="1" noRot="1" noChangeAspect="1" noChangeArrowheads="1"/>
          </p:cNvSpPr>
          <p:nvPr>
            <p:ph type="sldImg"/>
          </p:nvPr>
        </p:nvSpPr>
        <p:spPr bwMode="auto">
          <a:xfrm>
            <a:off x="1397000" y="441325"/>
            <a:ext cx="4221163" cy="3165475"/>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4515" name="Rectangle 3"/>
          <p:cNvSpPr>
            <a:spLocks noGrp="1" noChangeArrowheads="1"/>
          </p:cNvSpPr>
          <p:nvPr>
            <p:ph type="body" idx="1"/>
          </p:nvPr>
        </p:nvSpPr>
        <p:spPr bwMode="auto">
          <a:xfrm>
            <a:off x="906463" y="3798888"/>
            <a:ext cx="5202237" cy="51339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fr-FR" dirty="0">
                <a:latin typeface="Arial" charset="0"/>
                <a:ea typeface="ＭＳ Ｐゴシック" charset="0"/>
                <a:cs typeface="ＭＳ Ｐゴシック" charset="0"/>
              </a:rPr>
              <a:t>En 2001</a:t>
            </a:r>
            <a:r>
              <a:rPr lang="fr-FR" dirty="0" smtClean="0">
                <a:latin typeface="Arial" charset="0"/>
                <a:ea typeface="ＭＳ Ｐゴシック" charset="0"/>
                <a:cs typeface="ＭＳ Ｐゴシック" charset="0"/>
              </a:rPr>
              <a:t>, The </a:t>
            </a:r>
            <a:r>
              <a:rPr lang="fr-FR" dirty="0" err="1" smtClean="0">
                <a:latin typeface="Arial" charset="0"/>
                <a:ea typeface="ＭＳ Ｐゴシック" charset="0"/>
                <a:cs typeface="ＭＳ Ｐゴシック" charset="0"/>
              </a:rPr>
              <a:t>Japanese</a:t>
            </a:r>
            <a:r>
              <a:rPr lang="fr-FR" dirty="0" smtClean="0">
                <a:latin typeface="Arial" charset="0"/>
                <a:ea typeface="ＭＳ Ｐゴシック" charset="0"/>
                <a:cs typeface="ＭＳ Ｐゴシック" charset="0"/>
              </a:rPr>
              <a:t> </a:t>
            </a:r>
            <a:r>
              <a:rPr lang="fr-FR" dirty="0" err="1" smtClean="0">
                <a:latin typeface="Arial" charset="0"/>
                <a:ea typeface="ＭＳ Ｐゴシック" charset="0"/>
                <a:cs typeface="ＭＳ Ｐゴシック" charset="0"/>
              </a:rPr>
              <a:t>Maruyama</a:t>
            </a:r>
            <a:r>
              <a:rPr lang="fr-FR" dirty="0" smtClean="0">
                <a:latin typeface="Arial" charset="0"/>
                <a:ea typeface="ＭＳ Ｐゴシック" charset="0"/>
                <a:cs typeface="ＭＳ Ｐゴシック" charset="0"/>
              </a:rPr>
              <a:t>, in an </a:t>
            </a:r>
            <a:r>
              <a:rPr lang="fr-FR" dirty="0" err="1" smtClean="0">
                <a:latin typeface="Arial" charset="0"/>
                <a:ea typeface="ＭＳ Ｐゴシック" charset="0"/>
                <a:cs typeface="ＭＳ Ｐゴシック" charset="0"/>
              </a:rPr>
              <a:t>anatomical</a:t>
            </a:r>
            <a:r>
              <a:rPr lang="fr-FR" dirty="0" smtClean="0">
                <a:latin typeface="Arial" charset="0"/>
                <a:ea typeface="ＭＳ Ｐゴシック" charset="0"/>
                <a:cs typeface="ＭＳ Ｐゴシック" charset="0"/>
              </a:rPr>
              <a:t> </a:t>
            </a:r>
            <a:r>
              <a:rPr lang="fr-FR" dirty="0" err="1" smtClean="0">
                <a:latin typeface="Arial" charset="0"/>
                <a:ea typeface="ＭＳ Ｐゴシック" charset="0"/>
                <a:cs typeface="ＭＳ Ｐゴシック" charset="0"/>
              </a:rPr>
              <a:t>work</a:t>
            </a:r>
            <a:r>
              <a:rPr lang="fr-FR" dirty="0" smtClean="0">
                <a:latin typeface="Arial" charset="0"/>
                <a:ea typeface="ＭＳ Ｐゴシック" charset="0"/>
                <a:cs typeface="ＭＳ Ｐゴシック" charset="0"/>
              </a:rPr>
              <a:t> of </a:t>
            </a:r>
            <a:r>
              <a:rPr lang="fr-FR" dirty="0" err="1" smtClean="0">
                <a:latin typeface="Arial" charset="0"/>
                <a:ea typeface="ＭＳ Ｐゴシック" charset="0"/>
                <a:cs typeface="ＭＳ Ｐゴシック" charset="0"/>
              </a:rPr>
              <a:t>morphométric</a:t>
            </a:r>
            <a:r>
              <a:rPr lang="fr-FR" dirty="0" smtClean="0">
                <a:latin typeface="Arial" charset="0"/>
                <a:ea typeface="ＭＳ Ｐゴシック" charset="0"/>
                <a:cs typeface="ＭＳ Ｐゴシック" charset="0"/>
              </a:rPr>
              <a:t>   </a:t>
            </a:r>
            <a:r>
              <a:rPr lang="fr-FR" dirty="0" err="1" smtClean="0">
                <a:latin typeface="Arial" charset="0"/>
                <a:ea typeface="ＭＳ Ｐゴシック" charset="0"/>
                <a:cs typeface="ＭＳ Ｐゴシック" charset="0"/>
              </a:rPr>
              <a:t>study</a:t>
            </a:r>
            <a:r>
              <a:rPr lang="fr-FR" dirty="0" smtClean="0">
                <a:latin typeface="Arial" charset="0"/>
                <a:ea typeface="ＭＳ Ｐゴシック" charset="0"/>
                <a:cs typeface="ＭＳ Ｐゴシック" charset="0"/>
              </a:rPr>
              <a:t> of the hip, </a:t>
            </a:r>
            <a:r>
              <a:rPr lang="fr-FR" dirty="0" err="1" smtClean="0">
                <a:latin typeface="Arial" charset="0"/>
                <a:ea typeface="ＭＳ Ｐゴシック" charset="0"/>
                <a:cs typeface="ＭＳ Ｐゴシック" charset="0"/>
              </a:rPr>
              <a:t>suggested</a:t>
            </a:r>
            <a:r>
              <a:rPr lang="fr-FR" dirty="0" smtClean="0">
                <a:latin typeface="Arial" charset="0"/>
                <a:ea typeface="ＭＳ Ｐゴシック" charset="0"/>
                <a:cs typeface="ＭＳ Ｐゴシック" charset="0"/>
              </a:rPr>
              <a:t> </a:t>
            </a:r>
            <a:r>
              <a:rPr lang="fr-FR" dirty="0" err="1" smtClean="0">
                <a:latin typeface="Arial" charset="0"/>
                <a:ea typeface="ＭＳ Ｐゴシック" charset="0"/>
                <a:cs typeface="ＭＳ Ｐゴシック" charset="0"/>
              </a:rPr>
              <a:t>distinguishing</a:t>
            </a:r>
            <a:r>
              <a:rPr lang="fr-FR" dirty="0" smtClean="0">
                <a:latin typeface="Arial" charset="0"/>
                <a:ea typeface="ＭＳ Ｐゴシック" charset="0"/>
                <a:cs typeface="ＭＳ Ｐゴシック" charset="0"/>
              </a:rPr>
              <a:t> 4 </a:t>
            </a:r>
            <a:r>
              <a:rPr lang="fr-FR" dirty="0" err="1" smtClean="0">
                <a:latin typeface="Arial" charset="0"/>
                <a:ea typeface="ＭＳ Ｐゴシック" charset="0"/>
                <a:cs typeface="ＭＳ Ｐゴシック" charset="0"/>
              </a:rPr>
              <a:t>forms</a:t>
            </a:r>
            <a:r>
              <a:rPr lang="fr-FR" dirty="0" smtClean="0">
                <a:latin typeface="Arial" charset="0"/>
                <a:ea typeface="ＭＳ Ｐゴシック" charset="0"/>
                <a:cs typeface="ＭＳ Ｐゴシック" charset="0"/>
              </a:rPr>
              <a:t> of </a:t>
            </a:r>
            <a:r>
              <a:rPr lang="fr-FR" dirty="0" err="1" smtClean="0">
                <a:latin typeface="Arial" charset="0"/>
                <a:ea typeface="ＭＳ Ｐゴシック" charset="0"/>
                <a:cs typeface="ＭＳ Ｐゴシック" charset="0"/>
              </a:rPr>
              <a:t>anteriors</a:t>
            </a:r>
            <a:r>
              <a:rPr lang="fr-FR" dirty="0" smtClean="0">
                <a:latin typeface="Arial" charset="0"/>
                <a:ea typeface="ＭＳ Ｐゴシック" charset="0"/>
                <a:cs typeface="ＭＳ Ｐゴシック" charset="0"/>
              </a:rPr>
              <a:t> </a:t>
            </a:r>
            <a:r>
              <a:rPr lang="fr-FR" dirty="0" err="1" smtClean="0">
                <a:latin typeface="Arial" charset="0"/>
                <a:ea typeface="ＭＳ Ｐゴシック" charset="0"/>
                <a:cs typeface="ＭＳ Ｐゴシック" charset="0"/>
              </a:rPr>
              <a:t>edge</a:t>
            </a:r>
            <a:r>
              <a:rPr lang="fr-FR" dirty="0" smtClean="0">
                <a:latin typeface="Arial" charset="0"/>
                <a:ea typeface="ＭＳ Ｐゴシック" charset="0"/>
                <a:cs typeface="ＭＳ Ｐゴシック" charset="0"/>
              </a:rPr>
              <a:t> : </a:t>
            </a:r>
            <a:r>
              <a:rPr lang="fr-FR" dirty="0" err="1" smtClean="0">
                <a:latin typeface="Arial" charset="0"/>
                <a:ea typeface="ＭＳ Ｐゴシック" charset="0"/>
                <a:cs typeface="ＭＳ Ｐゴシック" charset="0"/>
              </a:rPr>
              <a:t>rectilinear</a:t>
            </a:r>
            <a:r>
              <a:rPr lang="fr-FR" dirty="0" smtClean="0">
                <a:latin typeface="Arial" charset="0"/>
                <a:ea typeface="ＭＳ Ｐゴシック" charset="0"/>
                <a:cs typeface="ＭＳ Ｐゴシック" charset="0"/>
              </a:rPr>
              <a:t>, </a:t>
            </a:r>
            <a:r>
              <a:rPr lang="fr-FR" dirty="0" err="1" smtClean="0">
                <a:latin typeface="Arial" charset="0"/>
                <a:ea typeface="ＭＳ Ｐゴシック" charset="0"/>
                <a:cs typeface="ＭＳ Ｐゴシック" charset="0"/>
              </a:rPr>
              <a:t>curved</a:t>
            </a:r>
            <a:r>
              <a:rPr lang="fr-FR" dirty="0" smtClean="0">
                <a:latin typeface="Arial" charset="0"/>
                <a:ea typeface="ＭＳ Ｐゴシック" charset="0"/>
                <a:cs typeface="ＭＳ Ｐゴシック" charset="0"/>
              </a:rPr>
              <a:t>, </a:t>
            </a:r>
            <a:r>
              <a:rPr lang="fr-FR" dirty="0" err="1" smtClean="0">
                <a:latin typeface="Arial" charset="0"/>
                <a:ea typeface="ＭＳ Ｐゴシック" charset="0"/>
                <a:cs typeface="ＭＳ Ｐゴシック" charset="0"/>
              </a:rPr>
              <a:t>angled</a:t>
            </a:r>
            <a:r>
              <a:rPr lang="fr-FR" dirty="0" smtClean="0">
                <a:latin typeface="Arial" charset="0"/>
                <a:ea typeface="ＭＳ Ｐゴシック" charset="0"/>
                <a:cs typeface="ＭＳ Ｐゴシック" charset="0"/>
              </a:rPr>
              <a:t> and </a:t>
            </a:r>
            <a:r>
              <a:rPr lang="fr-FR" dirty="0" err="1" smtClean="0">
                <a:latin typeface="Arial" charset="0"/>
                <a:ea typeface="ＭＳ Ｐゴシック" charset="0"/>
                <a:cs typeface="ＭＳ Ｐゴシック" charset="0"/>
              </a:rPr>
              <a:t>irregular</a:t>
            </a:r>
            <a:r>
              <a:rPr lang="fr-FR" dirty="0" smtClean="0">
                <a:latin typeface="Arial" charset="0"/>
                <a:ea typeface="ＭＳ Ｐゴシック" charset="0"/>
                <a:cs typeface="ＭＳ Ｐゴシック" charset="0"/>
              </a:rPr>
              <a:t>. </a:t>
            </a:r>
          </a:p>
          <a:p>
            <a:pPr eaLnBrk="1" hangingPunct="1"/>
            <a:r>
              <a:rPr lang="fr-FR" dirty="0" smtClean="0">
                <a:latin typeface="Arial" charset="0"/>
                <a:ea typeface="ＭＳ Ｐゴシック" charset="0"/>
                <a:cs typeface="ＭＳ Ｐゴシック" charset="0"/>
              </a:rPr>
              <a:t>This </a:t>
            </a:r>
            <a:r>
              <a:rPr lang="fr-FR" dirty="0" err="1" smtClean="0">
                <a:latin typeface="Arial" charset="0"/>
                <a:ea typeface="ＭＳ Ｐゴシック" charset="0"/>
                <a:cs typeface="ＭＳ Ｐゴシック" charset="0"/>
              </a:rPr>
              <a:t>study</a:t>
            </a:r>
            <a:r>
              <a:rPr lang="fr-FR" dirty="0" smtClean="0">
                <a:latin typeface="Arial" charset="0"/>
                <a:ea typeface="ＭＳ Ｐゴシック" charset="0"/>
                <a:cs typeface="ＭＳ Ｐゴシック" charset="0"/>
              </a:rPr>
              <a:t> </a:t>
            </a:r>
            <a:r>
              <a:rPr lang="fr-FR" dirty="0" err="1" smtClean="0">
                <a:latin typeface="Arial" charset="0"/>
                <a:ea typeface="ＭＳ Ｐゴシック" charset="0"/>
                <a:cs typeface="ＭＳ Ｐゴシック" charset="0"/>
              </a:rPr>
              <a:t>based</a:t>
            </a:r>
            <a:r>
              <a:rPr lang="fr-FR" dirty="0" smtClean="0">
                <a:latin typeface="Arial" charset="0"/>
                <a:ea typeface="ＭＳ Ｐゴシック" charset="0"/>
                <a:cs typeface="ＭＳ Ｐゴシック" charset="0"/>
              </a:rPr>
              <a:t> on the </a:t>
            </a:r>
            <a:r>
              <a:rPr lang="fr-FR" dirty="0" err="1" smtClean="0">
                <a:latin typeface="Arial" charset="0"/>
                <a:ea typeface="ＭＳ Ｐゴシック" charset="0"/>
                <a:cs typeface="ＭＳ Ｐゴシック" charset="0"/>
              </a:rPr>
              <a:t>analysis</a:t>
            </a:r>
            <a:r>
              <a:rPr lang="fr-FR" dirty="0" smtClean="0">
                <a:latin typeface="Arial" charset="0"/>
                <a:ea typeface="ＭＳ Ｐゴシック" charset="0"/>
                <a:cs typeface="ＭＳ Ｐゴシック" charset="0"/>
              </a:rPr>
              <a:t> of 100 </a:t>
            </a:r>
            <a:r>
              <a:rPr lang="fr-FR" dirty="0" err="1" smtClean="0">
                <a:latin typeface="Arial" charset="0"/>
                <a:ea typeface="ＭＳ Ｐゴシック" charset="0"/>
                <a:cs typeface="ＭＳ Ｐゴシック" charset="0"/>
              </a:rPr>
              <a:t>skeletons</a:t>
            </a:r>
            <a:r>
              <a:rPr lang="fr-FR" dirty="0" smtClean="0">
                <a:latin typeface="Arial" charset="0"/>
                <a:ea typeface="ＭＳ Ｐゴシック" charset="0"/>
                <a:cs typeface="ＭＳ Ｐゴシック" charset="0"/>
              </a:rPr>
              <a:t> </a:t>
            </a:r>
            <a:r>
              <a:rPr lang="fr-FR" dirty="0" err="1" smtClean="0">
                <a:latin typeface="Arial" charset="0"/>
                <a:ea typeface="ＭＳ Ｐゴシック" charset="0"/>
                <a:cs typeface="ＭＳ Ｐゴシック" charset="0"/>
              </a:rPr>
              <a:t>is</a:t>
            </a:r>
            <a:r>
              <a:rPr lang="fr-FR" dirty="0" smtClean="0">
                <a:latin typeface="Arial" charset="0"/>
                <a:ea typeface="ＭＳ Ｐゴシック" charset="0"/>
                <a:cs typeface="ＭＳ Ｐゴシック" charset="0"/>
              </a:rPr>
              <a:t> 200 </a:t>
            </a:r>
            <a:r>
              <a:rPr lang="fr-FR" dirty="0" err="1" smtClean="0">
                <a:latin typeface="Arial" charset="0"/>
                <a:ea typeface="ＭＳ Ｐゴシック" charset="0"/>
                <a:cs typeface="ＭＳ Ｐゴシック" charset="0"/>
              </a:rPr>
              <a:t>hips</a:t>
            </a:r>
            <a:r>
              <a:rPr lang="fr-FR" dirty="0" smtClean="0">
                <a:latin typeface="Arial" charset="0"/>
                <a:ea typeface="ＭＳ Ｐゴシック" charset="0"/>
                <a:cs typeface="ＭＳ Ｐゴシック" charset="0"/>
              </a:rPr>
              <a:t> </a:t>
            </a:r>
            <a:r>
              <a:rPr lang="fr-FR" dirty="0" err="1" smtClean="0">
                <a:latin typeface="Arial" charset="0"/>
                <a:ea typeface="ＭＳ Ｐゴシック" charset="0"/>
                <a:cs typeface="ＭＳ Ｐゴシック" charset="0"/>
              </a:rPr>
              <a:t>stemming</a:t>
            </a:r>
            <a:r>
              <a:rPr lang="fr-FR" dirty="0" smtClean="0">
                <a:latin typeface="Arial" charset="0"/>
                <a:ea typeface="ＭＳ Ｐゴシック" charset="0"/>
                <a:cs typeface="ＭＳ Ｐゴシック" charset="0"/>
              </a:rPr>
              <a:t> </a:t>
            </a:r>
            <a:r>
              <a:rPr lang="fr-FR" dirty="0" err="1" smtClean="0">
                <a:latin typeface="Arial" charset="0"/>
                <a:ea typeface="ＭＳ Ｐゴシック" charset="0"/>
                <a:cs typeface="ＭＳ Ｐゴシック" charset="0"/>
              </a:rPr>
              <a:t>from</a:t>
            </a:r>
            <a:r>
              <a:rPr lang="fr-FR" dirty="0" smtClean="0">
                <a:latin typeface="Arial" charset="0"/>
                <a:ea typeface="ＭＳ Ｐゴシック" charset="0"/>
                <a:cs typeface="ＭＳ Ｐゴシック" charset="0"/>
              </a:rPr>
              <a:t> a collection </a:t>
            </a:r>
            <a:r>
              <a:rPr lang="fr-FR" dirty="0" err="1" smtClean="0">
                <a:latin typeface="Arial" charset="0"/>
                <a:ea typeface="ＭＳ Ｐゴシック" charset="0"/>
                <a:cs typeface="ＭＳ Ｐゴシック" charset="0"/>
              </a:rPr>
              <a:t>ossuary</a:t>
            </a:r>
            <a:r>
              <a:rPr lang="fr-FR" dirty="0" smtClean="0">
                <a:latin typeface="Arial" charset="0"/>
                <a:ea typeface="ＭＳ Ｐゴシック" charset="0"/>
                <a:cs typeface="ＭＳ Ｐゴシック" charset="0"/>
              </a:rPr>
              <a:t> </a:t>
            </a:r>
            <a:r>
              <a:rPr lang="fr-FR" dirty="0" err="1" smtClean="0">
                <a:latin typeface="Arial" charset="0"/>
                <a:ea typeface="ＭＳ Ｐゴシック" charset="0"/>
                <a:cs typeface="ＭＳ Ｐゴシック" charset="0"/>
              </a:rPr>
              <a:t>dating</a:t>
            </a:r>
            <a:r>
              <a:rPr lang="fr-FR" dirty="0" smtClean="0">
                <a:latin typeface="Arial" charset="0"/>
                <a:ea typeface="ＭＳ Ｐゴシック" charset="0"/>
                <a:cs typeface="ＭＳ Ｐゴシック" charset="0"/>
              </a:rPr>
              <a:t> 1920s of the Natural </a:t>
            </a:r>
            <a:r>
              <a:rPr lang="fr-FR" dirty="0" err="1" smtClean="0">
                <a:latin typeface="Arial" charset="0"/>
                <a:ea typeface="ＭＳ Ｐゴシック" charset="0"/>
                <a:cs typeface="ＭＳ Ｐゴシック" charset="0"/>
              </a:rPr>
              <a:t>history</a:t>
            </a:r>
            <a:r>
              <a:rPr lang="fr-FR" dirty="0" smtClean="0">
                <a:latin typeface="Arial" charset="0"/>
                <a:ea typeface="ＭＳ Ｐゴシック" charset="0"/>
                <a:cs typeface="ＭＳ Ｐゴシック" charset="0"/>
              </a:rPr>
              <a:t> </a:t>
            </a:r>
            <a:r>
              <a:rPr lang="fr-FR" dirty="0" err="1" smtClean="0">
                <a:latin typeface="Arial" charset="0"/>
                <a:ea typeface="ＭＳ Ｐゴシック" charset="0"/>
                <a:cs typeface="ＭＳ Ｐゴシック" charset="0"/>
              </a:rPr>
              <a:t>museum</a:t>
            </a:r>
            <a:r>
              <a:rPr lang="fr-FR" dirty="0" smtClean="0">
                <a:latin typeface="Arial" charset="0"/>
                <a:ea typeface="ＭＳ Ｐゴシック" charset="0"/>
                <a:cs typeface="ＭＳ Ｐゴシック" charset="0"/>
              </a:rPr>
              <a:t> of </a:t>
            </a:r>
            <a:r>
              <a:rPr lang="fr-FR" dirty="0" err="1" smtClean="0">
                <a:latin typeface="Arial" charset="0"/>
                <a:ea typeface="ＭＳ Ｐゴシック" charset="0"/>
                <a:cs typeface="ＭＳ Ｐゴシック" charset="0"/>
              </a:rPr>
              <a:t>Cliveland</a:t>
            </a:r>
            <a:r>
              <a:rPr lang="fr-FR" dirty="0" smtClean="0">
                <a:latin typeface="Arial" charset="0"/>
                <a:ea typeface="ＭＳ Ｐゴシック" charset="0"/>
                <a:cs typeface="ＭＳ Ｐゴシック" charset="0"/>
              </a:rPr>
              <a:t>.</a:t>
            </a:r>
          </a:p>
          <a:p>
            <a:pPr eaLnBrk="1" hangingPunct="1"/>
            <a:endParaRPr lang="fr-FR" dirty="0" smtClean="0">
              <a:latin typeface="Arial" charset="0"/>
              <a:ea typeface="ＭＳ Ｐゴシック" charset="0"/>
              <a:cs typeface="ＭＳ Ｐゴシック" charset="0"/>
            </a:endParaRPr>
          </a:p>
          <a:p>
            <a:pPr eaLnBrk="1" hangingPunct="1"/>
            <a:endParaRPr lang="fr-FR" dirty="0" smtClean="0">
              <a:latin typeface="Arial" charset="0"/>
              <a:ea typeface="ＭＳ Ｐゴシック" charset="0"/>
              <a:cs typeface="ＭＳ Ｐゴシック" charset="0"/>
            </a:endParaRPr>
          </a:p>
          <a:p>
            <a:pPr eaLnBrk="1" hangingPunct="1"/>
            <a:r>
              <a:rPr lang="fr-FR" dirty="0" smtClean="0">
                <a:latin typeface="Arial" charset="0"/>
                <a:ea typeface="ＭＳ Ｐゴシック" charset="0"/>
                <a:cs typeface="ＭＳ Ｐゴシック" charset="0"/>
              </a:rPr>
              <a:t> </a:t>
            </a:r>
            <a:r>
              <a:rPr lang="fr-FR" dirty="0">
                <a:latin typeface="Arial" charset="0"/>
                <a:ea typeface="ＭＳ Ｐゴシック" charset="0"/>
                <a:cs typeface="ＭＳ Ｐゴシック" charset="0"/>
              </a:rPr>
              <a:t>le Japonais </a:t>
            </a:r>
            <a:r>
              <a:rPr lang="fr-FR" dirty="0" err="1">
                <a:latin typeface="Arial" charset="0"/>
                <a:ea typeface="ＭＳ Ｐゴシック" charset="0"/>
                <a:cs typeface="ＭＳ Ｐゴシック" charset="0"/>
              </a:rPr>
              <a:t>Maruyama</a:t>
            </a:r>
            <a:r>
              <a:rPr lang="fr-FR" dirty="0">
                <a:latin typeface="Arial" charset="0"/>
                <a:ea typeface="ＭＳ Ｐゴシック" charset="0"/>
                <a:cs typeface="ＭＳ Ｐゴシック" charset="0"/>
              </a:rPr>
              <a:t>, dans un travail anatomique d</a:t>
            </a:r>
            <a:r>
              <a:rPr lang="ja-JP" altLang="fr-FR" dirty="0">
                <a:latin typeface="Arial" charset="0"/>
                <a:ea typeface="ＭＳ Ｐゴシック" charset="0"/>
                <a:cs typeface="ＭＳ Ｐゴシック" charset="0"/>
              </a:rPr>
              <a:t>’</a:t>
            </a:r>
            <a:r>
              <a:rPr lang="fr-FR" altLang="ja-JP" dirty="0">
                <a:latin typeface="Arial" charset="0"/>
                <a:ea typeface="ＭＳ Ｐゴシック" charset="0"/>
                <a:cs typeface="ＭＳ Ｐゴシック" charset="0"/>
              </a:rPr>
              <a:t>étude </a:t>
            </a:r>
            <a:r>
              <a:rPr lang="fr-FR" altLang="ja-JP" dirty="0" err="1">
                <a:latin typeface="Arial" charset="0"/>
                <a:ea typeface="ＭＳ Ｐゴシック" charset="0"/>
                <a:cs typeface="ＭＳ Ｐゴシック" charset="0"/>
              </a:rPr>
              <a:t>morphométrique</a:t>
            </a:r>
            <a:r>
              <a:rPr lang="fr-FR" altLang="ja-JP" dirty="0">
                <a:latin typeface="Arial" charset="0"/>
                <a:ea typeface="ＭＳ Ｐゴシック" charset="0"/>
                <a:cs typeface="ＭＳ Ｐゴシック" charset="0"/>
              </a:rPr>
              <a:t> de la hanche, a proposé de distinguer 4 formes de rebord antérieur acétabulaire :  rectiligne, incurvée, anguleuse et irrégulière. </a:t>
            </a:r>
          </a:p>
          <a:p>
            <a:pPr eaLnBrk="1" hangingPunct="1"/>
            <a:r>
              <a:rPr lang="fr-FR" dirty="0">
                <a:latin typeface="Arial" charset="0"/>
                <a:ea typeface="ＭＳ Ｐゴシック" charset="0"/>
                <a:cs typeface="ＭＳ Ｐゴシック" charset="0"/>
              </a:rPr>
              <a:t>Cette étude reposait sur l</a:t>
            </a:r>
            <a:r>
              <a:rPr lang="ja-JP" altLang="fr-FR" dirty="0">
                <a:latin typeface="Arial" charset="0"/>
                <a:ea typeface="ＭＳ Ｐゴシック" charset="0"/>
                <a:cs typeface="ＭＳ Ｐゴシック" charset="0"/>
              </a:rPr>
              <a:t>’</a:t>
            </a:r>
            <a:r>
              <a:rPr lang="fr-FR" altLang="ja-JP" dirty="0">
                <a:latin typeface="Arial" charset="0"/>
                <a:ea typeface="ＭＳ Ｐゴシック" charset="0"/>
                <a:cs typeface="ＭＳ Ｐゴシック" charset="0"/>
              </a:rPr>
              <a:t>analyse de 100 squelettes soit 200 hanches issus d</a:t>
            </a:r>
            <a:r>
              <a:rPr lang="ja-JP" altLang="fr-FR" dirty="0">
                <a:latin typeface="Arial" charset="0"/>
                <a:ea typeface="ＭＳ Ｐゴシック" charset="0"/>
                <a:cs typeface="ＭＳ Ｐゴシック" charset="0"/>
              </a:rPr>
              <a:t>’</a:t>
            </a:r>
            <a:r>
              <a:rPr lang="fr-FR" altLang="ja-JP" dirty="0">
                <a:latin typeface="Arial" charset="0"/>
                <a:ea typeface="ＭＳ Ｐゴシック" charset="0"/>
                <a:cs typeface="ＭＳ Ｐゴシック" charset="0"/>
              </a:rPr>
              <a:t>une collection ossuaire datant des années 1920 du Muséum d</a:t>
            </a:r>
            <a:r>
              <a:rPr lang="ja-JP" altLang="fr-FR" dirty="0">
                <a:latin typeface="Arial" charset="0"/>
                <a:ea typeface="ＭＳ Ｐゴシック" charset="0"/>
                <a:cs typeface="ＭＳ Ｐゴシック" charset="0"/>
              </a:rPr>
              <a:t>’</a:t>
            </a:r>
            <a:r>
              <a:rPr lang="fr-FR" altLang="ja-JP" dirty="0">
                <a:latin typeface="Arial" charset="0"/>
                <a:ea typeface="ＭＳ Ｐゴシック" charset="0"/>
                <a:cs typeface="ＭＳ Ｐゴシック" charset="0"/>
              </a:rPr>
              <a:t>histoire naturelle de </a:t>
            </a:r>
            <a:r>
              <a:rPr lang="fr-FR" altLang="ja-JP" dirty="0" err="1">
                <a:latin typeface="Arial" charset="0"/>
                <a:ea typeface="ＭＳ Ｐゴシック" charset="0"/>
                <a:cs typeface="ＭＳ Ｐゴシック" charset="0"/>
              </a:rPr>
              <a:t>Cliveland</a:t>
            </a:r>
            <a:r>
              <a:rPr lang="fr-FR" altLang="ja-JP" dirty="0">
                <a:latin typeface="Arial" charset="0"/>
                <a:ea typeface="ＭＳ Ｐゴシック" charset="0"/>
                <a:cs typeface="ＭＳ Ｐゴシック" charset="0"/>
              </a:rPr>
              <a:t>.</a:t>
            </a:r>
          </a:p>
          <a:p>
            <a:pPr eaLnBrk="1" hangingPunct="1"/>
            <a:r>
              <a:rPr lang="fr-FR" dirty="0">
                <a:latin typeface="Arial" charset="0"/>
                <a:ea typeface="ＭＳ Ｐゴシック" charset="0"/>
                <a:cs typeface="ＭＳ Ｐゴシック" charset="0"/>
              </a:rPr>
              <a:t>La distribution d</a:t>
            </a:r>
            <a:r>
              <a:rPr lang="ja-JP" altLang="fr-FR" dirty="0">
                <a:latin typeface="Arial" charset="0"/>
                <a:ea typeface="ＭＳ Ｐゴシック" charset="0"/>
                <a:cs typeface="ＭＳ Ｐゴシック" charset="0"/>
              </a:rPr>
              <a:t>’</a:t>
            </a:r>
            <a:r>
              <a:rPr lang="fr-FR" altLang="ja-JP" dirty="0">
                <a:latin typeface="Arial" charset="0"/>
                <a:ea typeface="ＭＳ Ｐゴシック" charset="0"/>
                <a:cs typeface="ＭＳ Ｐゴシック" charset="0"/>
              </a:rPr>
              <a:t>âge et de sexe était similaire à la population actuelle des USA ayant besoin d</a:t>
            </a:r>
            <a:r>
              <a:rPr lang="ja-JP" altLang="fr-FR" dirty="0">
                <a:latin typeface="Arial" charset="0"/>
                <a:ea typeface="ＭＳ Ｐゴシック" charset="0"/>
                <a:cs typeface="ＭＳ Ｐゴシック" charset="0"/>
              </a:rPr>
              <a:t>’</a:t>
            </a:r>
            <a:r>
              <a:rPr lang="fr-FR" altLang="ja-JP" dirty="0">
                <a:latin typeface="Arial" charset="0"/>
                <a:ea typeface="ＭＳ Ｐゴシック" charset="0"/>
                <a:cs typeface="ＭＳ Ｐゴシック" charset="0"/>
              </a:rPr>
              <a:t>une PTH et comportait 20% de sujet de race Noire.</a:t>
            </a:r>
            <a:endParaRPr lang="fr-FR" dirty="0">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D6A0C6-6230-9D4F-BA0D-62BCD9E59FE0}" type="slidenum">
              <a:rPr lang="en-US" sz="1200">
                <a:latin typeface="Calibri" charset="0"/>
              </a:rPr>
              <a:pPr eaLnBrk="1" hangingPunct="1"/>
              <a:t>17</a:t>
            </a:fld>
            <a:endParaRPr lang="en-US" sz="1200">
              <a:latin typeface="Trebuchet MS" charset="0"/>
            </a:endParaRPr>
          </a:p>
        </p:txBody>
      </p:sp>
      <p:sp>
        <p:nvSpPr>
          <p:cNvPr id="83970" name="Rectangle 2"/>
          <p:cNvSpPr>
            <a:spLocks noGrp="1" noRot="1" noChangeAspect="1" noChangeArrowheads="1"/>
          </p:cNvSpPr>
          <p:nvPr>
            <p:ph type="sldImg"/>
          </p:nvPr>
        </p:nvSpPr>
        <p:spPr bwMode="auto">
          <a:xfrm>
            <a:off x="1397000" y="441325"/>
            <a:ext cx="4221163" cy="3165475"/>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3971" name="Rectangle 3"/>
          <p:cNvSpPr>
            <a:spLocks noGrp="1" noChangeArrowheads="1"/>
          </p:cNvSpPr>
          <p:nvPr>
            <p:ph type="body" idx="1"/>
          </p:nvPr>
        </p:nvSpPr>
        <p:spPr bwMode="auto">
          <a:xfrm>
            <a:off x="906463" y="3798888"/>
            <a:ext cx="5202237" cy="51339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fr-FR" dirty="0">
                <a:latin typeface="Arial" charset="0"/>
                <a:ea typeface="ＭＳ Ｐゴシック" charset="0"/>
                <a:cs typeface="ＭＳ Ｐゴシック" charset="0"/>
              </a:rPr>
              <a:t> …., nous avons choisi d</a:t>
            </a:r>
            <a:r>
              <a:rPr lang="ja-JP" altLang="fr-FR" dirty="0">
                <a:latin typeface="Arial" charset="0"/>
                <a:ea typeface="ＭＳ Ｐゴシック" charset="0"/>
                <a:cs typeface="ＭＳ Ｐゴシック" charset="0"/>
              </a:rPr>
              <a:t>’</a:t>
            </a:r>
            <a:r>
              <a:rPr lang="fr-FR" altLang="ja-JP" dirty="0">
                <a:latin typeface="Arial" charset="0"/>
                <a:ea typeface="ＭＳ Ｐゴシック" charset="0"/>
                <a:cs typeface="ＭＳ Ｐゴシック" charset="0"/>
              </a:rPr>
              <a:t>utiliser un système de navigation de hanche, utilisé actuellement en pratique clinique.</a:t>
            </a:r>
            <a:endParaRPr lang="fr-FR" dirty="0">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421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atin typeface="Calibri" charset="0"/>
                <a:ea typeface="ＭＳ Ｐゴシック" charset="0"/>
                <a:cs typeface="ＭＳ Ｐゴシック" charset="0"/>
              </a:rPr>
              <a:t> … nous avons transformé les coordonnées cartésiennes en coordonnées polaires, représentée ici par cette courbe allant de 0 à 360 °, en allant de la corne postérieure à la corne antérieure, la vallée du psoas étant situé ici à droite.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625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atin typeface="Calibri" charset="0"/>
                <a:ea typeface="ＭＳ Ｐゴシック" charset="0"/>
                <a:cs typeface="ＭＳ Ｐゴシック" charset="0"/>
              </a:rPr>
              <a:t>Nous avons analysé 68 cotyles de 34 bassins cadavériques, par rapport à un plan référentiel constitué par les EIAS et les épines pubienne. </a:t>
            </a:r>
          </a:p>
          <a:p>
            <a:r>
              <a:rPr lang="fr-FR">
                <a:latin typeface="Calibri" charset="0"/>
                <a:ea typeface="ＭＳ Ｐゴシック" charset="0"/>
                <a:cs typeface="ＭＳ Ｐゴシック" charset="0"/>
              </a:rPr>
              <a:t>Ceci a  permis de calculer le plan d</a:t>
            </a:r>
            <a:r>
              <a:rPr lang="ja-JP" altLang="fr-FR">
                <a:latin typeface="Calibri" charset="0"/>
                <a:ea typeface="ＭＳ Ｐゴシック" charset="0"/>
                <a:cs typeface="ＭＳ Ｐゴシック" charset="0"/>
              </a:rPr>
              <a:t>’</a:t>
            </a:r>
            <a:r>
              <a:rPr lang="fr-FR" altLang="ja-JP">
                <a:latin typeface="Calibri" charset="0"/>
                <a:ea typeface="ＭＳ Ｐゴシック" charset="0"/>
                <a:cs typeface="ＭＳ Ｐゴシック" charset="0"/>
              </a:rPr>
              <a:t>ouverture du cotyle, mais aussi son diamètre et le centre de rotation de la hanche.</a:t>
            </a:r>
            <a:endParaRPr lang="fr-FR">
              <a:latin typeface="Calibri"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830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atin typeface="Calibri" charset="0"/>
                <a:ea typeface="ＭＳ Ｐゴシック" charset="0"/>
                <a:cs typeface="ＭＳ Ｐゴシック" charset="0"/>
              </a:rPr>
              <a:t>Des données numériques acquises par la navigation, figurées par cette multitude de points colorés, … (diapo) …</a:t>
            </a:r>
          </a:p>
          <a:p>
            <a:endParaRPr lang="fr-FR">
              <a:latin typeface="Calibri" charset="0"/>
              <a:ea typeface="ＭＳ Ｐゴシック" charset="0"/>
              <a:cs typeface="ＭＳ Ｐゴシック" charset="0"/>
            </a:endParaRPr>
          </a:p>
          <a:p>
            <a:endParaRPr lang="fr-FR">
              <a:latin typeface="Calibri"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Adm</a:t>
            </a:r>
            <a:r>
              <a:rPr lang="fr-FR" dirty="0" smtClean="0"/>
              <a:t> has</a:t>
            </a:r>
            <a:r>
              <a:rPr lang="fr-FR" baseline="0" dirty="0" smtClean="0"/>
              <a:t> 2 importants </a:t>
            </a:r>
            <a:r>
              <a:rPr lang="fr-FR" baseline="0" dirty="0" err="1" smtClean="0"/>
              <a:t>caracthéristics</a:t>
            </a:r>
            <a:r>
              <a:rPr lang="fr-FR" baseline="0" dirty="0" smtClean="0"/>
              <a:t>:</a:t>
            </a:r>
          </a:p>
          <a:p>
            <a:r>
              <a:rPr lang="fr-FR" baseline="0" dirty="0" smtClean="0"/>
              <a:t>1- </a:t>
            </a:r>
            <a:r>
              <a:rPr lang="fr-FR" baseline="0" dirty="0" err="1" smtClean="0"/>
              <a:t>it’s</a:t>
            </a:r>
            <a:r>
              <a:rPr lang="fr-FR" baseline="0" dirty="0" smtClean="0"/>
              <a:t> a dual </a:t>
            </a:r>
            <a:r>
              <a:rPr lang="fr-FR" baseline="0" dirty="0" err="1" smtClean="0"/>
              <a:t>mobility</a:t>
            </a:r>
            <a:r>
              <a:rPr lang="fr-FR" baseline="0" dirty="0" smtClean="0"/>
              <a:t> </a:t>
            </a:r>
            <a:r>
              <a:rPr lang="fr-FR" baseline="0" dirty="0" err="1" smtClean="0"/>
              <a:t>cup</a:t>
            </a:r>
            <a:r>
              <a:rPr lang="fr-FR" baseline="0" dirty="0" smtClean="0"/>
              <a:t> </a:t>
            </a:r>
            <a:r>
              <a:rPr lang="fr-FR" baseline="0" dirty="0" err="1" smtClean="0"/>
              <a:t>so-called</a:t>
            </a:r>
            <a:r>
              <a:rPr lang="fr-FR" baseline="0" dirty="0" smtClean="0"/>
              <a:t> in </a:t>
            </a:r>
            <a:r>
              <a:rPr lang="fr-FR" baseline="0" dirty="0" err="1" smtClean="0"/>
              <a:t>america</a:t>
            </a:r>
            <a:r>
              <a:rPr lang="fr-FR" baseline="0" dirty="0" smtClean="0"/>
              <a:t> mobile </a:t>
            </a:r>
            <a:r>
              <a:rPr lang="fr-FR" baseline="0" dirty="0" err="1" smtClean="0"/>
              <a:t>bearing</a:t>
            </a:r>
            <a:r>
              <a:rPr lang="fr-FR" baseline="0" dirty="0" smtClean="0"/>
              <a:t> </a:t>
            </a:r>
            <a:r>
              <a:rPr lang="fr-FR" baseline="0" dirty="0" err="1" smtClean="0"/>
              <a:t>arthroplasty</a:t>
            </a:r>
            <a:endParaRPr lang="fr-FR" baseline="0" dirty="0" smtClean="0"/>
          </a:p>
          <a:p>
            <a:r>
              <a:rPr lang="fr-FR" baseline="0" dirty="0" smtClean="0"/>
              <a:t>2-it ‘s the </a:t>
            </a:r>
            <a:r>
              <a:rPr lang="fr-FR" baseline="0" dirty="0" err="1" smtClean="0"/>
              <a:t>only</a:t>
            </a:r>
            <a:r>
              <a:rPr lang="fr-FR" baseline="0" dirty="0" smtClean="0"/>
              <a:t> one </a:t>
            </a:r>
            <a:r>
              <a:rPr lang="fr-FR" baseline="0" dirty="0" err="1" smtClean="0"/>
              <a:t>anatomical</a:t>
            </a:r>
            <a:r>
              <a:rPr lang="fr-FR" baseline="0" dirty="0" smtClean="0"/>
              <a:t> </a:t>
            </a:r>
            <a:r>
              <a:rPr lang="fr-FR" baseline="0" dirty="0" err="1" smtClean="0"/>
              <a:t>acetabular</a:t>
            </a:r>
            <a:r>
              <a:rPr lang="fr-FR" baseline="0" dirty="0" smtClean="0"/>
              <a:t> </a:t>
            </a:r>
            <a:r>
              <a:rPr lang="fr-FR" baseline="0" dirty="0" err="1" smtClean="0"/>
              <a:t>cup</a:t>
            </a:r>
            <a:r>
              <a:rPr lang="fr-FR" baseline="0" dirty="0" smtClean="0"/>
              <a:t> of the </a:t>
            </a:r>
            <a:r>
              <a:rPr lang="fr-FR" baseline="0" dirty="0" err="1" smtClean="0"/>
              <a:t>market</a:t>
            </a:r>
            <a:endParaRPr lang="fr-FR" baseline="0" dirty="0" smtClean="0"/>
          </a:p>
          <a:p>
            <a:endParaRPr lang="fr-FR" baseline="0" dirty="0" smtClean="0"/>
          </a:p>
          <a:p>
            <a:r>
              <a:rPr lang="fr-FR" baseline="0" dirty="0" err="1" smtClean="0"/>
              <a:t>I’ll</a:t>
            </a:r>
            <a:r>
              <a:rPr lang="fr-FR" baseline="0" dirty="0" smtClean="0"/>
              <a:t> </a:t>
            </a:r>
            <a:r>
              <a:rPr lang="fr-FR" baseline="0" dirty="0" err="1" smtClean="0"/>
              <a:t>try</a:t>
            </a:r>
            <a:r>
              <a:rPr lang="fr-FR" baseline="0" dirty="0" smtClean="0"/>
              <a:t> to </a:t>
            </a:r>
            <a:r>
              <a:rPr lang="fr-FR" baseline="0" dirty="0" err="1" smtClean="0"/>
              <a:t>explain</a:t>
            </a:r>
            <a:r>
              <a:rPr lang="fr-FR" baseline="0" dirty="0" smtClean="0"/>
              <a:t> </a:t>
            </a:r>
            <a:r>
              <a:rPr lang="fr-FR" baseline="0" dirty="0" err="1" smtClean="0"/>
              <a:t>why</a:t>
            </a:r>
            <a:r>
              <a:rPr lang="fr-FR" baseline="0" dirty="0" smtClean="0"/>
              <a:t> and how </a:t>
            </a:r>
            <a:r>
              <a:rPr lang="fr-FR" baseline="0" dirty="0" err="1" smtClean="0"/>
              <a:t>we</a:t>
            </a:r>
            <a:r>
              <a:rPr lang="fr-FR" baseline="0" dirty="0" smtClean="0"/>
              <a:t> </a:t>
            </a:r>
            <a:r>
              <a:rPr lang="fr-FR" baseline="0" dirty="0" err="1" smtClean="0"/>
              <a:t>develop</a:t>
            </a:r>
            <a:r>
              <a:rPr lang="fr-FR" baseline="0" dirty="0" smtClean="0"/>
              <a:t> </a:t>
            </a:r>
            <a:r>
              <a:rPr lang="fr-FR" baseline="0" dirty="0" err="1" smtClean="0"/>
              <a:t>this</a:t>
            </a:r>
            <a:r>
              <a:rPr lang="fr-FR" baseline="0" dirty="0" smtClean="0"/>
              <a:t> </a:t>
            </a:r>
            <a:r>
              <a:rPr lang="fr-FR" baseline="0" dirty="0" err="1" smtClean="0"/>
              <a:t>device</a:t>
            </a:r>
            <a:r>
              <a:rPr lang="fr-FR" baseline="0" dirty="0" smtClean="0"/>
              <a:t>  </a:t>
            </a:r>
            <a:r>
              <a:rPr lang="fr-FR" baseline="0" dirty="0" err="1" smtClean="0"/>
              <a:t>with</a:t>
            </a:r>
            <a:r>
              <a:rPr lang="fr-FR" baseline="0" dirty="0" smtClean="0"/>
              <a:t> </a:t>
            </a:r>
            <a:r>
              <a:rPr lang="fr-FR" baseline="0" dirty="0" err="1" smtClean="0"/>
              <a:t>adm</a:t>
            </a:r>
            <a:r>
              <a:rPr lang="fr-FR" baseline="0" dirty="0" smtClean="0"/>
              <a:t> group, and </a:t>
            </a:r>
            <a:r>
              <a:rPr lang="fr-FR" baseline="0" dirty="0" err="1" smtClean="0"/>
              <a:t>why</a:t>
            </a:r>
            <a:r>
              <a:rPr lang="fr-FR" baseline="0" dirty="0" smtClean="0"/>
              <a:t> i use </a:t>
            </a:r>
            <a:r>
              <a:rPr lang="fr-FR" baseline="0" dirty="0" err="1" smtClean="0"/>
              <a:t>this</a:t>
            </a:r>
            <a:r>
              <a:rPr lang="fr-FR" baseline="0" dirty="0" smtClean="0"/>
              <a:t> </a:t>
            </a:r>
            <a:r>
              <a:rPr lang="fr-FR" baseline="0" dirty="0" err="1" smtClean="0"/>
              <a:t>cup</a:t>
            </a:r>
            <a:r>
              <a:rPr lang="fr-FR" baseline="0" dirty="0" smtClean="0"/>
              <a:t> in </a:t>
            </a:r>
            <a:r>
              <a:rPr lang="fr-FR" baseline="0" dirty="0" err="1" smtClean="0"/>
              <a:t>most</a:t>
            </a:r>
            <a:r>
              <a:rPr lang="fr-FR" baseline="0" dirty="0" smtClean="0"/>
              <a:t> of </a:t>
            </a:r>
            <a:r>
              <a:rPr lang="fr-FR" baseline="0" dirty="0" err="1" smtClean="0"/>
              <a:t>my</a:t>
            </a:r>
            <a:r>
              <a:rPr lang="fr-FR" baseline="0" dirty="0" smtClean="0"/>
              <a:t> </a:t>
            </a:r>
            <a:r>
              <a:rPr lang="fr-FR" baseline="0" dirty="0" err="1" smtClean="0"/>
              <a:t>primary</a:t>
            </a:r>
            <a:r>
              <a:rPr lang="fr-FR" baseline="0" dirty="0" smtClean="0"/>
              <a:t> implantations in THR </a:t>
            </a:r>
            <a:endParaRPr lang="fr-FR" dirty="0"/>
          </a:p>
        </p:txBody>
      </p:sp>
      <p:sp>
        <p:nvSpPr>
          <p:cNvPr id="4" name="Espace réservé du numéro de diapositive 3"/>
          <p:cNvSpPr>
            <a:spLocks noGrp="1"/>
          </p:cNvSpPr>
          <p:nvPr>
            <p:ph type="sldNum" sz="quarter" idx="10"/>
          </p:nvPr>
        </p:nvSpPr>
        <p:spPr/>
        <p:txBody>
          <a:bodyPr/>
          <a:lstStyle/>
          <a:p>
            <a:pPr>
              <a:defRPr/>
            </a:pPr>
            <a:fld id="{1D5A8FC9-DE90-AA45-885D-3AB4D891D9D0}" type="slidenum">
              <a:rPr lang="fr-FR" smtClean="0"/>
              <a:pPr>
                <a:defRPr/>
              </a:pPr>
              <a:t>2</a:t>
            </a:fld>
            <a:endParaRPr lang="fr-FR"/>
          </a:p>
        </p:txBody>
      </p:sp>
    </p:spTree>
    <p:extLst>
      <p:ext uri="{BB962C8B-B14F-4D97-AF65-F5344CB8AC3E}">
        <p14:creationId xmlns:p14="http://schemas.microsoft.com/office/powerpoint/2010/main" val="1330376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custDataLst>
              <p:tags r:id="rId1"/>
            </p:custDataLst>
          </p:nvPr>
        </p:nvSpPr>
        <p:spPr/>
        <p:txBody>
          <a:bodyPr/>
          <a:lstStyle/>
          <a:p>
            <a:pPr>
              <a:defRPr/>
            </a:pPr>
            <a:fld id="{39B610AA-05B9-3044-A774-112726884258}" type="slidenum">
              <a:rPr lang="en-US" smtClean="0"/>
              <a:pPr>
                <a:defRPr/>
              </a:pPr>
              <a:t>21</a:t>
            </a:fld>
            <a:endParaRPr lang="en-US" smtClean="0">
              <a:latin typeface="Trebuchet MS" charset="0"/>
            </a:endParaRPr>
          </a:p>
        </p:txBody>
      </p:sp>
      <p:sp>
        <p:nvSpPr>
          <p:cNvPr id="103427" name="Rectangle 2"/>
          <p:cNvSpPr>
            <a:spLocks noGrp="1" noRot="1" noChangeAspect="1" noChangeArrowheads="1"/>
          </p:cNvSpPr>
          <p:nvPr>
            <p:ph type="sldImg"/>
          </p:nvPr>
        </p:nvSpPr>
        <p:spPr bwMode="auto">
          <a:xfrm>
            <a:off x="1397000" y="441325"/>
            <a:ext cx="4221163" cy="3165475"/>
          </a:xfrm>
          <a:solidFill>
            <a:srgbClr val="FFFFFF"/>
          </a:solidFill>
          <a:ln>
            <a:solidFill>
              <a:srgbClr val="000000"/>
            </a:solidFill>
            <a:miter lim="800000"/>
            <a:headEnd/>
            <a:tailEnd/>
          </a:ln>
        </p:spPr>
      </p:sp>
      <p:sp>
        <p:nvSpPr>
          <p:cNvPr id="103428" name="Rectangle 3"/>
          <p:cNvSpPr>
            <a:spLocks noGrp="1" noChangeArrowheads="1"/>
          </p:cNvSpPr>
          <p:nvPr>
            <p:ph type="body" idx="1"/>
          </p:nvPr>
        </p:nvSpPr>
        <p:spPr bwMode="auto">
          <a:xfrm>
            <a:off x="906463" y="3798888"/>
            <a:ext cx="5202237" cy="51339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fr-FR">
                <a:latin typeface="Arial" charset="0"/>
              </a:rPr>
              <a:t>En conclusion,</a:t>
            </a:r>
          </a:p>
          <a:p>
            <a:pPr eaLnBrk="1" hangingPunct="1"/>
            <a:endParaRPr lang="en-GB" sz="1800" b="1" i="1">
              <a:latin typeface="Arial" charset="0"/>
            </a:endParaRPr>
          </a:p>
          <a:p>
            <a:pPr eaLnBrk="1" hangingPunct="1">
              <a:spcBef>
                <a:spcPct val="0"/>
              </a:spcBef>
            </a:pPr>
            <a:r>
              <a:rPr lang="en-GB" sz="1800" b="1" i="1">
                <a:latin typeface="Arial" charset="0"/>
              </a:rPr>
              <a:t>Le rebord acétabulaire est une succession asymétrique de 3 pics et 3 vallées.</a:t>
            </a:r>
          </a:p>
          <a:p>
            <a:pPr eaLnBrk="1" hangingPunct="1">
              <a:spcBef>
                <a:spcPct val="0"/>
              </a:spcBef>
            </a:pPr>
            <a:endParaRPr lang="en-GB" sz="1800" b="1" i="1">
              <a:latin typeface="Arial" charset="0"/>
            </a:endParaRPr>
          </a:p>
          <a:p>
            <a:pPr eaLnBrk="1" hangingPunct="1">
              <a:spcBef>
                <a:spcPct val="0"/>
              </a:spcBef>
            </a:pPr>
            <a:r>
              <a:rPr lang="en-GB" sz="1800" b="1" i="1">
                <a:latin typeface="Arial" charset="0"/>
              </a:rPr>
              <a:t>La vallée du psoas a une profondeur de 3 à 5 mm.</a:t>
            </a:r>
            <a:endParaRPr lang="fr-FR">
              <a:latin typeface="Arial" charset="0"/>
            </a:endParaRPr>
          </a:p>
          <a:p>
            <a:pPr eaLnBrk="1" hangingPunct="1"/>
            <a:endParaRPr lang="fr-FR">
              <a:latin typeface="Arial" charset="0"/>
            </a:endParaRPr>
          </a:p>
          <a:p>
            <a:pPr eaLnBrk="1" hangingPunct="1"/>
            <a:endParaRPr lang="fr-FR">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p:txBody>
          <a:bodyPr/>
          <a:lstStyle/>
          <a:p>
            <a:pPr>
              <a:defRPr/>
            </a:pPr>
            <a:fld id="{57DAC153-DD18-D94E-9934-392AAFD89E0E}" type="slidenum">
              <a:rPr lang="fr-FR" smtClean="0"/>
              <a:pPr>
                <a:defRPr/>
              </a:pPr>
              <a:t>22</a:t>
            </a:fld>
            <a:endParaRPr lang="fr-FR" smtClean="0"/>
          </a:p>
        </p:txBody>
      </p:sp>
      <p:sp>
        <p:nvSpPr>
          <p:cNvPr id="107523" name="Rectangle 2"/>
          <p:cNvSpPr>
            <a:spLocks noGrp="1" noRot="1" noChangeAspect="1" noChangeArrowheads="1" noTextEdit="1"/>
          </p:cNvSpPr>
          <p:nvPr>
            <p:ph type="sldImg"/>
          </p:nvPr>
        </p:nvSpPr>
        <p:spPr bwMode="auto">
          <a:xfrm>
            <a:off x="1400175" y="441325"/>
            <a:ext cx="4221163" cy="3165475"/>
          </a:xfrm>
          <a:noFill/>
          <a:ln>
            <a:solidFill>
              <a:srgbClr val="000000"/>
            </a:solidFill>
            <a:miter lim="800000"/>
            <a:headEnd/>
            <a:tailEnd/>
          </a:ln>
        </p:spPr>
      </p:sp>
      <p:sp>
        <p:nvSpPr>
          <p:cNvPr id="107524" name="Rectangle 3"/>
          <p:cNvSpPr>
            <a:spLocks noGrp="1" noChangeArrowheads="1"/>
          </p:cNvSpPr>
          <p:nvPr>
            <p:ph type="body" idx="1"/>
          </p:nvPr>
        </p:nvSpPr>
        <p:spPr bwMode="auto">
          <a:xfrm>
            <a:off x="906463" y="3798888"/>
            <a:ext cx="5202237" cy="5133975"/>
          </a:xfrm>
          <a:noFill/>
        </p:spPr>
        <p:txBody>
          <a:bodyPr wrap="square" numCol="1" anchor="t" anchorCtr="0" compatLnSpc="1">
            <a:prstTxWarp prst="textNoShape">
              <a:avLst/>
            </a:prstTxWarp>
          </a:bodyPr>
          <a:lstStyle/>
          <a:p>
            <a:pPr defTabSz="703263" eaLnBrk="1" hangingPunct="1"/>
            <a:r>
              <a:rPr lang="fr-FR"/>
              <a:t>Les résultats ont montré que la projection polaire du rebord acétabulaire ressemble à une sinusoïde asymétrique constituée de successions de 3 sommets et de 3 dépressions. La courbe part à gauche de la corne postérieure pour aller à droite vers la corne antérieure.</a:t>
            </a:r>
          </a:p>
          <a:p>
            <a:pPr defTabSz="703263" eaLnBrk="1" hangingPunct="1"/>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txBox="1">
            <a:spLocks noGrp="1" noChangeArrowheads="1"/>
          </p:cNvSpPr>
          <p:nvPr/>
        </p:nvSpPr>
        <p:spPr bwMode="auto">
          <a:xfrm>
            <a:off x="3884463" y="8685878"/>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defTabSz="990600" eaLnBrk="0" hangingPunct="0">
              <a:defRPr>
                <a:solidFill>
                  <a:schemeClr val="tx1"/>
                </a:solidFill>
                <a:latin typeface="Arial" pitchFamily="34" charset="0"/>
                <a:cs typeface="Arial" pitchFamily="34" charset="0"/>
              </a:defRPr>
            </a:lvl1pPr>
            <a:lvl2pPr marL="742950" indent="-285750" defTabSz="990600" eaLnBrk="0" hangingPunct="0">
              <a:defRPr>
                <a:solidFill>
                  <a:schemeClr val="tx1"/>
                </a:solidFill>
                <a:latin typeface="Arial" pitchFamily="34" charset="0"/>
                <a:cs typeface="Arial" pitchFamily="34" charset="0"/>
              </a:defRPr>
            </a:lvl2pPr>
            <a:lvl3pPr marL="1143000" indent="-228600" defTabSz="990600" eaLnBrk="0" hangingPunct="0">
              <a:defRPr>
                <a:solidFill>
                  <a:schemeClr val="tx1"/>
                </a:solidFill>
                <a:latin typeface="Arial" pitchFamily="34" charset="0"/>
                <a:cs typeface="Arial" pitchFamily="34" charset="0"/>
              </a:defRPr>
            </a:lvl3pPr>
            <a:lvl4pPr marL="1600200" indent="-228600" defTabSz="990600" eaLnBrk="0" hangingPunct="0">
              <a:defRPr>
                <a:solidFill>
                  <a:schemeClr val="tx1"/>
                </a:solidFill>
                <a:latin typeface="Arial" pitchFamily="34" charset="0"/>
                <a:cs typeface="Arial" pitchFamily="34" charset="0"/>
              </a:defRPr>
            </a:lvl4pPr>
            <a:lvl5pPr marL="2057400" indent="-228600" defTabSz="990600" eaLnBrk="0" hangingPunct="0">
              <a:defRPr>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A7D02DC9-4C7F-4529-A353-0D8F723140EC}" type="slidenum">
              <a:rPr lang="fr-FR" sz="1200"/>
              <a:pPr algn="r" eaLnBrk="1" hangingPunct="1"/>
              <a:t>24</a:t>
            </a:fld>
            <a:endParaRPr lang="fr-FR" sz="1200" dirty="0"/>
          </a:p>
        </p:txBody>
      </p:sp>
      <p:sp>
        <p:nvSpPr>
          <p:cNvPr id="105475" name="Espace réservé de l'image des diapositives 1"/>
          <p:cNvSpPr>
            <a:spLocks noGrp="1" noRot="1" noChangeAspect="1" noTextEdit="1"/>
          </p:cNvSpPr>
          <p:nvPr>
            <p:ph type="sldImg"/>
          </p:nvPr>
        </p:nvSpPr>
        <p:spPr>
          <a:xfrm>
            <a:off x="909638" y="223838"/>
            <a:ext cx="4960937" cy="3719512"/>
          </a:xfrm>
          <a:ln/>
        </p:spPr>
      </p:sp>
      <p:sp>
        <p:nvSpPr>
          <p:cNvPr id="105476" name="Espace réservé des commentaires 2"/>
          <p:cNvSpPr>
            <a:spLocks noGrp="1"/>
          </p:cNvSpPr>
          <p:nvPr>
            <p:ph type="body" idx="1"/>
          </p:nvPr>
        </p:nvSpPr>
        <p:spPr>
          <a:xfrm>
            <a:off x="685494" y="3967081"/>
            <a:ext cx="5487013" cy="471454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23" tIns="45962" rIns="91923" bIns="45962"/>
          <a:lstStyle/>
          <a:p>
            <a:pPr eaLnBrk="1" hangingPunct="1">
              <a:spcBef>
                <a:spcPct val="0"/>
              </a:spcBef>
            </a:pPr>
            <a:r>
              <a:rPr lang="fr-FR" dirty="0" err="1" smtClean="0">
                <a:latin typeface="Arial" pitchFamily="34" charset="0"/>
              </a:rPr>
              <a:t>Highly</a:t>
            </a:r>
            <a:r>
              <a:rPr lang="fr-FR" dirty="0" smtClean="0">
                <a:latin typeface="Arial" pitchFamily="34" charset="0"/>
              </a:rPr>
              <a:t> </a:t>
            </a:r>
            <a:r>
              <a:rPr lang="fr-FR" dirty="0" err="1" smtClean="0">
                <a:latin typeface="Arial" pitchFamily="34" charset="0"/>
              </a:rPr>
              <a:t>crosslinked</a:t>
            </a:r>
            <a:r>
              <a:rPr lang="fr-FR" dirty="0" smtClean="0">
                <a:latin typeface="Arial" pitchFamily="34" charset="0"/>
              </a:rPr>
              <a:t> PE</a:t>
            </a:r>
          </a:p>
        </p:txBody>
      </p:sp>
      <p:sp>
        <p:nvSpPr>
          <p:cNvPr id="105477" name="Espace réservé du numéro de diapositive 3"/>
          <p:cNvSpPr txBox="1">
            <a:spLocks noGrp="1"/>
          </p:cNvSpPr>
          <p:nvPr/>
        </p:nvSpPr>
        <p:spPr bwMode="auto">
          <a:xfrm>
            <a:off x="3885996" y="8681623"/>
            <a:ext cx="2972004" cy="46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23" tIns="45962" rIns="91923" bIns="45962" anchor="b"/>
          <a:lstStyle>
            <a:lvl1pPr defTabSz="995363" eaLnBrk="0" hangingPunct="0">
              <a:defRPr>
                <a:solidFill>
                  <a:schemeClr val="tx1"/>
                </a:solidFill>
                <a:latin typeface="Arial" pitchFamily="34" charset="0"/>
                <a:cs typeface="Arial" pitchFamily="34" charset="0"/>
              </a:defRPr>
            </a:lvl1pPr>
            <a:lvl2pPr marL="742950" indent="-285750" defTabSz="995363" eaLnBrk="0" hangingPunct="0">
              <a:defRPr>
                <a:solidFill>
                  <a:schemeClr val="tx1"/>
                </a:solidFill>
                <a:latin typeface="Arial" pitchFamily="34" charset="0"/>
                <a:cs typeface="Arial" pitchFamily="34" charset="0"/>
              </a:defRPr>
            </a:lvl2pPr>
            <a:lvl3pPr marL="1143000" indent="-228600" defTabSz="995363" eaLnBrk="0" hangingPunct="0">
              <a:defRPr>
                <a:solidFill>
                  <a:schemeClr val="tx1"/>
                </a:solidFill>
                <a:latin typeface="Arial" pitchFamily="34" charset="0"/>
                <a:cs typeface="Arial" pitchFamily="34" charset="0"/>
              </a:defRPr>
            </a:lvl3pPr>
            <a:lvl4pPr marL="1600200" indent="-228600" defTabSz="995363" eaLnBrk="0" hangingPunct="0">
              <a:defRPr>
                <a:solidFill>
                  <a:schemeClr val="tx1"/>
                </a:solidFill>
                <a:latin typeface="Arial" pitchFamily="34" charset="0"/>
                <a:cs typeface="Arial" pitchFamily="34" charset="0"/>
              </a:defRPr>
            </a:lvl4pPr>
            <a:lvl5pPr marL="2057400" indent="-228600" defTabSz="995363" eaLnBrk="0" hangingPunct="0">
              <a:defRPr>
                <a:solidFill>
                  <a:schemeClr val="tx1"/>
                </a:solidFill>
                <a:latin typeface="Arial" pitchFamily="34" charset="0"/>
                <a:cs typeface="Arial" pitchFamily="34" charset="0"/>
              </a:defRPr>
            </a:lvl5pPr>
            <a:lvl6pPr marL="2514600" indent="-228600" defTabSz="99536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9536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9536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95363" eaLnBrk="0" fontAlgn="base" hangingPunct="0">
              <a:spcBef>
                <a:spcPct val="0"/>
              </a:spcBef>
              <a:spcAft>
                <a:spcPct val="0"/>
              </a:spcAft>
              <a:defRPr>
                <a:solidFill>
                  <a:schemeClr val="tx1"/>
                </a:solidFill>
                <a:latin typeface="Arial" pitchFamily="34" charset="0"/>
                <a:cs typeface="Arial" pitchFamily="34" charset="0"/>
              </a:defRPr>
            </a:lvl9pPr>
          </a:lstStyle>
          <a:p>
            <a:pPr algn="r"/>
            <a:fld id="{C7471591-1B33-4888-883C-2713638B33E7}" type="slidenum">
              <a:rPr lang="fr-FR" sz="800" b="1">
                <a:solidFill>
                  <a:srgbClr val="000052"/>
                </a:solidFill>
                <a:sym typeface="Symbol" pitchFamily="18" charset="2"/>
              </a:rPr>
              <a:pPr algn="r"/>
              <a:t>24</a:t>
            </a:fld>
            <a:endParaRPr lang="fr-FR" sz="800" b="1" dirty="0">
              <a:solidFill>
                <a:srgbClr val="000052"/>
              </a:solidFill>
              <a:sym typeface="Symbol" pitchFamily="18" charset="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2083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
        <p:nvSpPr>
          <p:cNvPr id="49156" name="Espace réservé du numéro de diapositive 3"/>
          <p:cNvSpPr>
            <a:spLocks noGrp="1"/>
          </p:cNvSpPr>
          <p:nvPr>
            <p:ph type="sldNum" sz="quarter" idx="5"/>
          </p:nvPr>
        </p:nvSpPr>
        <p:spPr bwMode="auto">
          <a:ln>
            <a:miter lim="800000"/>
            <a:headEnd/>
            <a:tailEnd/>
          </a:ln>
        </p:spPr>
        <p:txBody>
          <a:bodyPr/>
          <a:lstStyle/>
          <a:p>
            <a:pPr>
              <a:defRPr/>
            </a:pPr>
            <a:fld id="{A1F2EB3B-B424-D542-9434-34B498BDDBAB}" type="slidenum">
              <a:rPr lang="fr-FR" smtClean="0"/>
              <a:pPr>
                <a:defRPr/>
              </a:pPr>
              <a:t>25</a:t>
            </a:fld>
            <a:endParaRPr lang="fr-F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1673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
        <p:nvSpPr>
          <p:cNvPr id="45060" name="Espace réservé du numéro de diapositive 3"/>
          <p:cNvSpPr>
            <a:spLocks noGrp="1"/>
          </p:cNvSpPr>
          <p:nvPr>
            <p:ph type="sldNum" sz="quarter" idx="5"/>
          </p:nvPr>
        </p:nvSpPr>
        <p:spPr bwMode="auto">
          <a:ln>
            <a:miter lim="800000"/>
            <a:headEnd/>
            <a:tailEnd/>
          </a:ln>
        </p:spPr>
        <p:txBody>
          <a:bodyPr/>
          <a:lstStyle/>
          <a:p>
            <a:pPr>
              <a:defRPr/>
            </a:pPr>
            <a:fld id="{43C09E80-CC05-DF4D-9AAB-E7ED1F45C97E}" type="slidenum">
              <a:rPr lang="fr-FR" smtClean="0"/>
              <a:pPr>
                <a:defRPr/>
              </a:pPr>
              <a:t>26</a:t>
            </a:fld>
            <a:endParaRPr lang="fr-F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1878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
        <p:nvSpPr>
          <p:cNvPr id="47108" name="Espace réservé du numéro de diapositive 3"/>
          <p:cNvSpPr>
            <a:spLocks noGrp="1"/>
          </p:cNvSpPr>
          <p:nvPr>
            <p:ph type="sldNum" sz="quarter" idx="5"/>
          </p:nvPr>
        </p:nvSpPr>
        <p:spPr bwMode="auto">
          <a:ln>
            <a:miter lim="800000"/>
            <a:headEnd/>
            <a:tailEnd/>
          </a:ln>
        </p:spPr>
        <p:txBody>
          <a:bodyPr/>
          <a:lstStyle/>
          <a:p>
            <a:pPr>
              <a:defRPr/>
            </a:pPr>
            <a:fld id="{A8114E40-3E76-5042-A39D-A3D72C639A34}" type="slidenum">
              <a:rPr lang="fr-FR" smtClean="0"/>
              <a:pPr>
                <a:defRPr/>
              </a:pPr>
              <a:t>27</a:t>
            </a:fld>
            <a:endParaRPr lang="fr-F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800" dirty="0" err="1" smtClean="0"/>
              <a:t>Ich</a:t>
            </a:r>
            <a:r>
              <a:rPr lang="fr-FR" sz="1800" dirty="0" smtClean="0"/>
              <a:t> </a:t>
            </a:r>
            <a:r>
              <a:rPr lang="fr-FR" sz="1800" dirty="0" err="1" smtClean="0"/>
              <a:t>möchte</a:t>
            </a:r>
            <a:r>
              <a:rPr lang="fr-FR" sz="1800" dirty="0" smtClean="0"/>
              <a:t> </a:t>
            </a:r>
            <a:r>
              <a:rPr lang="fr-FR" sz="1800" dirty="0" err="1" smtClean="0"/>
              <a:t>Ihnen</a:t>
            </a:r>
            <a:r>
              <a:rPr lang="fr-FR" sz="1800" dirty="0" smtClean="0"/>
              <a:t> </a:t>
            </a:r>
            <a:r>
              <a:rPr lang="fr-FR" sz="1800" dirty="0" err="1" smtClean="0"/>
              <a:t>eine</a:t>
            </a:r>
            <a:r>
              <a:rPr lang="fr-FR" sz="1800" dirty="0" smtClean="0"/>
              <a:t> </a:t>
            </a:r>
            <a:r>
              <a:rPr lang="fr-FR" sz="1800" dirty="0" err="1" smtClean="0"/>
              <a:t>hübsche</a:t>
            </a:r>
            <a:r>
              <a:rPr lang="fr-FR" sz="1800" dirty="0" smtClean="0"/>
              <a:t> </a:t>
            </a:r>
            <a:r>
              <a:rPr lang="fr-FR" sz="1800" dirty="0" err="1" smtClean="0"/>
              <a:t>französische</a:t>
            </a:r>
            <a:r>
              <a:rPr lang="fr-FR" sz="1800" baseline="0" dirty="0" smtClean="0"/>
              <a:t> </a:t>
            </a:r>
            <a:r>
              <a:rPr lang="fr-FR" sz="1800" baseline="0" dirty="0" err="1" smtClean="0"/>
              <a:t>Katze</a:t>
            </a:r>
            <a:r>
              <a:rPr lang="fr-FR" sz="1800" baseline="0" dirty="0" smtClean="0"/>
              <a:t> </a:t>
            </a:r>
            <a:r>
              <a:rPr lang="fr-FR" sz="1800" baseline="0" dirty="0" err="1" smtClean="0"/>
              <a:t>auf</a:t>
            </a:r>
            <a:r>
              <a:rPr lang="fr-FR" sz="1800" baseline="0" dirty="0" smtClean="0"/>
              <a:t> </a:t>
            </a:r>
            <a:r>
              <a:rPr lang="fr-FR" sz="1800" baseline="0" dirty="0" err="1" smtClean="0"/>
              <a:t>einem</a:t>
            </a:r>
            <a:r>
              <a:rPr lang="fr-FR" sz="1800" baseline="0" dirty="0" smtClean="0"/>
              <a:t> </a:t>
            </a:r>
            <a:r>
              <a:rPr lang="fr-FR" sz="1800" baseline="0" dirty="0" err="1" smtClean="0"/>
              <a:t>wunderschönen</a:t>
            </a:r>
            <a:r>
              <a:rPr lang="fr-FR" sz="1800" baseline="0" dirty="0" smtClean="0"/>
              <a:t> </a:t>
            </a:r>
            <a:r>
              <a:rPr lang="fr-FR" sz="1800" baseline="0" dirty="0" err="1" smtClean="0"/>
              <a:t>deutschen</a:t>
            </a:r>
            <a:r>
              <a:rPr lang="fr-FR" sz="1800" baseline="0" dirty="0" smtClean="0"/>
              <a:t> </a:t>
            </a:r>
            <a:r>
              <a:rPr lang="fr-FR" sz="1800" baseline="0" dirty="0" err="1" smtClean="0"/>
              <a:t>Klavier</a:t>
            </a:r>
            <a:r>
              <a:rPr lang="fr-FR" sz="1800" baseline="0" dirty="0" smtClean="0"/>
              <a:t> </a:t>
            </a:r>
            <a:r>
              <a:rPr lang="fr-FR" sz="1800" baseline="0" dirty="0" err="1" smtClean="0"/>
              <a:t>zeigen</a:t>
            </a:r>
            <a:r>
              <a:rPr lang="fr-FR" sz="1800" baseline="0" dirty="0" smtClean="0"/>
              <a:t>. Die </a:t>
            </a:r>
            <a:r>
              <a:rPr lang="fr-FR" sz="1800" baseline="0" dirty="0" err="1" smtClean="0"/>
              <a:t>beiden</a:t>
            </a:r>
            <a:r>
              <a:rPr lang="fr-FR" sz="1800" baseline="0" dirty="0" smtClean="0"/>
              <a:t> </a:t>
            </a:r>
            <a:r>
              <a:rPr lang="fr-FR" sz="1800" baseline="0" dirty="0" err="1" smtClean="0"/>
              <a:t>passen</a:t>
            </a:r>
            <a:r>
              <a:rPr lang="fr-FR" sz="1800" baseline="0" dirty="0" smtClean="0"/>
              <a:t> </a:t>
            </a:r>
            <a:r>
              <a:rPr lang="fr-FR" sz="1800" baseline="0" dirty="0" err="1" smtClean="0"/>
              <a:t>so</a:t>
            </a:r>
            <a:r>
              <a:rPr lang="fr-FR" sz="1800" baseline="0" dirty="0" smtClean="0"/>
              <a:t> </a:t>
            </a:r>
            <a:r>
              <a:rPr lang="fr-FR" sz="1800" baseline="0" dirty="0" err="1" smtClean="0"/>
              <a:t>gut</a:t>
            </a:r>
            <a:r>
              <a:rPr lang="fr-FR" sz="1800" baseline="0" dirty="0" smtClean="0"/>
              <a:t> </a:t>
            </a:r>
            <a:r>
              <a:rPr lang="fr-FR" sz="1800" baseline="0" dirty="0" err="1" smtClean="0"/>
              <a:t>zusammen</a:t>
            </a:r>
            <a:r>
              <a:rPr lang="fr-FR" sz="1800" baseline="0" dirty="0" smtClean="0"/>
              <a:t> </a:t>
            </a:r>
            <a:r>
              <a:rPr lang="fr-FR" sz="1800" baseline="0" dirty="0" err="1" smtClean="0"/>
              <a:t>wie</a:t>
            </a:r>
            <a:r>
              <a:rPr lang="fr-FR" sz="1800" baseline="0" dirty="0" smtClean="0"/>
              <a:t> </a:t>
            </a:r>
            <a:r>
              <a:rPr lang="fr-FR" sz="1800" baseline="0" dirty="0" err="1" smtClean="0"/>
              <a:t>wir</a:t>
            </a:r>
            <a:r>
              <a:rPr lang="fr-FR" sz="1800" baseline="0" dirty="0" smtClean="0"/>
              <a:t> Deutsche </a:t>
            </a:r>
            <a:r>
              <a:rPr lang="fr-FR" sz="1800" baseline="0" dirty="0" err="1" smtClean="0"/>
              <a:t>und</a:t>
            </a:r>
            <a:r>
              <a:rPr lang="fr-FR" sz="1800" baseline="0" dirty="0" smtClean="0"/>
              <a:t> </a:t>
            </a:r>
            <a:r>
              <a:rPr lang="fr-FR" sz="1800" baseline="0" dirty="0" err="1" smtClean="0"/>
              <a:t>Französische</a:t>
            </a:r>
            <a:r>
              <a:rPr lang="fr-FR" sz="1800" baseline="0" dirty="0" smtClean="0"/>
              <a:t> </a:t>
            </a:r>
            <a:r>
              <a:rPr lang="fr-FR" sz="1800" baseline="0" dirty="0" err="1" smtClean="0"/>
              <a:t>Chirurgen</a:t>
            </a:r>
            <a:endParaRPr lang="fr-FR" sz="1800" dirty="0"/>
          </a:p>
        </p:txBody>
      </p:sp>
      <p:sp>
        <p:nvSpPr>
          <p:cNvPr id="4" name="Espace réservé du numéro de diapositive 3"/>
          <p:cNvSpPr>
            <a:spLocks noGrp="1"/>
          </p:cNvSpPr>
          <p:nvPr>
            <p:ph type="sldNum" sz="quarter" idx="10"/>
          </p:nvPr>
        </p:nvSpPr>
        <p:spPr/>
        <p:txBody>
          <a:bodyPr/>
          <a:lstStyle/>
          <a:p>
            <a:pPr>
              <a:defRPr/>
            </a:pPr>
            <a:fld id="{1D5A8FC9-DE90-AA45-885D-3AB4D891D9D0}" type="slidenum">
              <a:rPr lang="fr-FR" smtClean="0"/>
              <a:pPr>
                <a:defRPr/>
              </a:pPr>
              <a:t>30</a:t>
            </a:fld>
            <a:endParaRPr lang="fr-FR"/>
          </a:p>
        </p:txBody>
      </p:sp>
    </p:spTree>
    <p:extLst>
      <p:ext uri="{BB962C8B-B14F-4D97-AF65-F5344CB8AC3E}">
        <p14:creationId xmlns:p14="http://schemas.microsoft.com/office/powerpoint/2010/main" val="4097321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We</a:t>
            </a:r>
            <a:r>
              <a:rPr lang="fr-FR" baseline="0" dirty="0" smtClean="0"/>
              <a:t> have as all hip surgeons 3 main </a:t>
            </a:r>
            <a:r>
              <a:rPr lang="fr-FR" baseline="0" dirty="0" err="1" smtClean="0"/>
              <a:t>problems</a:t>
            </a:r>
            <a:r>
              <a:rPr lang="fr-FR" baseline="0" dirty="0" smtClean="0"/>
              <a:t> to </a:t>
            </a:r>
            <a:r>
              <a:rPr lang="fr-FR" baseline="0" dirty="0" err="1" smtClean="0"/>
              <a:t>solve</a:t>
            </a:r>
            <a:endParaRPr lang="fr-FR" baseline="0" dirty="0" smtClean="0"/>
          </a:p>
          <a:p>
            <a:r>
              <a:rPr lang="fr-FR" baseline="0" dirty="0" err="1" smtClean="0"/>
              <a:t>Avoid</a:t>
            </a:r>
            <a:r>
              <a:rPr lang="fr-FR" baseline="0" dirty="0" smtClean="0"/>
              <a:t> </a:t>
            </a:r>
            <a:r>
              <a:rPr lang="fr-FR" baseline="0" dirty="0" err="1" smtClean="0"/>
              <a:t>instability</a:t>
            </a:r>
            <a:r>
              <a:rPr lang="fr-FR" baseline="0" dirty="0" smtClean="0"/>
              <a:t> and </a:t>
            </a:r>
            <a:r>
              <a:rPr lang="fr-FR" baseline="0" dirty="0" err="1" smtClean="0"/>
              <a:t>especially</a:t>
            </a:r>
            <a:r>
              <a:rPr lang="fr-FR" baseline="0" dirty="0" smtClean="0"/>
              <a:t> </a:t>
            </a:r>
            <a:r>
              <a:rPr lang="fr-FR" baseline="0" dirty="0" err="1" smtClean="0"/>
              <a:t>early</a:t>
            </a:r>
            <a:r>
              <a:rPr lang="fr-FR" baseline="0" dirty="0" smtClean="0"/>
              <a:t> dislocation</a:t>
            </a:r>
          </a:p>
          <a:p>
            <a:r>
              <a:rPr lang="fr-FR" baseline="0" dirty="0" err="1" smtClean="0"/>
              <a:t>Reduce</a:t>
            </a:r>
            <a:r>
              <a:rPr lang="fr-FR" baseline="0" dirty="0" smtClean="0"/>
              <a:t> wear and </a:t>
            </a:r>
            <a:r>
              <a:rPr lang="fr-FR" baseline="0" dirty="0" err="1" smtClean="0"/>
              <a:t>improve</a:t>
            </a:r>
            <a:r>
              <a:rPr lang="fr-FR" baseline="0" dirty="0" smtClean="0"/>
              <a:t> </a:t>
            </a:r>
            <a:r>
              <a:rPr lang="fr-FR" baseline="0" dirty="0" err="1" smtClean="0"/>
              <a:t>survival</a:t>
            </a:r>
            <a:r>
              <a:rPr lang="fr-FR" baseline="0" dirty="0" smtClean="0"/>
              <a:t> rate of </a:t>
            </a:r>
            <a:r>
              <a:rPr lang="fr-FR" baseline="0" dirty="0" err="1" smtClean="0"/>
              <a:t>our</a:t>
            </a:r>
            <a:r>
              <a:rPr lang="fr-FR" baseline="0" dirty="0" smtClean="0"/>
              <a:t> </a:t>
            </a:r>
            <a:r>
              <a:rPr lang="fr-FR" baseline="0" dirty="0" err="1" smtClean="0"/>
              <a:t>procedures</a:t>
            </a:r>
            <a:endParaRPr lang="fr-FR" baseline="0" dirty="0" smtClean="0"/>
          </a:p>
          <a:p>
            <a:r>
              <a:rPr lang="fr-FR" baseline="0" dirty="0" err="1" smtClean="0"/>
              <a:t>Prevent</a:t>
            </a:r>
            <a:r>
              <a:rPr lang="fr-FR" baseline="0" dirty="0" smtClean="0"/>
              <a:t> post </a:t>
            </a:r>
            <a:r>
              <a:rPr lang="fr-FR" baseline="0" dirty="0" err="1" smtClean="0"/>
              <a:t>operative</a:t>
            </a:r>
            <a:r>
              <a:rPr lang="fr-FR" baseline="0" dirty="0" smtClean="0"/>
              <a:t> pain, </a:t>
            </a:r>
            <a:r>
              <a:rPr lang="fr-FR" baseline="0" dirty="0" err="1" smtClean="0"/>
              <a:t>especially</a:t>
            </a:r>
            <a:r>
              <a:rPr lang="fr-FR" baseline="0" dirty="0" smtClean="0"/>
              <a:t> </a:t>
            </a:r>
            <a:r>
              <a:rPr lang="fr-FR" baseline="0" dirty="0" err="1" smtClean="0"/>
              <a:t>anatomical</a:t>
            </a:r>
            <a:r>
              <a:rPr lang="fr-FR" baseline="0" dirty="0" smtClean="0"/>
              <a:t> </a:t>
            </a:r>
            <a:r>
              <a:rPr lang="fr-FR" baseline="0" dirty="0" err="1" smtClean="0"/>
              <a:t>conflict</a:t>
            </a:r>
            <a:r>
              <a:rPr lang="fr-FR" baseline="0" dirty="0" smtClean="0"/>
              <a:t> </a:t>
            </a:r>
            <a:r>
              <a:rPr lang="fr-FR" baseline="0" dirty="0" err="1" smtClean="0"/>
              <a:t>induced</a:t>
            </a:r>
            <a:r>
              <a:rPr lang="fr-FR" baseline="0" dirty="0" smtClean="0"/>
              <a:t> pain as psoas </a:t>
            </a:r>
            <a:r>
              <a:rPr lang="fr-FR" baseline="0" smtClean="0"/>
              <a:t>impigement</a:t>
            </a:r>
            <a:endParaRPr lang="fr-FR" dirty="0"/>
          </a:p>
        </p:txBody>
      </p:sp>
      <p:sp>
        <p:nvSpPr>
          <p:cNvPr id="4" name="Espace réservé du numéro de diapositive 3"/>
          <p:cNvSpPr>
            <a:spLocks noGrp="1"/>
          </p:cNvSpPr>
          <p:nvPr>
            <p:ph type="sldNum" sz="quarter" idx="10"/>
          </p:nvPr>
        </p:nvSpPr>
        <p:spPr/>
        <p:txBody>
          <a:bodyPr/>
          <a:lstStyle/>
          <a:p>
            <a:pPr>
              <a:defRPr/>
            </a:pPr>
            <a:fld id="{1D5A8FC9-DE90-AA45-885D-3AB4D891D9D0}" type="slidenum">
              <a:rPr lang="fr-FR" smtClean="0"/>
              <a:pPr>
                <a:defRPr/>
              </a:pPr>
              <a:t>3</a:t>
            </a:fld>
            <a:endParaRPr lang="fr-FR"/>
          </a:p>
        </p:txBody>
      </p:sp>
    </p:spTree>
    <p:extLst>
      <p:ext uri="{BB962C8B-B14F-4D97-AF65-F5344CB8AC3E}">
        <p14:creationId xmlns:p14="http://schemas.microsoft.com/office/powerpoint/2010/main" val="264244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a:t>Le principe de la double mobilité est de bénéficier d'une usure réduite de l'insert polyéthylène dans un principe de " low friction " telle que l'avait décrit Charnley, et de procurer une stabilité intrinsèque de l'articulation en réimplantant une "tête fémorale" aux dimensions proches de l'anatomie originelle du patient, selon le principe de McKee-Farrar.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custDataLst>
              <p:tags r:id="rId1"/>
            </p:custDataLst>
          </p:nvPr>
        </p:nvSpPr>
        <p:spPr>
          <a:ln/>
        </p:spPr>
        <p:txBody>
          <a:bodyPr/>
          <a:lstStyle/>
          <a:p>
            <a:fld id="{FE688E03-C123-2847-8991-0B9B9CFCC724}" type="slidenum">
              <a:rPr lang="en-US"/>
              <a:pPr/>
              <a:t>5</a:t>
            </a:fld>
            <a:endParaRPr lang="en-US">
              <a:latin typeface="Trebuchet MS" charset="0"/>
            </a:endParaRPr>
          </a:p>
        </p:txBody>
      </p:sp>
      <p:sp>
        <p:nvSpPr>
          <p:cNvPr id="270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033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348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dirty="0" smtClean="0"/>
              <a:t>Le système à double mobilité se compose d'une cupule métallique et d'un insert polyéthylène mobile dans la cupule. </a:t>
            </a:r>
          </a:p>
          <a:p>
            <a:pPr eaLnBrk="1" hangingPunct="1">
              <a:spcBef>
                <a:spcPct val="0"/>
              </a:spcBef>
            </a:pPr>
            <a:r>
              <a:rPr lang="fr-FR" dirty="0" smtClean="0"/>
              <a:t>C’est la combinaison de deux articulations qui permet une meilleure mobilité tout en assurant une plus grande stabilité</a:t>
            </a:r>
          </a:p>
          <a:p>
            <a:pPr eaLnBrk="1" hangingPunct="1">
              <a:spcBef>
                <a:spcPct val="0"/>
              </a:spcBef>
            </a:pPr>
            <a:r>
              <a:rPr lang="fr-FR" dirty="0" smtClean="0"/>
              <a:t>On se trouve en présence de 2 articulations concentriques</a:t>
            </a:r>
          </a:p>
          <a:p>
            <a:pPr eaLnBrk="1" hangingPunct="1">
              <a:spcBef>
                <a:spcPct val="0"/>
              </a:spcBef>
            </a:pPr>
            <a:r>
              <a:rPr lang="fr-FR" dirty="0" smtClean="0"/>
              <a:t>La première interne, petite, entre la tête de la tige fémorale et l’insert</a:t>
            </a:r>
          </a:p>
          <a:p>
            <a:pPr eaLnBrk="1" hangingPunct="1">
              <a:spcBef>
                <a:spcPct val="0"/>
              </a:spcBef>
            </a:pPr>
            <a:r>
              <a:rPr lang="fr-FR" dirty="0" smtClean="0"/>
              <a:t>La seconde externe plus large entre l’insert en polyéthylène et la cupule.</a:t>
            </a:r>
          </a:p>
          <a:p>
            <a:pPr eaLnBrk="1" hangingPunct="1">
              <a:spcBef>
                <a:spcPct val="0"/>
              </a:spcBef>
            </a:pPr>
            <a:r>
              <a:rPr lang="fr-FR" dirty="0" smtClean="0"/>
              <a:t>En </a:t>
            </a:r>
            <a:r>
              <a:rPr lang="fr-FR" dirty="0"/>
              <a:t>pratique, la double mobilité fonctionne en agissant sur les deux facteurs principaux responsables de la luxation. En effet, non seulement il existe une augmentation de la distance parcourue par la tête avant de sortir de l’insert, et mais aussi, le bras de levier mis en action lorsque le col de la prothèse est en contact avec le bord de la cupule métallique est retardé ce qui diminue les risques de luxation.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884613" y="8686800"/>
            <a:ext cx="2971800" cy="455613"/>
          </a:xfrm>
          <a:prstGeom prst="rect">
            <a:avLst/>
          </a:prstGeom>
          <a:noFill/>
          <a:ln w="9525">
            <a:noFill/>
            <a:miter lim="800000"/>
            <a:headEnd/>
            <a:tailEnd/>
          </a:ln>
        </p:spPr>
        <p:txBody>
          <a:bodyPr lIns="99035" tIns="49518" rIns="99035" bIns="49518" anchor="b">
            <a:prstTxWarp prst="textNoShape">
              <a:avLst/>
            </a:prstTxWarp>
          </a:bodyPr>
          <a:lstStyle/>
          <a:p>
            <a:pPr algn="r" defTabSz="990600"/>
            <a:fld id="{65F4A9E5-C8C9-D440-ABDA-34DAE7FCB63B}" type="slidenum">
              <a:rPr lang="fr-FR" sz="1300">
                <a:latin typeface="Calibri" charset="0"/>
              </a:rPr>
              <a:pPr algn="r" defTabSz="990600"/>
              <a:t>8</a:t>
            </a:fld>
            <a:endParaRPr lang="fr-FR" sz="1300">
              <a:latin typeface="Calibri" charset="0"/>
            </a:endParaRPr>
          </a:p>
        </p:txBody>
      </p:sp>
      <p:sp>
        <p:nvSpPr>
          <p:cNvPr id="39939"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lIns="99035" tIns="49518" rIns="99035" bIns="49518" numCol="1" anchor="t" anchorCtr="0" compatLnSpc="1">
            <a:prstTxWarp prst="textNoShape">
              <a:avLst/>
            </a:prstTxWarp>
          </a:bodyPr>
          <a:lstStyle/>
          <a:p>
            <a:pPr eaLnBrk="1" hangingPunct="1">
              <a:spcBef>
                <a:spcPct val="0"/>
              </a:spcBef>
            </a:pPr>
            <a:r>
              <a:rPr lang="fr-FR"/>
              <a:t>Les résultats des cupules double mobilité sur la prévention de la luxation ont souvent été rapportés et confirment le bon fonctionnement de ce principe que ce soit dans les arthroplasties de première intention y compris chez les sujets de moins de 50 ans ou dans les fractures du col</a:t>
            </a:r>
          </a:p>
          <a:p>
            <a:pPr eaLnBrk="1" hangingPunct="1">
              <a:spcBef>
                <a:spcPct val="0"/>
              </a:spcBef>
            </a:pPr>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455613" fontAlgn="base">
              <a:spcBef>
                <a:spcPct val="0"/>
              </a:spcBef>
              <a:spcAft>
                <a:spcPct val="0"/>
              </a:spcAft>
              <a:defRPr/>
            </a:pPr>
            <a:fld id="{9B34FF3B-18E4-C44D-8619-CCE0DA1D7FA4}" type="slidenum">
              <a:rPr lang="fr-FR">
                <a:ea typeface="ＭＳ Ｐゴシック" charset="-128"/>
                <a:cs typeface="ＭＳ Ｐゴシック" charset="-128"/>
              </a:rPr>
              <a:pPr defTabSz="455613" fontAlgn="base">
                <a:spcBef>
                  <a:spcPct val="0"/>
                </a:spcBef>
                <a:spcAft>
                  <a:spcPct val="0"/>
                </a:spcAft>
                <a:defRPr/>
              </a:pPr>
              <a:t>9</a:t>
            </a:fld>
            <a:endParaRPr lang="fr-FR">
              <a:ea typeface="ＭＳ Ｐゴシック" charset="-128"/>
              <a:cs typeface="ＭＳ Ｐゴシック" charset="-128"/>
            </a:endParaRPr>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128000"/>
              </a:lnSpc>
              <a:spcBef>
                <a:spcPct val="0"/>
              </a:spcBef>
            </a:pPr>
            <a:r>
              <a:rPr lang="fr-FR"/>
              <a:t>Si chacune des 2 articulations avait sa mobilité entière et indépendante, il y aurait effectivement un risque important d'usure. </a:t>
            </a:r>
          </a:p>
          <a:p>
            <a:pPr eaLnBrk="1" hangingPunct="1">
              <a:lnSpc>
                <a:spcPct val="128000"/>
              </a:lnSpc>
              <a:spcBef>
                <a:spcPct val="0"/>
              </a:spcBef>
            </a:pPr>
            <a:endParaRPr lang="fr-FR"/>
          </a:p>
          <a:p>
            <a:pPr eaLnBrk="1" hangingPunct="1">
              <a:lnSpc>
                <a:spcPct val="128000"/>
              </a:lnSpc>
              <a:spcBef>
                <a:spcPct val="0"/>
              </a:spcBef>
            </a:pPr>
            <a:r>
              <a:rPr lang="fr-FR"/>
              <a:t>Mais en pratique les 2 articulations sont très dépendantes en phase dynamique (en charge et en mobilité) C’est la petite articulation qui est toujours la première à se mobiliser. La seconde articulation n'est sollicitée que secondairement et est donc très peu sollicitée, ce qui explique la faible usure à ce niveau. </a:t>
            </a:r>
          </a:p>
          <a:p>
            <a:pPr eaLnBrk="1" hangingPunct="1">
              <a:spcBef>
                <a:spcPct val="0"/>
              </a:spcBef>
            </a:pPr>
            <a:r>
              <a:rPr lang="fr-FR"/>
              <a:t>L’étude de l’école de Saint Etienne a d’ailleurs bien montré que l’usure mesurée avec les cotyles double mobilité peut être comparée à celle des cupules de Charnley.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5017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La survie de ces prothèse est tout à fait équivalente aux meilleurs résultats publiés avec la simple mobilité</a:t>
            </a:r>
          </a:p>
        </p:txBody>
      </p:sp>
      <p:sp>
        <p:nvSpPr>
          <p:cNvPr id="4" name="Espace réservé du numéro de diapositive 3"/>
          <p:cNvSpPr>
            <a:spLocks noGrp="1"/>
          </p:cNvSpPr>
          <p:nvPr>
            <p:ph type="sldNum" sz="quarter" idx="5"/>
          </p:nvPr>
        </p:nvSpPr>
        <p:spPr/>
        <p:txBody>
          <a:bodyPr/>
          <a:lstStyle/>
          <a:p>
            <a:pPr>
              <a:defRPr/>
            </a:pPr>
            <a:fld id="{D83AD8CF-4540-0A43-A10E-F5CE65B01917}" type="slidenum">
              <a:rPr lang="fr-FR" smtClean="0"/>
              <a:pPr>
                <a:defRPr/>
              </a:pPr>
              <a:t>10</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8" name="Titr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lstStyle>
          <a:p>
            <a:r>
              <a:rPr lang="fr-FR" smtClean="0"/>
              <a:t>Cliquez et modifiez le titre</a:t>
            </a:r>
            <a:endParaRPr lang="en-US"/>
          </a:p>
        </p:txBody>
      </p:sp>
      <p:sp>
        <p:nvSpPr>
          <p:cNvPr id="9" name="Sous-titr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smtClean="0"/>
              <a:t>Cliquez pour modifier le style des sous-titres du masque</a:t>
            </a:r>
            <a:endParaRPr lang="en-US"/>
          </a:p>
        </p:txBody>
      </p:sp>
      <p:sp>
        <p:nvSpPr>
          <p:cNvPr id="15" name="Espace réservé de la date 27"/>
          <p:cNvSpPr>
            <a:spLocks noGrp="1"/>
          </p:cNvSpPr>
          <p:nvPr>
            <p:ph type="dt" sz="half" idx="10"/>
          </p:nvPr>
        </p:nvSpPr>
        <p:spPr/>
        <p:txBody>
          <a:bodyPr/>
          <a:lstStyle>
            <a:lvl1pPr>
              <a:defRPr/>
            </a:lvl1pPr>
          </a:lstStyle>
          <a:p>
            <a:pPr>
              <a:defRPr/>
            </a:pPr>
            <a:endParaRPr lang="de-DE"/>
          </a:p>
        </p:txBody>
      </p:sp>
      <p:sp>
        <p:nvSpPr>
          <p:cNvPr id="16" name="Espace réservé du pied de page 16"/>
          <p:cNvSpPr>
            <a:spLocks noGrp="1"/>
          </p:cNvSpPr>
          <p:nvPr>
            <p:ph type="ftr" sz="quarter" idx="11"/>
          </p:nvPr>
        </p:nvSpPr>
        <p:spPr/>
        <p:txBody>
          <a:bodyPr/>
          <a:lstStyle>
            <a:lvl1pPr>
              <a:defRPr/>
            </a:lvl1pPr>
          </a:lstStyle>
          <a:p>
            <a:pPr>
              <a:defRPr/>
            </a:pPr>
            <a:endParaRPr lang="de-DE"/>
          </a:p>
        </p:txBody>
      </p:sp>
      <p:sp>
        <p:nvSpPr>
          <p:cNvPr id="17" name="Espace réservé du numéro de diapositive 28"/>
          <p:cNvSpPr>
            <a:spLocks noGrp="1"/>
          </p:cNvSpPr>
          <p:nvPr>
            <p:ph type="sldNum" sz="quarter" idx="12"/>
          </p:nvPr>
        </p:nvSpPr>
        <p:spPr/>
        <p:txBody>
          <a:bodyPr/>
          <a:lstStyle>
            <a:lvl1pPr>
              <a:defRPr/>
            </a:lvl1pPr>
          </a:lstStyle>
          <a:p>
            <a:pPr>
              <a:defRPr/>
            </a:pPr>
            <a:fld id="{815783A8-4911-7645-A8F9-173732931036}" type="slidenum">
              <a:rPr lang="de-DE"/>
              <a:pPr>
                <a:defRPr/>
              </a:pPr>
              <a:t>‹#›</a:t>
            </a:fld>
            <a:endParaRPr lang="de-DE"/>
          </a:p>
        </p:txBody>
      </p:sp>
    </p:spTree>
  </p:cSld>
  <p:clrMapOvr>
    <a:masterClrMapping/>
  </p:clrMapOvr>
  <p:transition xmlns:p14="http://schemas.microsoft.com/office/powerpoint/2010/main">
    <p:diamon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B48AE87A-D8E7-0448-A1AE-FB85E711FBDC}" type="slidenum">
              <a:rPr lang="fr-FR"/>
              <a:pPr>
                <a:defRPr/>
              </a:pPr>
              <a:t>‹#›</a:t>
            </a:fld>
            <a:endParaRPr lang="fr-FR"/>
          </a:p>
        </p:txBody>
      </p:sp>
    </p:spTree>
  </p:cSld>
  <p:clrMapOvr>
    <a:masterClrMapping/>
  </p:clrMapOvr>
  <p:transition xmlns:p14="http://schemas.microsoft.com/office/powerpoint/2010/main">
    <p:diamon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981200" cy="5851525"/>
          </a:xfrm>
        </p:spPr>
        <p:txBody>
          <a:bodyPr vert="eaVert" anchor="ctr"/>
          <a:lstStyle/>
          <a:p>
            <a:r>
              <a:rPr lang="fr-FR" smtClean="0"/>
              <a:t>Cliquez et modifiez le titre</a:t>
            </a:r>
            <a:endParaRPr lang="en-US"/>
          </a:p>
        </p:txBody>
      </p:sp>
      <p:sp>
        <p:nvSpPr>
          <p:cNvPr id="3" name="Espace réservé du texte vertical 2"/>
          <p:cNvSpPr>
            <a:spLocks noGrp="1"/>
          </p:cNvSpPr>
          <p:nvPr>
            <p:ph type="body" orient="vert" idx="1"/>
          </p:nvPr>
        </p:nvSpPr>
        <p:spPr>
          <a:xfrm>
            <a:off x="609600" y="274639"/>
            <a:ext cx="58674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7E1F471B-9E88-7C4D-9D46-1F083AB8CDAA}" type="slidenum">
              <a:rPr lang="fr-FR"/>
              <a:pPr>
                <a:defRPr/>
              </a:pPr>
              <a:t>‹#›</a:t>
            </a:fld>
            <a:endParaRPr lang="fr-FR"/>
          </a:p>
        </p:txBody>
      </p:sp>
    </p:spTree>
  </p:cSld>
  <p:clrMapOvr>
    <a:masterClrMapping/>
  </p:clrMapOvr>
  <p:transition xmlns:p14="http://schemas.microsoft.com/office/powerpoint/2010/main">
    <p:diamon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33413" y="1323975"/>
            <a:ext cx="8061325" cy="337661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5"/>
          <p:cNvSpPr>
            <a:spLocks noGrp="1" noChangeArrowheads="1"/>
          </p:cNvSpPr>
          <p:nvPr>
            <p:ph type="dt" sz="half" idx="10"/>
          </p:nvPr>
        </p:nvSpPr>
        <p:spPr>
          <a:xfrm>
            <a:off x="7378700" y="6464300"/>
            <a:ext cx="1073150" cy="323850"/>
          </a:xfrm>
        </p:spPr>
        <p:txBody>
          <a:bodyPr/>
          <a:lstStyle>
            <a:lvl1pPr defTabSz="457177" fontAlgn="auto">
              <a:spcBef>
                <a:spcPts val="0"/>
              </a:spcBef>
              <a:spcAft>
                <a:spcPts val="0"/>
              </a:spcAft>
              <a:defRPr sz="1800">
                <a:latin typeface="Arial"/>
                <a:ea typeface="+mn-ea"/>
                <a:cs typeface="+mn-cs"/>
              </a:defRPr>
            </a:lvl1pPr>
          </a:lstStyle>
          <a:p>
            <a:pPr>
              <a:defRPr/>
            </a:pPr>
            <a:endParaRPr lang="en-US" altLang="en-US" dirty="0"/>
          </a:p>
        </p:txBody>
      </p:sp>
      <p:sp>
        <p:nvSpPr>
          <p:cNvPr id="4" name="Rectangle 6"/>
          <p:cNvSpPr>
            <a:spLocks noGrp="1" noChangeArrowheads="1"/>
          </p:cNvSpPr>
          <p:nvPr>
            <p:ph type="sldNum" sz="quarter" idx="11"/>
          </p:nvPr>
        </p:nvSpPr>
        <p:spPr>
          <a:xfrm>
            <a:off x="495300" y="6464300"/>
            <a:ext cx="434975" cy="323850"/>
          </a:xfrm>
        </p:spPr>
        <p:txBody>
          <a:bodyPr/>
          <a:lstStyle>
            <a:lvl1pPr defTabSz="457177" fontAlgn="auto">
              <a:spcBef>
                <a:spcPts val="0"/>
              </a:spcBef>
              <a:spcAft>
                <a:spcPts val="0"/>
              </a:spcAft>
              <a:defRPr sz="1800" smtClean="0">
                <a:latin typeface="Arial"/>
                <a:ea typeface="+mn-ea"/>
                <a:cs typeface="+mn-cs"/>
              </a:defRPr>
            </a:lvl1pPr>
          </a:lstStyle>
          <a:p>
            <a:pPr>
              <a:defRPr/>
            </a:pPr>
            <a:fld id="{09AF2C18-04E8-2C4B-BC60-C1B0117376FB}" type="slidenum">
              <a:rPr lang="en-US" smtClean="0"/>
              <a:pPr>
                <a:defRPr/>
              </a:pPr>
              <a:t>‹#›</a:t>
            </a:fld>
            <a:endParaRPr lang="en-US" dirty="0"/>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en-US"/>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4C4B5D10-B9DC-FD46-A68B-C538771C296A}" type="slidenum">
              <a:rPr lang="fr-FR"/>
              <a:pPr>
                <a:defRPr/>
              </a:pPr>
              <a:t>‹#›</a:t>
            </a:fld>
            <a:endParaRPr lang="fr-FR"/>
          </a:p>
        </p:txBody>
      </p:sp>
    </p:spTree>
  </p:cSld>
  <p:clrMapOvr>
    <a:masterClrMapping/>
  </p:clrMapOvr>
  <p:transition xmlns:p14="http://schemas.microsoft.com/office/powerpoint/2010/main">
    <p:diamon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4" name="Forme libre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a:defRPr/>
            </a:pPr>
            <a:endParaRPr lang="en-US"/>
          </a:p>
        </p:txBody>
      </p:sp>
      <p:sp>
        <p:nvSpPr>
          <p:cNvPr id="5" name="Forme libre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a:defRPr/>
            </a:pPr>
            <a:endParaRPr lang="en-US"/>
          </a:p>
        </p:txBody>
      </p:sp>
      <p:sp>
        <p:nvSpPr>
          <p:cNvPr id="6" name="Forme libre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7" name="Forme libre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8" name="Forme libre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9" name="Forme libre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0" name="Forme libre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1" name="Forme libre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2" name="Forme libre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3" name="Forme libre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4" name="Forme libre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5" name="Forme libre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6" name="Forme libre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7" name="Forme libre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8" name="Forme libre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3" name="Espace réservé du texte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smtClean="0"/>
              <a:t>Cliquez pour modifier les styles du texte du masque</a:t>
            </a:r>
          </a:p>
        </p:txBody>
      </p:sp>
      <p:sp>
        <p:nvSpPr>
          <p:cNvPr id="2" name="Titre 1"/>
          <p:cNvSpPr>
            <a:spLocks noGrp="1"/>
          </p:cNvSpPr>
          <p:nvPr>
            <p:ph type="title"/>
          </p:nvPr>
        </p:nvSpPr>
        <p:spPr>
          <a:xfrm>
            <a:off x="706902" y="512064"/>
            <a:ext cx="8156448" cy="777240"/>
          </a:xfrm>
        </p:spPr>
        <p:txBody>
          <a:bodyPr tIns="64008"/>
          <a:lstStyle>
            <a:lvl1pPr algn="l">
              <a:buNone/>
              <a:defRPr sz="3800" b="0" cap="none" spc="-150" baseline="0"/>
            </a:lvl1pPr>
          </a:lstStyle>
          <a:p>
            <a:r>
              <a:rPr lang="fr-FR" smtClean="0"/>
              <a:t>Cliquez et modifiez le titre</a:t>
            </a:r>
            <a:endParaRPr lang="en-US"/>
          </a:p>
        </p:txBody>
      </p:sp>
      <p:sp>
        <p:nvSpPr>
          <p:cNvPr id="25" name="Espace réservé de la date 3"/>
          <p:cNvSpPr>
            <a:spLocks noGrp="1"/>
          </p:cNvSpPr>
          <p:nvPr>
            <p:ph type="dt" sz="half" idx="10"/>
          </p:nvPr>
        </p:nvSpPr>
        <p:spPr/>
        <p:txBody>
          <a:bodyPr/>
          <a:lstStyle>
            <a:lvl1pPr>
              <a:defRPr/>
            </a:lvl1pPr>
          </a:lstStyle>
          <a:p>
            <a:pPr>
              <a:defRPr/>
            </a:pPr>
            <a:endParaRPr lang="fr-FR"/>
          </a:p>
        </p:txBody>
      </p:sp>
      <p:sp>
        <p:nvSpPr>
          <p:cNvPr id="26" name="Espace réservé du pied de page 4"/>
          <p:cNvSpPr>
            <a:spLocks noGrp="1"/>
          </p:cNvSpPr>
          <p:nvPr>
            <p:ph type="ftr" sz="quarter" idx="11"/>
          </p:nvPr>
        </p:nvSpPr>
        <p:spPr/>
        <p:txBody>
          <a:bodyPr/>
          <a:lstStyle>
            <a:lvl1pPr>
              <a:defRPr/>
            </a:lvl1pPr>
          </a:lstStyle>
          <a:p>
            <a:pPr>
              <a:defRPr/>
            </a:pPr>
            <a:endParaRPr lang="fr-FR"/>
          </a:p>
        </p:txBody>
      </p:sp>
      <p:sp>
        <p:nvSpPr>
          <p:cNvPr id="27" name="Espace réservé du numéro de diapositive 5"/>
          <p:cNvSpPr>
            <a:spLocks noGrp="1"/>
          </p:cNvSpPr>
          <p:nvPr>
            <p:ph type="sldNum" sz="quarter" idx="12"/>
          </p:nvPr>
        </p:nvSpPr>
        <p:spPr/>
        <p:txBody>
          <a:bodyPr/>
          <a:lstStyle>
            <a:lvl1pPr>
              <a:defRPr/>
            </a:lvl1pPr>
          </a:lstStyle>
          <a:p>
            <a:pPr>
              <a:defRPr/>
            </a:pPr>
            <a:fld id="{6261CC09-D5AD-184A-A3CE-9AF8F814003F}" type="slidenum">
              <a:rPr lang="fr-FR"/>
              <a:pPr>
                <a:defRPr/>
              </a:pPr>
              <a:t>‹#›</a:t>
            </a:fld>
            <a:endParaRPr lang="fr-FR"/>
          </a:p>
        </p:txBody>
      </p:sp>
    </p:spTree>
  </p:cSld>
  <p:clrMapOvr>
    <a:masterClrMapping/>
  </p:clrMapOvr>
  <p:transition xmlns:p14="http://schemas.microsoft.com/office/powerpoint/2010/main">
    <p:diamon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512064"/>
            <a:ext cx="8229600" cy="914400"/>
          </a:xfrm>
        </p:spPr>
        <p:txBody>
          <a:bodyPr/>
          <a:lstStyle/>
          <a:p>
            <a:r>
              <a:rPr lang="fr-FR" smtClean="0"/>
              <a:t>Cliquez et modifiez le titre</a:t>
            </a:r>
            <a:endParaRPr lang="en-US"/>
          </a:p>
        </p:txBody>
      </p:sp>
      <p:sp>
        <p:nvSpPr>
          <p:cNvPr id="3" name="Espace réservé du contenu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lvl1pPr>
              <a:defRPr/>
            </a:lvl1pPr>
          </a:lstStyle>
          <a:p>
            <a:pPr>
              <a:defRPr/>
            </a:pPr>
            <a:endParaRPr lang="fr-FR"/>
          </a:p>
        </p:txBody>
      </p:sp>
      <p:sp>
        <p:nvSpPr>
          <p:cNvPr id="6" name="Espace réservé du pied de page 5"/>
          <p:cNvSpPr>
            <a:spLocks noGrp="1"/>
          </p:cNvSpPr>
          <p:nvPr>
            <p:ph type="ftr" sz="quarter" idx="11"/>
          </p:nvPr>
        </p:nvSpPr>
        <p:spPr/>
        <p:txBody>
          <a:bodyPr/>
          <a:lstStyle>
            <a:lvl1pPr>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a:lvl1pPr>
          </a:lstStyle>
          <a:p>
            <a:pPr>
              <a:defRPr/>
            </a:pPr>
            <a:fld id="{971B1E03-7C70-B843-AECF-73A1070C0781}" type="slidenum">
              <a:rPr lang="fr-FR"/>
              <a:pPr>
                <a:defRPr/>
              </a:pPr>
              <a:t>‹#›</a:t>
            </a:fld>
            <a:endParaRPr lang="fr-FR"/>
          </a:p>
        </p:txBody>
      </p:sp>
    </p:spTree>
  </p:cSld>
  <p:clrMapOvr>
    <a:masterClrMapping/>
  </p:clrMapOvr>
  <p:transition xmlns:p14="http://schemas.microsoft.com/office/powerpoint/2010/main">
    <p:diamon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2" name="Titre 1"/>
          <p:cNvSpPr>
            <a:spLocks noGrp="1"/>
          </p:cNvSpPr>
          <p:nvPr>
            <p:ph type="title"/>
          </p:nvPr>
        </p:nvSpPr>
        <p:spPr>
          <a:xfrm>
            <a:off x="504824" y="512064"/>
            <a:ext cx="7772400" cy="914400"/>
          </a:xfrm>
        </p:spPr>
        <p:txBody>
          <a:bodyPr/>
          <a:lstStyle>
            <a:lvl1pPr>
              <a:defRPr sz="4000"/>
            </a:lvl1pPr>
          </a:lstStyle>
          <a:p>
            <a:r>
              <a:rPr lang="fr-FR" smtClean="0"/>
              <a:t>Cliquez et modifiez le titre</a:t>
            </a:r>
            <a:endParaRPr lang="en-US"/>
          </a:p>
        </p:txBody>
      </p:sp>
      <p:sp>
        <p:nvSpPr>
          <p:cNvPr id="3" name="Espace réservé du texte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fr-FR" smtClean="0"/>
              <a:t>Cliquez pour modifier les styles du texte du masque</a:t>
            </a:r>
          </a:p>
        </p:txBody>
      </p:sp>
      <p:sp>
        <p:nvSpPr>
          <p:cNvPr id="4" name="Espace réservé du texte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fr-FR" smtClean="0"/>
              <a:t>Cliquez pour modifier les styles du texte du masque</a:t>
            </a:r>
          </a:p>
        </p:txBody>
      </p:sp>
      <p:sp>
        <p:nvSpPr>
          <p:cNvPr id="5" name="Espace réservé du contenu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contenu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7" name="Espace réservé de la date 6"/>
          <p:cNvSpPr>
            <a:spLocks noGrp="1"/>
          </p:cNvSpPr>
          <p:nvPr>
            <p:ph type="dt" sz="half" idx="10"/>
          </p:nvPr>
        </p:nvSpPr>
        <p:spPr/>
        <p:txBody>
          <a:bodyPr/>
          <a:lstStyle>
            <a:lvl1pPr>
              <a:defRPr/>
            </a:lvl1pPr>
          </a:lstStyle>
          <a:p>
            <a:pPr>
              <a:defRPr/>
            </a:pPr>
            <a:endParaRPr lang="fr-FR"/>
          </a:p>
        </p:txBody>
      </p:sp>
      <p:sp>
        <p:nvSpPr>
          <p:cNvPr id="18" name="Espace réservé du pied de page 7"/>
          <p:cNvSpPr>
            <a:spLocks noGrp="1"/>
          </p:cNvSpPr>
          <p:nvPr>
            <p:ph type="ftr" sz="quarter" idx="11"/>
          </p:nvPr>
        </p:nvSpPr>
        <p:spPr/>
        <p:txBody>
          <a:bodyPr/>
          <a:lstStyle>
            <a:lvl1pPr>
              <a:defRPr/>
            </a:lvl1pPr>
          </a:lstStyle>
          <a:p>
            <a:pPr>
              <a:defRPr/>
            </a:pPr>
            <a:endParaRPr lang="fr-FR"/>
          </a:p>
        </p:txBody>
      </p:sp>
      <p:sp>
        <p:nvSpPr>
          <p:cNvPr id="19" name="Espace réservé du numéro de diapositive 8"/>
          <p:cNvSpPr>
            <a:spLocks noGrp="1"/>
          </p:cNvSpPr>
          <p:nvPr>
            <p:ph type="sldNum" sz="quarter" idx="12"/>
          </p:nvPr>
        </p:nvSpPr>
        <p:spPr/>
        <p:txBody>
          <a:bodyPr/>
          <a:lstStyle>
            <a:lvl1pPr>
              <a:defRPr/>
            </a:lvl1pPr>
          </a:lstStyle>
          <a:p>
            <a:pPr>
              <a:defRPr/>
            </a:pPr>
            <a:fld id="{7A33405E-500B-7D4F-AA80-75B30941C483}" type="slidenum">
              <a:rPr lang="fr-FR"/>
              <a:pPr>
                <a:defRPr/>
              </a:pPr>
              <a:t>‹#›</a:t>
            </a:fld>
            <a:endParaRPr lang="fr-FR"/>
          </a:p>
        </p:txBody>
      </p:sp>
    </p:spTree>
  </p:cSld>
  <p:clrMapOvr>
    <a:masterClrMapping/>
  </p:clrMapOvr>
  <p:transition xmlns:p14="http://schemas.microsoft.com/office/powerpoint/2010/main">
    <p:diamon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914400" y="512064"/>
            <a:ext cx="7772400" cy="914400"/>
          </a:xfrm>
        </p:spPr>
        <p:txBody>
          <a:bodyPr/>
          <a:lstStyle>
            <a:lvl1pPr>
              <a:defRPr sz="4000" cap="none" baseline="0"/>
            </a:lvl1pPr>
          </a:lstStyle>
          <a:p>
            <a:r>
              <a:rPr lang="fr-FR" smtClean="0"/>
              <a:t>Cliquez et modifiez le titre</a:t>
            </a:r>
            <a:endParaRPr lang="en-US"/>
          </a:p>
        </p:txBody>
      </p:sp>
      <p:sp>
        <p:nvSpPr>
          <p:cNvPr id="3" name="Espace réservé de la date 13"/>
          <p:cNvSpPr>
            <a:spLocks noGrp="1"/>
          </p:cNvSpPr>
          <p:nvPr>
            <p:ph type="dt" sz="half" idx="10"/>
          </p:nvPr>
        </p:nvSpPr>
        <p:spPr/>
        <p:txBody>
          <a:bodyPr/>
          <a:lstStyle>
            <a:lvl1pPr>
              <a:defRPr/>
            </a:lvl1pPr>
          </a:lstStyle>
          <a:p>
            <a:pPr>
              <a:defRPr/>
            </a:pPr>
            <a:endParaRPr lang="fr-FR"/>
          </a:p>
        </p:txBody>
      </p:sp>
      <p:sp>
        <p:nvSpPr>
          <p:cNvPr id="4" name="Espace réservé du pied de page 2"/>
          <p:cNvSpPr>
            <a:spLocks noGrp="1"/>
          </p:cNvSpPr>
          <p:nvPr>
            <p:ph type="ftr" sz="quarter" idx="11"/>
          </p:nvPr>
        </p:nvSpPr>
        <p:spPr/>
        <p:txBody>
          <a:bodyPr/>
          <a:lstStyle>
            <a:lvl1pPr>
              <a:defRPr/>
            </a:lvl1pPr>
          </a:lstStyle>
          <a:p>
            <a:pPr>
              <a:defRPr/>
            </a:pPr>
            <a:endParaRPr lang="fr-FR"/>
          </a:p>
        </p:txBody>
      </p:sp>
      <p:sp>
        <p:nvSpPr>
          <p:cNvPr id="5" name="Espace réservé du numéro de diapositive 22"/>
          <p:cNvSpPr>
            <a:spLocks noGrp="1"/>
          </p:cNvSpPr>
          <p:nvPr>
            <p:ph type="sldNum" sz="quarter" idx="12"/>
          </p:nvPr>
        </p:nvSpPr>
        <p:spPr/>
        <p:txBody>
          <a:bodyPr/>
          <a:lstStyle>
            <a:lvl1pPr>
              <a:defRPr/>
            </a:lvl1pPr>
          </a:lstStyle>
          <a:p>
            <a:pPr>
              <a:defRPr/>
            </a:pPr>
            <a:fld id="{E35D68ED-E17E-6543-A549-BAE30DF5A51D}" type="slidenum">
              <a:rPr lang="fr-FR"/>
              <a:pPr>
                <a:defRPr/>
              </a:pPr>
              <a:t>‹#›</a:t>
            </a:fld>
            <a:endParaRPr lang="fr-FR"/>
          </a:p>
        </p:txBody>
      </p:sp>
    </p:spTree>
  </p:cSld>
  <p:clrMapOvr>
    <a:masterClrMapping/>
  </p:clrMapOvr>
  <p:transition xmlns:p14="http://schemas.microsoft.com/office/powerpoint/2010/main">
    <p:diamon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endParaRPr lang="fr-FR"/>
          </a:p>
        </p:txBody>
      </p:sp>
      <p:sp>
        <p:nvSpPr>
          <p:cNvPr id="3" name="Espace réservé du pied de page 2"/>
          <p:cNvSpPr>
            <a:spLocks noGrp="1"/>
          </p:cNvSpPr>
          <p:nvPr>
            <p:ph type="ftr" sz="quarter" idx="11"/>
          </p:nvPr>
        </p:nvSpPr>
        <p:spPr/>
        <p:txBody>
          <a:bodyPr/>
          <a:lstStyle>
            <a:lvl1pPr>
              <a:defRPr/>
            </a:lvl1pPr>
          </a:lstStyle>
          <a:p>
            <a:pPr>
              <a:defRPr/>
            </a:pPr>
            <a:endParaRPr lang="fr-FR"/>
          </a:p>
        </p:txBody>
      </p:sp>
      <p:sp>
        <p:nvSpPr>
          <p:cNvPr id="4" name="Espace réservé du numéro de diapositive 3"/>
          <p:cNvSpPr>
            <a:spLocks noGrp="1"/>
          </p:cNvSpPr>
          <p:nvPr>
            <p:ph type="sldNum" sz="quarter" idx="12"/>
          </p:nvPr>
        </p:nvSpPr>
        <p:spPr/>
        <p:txBody>
          <a:bodyPr/>
          <a:lstStyle>
            <a:lvl1pPr>
              <a:defRPr/>
            </a:lvl1pPr>
          </a:lstStyle>
          <a:p>
            <a:pPr>
              <a:defRPr/>
            </a:pPr>
            <a:fld id="{DF7335D5-710F-A542-B4F3-3B21C623228F}" type="slidenum">
              <a:rPr lang="fr-FR"/>
              <a:pPr>
                <a:defRPr/>
              </a:pPr>
              <a:t>‹#›</a:t>
            </a:fld>
            <a:endParaRPr lang="fr-FR"/>
          </a:p>
        </p:txBody>
      </p:sp>
    </p:spTree>
  </p:cSld>
  <p:clrMapOvr>
    <a:masterClrMapping/>
  </p:clrMapOvr>
  <p:transition xmlns:p14="http://schemas.microsoft.com/office/powerpoint/2010/main">
    <p:diamon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85800" y="273050"/>
            <a:ext cx="8229600" cy="1162050"/>
          </a:xfrm>
        </p:spPr>
        <p:txBody>
          <a:bodyPr anchor="ctr"/>
          <a:lstStyle>
            <a:lvl1pPr algn="l">
              <a:buNone/>
              <a:defRPr sz="3600" b="0"/>
            </a:lvl1pPr>
          </a:lstStyle>
          <a:p>
            <a:r>
              <a:rPr lang="fr-FR" smtClean="0"/>
              <a:t>Cliquez et modifiez le titre</a:t>
            </a:r>
            <a:endParaRPr lang="en-US"/>
          </a:p>
        </p:txBody>
      </p:sp>
      <p:sp>
        <p:nvSpPr>
          <p:cNvPr id="3" name="Espace réservé du texte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fr-FR" smtClean="0"/>
              <a:t>Cliquez pour modifier les styles du texte du masque</a:t>
            </a:r>
          </a:p>
        </p:txBody>
      </p:sp>
      <p:sp>
        <p:nvSpPr>
          <p:cNvPr id="4" name="Espace réservé du contenu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13"/>
          <p:cNvSpPr>
            <a:spLocks noGrp="1"/>
          </p:cNvSpPr>
          <p:nvPr>
            <p:ph type="dt" sz="half" idx="10"/>
          </p:nvPr>
        </p:nvSpPr>
        <p:spPr/>
        <p:txBody>
          <a:bodyPr/>
          <a:lstStyle>
            <a:lvl1pPr>
              <a:defRPr/>
            </a:lvl1pPr>
          </a:lstStyle>
          <a:p>
            <a:pPr>
              <a:defRPr/>
            </a:pPr>
            <a:endParaRPr lang="fr-FR"/>
          </a:p>
        </p:txBody>
      </p:sp>
      <p:sp>
        <p:nvSpPr>
          <p:cNvPr id="6" name="Espace réservé du pied de page 2"/>
          <p:cNvSpPr>
            <a:spLocks noGrp="1"/>
          </p:cNvSpPr>
          <p:nvPr>
            <p:ph type="ftr" sz="quarter" idx="11"/>
          </p:nvPr>
        </p:nvSpPr>
        <p:spPr/>
        <p:txBody>
          <a:bodyPr/>
          <a:lstStyle>
            <a:lvl1pPr>
              <a:defRPr/>
            </a:lvl1pPr>
          </a:lstStyle>
          <a:p>
            <a:pPr>
              <a:defRPr/>
            </a:pPr>
            <a:endParaRPr lang="fr-FR"/>
          </a:p>
        </p:txBody>
      </p:sp>
      <p:sp>
        <p:nvSpPr>
          <p:cNvPr id="7" name="Espace réservé du numéro de diapositive 22"/>
          <p:cNvSpPr>
            <a:spLocks noGrp="1"/>
          </p:cNvSpPr>
          <p:nvPr>
            <p:ph type="sldNum" sz="quarter" idx="12"/>
          </p:nvPr>
        </p:nvSpPr>
        <p:spPr/>
        <p:txBody>
          <a:bodyPr/>
          <a:lstStyle>
            <a:lvl1pPr>
              <a:defRPr/>
            </a:lvl1pPr>
          </a:lstStyle>
          <a:p>
            <a:pPr>
              <a:defRPr/>
            </a:pPr>
            <a:fld id="{DA063E72-35B8-414E-8DBC-BA382BBD5FB8}" type="slidenum">
              <a:rPr lang="fr-FR"/>
              <a:pPr>
                <a:defRPr/>
              </a:pPr>
              <a:t>‹#›</a:t>
            </a:fld>
            <a:endParaRPr lang="fr-FR"/>
          </a:p>
        </p:txBody>
      </p:sp>
    </p:spTree>
  </p:cSld>
  <p:clrMapOvr>
    <a:masterClrMapping/>
  </p:clrMapOvr>
  <p:transition xmlns:p14="http://schemas.microsoft.com/office/powerpoint/2010/main">
    <p:diamon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cxnSp>
        <p:nvCxnSpPr>
          <p:cNvPr id="6" name="Connecteur droit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er 19"/>
          <p:cNvGrpSpPr>
            <a:grpSpLocks/>
          </p:cNvGrpSpPr>
          <p:nvPr/>
        </p:nvGrpSpPr>
        <p:grpSpPr bwMode="auto">
          <a:xfrm rot="5400000">
            <a:off x="8515351" y="1219200"/>
            <a:ext cx="131762" cy="128587"/>
            <a:chOff x="6668087" y="1297746"/>
            <a:chExt cx="161840" cy="156602"/>
          </a:xfrm>
        </p:grpSpPr>
        <p:cxnSp>
          <p:nvCxnSpPr>
            <p:cNvPr id="8" name="Connecteur droit 7"/>
            <p:cNvCxnSpPr/>
            <p:nvPr/>
          </p:nvCxnSpPr>
          <p:spPr>
            <a:xfrm rot="16200000">
              <a:off x="6661643" y="1302241"/>
              <a:ext cx="88935" cy="7994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rot="16200000" flipV="1">
              <a:off x="6683248" y="1393448"/>
              <a:ext cx="125669"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Connecteur droit 9"/>
            <p:cNvCxnSpPr/>
            <p:nvPr/>
          </p:nvCxnSpPr>
          <p:spPr>
            <a:xfrm rot="5400000" flipH="1">
              <a:off x="6742563" y="13012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er 25"/>
          <p:cNvGrpSpPr>
            <a:grpSpLocks/>
          </p:cNvGrpSpPr>
          <p:nvPr/>
        </p:nvGrpSpPr>
        <p:grpSpPr bwMode="auto">
          <a:xfrm rot="5400000">
            <a:off x="8667751" y="1371600"/>
            <a:ext cx="131762" cy="128587"/>
            <a:chOff x="6668087" y="1297746"/>
            <a:chExt cx="161840" cy="156602"/>
          </a:xfrm>
        </p:grpSpPr>
        <p:cxnSp>
          <p:nvCxnSpPr>
            <p:cNvPr id="12" name="Connecteur droit 11"/>
            <p:cNvCxnSpPr/>
            <p:nvPr/>
          </p:nvCxnSpPr>
          <p:spPr>
            <a:xfrm rot="16200000">
              <a:off x="6661643" y="1302241"/>
              <a:ext cx="88935" cy="7994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Connecteur droit 12"/>
            <p:cNvCxnSpPr/>
            <p:nvPr/>
          </p:nvCxnSpPr>
          <p:spPr>
            <a:xfrm rot="16200000" flipV="1">
              <a:off x="6683248" y="1393448"/>
              <a:ext cx="125669"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rot="5400000" flipH="1">
              <a:off x="6742563" y="13012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er 29"/>
          <p:cNvGrpSpPr>
            <a:grpSpLocks/>
          </p:cNvGrpSpPr>
          <p:nvPr/>
        </p:nvGrpSpPr>
        <p:grpSpPr bwMode="auto">
          <a:xfrm rot="5400000">
            <a:off x="8320087" y="1474788"/>
            <a:ext cx="131763" cy="128588"/>
            <a:chOff x="6668087" y="1297746"/>
            <a:chExt cx="161840" cy="156602"/>
          </a:xfrm>
        </p:grpSpPr>
        <p:cxnSp>
          <p:nvCxnSpPr>
            <p:cNvPr id="16" name="Connecteur droit 15"/>
            <p:cNvCxnSpPr/>
            <p:nvPr/>
          </p:nvCxnSpPr>
          <p:spPr>
            <a:xfrm rot="16200000">
              <a:off x="6661642" y="1302240"/>
              <a:ext cx="88934" cy="79944"/>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p:nvCxnSpPr>
          <p:spPr>
            <a:xfrm rot="16200000" flipV="1">
              <a:off x="6683248" y="1393447"/>
              <a:ext cx="125667"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rot="5400000" flipH="1">
              <a:off x="6742562" y="1301265"/>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re 1"/>
          <p:cNvSpPr>
            <a:spLocks noGrp="1"/>
          </p:cNvSpPr>
          <p:nvPr>
            <p:ph type="title"/>
          </p:nvPr>
        </p:nvSpPr>
        <p:spPr bwMode="grayWhite">
          <a:xfrm>
            <a:off x="914400" y="441251"/>
            <a:ext cx="6858000" cy="701749"/>
          </a:xfrm>
        </p:spPr>
        <p:txBody>
          <a:bodyPr anchor="b"/>
          <a:lstStyle>
            <a:lvl1pPr algn="l">
              <a:buNone/>
              <a:defRPr sz="2100" b="0"/>
            </a:lvl1pPr>
          </a:lstStyle>
          <a:p>
            <a:r>
              <a:rPr lang="fr-FR" smtClean="0"/>
              <a:t>Cliquez et modifiez le titre</a:t>
            </a:r>
            <a:endParaRPr lang="en-US"/>
          </a:p>
        </p:txBody>
      </p:sp>
      <p:sp>
        <p:nvSpPr>
          <p:cNvPr id="3" name="Espace réservé pour une image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lstStyle>
          <a:p>
            <a:pPr lvl="0"/>
            <a:r>
              <a:rPr lang="fr-FR" noProof="0" smtClean="0"/>
              <a:t>Cliquez sur l'icône pour ajouter une image</a:t>
            </a:r>
            <a:endParaRPr lang="en-US" noProof="0"/>
          </a:p>
        </p:txBody>
      </p:sp>
      <p:sp>
        <p:nvSpPr>
          <p:cNvPr id="4" name="Espace réservé du texte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lstStyle>
          <a:p>
            <a:pPr lvl="0"/>
            <a:r>
              <a:rPr lang="fr-FR" smtClean="0"/>
              <a:t>Cliquez pour modifier les styles du texte du masque</a:t>
            </a:r>
          </a:p>
        </p:txBody>
      </p:sp>
      <p:sp>
        <p:nvSpPr>
          <p:cNvPr id="19" name="Espace réservé de la date 4"/>
          <p:cNvSpPr>
            <a:spLocks noGrp="1"/>
          </p:cNvSpPr>
          <p:nvPr>
            <p:ph type="dt" sz="half" idx="10"/>
          </p:nvPr>
        </p:nvSpPr>
        <p:spPr>
          <a:xfrm>
            <a:off x="6477000" y="55563"/>
            <a:ext cx="2133600" cy="365125"/>
          </a:xfrm>
        </p:spPr>
        <p:txBody>
          <a:bodyPr/>
          <a:lstStyle>
            <a:lvl1pPr>
              <a:defRPr/>
            </a:lvl1pPr>
          </a:lstStyle>
          <a:p>
            <a:pPr>
              <a:defRPr/>
            </a:pPr>
            <a:endParaRPr lang="fr-FR"/>
          </a:p>
        </p:txBody>
      </p:sp>
      <p:sp>
        <p:nvSpPr>
          <p:cNvPr id="20" name="Espace réservé du pied de page 5"/>
          <p:cNvSpPr>
            <a:spLocks noGrp="1"/>
          </p:cNvSpPr>
          <p:nvPr>
            <p:ph type="ftr" sz="quarter" idx="11"/>
          </p:nvPr>
        </p:nvSpPr>
        <p:spPr>
          <a:xfrm>
            <a:off x="914400" y="55563"/>
            <a:ext cx="5562600" cy="365125"/>
          </a:xfrm>
        </p:spPr>
        <p:txBody>
          <a:bodyPr/>
          <a:lstStyle>
            <a:lvl1pPr>
              <a:defRPr/>
            </a:lvl1pPr>
          </a:lstStyle>
          <a:p>
            <a:pPr>
              <a:defRPr/>
            </a:pPr>
            <a:endParaRPr lang="fr-FR"/>
          </a:p>
        </p:txBody>
      </p:sp>
      <p:sp>
        <p:nvSpPr>
          <p:cNvPr id="21" name="Espace réservé du numéro de diapositive 6"/>
          <p:cNvSpPr>
            <a:spLocks noGrp="1"/>
          </p:cNvSpPr>
          <p:nvPr>
            <p:ph type="sldNum" sz="quarter" idx="12"/>
          </p:nvPr>
        </p:nvSpPr>
        <p:spPr>
          <a:xfrm>
            <a:off x="8610600" y="55563"/>
            <a:ext cx="457200" cy="365125"/>
          </a:xfrm>
        </p:spPr>
        <p:txBody>
          <a:bodyPr/>
          <a:lstStyle>
            <a:lvl1pPr>
              <a:defRPr/>
            </a:lvl1pPr>
          </a:lstStyle>
          <a:p>
            <a:pPr>
              <a:defRPr/>
            </a:pPr>
            <a:fld id="{88D0A8DC-F614-764D-B216-F2D7AC92C347}" type="slidenum">
              <a:rPr lang="fr-FR"/>
              <a:pPr>
                <a:defRPr/>
              </a:pPr>
              <a:t>‹#›</a:t>
            </a:fld>
            <a:endParaRPr lang="fr-FR"/>
          </a:p>
        </p:txBody>
      </p:sp>
    </p:spTree>
  </p:cSld>
  <p:clrMapOvr>
    <a:masterClrMapping/>
  </p:clrMapOvr>
  <p:transition xmlns:p14="http://schemas.microsoft.com/office/powerpoint/2010/main">
    <p:diamond/>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22" name="Espace réservé du titre 21"/>
          <p:cNvSpPr>
            <a:spLocks noGrp="1"/>
          </p:cNvSpPr>
          <p:nvPr>
            <p:ph type="title"/>
          </p:nvPr>
        </p:nvSpPr>
        <p:spPr>
          <a:xfrm>
            <a:off x="914400" y="512763"/>
            <a:ext cx="7772400" cy="914400"/>
          </a:xfrm>
          <a:prstGeom prst="rect">
            <a:avLst/>
          </a:prstGeom>
        </p:spPr>
        <p:txBody>
          <a:bodyPr vert="horz" anchor="t">
            <a:noAutofit/>
          </a:bodyPr>
          <a:lstStyle/>
          <a:p>
            <a:r>
              <a:rPr lang="fr-FR" dirty="0" smtClean="0"/>
              <a:t>Cliquez et modifiez le titre</a:t>
            </a:r>
            <a:endParaRPr lang="en-US" dirty="0"/>
          </a:p>
        </p:txBody>
      </p:sp>
      <p:sp>
        <p:nvSpPr>
          <p:cNvPr id="1036" name="Espace réservé du texte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4" name="Espace réservé de la date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lstStyle>
          <a:p>
            <a:pPr>
              <a:defRPr/>
            </a:pPr>
            <a:endParaRPr lang="fr-FR"/>
          </a:p>
        </p:txBody>
      </p:sp>
      <p:sp>
        <p:nvSpPr>
          <p:cNvPr id="3" name="Espace réservé du pied de page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lstStyle>
          <a:p>
            <a:pPr>
              <a:defRPr/>
            </a:pPr>
            <a:endParaRPr lang="fr-FR"/>
          </a:p>
        </p:txBody>
      </p:sp>
      <p:sp>
        <p:nvSpPr>
          <p:cNvPr id="23" name="Espace réservé du numéro de diapositive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smtClean="0">
                <a:solidFill>
                  <a:schemeClr val="tx2"/>
                </a:solidFill>
              </a:defRPr>
            </a:lvl1pPr>
          </a:lstStyle>
          <a:p>
            <a:pPr>
              <a:defRPr/>
            </a:pPr>
            <a:fld id="{9358A5E3-967E-9347-AFD0-89A951C5F10B}" type="slidenum">
              <a:rPr lang="fr-FR"/>
              <a:pPr>
                <a:defRPr/>
              </a:pPr>
              <a:t>‹#›</a:t>
            </a:fld>
            <a:endParaRPr lang="fr-FR"/>
          </a:p>
        </p:txBody>
      </p:sp>
    </p:spTree>
  </p:cSld>
  <p:clrMap bg1="dk1" tx1="lt1" bg2="dk2" tx2="lt2" accent1="accent1" accent2="accent2" accent3="accent3" accent4="accent4" accent5="accent5" accent6="accent6" hlink="hlink" folHlink="folHlink"/>
  <p:sldLayoutIdLst>
    <p:sldLayoutId id="2147484285" r:id="rId1"/>
    <p:sldLayoutId id="2147484280" r:id="rId2"/>
    <p:sldLayoutId id="2147484286" r:id="rId3"/>
    <p:sldLayoutId id="2147484287" r:id="rId4"/>
    <p:sldLayoutId id="2147484288" r:id="rId5"/>
    <p:sldLayoutId id="2147484281" r:id="rId6"/>
    <p:sldLayoutId id="2147484289" r:id="rId7"/>
    <p:sldLayoutId id="2147484282" r:id="rId8"/>
    <p:sldLayoutId id="2147484290" r:id="rId9"/>
    <p:sldLayoutId id="2147484283" r:id="rId10"/>
    <p:sldLayoutId id="2147484284" r:id="rId11"/>
    <p:sldLayoutId id="2147484291" r:id="rId12"/>
  </p:sldLayoutIdLst>
  <p:transition xmlns:p14="http://schemas.microsoft.com/office/powerpoint/2010/main">
    <p:diamond/>
  </p:transition>
  <p:timing>
    <p:tnLst>
      <p:par>
        <p:cTn xmlns:p14="http://schemas.microsoft.com/office/powerpoint/2010/main" id="1" dur="indefinite" restart="never" nodeType="tmRoot"/>
      </p:par>
    </p:tnLst>
  </p:timing>
  <p:txStyles>
    <p:titleStyle>
      <a:lvl1pPr algn="l" rtl="0" fontAlgn="base">
        <a:spcBef>
          <a:spcPct val="0"/>
        </a:spcBef>
        <a:spcAft>
          <a:spcPct val="0"/>
        </a:spcAft>
        <a:defRPr sz="4000" kern="1200" spc="-100">
          <a:solidFill>
            <a:srgbClr val="C1EEFF"/>
          </a:solidFill>
          <a:latin typeface="Arial"/>
          <a:ea typeface="ＭＳ Ｐゴシック" charset="-128"/>
          <a:cs typeface="ＭＳ Ｐゴシック" charset="-128"/>
        </a:defRPr>
      </a:lvl1pPr>
      <a:lvl2pPr algn="l" rtl="0" fontAlgn="base">
        <a:spcBef>
          <a:spcPct val="0"/>
        </a:spcBef>
        <a:spcAft>
          <a:spcPct val="0"/>
        </a:spcAft>
        <a:defRPr sz="4000">
          <a:solidFill>
            <a:srgbClr val="C1EEFF"/>
          </a:solidFill>
          <a:latin typeface="Consolas" charset="0"/>
          <a:ea typeface="ＭＳ Ｐゴシック" charset="-128"/>
          <a:cs typeface="ＭＳ Ｐゴシック" charset="-128"/>
        </a:defRPr>
      </a:lvl2pPr>
      <a:lvl3pPr algn="l" rtl="0" fontAlgn="base">
        <a:spcBef>
          <a:spcPct val="0"/>
        </a:spcBef>
        <a:spcAft>
          <a:spcPct val="0"/>
        </a:spcAft>
        <a:defRPr sz="4000">
          <a:solidFill>
            <a:srgbClr val="C1EEFF"/>
          </a:solidFill>
          <a:latin typeface="Consolas" charset="0"/>
          <a:ea typeface="ＭＳ Ｐゴシック" charset="-128"/>
          <a:cs typeface="ＭＳ Ｐゴシック" charset="-128"/>
        </a:defRPr>
      </a:lvl3pPr>
      <a:lvl4pPr algn="l" rtl="0" fontAlgn="base">
        <a:spcBef>
          <a:spcPct val="0"/>
        </a:spcBef>
        <a:spcAft>
          <a:spcPct val="0"/>
        </a:spcAft>
        <a:defRPr sz="4000">
          <a:solidFill>
            <a:srgbClr val="C1EEFF"/>
          </a:solidFill>
          <a:latin typeface="Consolas" charset="0"/>
          <a:ea typeface="ＭＳ Ｐゴシック" charset="-128"/>
          <a:cs typeface="ＭＳ Ｐゴシック" charset="-128"/>
        </a:defRPr>
      </a:lvl4pPr>
      <a:lvl5pPr algn="l" rtl="0" fontAlgn="base">
        <a:spcBef>
          <a:spcPct val="0"/>
        </a:spcBef>
        <a:spcAft>
          <a:spcPct val="0"/>
        </a:spcAft>
        <a:defRPr sz="4000">
          <a:solidFill>
            <a:srgbClr val="C1EEFF"/>
          </a:solidFill>
          <a:latin typeface="Consolas" charset="0"/>
          <a:ea typeface="ＭＳ Ｐゴシック" charset="-128"/>
          <a:cs typeface="ＭＳ Ｐゴシック" charset="-128"/>
        </a:defRPr>
      </a:lvl5pPr>
      <a:lvl6pPr marL="457200" algn="l" rtl="0" fontAlgn="base">
        <a:spcBef>
          <a:spcPct val="0"/>
        </a:spcBef>
        <a:spcAft>
          <a:spcPct val="0"/>
        </a:spcAft>
        <a:defRPr sz="4000">
          <a:solidFill>
            <a:srgbClr val="C1EEFF"/>
          </a:solidFill>
          <a:latin typeface="Consolas" charset="0"/>
          <a:ea typeface="ＭＳ Ｐゴシック" charset="-128"/>
          <a:cs typeface="ＭＳ Ｐゴシック" charset="-128"/>
        </a:defRPr>
      </a:lvl6pPr>
      <a:lvl7pPr marL="914400" algn="l" rtl="0" fontAlgn="base">
        <a:spcBef>
          <a:spcPct val="0"/>
        </a:spcBef>
        <a:spcAft>
          <a:spcPct val="0"/>
        </a:spcAft>
        <a:defRPr sz="4000">
          <a:solidFill>
            <a:srgbClr val="C1EEFF"/>
          </a:solidFill>
          <a:latin typeface="Consolas" charset="0"/>
          <a:ea typeface="ＭＳ Ｐゴシック" charset="-128"/>
          <a:cs typeface="ＭＳ Ｐゴシック" charset="-128"/>
        </a:defRPr>
      </a:lvl7pPr>
      <a:lvl8pPr marL="1371600" algn="l" rtl="0" fontAlgn="base">
        <a:spcBef>
          <a:spcPct val="0"/>
        </a:spcBef>
        <a:spcAft>
          <a:spcPct val="0"/>
        </a:spcAft>
        <a:defRPr sz="4000">
          <a:solidFill>
            <a:srgbClr val="C1EEFF"/>
          </a:solidFill>
          <a:latin typeface="Consolas" charset="0"/>
          <a:ea typeface="ＭＳ Ｐゴシック" charset="-128"/>
          <a:cs typeface="ＭＳ Ｐゴシック" charset="-128"/>
        </a:defRPr>
      </a:lvl8pPr>
      <a:lvl9pPr marL="1828800" algn="l" rtl="0" fontAlgn="base">
        <a:spcBef>
          <a:spcPct val="0"/>
        </a:spcBef>
        <a:spcAft>
          <a:spcPct val="0"/>
        </a:spcAft>
        <a:defRPr sz="4000">
          <a:solidFill>
            <a:srgbClr val="C1EEFF"/>
          </a:solidFill>
          <a:latin typeface="Consolas" charset="0"/>
          <a:ea typeface="ＭＳ Ｐゴシック" charset="-128"/>
          <a:cs typeface="ＭＳ Ｐゴシック" charset="-128"/>
        </a:defRPr>
      </a:lvl9pPr>
    </p:titleStyle>
    <p:bodyStyle>
      <a:lvl1pPr marL="411163" indent="-342900" algn="l" rtl="0" fontAlgn="base">
        <a:spcBef>
          <a:spcPts val="700"/>
        </a:spcBef>
        <a:spcAft>
          <a:spcPct val="0"/>
        </a:spcAft>
        <a:buClr>
          <a:schemeClr val="tx2"/>
        </a:buClr>
        <a:buSzPct val="95000"/>
        <a:buFont typeface="Wingdings" charset="2"/>
        <a:buChar char=""/>
        <a:defRPr sz="3000" kern="1200">
          <a:solidFill>
            <a:schemeClr val="tx1"/>
          </a:solidFill>
          <a:latin typeface="Arial"/>
          <a:ea typeface="ＭＳ Ｐゴシック" charset="-128"/>
          <a:cs typeface="ＭＳ Ｐゴシック" charset="-128"/>
        </a:defRPr>
      </a:lvl1pPr>
      <a:lvl2pPr marL="739775" indent="-285750" algn="l" rtl="0" fontAlgn="base">
        <a:spcBef>
          <a:spcPct val="20000"/>
        </a:spcBef>
        <a:spcAft>
          <a:spcPct val="0"/>
        </a:spcAft>
        <a:buClr>
          <a:schemeClr val="accent2"/>
        </a:buClr>
        <a:buSzPct val="90000"/>
        <a:buFont typeface="Wingdings" charset="2"/>
        <a:buChar char=""/>
        <a:defRPr sz="2600" kern="1200">
          <a:solidFill>
            <a:schemeClr val="tx1"/>
          </a:solidFill>
          <a:latin typeface="Arial"/>
          <a:ea typeface="ＭＳ Ｐゴシック" charset="-128"/>
          <a:cs typeface="+mn-cs"/>
        </a:defRPr>
      </a:lvl2pPr>
      <a:lvl3pPr marL="995363" indent="-228600" algn="l" rtl="0" fontAlgn="base">
        <a:spcBef>
          <a:spcPct val="20000"/>
        </a:spcBef>
        <a:spcAft>
          <a:spcPct val="0"/>
        </a:spcAft>
        <a:buClr>
          <a:schemeClr val="accent2"/>
        </a:buClr>
        <a:buFont typeface="Wingdings 2" charset="2"/>
        <a:buChar char=""/>
        <a:defRPr sz="2400" kern="1200">
          <a:solidFill>
            <a:schemeClr val="tx1"/>
          </a:solidFill>
          <a:latin typeface="Arial"/>
          <a:ea typeface="ＭＳ Ｐゴシック" charset="-128"/>
          <a:cs typeface="+mn-cs"/>
        </a:defRPr>
      </a:lvl3pPr>
      <a:lvl4pPr marL="1260475" indent="-228600" algn="l" rtl="0" fontAlgn="base">
        <a:spcBef>
          <a:spcPct val="20000"/>
        </a:spcBef>
        <a:spcAft>
          <a:spcPct val="0"/>
        </a:spcAft>
        <a:buClr>
          <a:srgbClr val="FEB80A"/>
        </a:buClr>
        <a:buFont typeface="Wingdings 3" charset="2"/>
        <a:buChar char=""/>
        <a:defRPr sz="2200" kern="1200">
          <a:solidFill>
            <a:schemeClr val="tx1"/>
          </a:solidFill>
          <a:latin typeface="Arial"/>
          <a:ea typeface="ＭＳ Ｐゴシック" charset="-128"/>
          <a:cs typeface="+mn-cs"/>
        </a:defRPr>
      </a:lvl4pPr>
      <a:lvl5pPr marL="1481138" indent="-209550" algn="l" rtl="0" fontAlgn="base">
        <a:spcBef>
          <a:spcPct val="20000"/>
        </a:spcBef>
        <a:spcAft>
          <a:spcPct val="0"/>
        </a:spcAft>
        <a:buClr>
          <a:srgbClr val="FEB80A"/>
        </a:buClr>
        <a:buFont typeface="Wingdings 2" charset="2"/>
        <a:buChar char=""/>
        <a:defRPr sz="2000" kern="1200">
          <a:solidFill>
            <a:schemeClr val="tx1"/>
          </a:solidFill>
          <a:latin typeface="Arial"/>
          <a:ea typeface="ＭＳ Ｐゴシック"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wm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Feuille_Microsoft_Excel_97_-_20042.xls"/><Relationship Id="rId5" Type="http://schemas.openxmlformats.org/officeDocument/2006/relationships/image" Target="../media/image17.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oleObject2.bin"/><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jpe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 Id="rId3" Type="http://schemas.openxmlformats.org/officeDocument/2006/relationships/image" Target="../media/image41.jpeg"/></Relationships>
</file>

<file path=ppt/slides/_rels/slide24.xml.rels><?xml version="1.0" encoding="UTF-8" standalone="yes"?>
<Relationships xmlns="http://schemas.openxmlformats.org/package/2006/relationships"><Relationship Id="rId11" Type="http://schemas.openxmlformats.org/officeDocument/2006/relationships/image" Target="../media/image46.png"/><Relationship Id="rId12" Type="http://schemas.openxmlformats.org/officeDocument/2006/relationships/chart" Target="../charts/chart1.xml"/><Relationship Id="rId1" Type="http://schemas.openxmlformats.org/officeDocument/2006/relationships/vmlDrawing" Target="../drawings/vmlDrawing5.vml"/><Relationship Id="rId2" Type="http://schemas.openxmlformats.org/officeDocument/2006/relationships/slideLayout" Target="../slideLayouts/slideLayout7.xml"/><Relationship Id="rId3" Type="http://schemas.openxmlformats.org/officeDocument/2006/relationships/notesSlide" Target="../notesSlides/notesSlide22.xml"/><Relationship Id="rId4" Type="http://schemas.openxmlformats.org/officeDocument/2006/relationships/image" Target="../media/image45.jpeg"/><Relationship Id="rId5" Type="http://schemas.openxmlformats.org/officeDocument/2006/relationships/oleObject" Target="../embeddings/Feuille_Microsoft_Excel_97_-_20043.xls"/><Relationship Id="rId6" Type="http://schemas.openxmlformats.org/officeDocument/2006/relationships/image" Target="../media/image42.emf"/><Relationship Id="rId7" Type="http://schemas.openxmlformats.org/officeDocument/2006/relationships/oleObject" Target="../embeddings/Feuille_Microsoft_Excel_97_-_20044.xls"/><Relationship Id="rId8" Type="http://schemas.openxmlformats.org/officeDocument/2006/relationships/image" Target="../media/image43.emf"/><Relationship Id="rId9" Type="http://schemas.openxmlformats.org/officeDocument/2006/relationships/oleObject" Target="../embeddings/Feuille_Microsoft_Excel_97_-_20045.xls"/><Relationship Id="rId10" Type="http://schemas.openxmlformats.org/officeDocument/2006/relationships/image" Target="../media/image44.emf"/></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7.jpeg"/><Relationship Id="rId5" Type="http://schemas.openxmlformats.org/officeDocument/2006/relationships/image" Target="../media/image46.png"/><Relationship Id="rId6" Type="http://schemas.openxmlformats.org/officeDocument/2006/relationships/image" Target="../media/image48.png"/><Relationship Id="rId7" Type="http://schemas.openxmlformats.org/officeDocument/2006/relationships/chart" Target="../charts/chart2.xml"/><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1" Type="http://schemas.openxmlformats.org/officeDocument/2006/relationships/oleObject" Target="../embeddings/Feuille_Microsoft_Excel_97_-_20048.xls"/><Relationship Id="rId12" Type="http://schemas.openxmlformats.org/officeDocument/2006/relationships/image" Target="../media/image51.emf"/><Relationship Id="rId1" Type="http://schemas.openxmlformats.org/officeDocument/2006/relationships/vmlDrawing" Target="../drawings/vmlDrawing6.vml"/><Relationship Id="rId2" Type="http://schemas.openxmlformats.org/officeDocument/2006/relationships/slideLayout" Target="../slideLayouts/slideLayout7.xml"/><Relationship Id="rId3" Type="http://schemas.openxmlformats.org/officeDocument/2006/relationships/notesSlide" Target="../notesSlides/notesSlide24.xml"/><Relationship Id="rId4" Type="http://schemas.openxmlformats.org/officeDocument/2006/relationships/image" Target="../media/image45.jpeg"/><Relationship Id="rId5" Type="http://schemas.openxmlformats.org/officeDocument/2006/relationships/image" Target="../media/image47.jpeg"/><Relationship Id="rId6" Type="http://schemas.openxmlformats.org/officeDocument/2006/relationships/image" Target="../media/image46.png"/><Relationship Id="rId7" Type="http://schemas.openxmlformats.org/officeDocument/2006/relationships/oleObject" Target="../embeddings/Feuille_Microsoft_Excel_97_-_20046.xls"/><Relationship Id="rId8" Type="http://schemas.openxmlformats.org/officeDocument/2006/relationships/image" Target="../media/image49.emf"/><Relationship Id="rId9" Type="http://schemas.openxmlformats.org/officeDocument/2006/relationships/oleObject" Target="../embeddings/Feuille_Microsoft_Excel_97_-_20047.xls"/><Relationship Id="rId10" Type="http://schemas.openxmlformats.org/officeDocument/2006/relationships/image" Target="../media/image50.emf"/></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45.jpeg"/><Relationship Id="rId5" Type="http://schemas.openxmlformats.org/officeDocument/2006/relationships/image" Target="../media/image47.jpeg"/><Relationship Id="rId6" Type="http://schemas.openxmlformats.org/officeDocument/2006/relationships/image" Target="../media/image46.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9.jpeg"/><Relationship Id="rId5" Type="http://schemas.openxmlformats.org/officeDocument/2006/relationships/oleObject" Target="../embeddings/oleObject1.bin"/><Relationship Id="rId6" Type="http://schemas.openxmlformats.org/officeDocument/2006/relationships/image" Target="../media/image8.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7.xml"/><Relationship Id="rId3"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Feuille_Microsoft_Excel_97_-_20041.xls"/><Relationship Id="rId5" Type="http://schemas.openxmlformats.org/officeDocument/2006/relationships/image" Target="../media/image13.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idx="4294967295"/>
          </p:nvPr>
        </p:nvSpPr>
        <p:spPr>
          <a:xfrm>
            <a:off x="520156" y="328613"/>
            <a:ext cx="7772400" cy="2978150"/>
          </a:xfrm>
        </p:spPr>
        <p:txBody>
          <a:bodyPr/>
          <a:lstStyle/>
          <a:p>
            <a:pPr fontAlgn="auto">
              <a:spcAft>
                <a:spcPts val="0"/>
              </a:spcAft>
              <a:defRPr/>
            </a:pPr>
            <a:r>
              <a:rPr lang="fr-FR" dirty="0" err="1" smtClean="0">
                <a:solidFill>
                  <a:schemeClr val="tx2">
                    <a:satMod val="200000"/>
                  </a:schemeClr>
                </a:solidFill>
                <a:latin typeface="Arial"/>
                <a:ea typeface="+mj-ea"/>
                <a:cs typeface="Arial"/>
                <a:sym typeface="Helvetica Neue Light" pitchFamily="-112" charset="0"/>
              </a:rPr>
              <a:t>Anatomic</a:t>
            </a:r>
            <a:r>
              <a:rPr lang="fr-FR" dirty="0" smtClean="0">
                <a:solidFill>
                  <a:schemeClr val="tx2">
                    <a:satMod val="200000"/>
                  </a:schemeClr>
                </a:solidFill>
                <a:latin typeface="Arial"/>
                <a:ea typeface="+mj-ea"/>
                <a:cs typeface="Arial"/>
                <a:sym typeface="Helvetica Neue Light" pitchFamily="-112" charset="0"/>
              </a:rPr>
              <a:t> Dual </a:t>
            </a:r>
            <a:r>
              <a:rPr lang="fr-FR" dirty="0" err="1" smtClean="0">
                <a:solidFill>
                  <a:schemeClr val="tx2">
                    <a:satMod val="200000"/>
                  </a:schemeClr>
                </a:solidFill>
                <a:latin typeface="Arial"/>
                <a:ea typeface="+mj-ea"/>
                <a:cs typeface="Arial"/>
                <a:sym typeface="Helvetica Neue Light" pitchFamily="-112" charset="0"/>
              </a:rPr>
              <a:t>Mobility</a:t>
            </a:r>
            <a:r>
              <a:rPr lang="fr-FR" dirty="0" smtClean="0">
                <a:solidFill>
                  <a:schemeClr val="tx2">
                    <a:satMod val="200000"/>
                  </a:schemeClr>
                </a:solidFill>
                <a:latin typeface="Arial"/>
                <a:ea typeface="+mj-ea"/>
                <a:cs typeface="Arial"/>
                <a:sym typeface="Helvetica Neue Light" pitchFamily="-112" charset="0"/>
              </a:rPr>
              <a:t> </a:t>
            </a:r>
            <a:r>
              <a:rPr lang="fr-FR" dirty="0" err="1" smtClean="0">
                <a:solidFill>
                  <a:schemeClr val="tx2">
                    <a:satMod val="200000"/>
                  </a:schemeClr>
                </a:solidFill>
                <a:latin typeface="Arial"/>
                <a:ea typeface="+mj-ea"/>
                <a:cs typeface="Arial"/>
                <a:sym typeface="Helvetica Neue Light" pitchFamily="-112" charset="0"/>
              </a:rPr>
              <a:t>cup</a:t>
            </a:r>
            <a:r>
              <a:rPr lang="fr-FR" dirty="0" smtClean="0">
                <a:solidFill>
                  <a:schemeClr val="tx2">
                    <a:satMod val="200000"/>
                  </a:schemeClr>
                </a:solidFill>
                <a:latin typeface="Arial"/>
                <a:ea typeface="+mj-ea"/>
                <a:cs typeface="Arial"/>
                <a:sym typeface="Helvetica Neue Light" pitchFamily="-112" charset="0"/>
              </a:rPr>
              <a:t> </a:t>
            </a:r>
            <a:r>
              <a:rPr lang="fr-FR" dirty="0" smtClean="0">
                <a:solidFill>
                  <a:schemeClr val="tx2">
                    <a:satMod val="200000"/>
                  </a:schemeClr>
                </a:solidFill>
                <a:ea typeface="+mj-ea"/>
                <a:cs typeface="Arial"/>
                <a:sym typeface="Helvetica Neue Light" pitchFamily="-112" charset="0"/>
              </a:rPr>
              <a:t>to </a:t>
            </a:r>
            <a:r>
              <a:rPr lang="fr-FR" dirty="0" err="1" smtClean="0">
                <a:solidFill>
                  <a:schemeClr val="tx2">
                    <a:satMod val="200000"/>
                  </a:schemeClr>
                </a:solidFill>
                <a:ea typeface="+mj-ea"/>
                <a:cs typeface="Arial"/>
                <a:sym typeface="Helvetica Neue Light" pitchFamily="-112" charset="0"/>
              </a:rPr>
              <a:t>prevent</a:t>
            </a:r>
            <a:r>
              <a:rPr lang="fr-FR" dirty="0" smtClean="0">
                <a:solidFill>
                  <a:schemeClr val="tx2">
                    <a:satMod val="200000"/>
                  </a:schemeClr>
                </a:solidFill>
                <a:ea typeface="+mj-ea"/>
                <a:cs typeface="Arial"/>
                <a:sym typeface="Helvetica Neue Light" pitchFamily="-112" charset="0"/>
              </a:rPr>
              <a:t> psoas </a:t>
            </a:r>
            <a:r>
              <a:rPr lang="fr-FR" dirty="0" err="1" smtClean="0">
                <a:solidFill>
                  <a:schemeClr val="tx2">
                    <a:satMod val="200000"/>
                  </a:schemeClr>
                </a:solidFill>
                <a:ea typeface="+mj-ea"/>
                <a:cs typeface="Arial"/>
                <a:sym typeface="Helvetica Neue Light" pitchFamily="-112" charset="0"/>
              </a:rPr>
              <a:t>impingement</a:t>
            </a:r>
            <a:r>
              <a:rPr lang="fr-FR" dirty="0" smtClean="0">
                <a:solidFill>
                  <a:schemeClr val="tx2">
                    <a:satMod val="200000"/>
                  </a:schemeClr>
                </a:solidFill>
                <a:latin typeface="Arial"/>
                <a:ea typeface="+mj-ea"/>
                <a:cs typeface="Arial"/>
                <a:sym typeface="Helvetica Neue Light" pitchFamily="-112" charset="0"/>
              </a:rPr>
              <a:t/>
            </a:r>
            <a:br>
              <a:rPr lang="fr-FR" dirty="0" smtClean="0">
                <a:solidFill>
                  <a:schemeClr val="tx2">
                    <a:satMod val="200000"/>
                  </a:schemeClr>
                </a:solidFill>
                <a:latin typeface="Arial"/>
                <a:ea typeface="+mj-ea"/>
                <a:cs typeface="Arial"/>
                <a:sym typeface="Helvetica Neue Light" pitchFamily="-112" charset="0"/>
              </a:rPr>
            </a:br>
            <a:r>
              <a:rPr lang="fr-FR" dirty="0">
                <a:solidFill>
                  <a:schemeClr val="tx2">
                    <a:satMod val="200000"/>
                  </a:schemeClr>
                </a:solidFill>
                <a:latin typeface="Arial"/>
                <a:ea typeface="+mj-ea"/>
                <a:cs typeface="Arial"/>
                <a:sym typeface="Helvetica Neue Light" pitchFamily="-112" charset="0"/>
              </a:rPr>
              <a:t/>
            </a:r>
            <a:br>
              <a:rPr lang="fr-FR" dirty="0">
                <a:solidFill>
                  <a:schemeClr val="tx2">
                    <a:satMod val="200000"/>
                  </a:schemeClr>
                </a:solidFill>
                <a:latin typeface="Arial"/>
                <a:ea typeface="+mj-ea"/>
                <a:cs typeface="Arial"/>
                <a:sym typeface="Helvetica Neue Light" pitchFamily="-112" charset="0"/>
              </a:rPr>
            </a:br>
            <a:endParaRPr lang="fr-FR" sz="2000" dirty="0">
              <a:solidFill>
                <a:schemeClr val="tx2">
                  <a:satMod val="200000"/>
                </a:schemeClr>
              </a:solidFill>
              <a:latin typeface="Arial"/>
              <a:ea typeface="+mj-ea"/>
              <a:cs typeface="Arial"/>
              <a:sym typeface="Helvetica Neue Light" pitchFamily="-112" charset="0"/>
            </a:endParaRPr>
          </a:p>
        </p:txBody>
      </p:sp>
      <p:sp>
        <p:nvSpPr>
          <p:cNvPr id="3" name="Sous-titre 2"/>
          <p:cNvSpPr>
            <a:spLocks noGrp="1"/>
          </p:cNvSpPr>
          <p:nvPr>
            <p:ph type="subTitle" idx="4294967295"/>
          </p:nvPr>
        </p:nvSpPr>
        <p:spPr>
          <a:xfrm>
            <a:off x="5238912" y="3957187"/>
            <a:ext cx="3711575" cy="1600200"/>
          </a:xfrm>
        </p:spPr>
        <p:txBody>
          <a:bodyPr anchor="b">
            <a:normAutofit/>
          </a:bodyPr>
          <a:lstStyle/>
          <a:p>
            <a:pPr marL="411480" fontAlgn="auto">
              <a:spcAft>
                <a:spcPts val="0"/>
              </a:spcAft>
              <a:buFont typeface="Wingdings"/>
              <a:buNone/>
              <a:defRPr/>
            </a:pPr>
            <a:r>
              <a:rPr lang="fr-FR" sz="1800" dirty="0" smtClean="0">
                <a:ea typeface="+mn-ea"/>
                <a:cs typeface="+mn-cs"/>
                <a:sym typeface="Helvetica Neue Light" pitchFamily="-112" charset="0"/>
              </a:rPr>
              <a:t>Docteur Richard BERACASSAT </a:t>
            </a:r>
          </a:p>
          <a:p>
            <a:pPr marL="411480" fontAlgn="auto">
              <a:spcAft>
                <a:spcPts val="0"/>
              </a:spcAft>
              <a:buFont typeface="Wingdings"/>
              <a:buNone/>
              <a:defRPr/>
            </a:pPr>
            <a:r>
              <a:rPr lang="fr-FR" sz="1800" dirty="0" smtClean="0">
                <a:ea typeface="+mn-ea"/>
                <a:cs typeface="+mn-cs"/>
                <a:sym typeface="Helvetica Neue Light" pitchFamily="-112" charset="0"/>
              </a:rPr>
              <a:t>Alès – France</a:t>
            </a:r>
          </a:p>
        </p:txBody>
      </p:sp>
      <p:pic>
        <p:nvPicPr>
          <p:cNvPr id="15364" name="Image 3" descr="RBFreeSnap001.jpg"/>
          <p:cNvPicPr>
            <a:picLocks noChangeAspect="1"/>
          </p:cNvPicPr>
          <p:nvPr/>
        </p:nvPicPr>
        <p:blipFill>
          <a:blip r:embed="rId3"/>
          <a:srcRect/>
          <a:stretch>
            <a:fillRect/>
          </a:stretch>
        </p:blipFill>
        <p:spPr bwMode="auto">
          <a:xfrm>
            <a:off x="623888" y="3306763"/>
            <a:ext cx="3886200" cy="2717800"/>
          </a:xfrm>
          <a:prstGeom prst="rect">
            <a:avLst/>
          </a:prstGeom>
          <a:noFill/>
          <a:ln w="9525">
            <a:noFill/>
            <a:miter lim="800000"/>
            <a:headEnd/>
            <a:tailEnd/>
          </a:ln>
        </p:spPr>
      </p:pic>
      <p:sp>
        <p:nvSpPr>
          <p:cNvPr id="4" name="ZoneTexte 3"/>
          <p:cNvSpPr txBox="1"/>
          <p:nvPr/>
        </p:nvSpPr>
        <p:spPr>
          <a:xfrm>
            <a:off x="336612" y="6396335"/>
            <a:ext cx="8308207" cy="276999"/>
          </a:xfrm>
          <a:prstGeom prst="rect">
            <a:avLst/>
          </a:prstGeom>
          <a:noFill/>
        </p:spPr>
        <p:txBody>
          <a:bodyPr wrap="square" rtlCol="0">
            <a:spAutoFit/>
          </a:bodyPr>
          <a:lstStyle/>
          <a:p>
            <a:r>
              <a:rPr lang="fr-FR" sz="1200" dirty="0" err="1"/>
              <a:t>disclosure</a:t>
            </a:r>
            <a:r>
              <a:rPr lang="fr-FR" sz="1200" dirty="0"/>
              <a:t> of </a:t>
            </a:r>
            <a:r>
              <a:rPr lang="fr-FR" sz="1200" dirty="0" err="1"/>
              <a:t>interest</a:t>
            </a:r>
            <a:r>
              <a:rPr lang="fr-FR" sz="1200" dirty="0" smtClean="0"/>
              <a:t>: </a:t>
            </a:r>
            <a:r>
              <a:rPr lang="fr-FR" sz="1200" dirty="0" err="1"/>
              <a:t>contract</a:t>
            </a:r>
            <a:r>
              <a:rPr lang="fr-FR" sz="1200" dirty="0"/>
              <a:t> of royalties </a:t>
            </a:r>
            <a:r>
              <a:rPr lang="fr-FR" sz="1200" dirty="0" err="1" smtClean="0"/>
              <a:t>with</a:t>
            </a:r>
            <a:r>
              <a:rPr lang="fr-FR" sz="1200" dirty="0" smtClean="0"/>
              <a:t> </a:t>
            </a:r>
            <a:r>
              <a:rPr lang="fr-FR" sz="1200" dirty="0" err="1" smtClean="0"/>
              <a:t>Stryker</a:t>
            </a:r>
            <a:r>
              <a:rPr lang="fr-FR" sz="1200" dirty="0" smtClean="0"/>
              <a:t> </a:t>
            </a:r>
            <a:r>
              <a:rPr lang="fr-FR" sz="1200" dirty="0" err="1" smtClean="0"/>
              <a:t>company</a:t>
            </a:r>
            <a:endParaRPr lang="fr-FR" sz="1200" dirty="0"/>
          </a:p>
        </p:txBody>
      </p:sp>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1104900" y="1417638"/>
            <a:ext cx="8039100" cy="4927600"/>
          </a:xfrm>
        </p:spPr>
        <p:txBody>
          <a:bodyPr>
            <a:normAutofit/>
          </a:bodyPr>
          <a:lstStyle/>
          <a:p>
            <a:pPr marL="0" indent="0" fontAlgn="auto">
              <a:spcAft>
                <a:spcPts val="0"/>
              </a:spcAft>
              <a:buFont typeface="Wingdings"/>
              <a:buChar char=""/>
              <a:defRPr/>
            </a:pPr>
            <a:endParaRPr lang="fr-FR" sz="1600" b="1" dirty="0" smtClean="0">
              <a:ea typeface="+mn-ea"/>
              <a:cs typeface="Arial"/>
              <a:sym typeface="Helvetica Neue Light" pitchFamily="-112" charset="0"/>
            </a:endParaRPr>
          </a:p>
          <a:p>
            <a:pPr marL="0" indent="0" fontAlgn="auto">
              <a:spcAft>
                <a:spcPts val="0"/>
              </a:spcAft>
              <a:buFont typeface="Wingdings"/>
              <a:buChar char=""/>
              <a:defRPr/>
            </a:pPr>
            <a:r>
              <a:rPr lang="fr-FR" sz="1600" b="1" dirty="0" smtClean="0">
                <a:ea typeface="+mn-ea"/>
                <a:cs typeface="Arial"/>
                <a:sym typeface="Helvetica Neue Light" pitchFamily="-112" charset="0"/>
              </a:rPr>
              <a:t>AUBRIOT</a:t>
            </a:r>
            <a:r>
              <a:rPr lang="fr-FR" sz="1600" dirty="0" smtClean="0">
                <a:ea typeface="+mn-ea"/>
                <a:cs typeface="Arial"/>
                <a:sym typeface="Helvetica Neue Light" pitchFamily="-112" charset="0"/>
              </a:rPr>
              <a:t> 1993  		100  THR	                                    </a:t>
            </a:r>
            <a:r>
              <a:rPr lang="fr-FR" sz="1600" b="1" dirty="0" smtClean="0">
                <a:ea typeface="+mn-ea"/>
                <a:cs typeface="Arial"/>
                <a:sym typeface="Helvetica Neue Light" pitchFamily="-112" charset="0"/>
              </a:rPr>
              <a:t>97 %  à  5 y</a:t>
            </a:r>
          </a:p>
          <a:p>
            <a:pPr marL="0" indent="0" fontAlgn="auto">
              <a:spcAft>
                <a:spcPts val="0"/>
              </a:spcAft>
              <a:buFont typeface="Wingdings"/>
              <a:buChar char=""/>
              <a:defRPr/>
            </a:pPr>
            <a:endParaRPr lang="fr-FR" sz="1600" b="1" dirty="0" smtClean="0">
              <a:ea typeface="+mn-ea"/>
              <a:cs typeface="Arial"/>
              <a:sym typeface="Helvetica Neue Light" pitchFamily="-112" charset="0"/>
            </a:endParaRPr>
          </a:p>
          <a:p>
            <a:pPr marL="0" indent="0" fontAlgn="auto">
              <a:spcAft>
                <a:spcPts val="0"/>
              </a:spcAft>
              <a:buFont typeface="Wingdings"/>
              <a:buChar char=""/>
              <a:defRPr/>
            </a:pPr>
            <a:r>
              <a:rPr lang="fr-FR" sz="1600" b="1" dirty="0" smtClean="0">
                <a:ea typeface="+mn-ea"/>
                <a:cs typeface="Arial"/>
                <a:sym typeface="Helvetica Neue Light" pitchFamily="-112" charset="0"/>
              </a:rPr>
              <a:t>FARIZON</a:t>
            </a:r>
            <a:r>
              <a:rPr lang="fr-FR" sz="1600" dirty="0" smtClean="0">
                <a:ea typeface="+mn-ea"/>
                <a:cs typeface="Arial"/>
                <a:sym typeface="Helvetica Neue Light" pitchFamily="-112" charset="0"/>
              </a:rPr>
              <a:t> 1998 		135 </a:t>
            </a:r>
            <a:r>
              <a:rPr lang="fr-FR" sz="1600" dirty="0">
                <a:cs typeface="Arial"/>
                <a:sym typeface="Helvetica Neue Light" pitchFamily="-112" charset="0"/>
              </a:rPr>
              <a:t>THR	 </a:t>
            </a:r>
            <a:r>
              <a:rPr lang="fr-FR" sz="1600" dirty="0" smtClean="0">
                <a:ea typeface="+mn-ea"/>
                <a:cs typeface="Arial"/>
                <a:sym typeface="Helvetica Neue Light" pitchFamily="-112" charset="0"/>
              </a:rPr>
              <a:t>	                    </a:t>
            </a:r>
            <a:r>
              <a:rPr lang="fr-FR" sz="1600" b="1" dirty="0" smtClean="0">
                <a:ea typeface="+mn-ea"/>
                <a:cs typeface="Arial"/>
                <a:sym typeface="Helvetica Neue Light" pitchFamily="-112" charset="0"/>
              </a:rPr>
              <a:t>95.4 % à 10 y</a:t>
            </a:r>
          </a:p>
          <a:p>
            <a:pPr marL="0" indent="0" fontAlgn="auto">
              <a:spcAft>
                <a:spcPts val="0"/>
              </a:spcAft>
              <a:buFont typeface="Wingdings"/>
              <a:buChar char=""/>
              <a:defRPr/>
            </a:pPr>
            <a:endParaRPr lang="fr-FR" sz="1600" b="1" dirty="0" smtClean="0">
              <a:ea typeface="+mn-ea"/>
              <a:cs typeface="Arial"/>
              <a:sym typeface="Helvetica Neue Light" pitchFamily="-112" charset="0"/>
            </a:endParaRPr>
          </a:p>
          <a:p>
            <a:pPr marL="0" indent="0" fontAlgn="auto">
              <a:spcAft>
                <a:spcPts val="0"/>
              </a:spcAft>
              <a:buFont typeface="Wingdings"/>
              <a:buChar char=""/>
              <a:defRPr/>
            </a:pPr>
            <a:r>
              <a:rPr lang="fr-FR" sz="1600" b="1" dirty="0" smtClean="0">
                <a:ea typeface="+mn-ea"/>
                <a:cs typeface="Arial"/>
                <a:sym typeface="Helvetica Neue Light" pitchFamily="-112" charset="0"/>
              </a:rPr>
              <a:t>PHILIPPOT</a:t>
            </a:r>
            <a:r>
              <a:rPr lang="fr-FR" sz="1600" dirty="0" smtClean="0">
                <a:ea typeface="+mn-ea"/>
                <a:cs typeface="Arial"/>
                <a:sym typeface="Helvetica Neue Light" pitchFamily="-112" charset="0"/>
              </a:rPr>
              <a:t> 2004 		106 </a:t>
            </a:r>
            <a:r>
              <a:rPr lang="fr-FR" sz="1600" dirty="0">
                <a:cs typeface="Arial"/>
                <a:sym typeface="Helvetica Neue Light" pitchFamily="-112" charset="0"/>
              </a:rPr>
              <a:t>THR	 </a:t>
            </a:r>
            <a:r>
              <a:rPr lang="fr-FR" sz="1600" dirty="0" smtClean="0">
                <a:ea typeface="+mn-ea"/>
                <a:cs typeface="Arial"/>
                <a:sym typeface="Helvetica Neue Light" pitchFamily="-112" charset="0"/>
              </a:rPr>
              <a:t>	                   </a:t>
            </a:r>
            <a:r>
              <a:rPr lang="fr-FR" sz="1600" b="1" dirty="0" smtClean="0">
                <a:ea typeface="+mn-ea"/>
                <a:cs typeface="Arial"/>
                <a:sym typeface="Helvetica Neue Light" pitchFamily="-112" charset="0"/>
              </a:rPr>
              <a:t>94.6% à 10 y</a:t>
            </a:r>
          </a:p>
          <a:p>
            <a:pPr marL="0" indent="0" fontAlgn="auto">
              <a:spcAft>
                <a:spcPts val="0"/>
              </a:spcAft>
              <a:buFont typeface="Wingdings"/>
              <a:buChar char=""/>
              <a:defRPr/>
            </a:pPr>
            <a:endParaRPr lang="fr-FR" sz="1600" b="1" dirty="0" smtClean="0">
              <a:ea typeface="+mn-ea"/>
              <a:cs typeface="Arial"/>
              <a:sym typeface="Helvetica Neue Light" pitchFamily="-112" charset="0"/>
            </a:endParaRPr>
          </a:p>
          <a:p>
            <a:pPr marL="0" indent="0" fontAlgn="auto">
              <a:spcAft>
                <a:spcPts val="0"/>
              </a:spcAft>
              <a:buFont typeface="Wingdings"/>
              <a:buChar char=""/>
              <a:defRPr/>
            </a:pPr>
            <a:r>
              <a:rPr lang="fr-FR" sz="1600" b="1" dirty="0" smtClean="0">
                <a:ea typeface="+mn-ea"/>
                <a:cs typeface="Arial"/>
                <a:sym typeface="Helvetica Neue Light" pitchFamily="-112" charset="0"/>
              </a:rPr>
              <a:t>PHILIPPOT</a:t>
            </a:r>
            <a:r>
              <a:rPr lang="fr-FR" sz="1600" dirty="0" smtClean="0">
                <a:ea typeface="+mn-ea"/>
                <a:cs typeface="Arial"/>
                <a:sym typeface="Helvetica Neue Light" pitchFamily="-112" charset="0"/>
              </a:rPr>
              <a:t> 2006 		100 </a:t>
            </a:r>
            <a:r>
              <a:rPr lang="fr-FR" sz="1600" dirty="0">
                <a:cs typeface="Arial"/>
                <a:sym typeface="Helvetica Neue Light" pitchFamily="-112" charset="0"/>
              </a:rPr>
              <a:t>THR	 </a:t>
            </a:r>
            <a:r>
              <a:rPr lang="fr-FR" sz="1600" dirty="0" smtClean="0">
                <a:ea typeface="+mn-ea"/>
                <a:cs typeface="Arial"/>
                <a:sym typeface="Helvetica Neue Light" pitchFamily="-112" charset="0"/>
              </a:rPr>
              <a:t> </a:t>
            </a:r>
            <a:r>
              <a:rPr lang="fr-FR" sz="1600" dirty="0" err="1" smtClean="0">
                <a:ea typeface="+mn-ea"/>
                <a:cs typeface="Arial"/>
                <a:sym typeface="Helvetica Neue Light" pitchFamily="-112" charset="0"/>
              </a:rPr>
              <a:t>before</a:t>
            </a:r>
            <a:r>
              <a:rPr lang="fr-FR" sz="1600" dirty="0" smtClean="0">
                <a:ea typeface="+mn-ea"/>
                <a:cs typeface="Arial"/>
                <a:sym typeface="Helvetica Neue Light" pitchFamily="-112" charset="0"/>
              </a:rPr>
              <a:t> 50 y.                 </a:t>
            </a:r>
            <a:r>
              <a:rPr lang="fr-FR" sz="1600" b="1" dirty="0" smtClean="0">
                <a:ea typeface="+mn-ea"/>
                <a:cs typeface="Arial"/>
                <a:sym typeface="Helvetica Neue Light" pitchFamily="-112" charset="0"/>
              </a:rPr>
              <a:t>95% à  10 y</a:t>
            </a:r>
          </a:p>
          <a:p>
            <a:pPr marL="0" indent="0" fontAlgn="auto">
              <a:spcAft>
                <a:spcPts val="0"/>
              </a:spcAft>
              <a:buFont typeface="Wingdings"/>
              <a:buChar char=""/>
              <a:defRPr/>
            </a:pPr>
            <a:endParaRPr lang="fr-FR" sz="1600" b="1" dirty="0" smtClean="0">
              <a:ea typeface="+mn-ea"/>
              <a:cs typeface="Arial"/>
              <a:sym typeface="Helvetica Neue Light" pitchFamily="-112" charset="0"/>
            </a:endParaRPr>
          </a:p>
          <a:p>
            <a:pPr marL="0" indent="0" fontAlgn="auto">
              <a:spcAft>
                <a:spcPts val="0"/>
              </a:spcAft>
              <a:buFont typeface="Wingdings"/>
              <a:buChar char=""/>
              <a:defRPr/>
            </a:pPr>
            <a:r>
              <a:rPr lang="fr-FR" sz="1600" b="1" dirty="0" smtClean="0">
                <a:ea typeface="+mn-ea"/>
                <a:cs typeface="Arial"/>
                <a:sym typeface="Helvetica Neue Light" pitchFamily="-112" charset="0"/>
              </a:rPr>
              <a:t>LAUTRIDOU </a:t>
            </a:r>
            <a:r>
              <a:rPr lang="fr-FR" sz="1600" dirty="0" smtClean="0">
                <a:ea typeface="+mn-ea"/>
                <a:cs typeface="Arial"/>
                <a:sym typeface="Helvetica Neue Light" pitchFamily="-112" charset="0"/>
              </a:rPr>
              <a:t>SOFCOT 2007         437 </a:t>
            </a:r>
            <a:r>
              <a:rPr lang="fr-FR" sz="1600" dirty="0">
                <a:cs typeface="Arial"/>
                <a:sym typeface="Helvetica Neue Light" pitchFamily="-112" charset="0"/>
              </a:rPr>
              <a:t>THR	 </a:t>
            </a:r>
            <a:r>
              <a:rPr lang="fr-FR" sz="1600" dirty="0" smtClean="0">
                <a:ea typeface="+mn-ea"/>
                <a:cs typeface="Arial"/>
                <a:sym typeface="Helvetica Neue Light" pitchFamily="-112" charset="0"/>
              </a:rPr>
              <a:t>                   </a:t>
            </a:r>
            <a:r>
              <a:rPr lang="fr-FR" sz="1600" b="1" dirty="0" smtClean="0">
                <a:ea typeface="+mn-ea"/>
                <a:cs typeface="Arial"/>
                <a:sym typeface="Helvetica Neue Light" pitchFamily="-112" charset="0"/>
              </a:rPr>
              <a:t>84.4% à 15 y</a:t>
            </a:r>
          </a:p>
          <a:p>
            <a:pPr marL="0" indent="0" fontAlgn="auto">
              <a:spcAft>
                <a:spcPts val="0"/>
              </a:spcAft>
              <a:buFont typeface="Wingdings"/>
              <a:buChar char=""/>
              <a:defRPr/>
            </a:pPr>
            <a:endParaRPr lang="fr-FR" sz="1600" b="1" dirty="0" smtClean="0">
              <a:solidFill>
                <a:srgbClr val="FFFF00"/>
              </a:solidFill>
              <a:ea typeface="+mn-ea"/>
              <a:cs typeface="Arial"/>
              <a:sym typeface="Helvetica Neue Light" pitchFamily="-112" charset="0"/>
            </a:endParaRPr>
          </a:p>
          <a:p>
            <a:pPr marL="0" indent="0" fontAlgn="auto">
              <a:spcAft>
                <a:spcPts val="0"/>
              </a:spcAft>
              <a:buFont typeface="Wingdings"/>
              <a:buChar char=""/>
              <a:defRPr/>
            </a:pPr>
            <a:r>
              <a:rPr lang="fr-FR" sz="1600" b="1" dirty="0" smtClean="0">
                <a:solidFill>
                  <a:srgbClr val="FFFF00"/>
                </a:solidFill>
                <a:ea typeface="+mn-ea"/>
                <a:cs typeface="Arial"/>
                <a:sym typeface="Helvetica Neue Light" pitchFamily="-112" charset="0"/>
              </a:rPr>
              <a:t>SYMPOSIUM SOFCOT 2009      3473 THR                              95.24% à 10 y</a:t>
            </a:r>
          </a:p>
          <a:p>
            <a:pPr marL="0" indent="0" fontAlgn="auto">
              <a:spcAft>
                <a:spcPts val="0"/>
              </a:spcAft>
              <a:buFontTx/>
              <a:buNone/>
              <a:defRPr/>
            </a:pPr>
            <a:r>
              <a:rPr lang="fr-FR" sz="1600" b="1" dirty="0" smtClean="0">
                <a:solidFill>
                  <a:srgbClr val="FF0000"/>
                </a:solidFill>
                <a:ea typeface="+mn-ea"/>
                <a:cs typeface="Arial"/>
                <a:sym typeface="Helvetica Neue Light" pitchFamily="-112" charset="0"/>
              </a:rPr>
              <a:t>                                                    </a:t>
            </a:r>
          </a:p>
          <a:p>
            <a:pPr marL="1371600" lvl="3" indent="-682625" fontAlgn="auto">
              <a:spcAft>
                <a:spcPts val="0"/>
              </a:spcAft>
              <a:buClr>
                <a:schemeClr val="accent3"/>
              </a:buClr>
              <a:buFontTx/>
              <a:buNone/>
              <a:defRPr/>
            </a:pPr>
            <a:r>
              <a:rPr lang="fr-FR" sz="1400" dirty="0" smtClean="0">
                <a:solidFill>
                  <a:srgbClr val="800000"/>
                </a:solidFill>
                <a:ea typeface="+mn-ea"/>
                <a:cs typeface="Arial"/>
                <a:sym typeface="Helvetica Neue Light" pitchFamily="-112" charset="0"/>
              </a:rPr>
              <a:t>				</a:t>
            </a:r>
          </a:p>
          <a:p>
            <a:pPr marL="1371600" lvl="3" indent="-682625" fontAlgn="auto">
              <a:spcAft>
                <a:spcPts val="0"/>
              </a:spcAft>
              <a:buClr>
                <a:schemeClr val="accent3"/>
              </a:buClr>
              <a:buFontTx/>
              <a:buNone/>
              <a:defRPr/>
            </a:pPr>
            <a:endParaRPr lang="fr-FR" sz="1400" dirty="0" smtClean="0">
              <a:solidFill>
                <a:srgbClr val="800000"/>
              </a:solidFill>
              <a:ea typeface="+mn-ea"/>
              <a:cs typeface="Arial"/>
              <a:sym typeface="Helvetica Neue Light" pitchFamily="-112" charset="0"/>
            </a:endParaRPr>
          </a:p>
          <a:p>
            <a:pPr marL="1371600" lvl="3" indent="-682625" fontAlgn="auto">
              <a:spcAft>
                <a:spcPts val="0"/>
              </a:spcAft>
              <a:buClr>
                <a:schemeClr val="accent3"/>
              </a:buClr>
              <a:buFontTx/>
              <a:buNone/>
              <a:defRPr/>
            </a:pPr>
            <a:endParaRPr lang="fr-FR" sz="1400" dirty="0" smtClean="0">
              <a:solidFill>
                <a:srgbClr val="800000"/>
              </a:solidFill>
              <a:ea typeface="+mn-ea"/>
              <a:cs typeface="Arial"/>
              <a:sym typeface="Helvetica Neue Light" pitchFamily="-112" charset="0"/>
            </a:endParaRPr>
          </a:p>
          <a:p>
            <a:pPr marL="1371600" lvl="3" indent="-682625" fontAlgn="auto">
              <a:spcAft>
                <a:spcPts val="0"/>
              </a:spcAft>
              <a:buClr>
                <a:schemeClr val="accent3"/>
              </a:buClr>
              <a:buFontTx/>
              <a:buNone/>
              <a:defRPr/>
            </a:pPr>
            <a:endParaRPr lang="fr-FR" sz="1400" dirty="0" smtClean="0">
              <a:solidFill>
                <a:srgbClr val="800000"/>
              </a:solidFill>
              <a:ea typeface="+mn-ea"/>
              <a:cs typeface="Arial"/>
              <a:sym typeface="Helvetica Neue Light" pitchFamily="-112" charset="0"/>
            </a:endParaRPr>
          </a:p>
          <a:p>
            <a:pPr marL="1371600" lvl="3" indent="-682625" fontAlgn="auto">
              <a:spcAft>
                <a:spcPts val="0"/>
              </a:spcAft>
              <a:buClr>
                <a:schemeClr val="accent3"/>
              </a:buClr>
              <a:buFontTx/>
              <a:buNone/>
              <a:defRPr/>
            </a:pPr>
            <a:endParaRPr lang="fr-FR" sz="1400" dirty="0" smtClean="0">
              <a:solidFill>
                <a:srgbClr val="800000"/>
              </a:solidFill>
              <a:ea typeface="+mn-ea"/>
              <a:cs typeface="Arial"/>
              <a:sym typeface="Helvetica Neue Light" pitchFamily="-112" charset="0"/>
            </a:endParaRPr>
          </a:p>
          <a:p>
            <a:pPr marL="0" indent="0" fontAlgn="auto">
              <a:spcAft>
                <a:spcPts val="0"/>
              </a:spcAft>
              <a:buFont typeface="Wingdings"/>
              <a:buChar char=""/>
              <a:defRPr/>
            </a:pPr>
            <a:endParaRPr lang="fr-FR" sz="1400" dirty="0" smtClean="0">
              <a:ea typeface="+mn-ea"/>
              <a:cs typeface="Arial"/>
              <a:sym typeface="Helvetica Neue Light" pitchFamily="-112" charset="0"/>
            </a:endParaRPr>
          </a:p>
          <a:p>
            <a:pPr marL="0" indent="0" fontAlgn="auto">
              <a:spcAft>
                <a:spcPts val="0"/>
              </a:spcAft>
              <a:buFont typeface="Wingdings"/>
              <a:buChar char=""/>
              <a:defRPr/>
            </a:pPr>
            <a:endParaRPr lang="fr-FR" sz="1400" dirty="0" smtClean="0">
              <a:solidFill>
                <a:srgbClr val="800000"/>
              </a:solidFill>
              <a:ea typeface="+mn-ea"/>
              <a:cs typeface="Arial"/>
              <a:sym typeface="Helvetica Neue Light" pitchFamily="-112" charset="0"/>
            </a:endParaRPr>
          </a:p>
          <a:p>
            <a:pPr marL="411480" fontAlgn="auto">
              <a:spcAft>
                <a:spcPts val="0"/>
              </a:spcAft>
              <a:buFont typeface="Wingdings"/>
              <a:buChar char=""/>
              <a:defRPr/>
            </a:pPr>
            <a:endParaRPr lang="fr-FR" dirty="0">
              <a:ea typeface="+mn-ea"/>
              <a:cs typeface="Arial"/>
              <a:sym typeface="Helvetica Neue Light" pitchFamily="-112" charset="0"/>
            </a:endParaRPr>
          </a:p>
        </p:txBody>
      </p:sp>
      <p:sp>
        <p:nvSpPr>
          <p:cNvPr id="2" name="Titre 1"/>
          <p:cNvSpPr>
            <a:spLocks noGrp="1"/>
          </p:cNvSpPr>
          <p:nvPr>
            <p:ph type="title" idx="4294967295"/>
          </p:nvPr>
        </p:nvSpPr>
        <p:spPr>
          <a:xfrm>
            <a:off x="1371600" y="512763"/>
            <a:ext cx="7772400" cy="914400"/>
          </a:xfrm>
        </p:spPr>
        <p:txBody>
          <a:bodyPr/>
          <a:lstStyle/>
          <a:p>
            <a:pPr fontAlgn="auto">
              <a:spcAft>
                <a:spcPts val="0"/>
              </a:spcAft>
              <a:defRPr/>
            </a:pPr>
            <a:r>
              <a:rPr lang="fr-FR" dirty="0" err="1" smtClean="0">
                <a:solidFill>
                  <a:schemeClr val="tx2">
                    <a:satMod val="200000"/>
                  </a:schemeClr>
                </a:solidFill>
                <a:ea typeface="+mj-ea"/>
                <a:cs typeface="Arial"/>
                <a:sym typeface="Helvetica Neue Light" pitchFamily="-112" charset="0"/>
              </a:rPr>
              <a:t>Reliability</a:t>
            </a:r>
            <a:r>
              <a:rPr lang="fr-FR" dirty="0" smtClean="0">
                <a:solidFill>
                  <a:schemeClr val="tx2">
                    <a:satMod val="200000"/>
                  </a:schemeClr>
                </a:solidFill>
                <a:latin typeface="Arial"/>
                <a:ea typeface="+mj-ea"/>
                <a:cs typeface="Arial"/>
                <a:sym typeface="Helvetica Neue Light" pitchFamily="-112" charset="0"/>
              </a:rPr>
              <a:t>:   Good </a:t>
            </a:r>
            <a:r>
              <a:rPr lang="fr-FR" dirty="0" err="1">
                <a:solidFill>
                  <a:schemeClr val="tx2">
                    <a:satMod val="200000"/>
                  </a:schemeClr>
                </a:solidFill>
                <a:ea typeface="+mj-ea"/>
                <a:cs typeface="Arial"/>
                <a:sym typeface="Helvetica Neue Light" pitchFamily="-112" charset="0"/>
              </a:rPr>
              <a:t>s</a:t>
            </a:r>
            <a:r>
              <a:rPr lang="fr-FR" dirty="0" err="1" smtClean="0">
                <a:solidFill>
                  <a:schemeClr val="tx2">
                    <a:satMod val="200000"/>
                  </a:schemeClr>
                </a:solidFill>
                <a:latin typeface="Arial"/>
                <a:ea typeface="+mj-ea"/>
                <a:cs typeface="Arial"/>
                <a:sym typeface="Helvetica Neue Light" pitchFamily="-112" charset="0"/>
              </a:rPr>
              <a:t>urvival</a:t>
            </a:r>
            <a:r>
              <a:rPr lang="fr-FR" dirty="0" smtClean="0">
                <a:solidFill>
                  <a:schemeClr val="tx2">
                    <a:satMod val="200000"/>
                  </a:schemeClr>
                </a:solidFill>
                <a:latin typeface="Arial"/>
                <a:ea typeface="+mj-ea"/>
                <a:cs typeface="Arial"/>
                <a:sym typeface="Helvetica Neue Light" pitchFamily="-112" charset="0"/>
              </a:rPr>
              <a:t> rate</a:t>
            </a:r>
            <a:endParaRPr lang="fr-FR" dirty="0">
              <a:solidFill>
                <a:schemeClr val="tx2">
                  <a:satMod val="200000"/>
                </a:schemeClr>
              </a:solidFill>
              <a:latin typeface="Arial"/>
              <a:ea typeface="+mj-ea"/>
              <a:cs typeface="Arial"/>
              <a:sym typeface="Helvetica Neue Light" pitchFamily="-112" charset="0"/>
            </a:endParaRPr>
          </a:p>
        </p:txBody>
      </p:sp>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4" descr="Rebord anatomique CDM"/>
          <p:cNvPicPr>
            <a:picLocks noChangeAspect="1" noChangeArrowheads="1"/>
          </p:cNvPicPr>
          <p:nvPr/>
        </p:nvPicPr>
        <p:blipFill>
          <a:blip r:embed="rId3"/>
          <a:srcRect/>
          <a:stretch>
            <a:fillRect/>
          </a:stretch>
        </p:blipFill>
        <p:spPr bwMode="auto">
          <a:xfrm>
            <a:off x="6157913" y="457200"/>
            <a:ext cx="2435225" cy="2881313"/>
          </a:xfrm>
          <a:prstGeom prst="rect">
            <a:avLst/>
          </a:prstGeom>
          <a:noFill/>
          <a:ln w="9525">
            <a:noFill/>
            <a:miter lim="800000"/>
            <a:headEnd/>
            <a:tailEnd/>
          </a:ln>
        </p:spPr>
      </p:pic>
      <p:pic>
        <p:nvPicPr>
          <p:cNvPr id="110595" name="Picture 5" descr="Rebord anatomique CDM"/>
          <p:cNvPicPr>
            <a:picLocks noChangeAspect="1" noChangeArrowheads="1"/>
          </p:cNvPicPr>
          <p:nvPr/>
        </p:nvPicPr>
        <p:blipFill>
          <a:blip r:embed="rId4"/>
          <a:srcRect/>
          <a:stretch>
            <a:fillRect/>
          </a:stretch>
        </p:blipFill>
        <p:spPr bwMode="auto">
          <a:xfrm>
            <a:off x="3177287" y="457200"/>
            <a:ext cx="2603500" cy="2881313"/>
          </a:xfrm>
          <a:prstGeom prst="rect">
            <a:avLst/>
          </a:prstGeom>
          <a:noFill/>
          <a:ln w="9525">
            <a:noFill/>
            <a:miter lim="800000"/>
            <a:headEnd/>
            <a:tailEnd/>
          </a:ln>
        </p:spPr>
      </p:pic>
      <p:pic>
        <p:nvPicPr>
          <p:cNvPr id="110596" name="Picture 7"/>
          <p:cNvPicPr>
            <a:picLocks noChangeAspect="1" noChangeArrowheads="1"/>
          </p:cNvPicPr>
          <p:nvPr/>
        </p:nvPicPr>
        <p:blipFill>
          <a:blip r:embed="rId5"/>
          <a:srcRect/>
          <a:stretch>
            <a:fillRect/>
          </a:stretch>
        </p:blipFill>
        <p:spPr bwMode="auto">
          <a:xfrm>
            <a:off x="771525" y="3843338"/>
            <a:ext cx="1728788" cy="1589087"/>
          </a:xfrm>
          <a:prstGeom prst="rect">
            <a:avLst/>
          </a:prstGeom>
          <a:noFill/>
          <a:ln w="9525">
            <a:noFill/>
            <a:miter lim="800000"/>
            <a:headEnd/>
            <a:tailEnd/>
          </a:ln>
        </p:spPr>
      </p:pic>
      <p:pic>
        <p:nvPicPr>
          <p:cNvPr id="110597" name="Picture 8"/>
          <p:cNvPicPr>
            <a:picLocks noChangeAspect="1" noChangeArrowheads="1"/>
          </p:cNvPicPr>
          <p:nvPr/>
        </p:nvPicPr>
        <p:blipFill>
          <a:blip r:embed="rId5"/>
          <a:srcRect/>
          <a:stretch>
            <a:fillRect/>
          </a:stretch>
        </p:blipFill>
        <p:spPr bwMode="auto">
          <a:xfrm flipH="1">
            <a:off x="3505200" y="3843338"/>
            <a:ext cx="1727200" cy="1589087"/>
          </a:xfrm>
          <a:prstGeom prst="rect">
            <a:avLst/>
          </a:prstGeom>
          <a:noFill/>
          <a:ln w="9525">
            <a:noFill/>
            <a:miter lim="800000"/>
            <a:headEnd/>
            <a:tailEnd/>
          </a:ln>
        </p:spPr>
      </p:pic>
      <p:sp>
        <p:nvSpPr>
          <p:cNvPr id="27654" name="Rectangle 12"/>
          <p:cNvSpPr>
            <a:spLocks noGrp="1" noChangeArrowheads="1"/>
          </p:cNvSpPr>
          <p:nvPr>
            <p:ph type="title" idx="4294967295"/>
          </p:nvPr>
        </p:nvSpPr>
        <p:spPr>
          <a:xfrm>
            <a:off x="1085850" y="0"/>
            <a:ext cx="8058150" cy="620713"/>
          </a:xfrm>
        </p:spPr>
        <p:txBody>
          <a:bodyPr/>
          <a:lstStyle/>
          <a:p>
            <a:pPr fontAlgn="auto">
              <a:spcAft>
                <a:spcPts val="0"/>
              </a:spcAft>
              <a:defRPr/>
            </a:pPr>
            <a:r>
              <a:rPr lang="fr-FR" dirty="0" smtClean="0">
                <a:solidFill>
                  <a:schemeClr val="bg1"/>
                </a:solidFill>
                <a:ea typeface="+mj-ea"/>
                <a:cs typeface="+mj-cs"/>
              </a:rPr>
              <a:t>REST</a:t>
            </a:r>
            <a:endParaRPr lang="fr-FR" dirty="0">
              <a:solidFill>
                <a:schemeClr val="bg1"/>
              </a:solidFill>
              <a:ea typeface="+mj-ea"/>
              <a:cs typeface="+mj-cs"/>
            </a:endParaRPr>
          </a:p>
        </p:txBody>
      </p:sp>
      <p:sp>
        <p:nvSpPr>
          <p:cNvPr id="110599" name="Rectangle 9"/>
          <p:cNvSpPr>
            <a:spLocks noChangeArrowheads="1"/>
          </p:cNvSpPr>
          <p:nvPr/>
        </p:nvSpPr>
        <p:spPr bwMode="auto">
          <a:xfrm>
            <a:off x="5424351" y="4258836"/>
            <a:ext cx="3546475" cy="830997"/>
          </a:xfrm>
          <a:prstGeom prst="rect">
            <a:avLst/>
          </a:prstGeom>
          <a:noFill/>
          <a:ln w="9525">
            <a:noFill/>
            <a:miter lim="800000"/>
            <a:headEnd/>
            <a:tailEnd/>
          </a:ln>
        </p:spPr>
        <p:txBody>
          <a:bodyPr>
            <a:prstTxWarp prst="textNoShape">
              <a:avLst/>
            </a:prstTxWarp>
            <a:spAutoFit/>
          </a:bodyPr>
          <a:lstStyle/>
          <a:p>
            <a:r>
              <a:rPr lang="fr-FR" dirty="0" err="1" smtClean="0"/>
              <a:t>Anterior</a:t>
            </a:r>
            <a:r>
              <a:rPr lang="fr-FR" dirty="0" smtClean="0"/>
              <a:t> </a:t>
            </a:r>
            <a:r>
              <a:rPr lang="fr-FR" dirty="0" err="1" smtClean="0"/>
              <a:t>Notch</a:t>
            </a:r>
            <a:r>
              <a:rPr lang="fr-FR" dirty="0" smtClean="0"/>
              <a:t> respects ilio-psoas </a:t>
            </a:r>
            <a:r>
              <a:rPr lang="fr-FR" dirty="0" err="1" smtClean="0"/>
              <a:t>valley</a:t>
            </a:r>
            <a:endParaRPr lang="fr-FR" dirty="0" smtClean="0"/>
          </a:p>
        </p:txBody>
      </p:sp>
      <p:sp>
        <p:nvSpPr>
          <p:cNvPr id="110600" name="ZoneTexte 7"/>
          <p:cNvSpPr txBox="1">
            <a:spLocks noChangeArrowheads="1"/>
          </p:cNvSpPr>
          <p:nvPr/>
        </p:nvSpPr>
        <p:spPr bwMode="auto">
          <a:xfrm>
            <a:off x="360780" y="328613"/>
            <a:ext cx="2568763" cy="1754327"/>
          </a:xfrm>
          <a:prstGeom prst="rect">
            <a:avLst/>
          </a:prstGeom>
          <a:noFill/>
          <a:ln w="9525">
            <a:noFill/>
            <a:miter lim="800000"/>
            <a:headEnd/>
            <a:tailEnd/>
          </a:ln>
        </p:spPr>
        <p:txBody>
          <a:bodyPr wrap="square">
            <a:prstTxWarp prst="textNoShape">
              <a:avLst/>
            </a:prstTxWarp>
            <a:spAutoFit/>
          </a:bodyPr>
          <a:lstStyle/>
          <a:p>
            <a:r>
              <a:rPr lang="fr-FR" sz="3600" dirty="0" err="1" smtClean="0">
                <a:solidFill>
                  <a:srgbClr val="A7D6FF"/>
                </a:solidFill>
              </a:rPr>
              <a:t>Why</a:t>
            </a:r>
            <a:r>
              <a:rPr lang="fr-FR" sz="3600" dirty="0" smtClean="0">
                <a:solidFill>
                  <a:srgbClr val="A7D6FF"/>
                </a:solidFill>
              </a:rPr>
              <a:t> </a:t>
            </a:r>
            <a:r>
              <a:rPr lang="fr-FR" sz="3600" dirty="0" err="1" smtClean="0">
                <a:solidFill>
                  <a:srgbClr val="A7D6FF"/>
                </a:solidFill>
              </a:rPr>
              <a:t>Anatomic</a:t>
            </a:r>
            <a:r>
              <a:rPr lang="fr-FR" sz="3600" dirty="0" smtClean="0">
                <a:solidFill>
                  <a:srgbClr val="A7D6FF"/>
                </a:solidFill>
              </a:rPr>
              <a:t> design ?</a:t>
            </a:r>
            <a:endParaRPr lang="fr-FR" sz="3600" dirty="0">
              <a:solidFill>
                <a:srgbClr val="A7D6FF"/>
              </a:solidFill>
            </a:endParaRPr>
          </a:p>
        </p:txBody>
      </p:sp>
    </p:spTree>
    <p:extLst>
      <p:ext uri="{BB962C8B-B14F-4D97-AF65-F5344CB8AC3E}">
        <p14:creationId xmlns:p14="http://schemas.microsoft.com/office/powerpoint/2010/main" val="119272332"/>
      </p:ext>
    </p:ext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p:cNvGraphicFramePr>
            <a:graphicFrameLocks noChangeAspect="1"/>
          </p:cNvGraphicFramePr>
          <p:nvPr>
            <p:extLst>
              <p:ext uri="{D42A27DB-BD31-4B8C-83A1-F6EECF244321}">
                <p14:modId xmlns:p14="http://schemas.microsoft.com/office/powerpoint/2010/main" val="4198560601"/>
              </p:ext>
            </p:extLst>
          </p:nvPr>
        </p:nvGraphicFramePr>
        <p:xfrm>
          <a:off x="596900" y="2867025"/>
          <a:ext cx="7459663" cy="4216400"/>
        </p:xfrm>
        <a:graphic>
          <a:graphicData uri="http://schemas.openxmlformats.org/presentationml/2006/ole">
            <mc:AlternateContent xmlns:mc="http://schemas.openxmlformats.org/markup-compatibility/2006">
              <mc:Choice xmlns:v="urn:schemas-microsoft-com:vml" Requires="v">
                <p:oleObj spid="_x0000_s1117" name="Feuille de calcul" r:id="rId4" imgW="12128500" imgH="7454900" progId="Excel.Sheet.8">
                  <p:embed/>
                </p:oleObj>
              </mc:Choice>
              <mc:Fallback>
                <p:oleObj name="Feuille de calcul" r:id="rId4" imgW="12128500" imgH="7454900" progId="Excel.Sheet.8">
                  <p:embed/>
                  <p:pic>
                    <p:nvPicPr>
                      <p:cNvPr id="0" name=""/>
                      <p:cNvPicPr>
                        <a:picLocks noChangeAspect="1" noChangeArrowheads="1"/>
                      </p:cNvPicPr>
                      <p:nvPr/>
                    </p:nvPicPr>
                    <p:blipFill>
                      <a:blip r:embed="rId5"/>
                      <a:srcRect/>
                      <a:stretch>
                        <a:fillRect/>
                      </a:stretch>
                    </p:blipFill>
                    <p:spPr bwMode="auto">
                      <a:xfrm>
                        <a:off x="596900" y="2867025"/>
                        <a:ext cx="7459663" cy="4216400"/>
                      </a:xfrm>
                      <a:prstGeom prst="rect">
                        <a:avLst/>
                      </a:prstGeom>
                      <a:noFill/>
                      <a:ln>
                        <a:noFill/>
                      </a:ln>
                      <a:effectLst/>
                    </p:spPr>
                  </p:pic>
                </p:oleObj>
              </mc:Fallback>
            </mc:AlternateContent>
          </a:graphicData>
        </a:graphic>
      </p:graphicFrame>
      <p:sp>
        <p:nvSpPr>
          <p:cNvPr id="3" name="Text Box 6"/>
          <p:cNvSpPr txBox="1">
            <a:spLocks noChangeArrowheads="1"/>
          </p:cNvSpPr>
          <p:nvPr/>
        </p:nvSpPr>
        <p:spPr bwMode="auto">
          <a:xfrm>
            <a:off x="5734101" y="5307370"/>
            <a:ext cx="1407041"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296" rIns="8229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fr-FR" sz="1400" i="1" dirty="0">
                <a:solidFill>
                  <a:srgbClr val="FFFFFF"/>
                </a:solidFill>
                <a:sym typeface="Symbol" pitchFamily="18" charset="2"/>
              </a:rPr>
              <a:t>F FARIZON</a:t>
            </a:r>
          </a:p>
          <a:p>
            <a:pPr>
              <a:spcBef>
                <a:spcPct val="50000"/>
              </a:spcBef>
            </a:pPr>
            <a:r>
              <a:rPr lang="fr-FR" sz="1400" i="1" dirty="0" smtClean="0">
                <a:solidFill>
                  <a:srgbClr val="FFFFFF"/>
                </a:solidFill>
                <a:sym typeface="Symbol" pitchFamily="18" charset="2"/>
              </a:rPr>
              <a:t>SOFCOT </a:t>
            </a:r>
            <a:r>
              <a:rPr lang="fr-FR" sz="1400" i="1" dirty="0">
                <a:solidFill>
                  <a:srgbClr val="FFFFFF"/>
                </a:solidFill>
                <a:sym typeface="Symbol" pitchFamily="18" charset="2"/>
              </a:rPr>
              <a:t>2009</a:t>
            </a:r>
          </a:p>
        </p:txBody>
      </p:sp>
      <p:sp>
        <p:nvSpPr>
          <p:cNvPr id="4" name="ZoneTexte 3"/>
          <p:cNvSpPr txBox="1"/>
          <p:nvPr/>
        </p:nvSpPr>
        <p:spPr>
          <a:xfrm>
            <a:off x="171637" y="205189"/>
            <a:ext cx="8684869" cy="461665"/>
          </a:xfrm>
          <a:prstGeom prst="rect">
            <a:avLst/>
          </a:prstGeom>
          <a:noFill/>
        </p:spPr>
        <p:txBody>
          <a:bodyPr wrap="square" rtlCol="0">
            <a:spAutoFit/>
          </a:bodyPr>
          <a:lstStyle/>
          <a:p>
            <a:r>
              <a:rPr lang="fr-FR" sz="2400" b="1" cap="all" dirty="0" smtClean="0">
                <a:solidFill>
                  <a:srgbClr val="C1EEFF"/>
                </a:solidFill>
              </a:rPr>
              <a:t>PSOAS </a:t>
            </a:r>
            <a:r>
              <a:rPr lang="fr-FR" sz="2400" b="1" cap="all" dirty="0" err="1" smtClean="0">
                <a:solidFill>
                  <a:srgbClr val="C1EEFF"/>
                </a:solidFill>
              </a:rPr>
              <a:t>impingement</a:t>
            </a:r>
            <a:r>
              <a:rPr lang="fr-FR" sz="2400" b="1" cap="all" dirty="0" smtClean="0">
                <a:solidFill>
                  <a:srgbClr val="C1EEFF"/>
                </a:solidFill>
              </a:rPr>
              <a:t> syndrome</a:t>
            </a:r>
            <a:endParaRPr lang="fr-FR" sz="2400" b="1" cap="all" dirty="0">
              <a:solidFill>
                <a:srgbClr val="C1EEFF"/>
              </a:solidFill>
            </a:endParaRPr>
          </a:p>
        </p:txBody>
      </p:sp>
      <p:sp>
        <p:nvSpPr>
          <p:cNvPr id="7" name="ZoneTexte 6"/>
          <p:cNvSpPr txBox="1"/>
          <p:nvPr/>
        </p:nvSpPr>
        <p:spPr>
          <a:xfrm>
            <a:off x="1624739" y="3573310"/>
            <a:ext cx="659155" cy="338554"/>
          </a:xfrm>
          <a:prstGeom prst="rect">
            <a:avLst/>
          </a:prstGeom>
          <a:noFill/>
        </p:spPr>
        <p:txBody>
          <a:bodyPr wrap="none" rtlCol="0">
            <a:spAutoFit/>
          </a:bodyPr>
          <a:lstStyle/>
          <a:p>
            <a:r>
              <a:rPr lang="fr-FR" sz="1600" b="1" dirty="0" smtClean="0">
                <a:solidFill>
                  <a:srgbClr val="FF0000"/>
                </a:solidFill>
              </a:rPr>
              <a:t>2,1%</a:t>
            </a:r>
            <a:endParaRPr lang="fr-FR" sz="1600" b="1" dirty="0">
              <a:solidFill>
                <a:srgbClr val="FF0000"/>
              </a:solidFill>
            </a:endParaRPr>
          </a:p>
        </p:txBody>
      </p:sp>
      <p:sp>
        <p:nvSpPr>
          <p:cNvPr id="9" name="Rectangle 8"/>
          <p:cNvSpPr/>
          <p:nvPr/>
        </p:nvSpPr>
        <p:spPr>
          <a:xfrm>
            <a:off x="488876" y="715844"/>
            <a:ext cx="7689000" cy="2246769"/>
          </a:xfrm>
          <a:prstGeom prst="rect">
            <a:avLst/>
          </a:prstGeom>
          <a:noFill/>
        </p:spPr>
        <p:txBody>
          <a:bodyPr wrap="square">
            <a:spAutoFit/>
          </a:bodyPr>
          <a:lstStyle/>
          <a:p>
            <a:pPr marL="285750" indent="-285750">
              <a:buFont typeface="Wingdings" pitchFamily="2" charset="2"/>
              <a:buChar char="§"/>
            </a:pPr>
            <a:r>
              <a:rPr lang="fr-FR" sz="2000" b="1" dirty="0"/>
              <a:t>4,3%  ( S Bricteux 2001 T Ala Eddine 2001) </a:t>
            </a:r>
          </a:p>
          <a:p>
            <a:endParaRPr lang="fr-FR" sz="2000" b="1" dirty="0"/>
          </a:p>
          <a:p>
            <a:pPr marL="285750" indent="-285750">
              <a:buFont typeface="Wingdings" pitchFamily="2" charset="2"/>
              <a:buChar char="§"/>
            </a:pPr>
            <a:r>
              <a:rPr lang="fr-FR" sz="2000" b="1" dirty="0" smtClean="0"/>
              <a:t>1</a:t>
            </a:r>
            <a:r>
              <a:rPr lang="fr-FR" sz="2000" b="1" dirty="0"/>
              <a:t>% </a:t>
            </a:r>
            <a:r>
              <a:rPr lang="fr-FR" sz="2000" b="1" dirty="0" smtClean="0"/>
              <a:t>causes of </a:t>
            </a:r>
            <a:r>
              <a:rPr lang="fr-FR" sz="2000" b="1" dirty="0" err="1" smtClean="0"/>
              <a:t>revision</a:t>
            </a:r>
            <a:r>
              <a:rPr lang="fr-FR" sz="2000" b="1" dirty="0" smtClean="0"/>
              <a:t>: </a:t>
            </a:r>
            <a:r>
              <a:rPr lang="fr-FR" sz="2000" b="1" dirty="0"/>
              <a:t>(J </a:t>
            </a:r>
            <a:r>
              <a:rPr lang="fr-FR" sz="2000" b="1" dirty="0" smtClean="0"/>
              <a:t>Clohisy </a:t>
            </a:r>
            <a:r>
              <a:rPr lang="fr-FR" sz="2000" b="1" dirty="0"/>
              <a:t>2004</a:t>
            </a:r>
            <a:r>
              <a:rPr lang="fr-FR" sz="2000" b="1" dirty="0" smtClean="0"/>
              <a:t>)</a:t>
            </a:r>
          </a:p>
          <a:p>
            <a:pPr marL="285750" indent="-285750">
              <a:buFont typeface="Wingdings" pitchFamily="2" charset="2"/>
              <a:buChar char="§"/>
            </a:pPr>
            <a:endParaRPr lang="fr-FR" sz="2000" b="1" dirty="0"/>
          </a:p>
          <a:p>
            <a:pPr marL="285750" indent="-285750">
              <a:buFont typeface="Wingdings" pitchFamily="2" charset="2"/>
              <a:buChar char="§"/>
            </a:pPr>
            <a:r>
              <a:rPr lang="fr-FR" sz="2000" b="1" dirty="0" smtClean="0"/>
              <a:t>SYMPOSIUM SOFCOT 2009 : 2,1% ( F Farizon)</a:t>
            </a:r>
          </a:p>
          <a:p>
            <a:pPr marL="285750" indent="-285750">
              <a:buFont typeface="Wingdings" pitchFamily="2" charset="2"/>
              <a:buChar char="§"/>
            </a:pPr>
            <a:endParaRPr lang="fr-FR" sz="2000" b="1" dirty="0"/>
          </a:p>
          <a:p>
            <a:pPr marL="285750" indent="-285750">
              <a:buFont typeface="Wingdings" pitchFamily="2" charset="2"/>
              <a:buChar char="§"/>
            </a:pPr>
            <a:r>
              <a:rPr lang="fr-FR" sz="2000" b="1" dirty="0" smtClean="0">
                <a:solidFill>
                  <a:srgbClr val="FBF895"/>
                </a:solidFill>
              </a:rPr>
              <a:t>First cause of </a:t>
            </a:r>
            <a:r>
              <a:rPr lang="fr-FR" sz="2000" b="1" dirty="0" err="1" smtClean="0">
                <a:solidFill>
                  <a:srgbClr val="FBF895"/>
                </a:solidFill>
              </a:rPr>
              <a:t>late</a:t>
            </a:r>
            <a:r>
              <a:rPr lang="fr-FR" sz="2000" b="1" dirty="0" smtClean="0">
                <a:solidFill>
                  <a:srgbClr val="FBF895"/>
                </a:solidFill>
              </a:rPr>
              <a:t> complication</a:t>
            </a:r>
            <a:endParaRPr lang="fr-FR" sz="2000" b="1" dirty="0">
              <a:solidFill>
                <a:srgbClr val="FBF895"/>
              </a:solidFill>
            </a:endParaRPr>
          </a:p>
        </p:txBody>
      </p:sp>
    </p:spTree>
    <p:extLst>
      <p:ext uri="{BB962C8B-B14F-4D97-AF65-F5344CB8AC3E}">
        <p14:creationId xmlns:p14="http://schemas.microsoft.com/office/powerpoint/2010/main" val="900879369"/>
      </p:ext>
    </p:ext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723900" y="228600"/>
            <a:ext cx="8420100" cy="1143000"/>
          </a:xfrm>
        </p:spPr>
        <p:txBody>
          <a:bodyPr lIns="90488" tIns="44450" rIns="90488" bIns="44450"/>
          <a:lstStyle/>
          <a:p>
            <a:pPr fontAlgn="auto">
              <a:spcAft>
                <a:spcPts val="0"/>
              </a:spcAft>
              <a:defRPr/>
            </a:pPr>
            <a:r>
              <a:rPr lang="fr-FR" sz="3600" b="1" dirty="0" smtClean="0">
                <a:latin typeface="Arial"/>
                <a:ea typeface="+mj-ea"/>
                <a:cs typeface="Arial"/>
              </a:rPr>
              <a:t>Psoas </a:t>
            </a:r>
            <a:r>
              <a:rPr lang="fr-FR" sz="3600" b="1" dirty="0" err="1" smtClean="0">
                <a:latin typeface="Arial"/>
                <a:ea typeface="+mj-ea"/>
                <a:cs typeface="Arial"/>
              </a:rPr>
              <a:t>impingement</a:t>
            </a:r>
            <a:endParaRPr lang="fr-FR" sz="3600" b="1" dirty="0">
              <a:latin typeface="Arial"/>
              <a:ea typeface="+mj-ea"/>
              <a:cs typeface="Arial"/>
            </a:endParaRPr>
          </a:p>
        </p:txBody>
      </p:sp>
      <p:sp>
        <p:nvSpPr>
          <p:cNvPr id="65539" name="Rectangle 3"/>
          <p:cNvSpPr>
            <a:spLocks noChangeArrowheads="1"/>
          </p:cNvSpPr>
          <p:nvPr/>
        </p:nvSpPr>
        <p:spPr bwMode="auto">
          <a:xfrm>
            <a:off x="413613" y="998980"/>
            <a:ext cx="6520587" cy="4031873"/>
          </a:xfrm>
          <a:prstGeom prst="rect">
            <a:avLst/>
          </a:prstGeom>
          <a:noFill/>
          <a:ln w="12700">
            <a:noFill/>
            <a:miter lim="800000"/>
            <a:headEnd/>
            <a:tailEnd/>
          </a:ln>
        </p:spPr>
        <p:txBody>
          <a:bodyPr wrap="square">
            <a:prstTxWarp prst="textNoShape">
              <a:avLst/>
            </a:prstTxWarp>
            <a:spAutoFit/>
          </a:bodyPr>
          <a:lstStyle/>
          <a:p>
            <a:pPr defTabSz="762000">
              <a:buFont typeface="Times" charset="0"/>
              <a:buChar char="•"/>
            </a:pPr>
            <a:r>
              <a:rPr lang="fr-FR" b="1" dirty="0">
                <a:latin typeface="Arial"/>
                <a:cs typeface="Arial"/>
              </a:rPr>
              <a:t> </a:t>
            </a:r>
            <a:r>
              <a:rPr lang="fr-FR" b="1" dirty="0" smtClean="0">
                <a:latin typeface="Arial"/>
                <a:cs typeface="Arial"/>
              </a:rPr>
              <a:t>Can </a:t>
            </a:r>
            <a:r>
              <a:rPr lang="fr-FR" b="1" dirty="0" err="1" smtClean="0">
                <a:latin typeface="Arial"/>
                <a:cs typeface="Arial"/>
              </a:rPr>
              <a:t>occur</a:t>
            </a:r>
            <a:r>
              <a:rPr lang="fr-FR" b="1" dirty="0" smtClean="0">
                <a:latin typeface="Arial"/>
                <a:cs typeface="Arial"/>
              </a:rPr>
              <a:t> </a:t>
            </a:r>
            <a:r>
              <a:rPr lang="fr-FR" b="1" dirty="0" err="1" smtClean="0">
                <a:latin typeface="Arial"/>
                <a:cs typeface="Arial"/>
              </a:rPr>
              <a:t>with</a:t>
            </a:r>
            <a:r>
              <a:rPr lang="fr-FR" b="1" dirty="0" smtClean="0">
                <a:latin typeface="Arial"/>
                <a:cs typeface="Arial"/>
              </a:rPr>
              <a:t> all sort of </a:t>
            </a:r>
            <a:r>
              <a:rPr lang="fr-FR" b="1" dirty="0" err="1" smtClean="0">
                <a:latin typeface="Arial"/>
                <a:cs typeface="Arial"/>
              </a:rPr>
              <a:t>cups</a:t>
            </a:r>
            <a:endParaRPr lang="fr-FR" b="1" dirty="0">
              <a:latin typeface="Arial"/>
              <a:cs typeface="Arial"/>
            </a:endParaRPr>
          </a:p>
          <a:p>
            <a:pPr defTabSz="762000">
              <a:buFont typeface="Times" charset="0"/>
              <a:buChar char="•"/>
            </a:pPr>
            <a:endParaRPr lang="fr-FR" b="1" dirty="0">
              <a:latin typeface="Arial"/>
              <a:cs typeface="Arial"/>
            </a:endParaRPr>
          </a:p>
          <a:p>
            <a:pPr defTabSz="762000">
              <a:buFont typeface="Times" charset="0"/>
              <a:buChar char="•"/>
            </a:pPr>
            <a:r>
              <a:rPr lang="fr-FR" b="1" dirty="0">
                <a:latin typeface="Arial"/>
                <a:cs typeface="Arial"/>
              </a:rPr>
              <a:t> </a:t>
            </a:r>
            <a:r>
              <a:rPr lang="fr-FR" b="1" dirty="0" smtClean="0">
                <a:latin typeface="Arial"/>
                <a:cs typeface="Arial"/>
              </a:rPr>
              <a:t>More </a:t>
            </a:r>
            <a:r>
              <a:rPr lang="fr-FR" b="1" dirty="0" err="1" smtClean="0">
                <a:latin typeface="Arial"/>
                <a:cs typeface="Arial"/>
              </a:rPr>
              <a:t>often</a:t>
            </a:r>
            <a:r>
              <a:rPr lang="fr-FR" b="1" dirty="0" smtClean="0">
                <a:latin typeface="Arial"/>
                <a:cs typeface="Arial"/>
              </a:rPr>
              <a:t> </a:t>
            </a:r>
            <a:r>
              <a:rPr lang="fr-FR" b="1" dirty="0" err="1" smtClean="0">
                <a:latin typeface="Arial"/>
                <a:cs typeface="Arial"/>
              </a:rPr>
              <a:t>with</a:t>
            </a:r>
            <a:r>
              <a:rPr lang="fr-FR" b="1" dirty="0" smtClean="0">
                <a:latin typeface="Arial"/>
                <a:cs typeface="Arial"/>
              </a:rPr>
              <a:t> </a:t>
            </a:r>
            <a:r>
              <a:rPr lang="fr-FR" b="1" dirty="0" err="1" smtClean="0">
                <a:latin typeface="Arial"/>
                <a:cs typeface="Arial"/>
              </a:rPr>
              <a:t>cups</a:t>
            </a:r>
            <a:r>
              <a:rPr lang="fr-FR" b="1" dirty="0" smtClean="0">
                <a:latin typeface="Arial"/>
                <a:cs typeface="Arial"/>
              </a:rPr>
              <a:t>:</a:t>
            </a:r>
            <a:endParaRPr lang="fr-FR" sz="3200" b="1" dirty="0">
              <a:latin typeface="Arial"/>
              <a:cs typeface="Arial"/>
            </a:endParaRPr>
          </a:p>
          <a:p>
            <a:pPr defTabSz="762000">
              <a:buFont typeface="Times" charset="0"/>
              <a:buNone/>
            </a:pPr>
            <a:r>
              <a:rPr lang="fr-FR" dirty="0">
                <a:latin typeface="Arial"/>
                <a:cs typeface="Arial"/>
              </a:rPr>
              <a:t>	- </a:t>
            </a:r>
            <a:r>
              <a:rPr lang="fr-FR" dirty="0" err="1" smtClean="0">
                <a:latin typeface="Arial"/>
                <a:cs typeface="Arial"/>
              </a:rPr>
              <a:t>oversized</a:t>
            </a:r>
            <a:r>
              <a:rPr lang="fr-FR" dirty="0" smtClean="0">
                <a:latin typeface="Arial"/>
                <a:cs typeface="Arial"/>
              </a:rPr>
              <a:t> </a:t>
            </a:r>
            <a:endParaRPr lang="fr-FR" dirty="0">
              <a:latin typeface="Arial"/>
              <a:cs typeface="Arial"/>
            </a:endParaRPr>
          </a:p>
          <a:p>
            <a:pPr defTabSz="762000">
              <a:buFont typeface="Times" charset="0"/>
              <a:buNone/>
            </a:pPr>
            <a:r>
              <a:rPr lang="fr-FR" dirty="0">
                <a:latin typeface="Arial"/>
                <a:cs typeface="Arial"/>
              </a:rPr>
              <a:t>	- </a:t>
            </a:r>
            <a:r>
              <a:rPr lang="fr-FR" dirty="0" smtClean="0">
                <a:latin typeface="Arial"/>
                <a:cs typeface="Arial"/>
              </a:rPr>
              <a:t>few </a:t>
            </a:r>
            <a:r>
              <a:rPr lang="fr-FR" dirty="0" err="1" smtClean="0">
                <a:latin typeface="Arial"/>
                <a:cs typeface="Arial"/>
              </a:rPr>
              <a:t>anteversed</a:t>
            </a:r>
            <a:r>
              <a:rPr lang="fr-FR" dirty="0" smtClean="0">
                <a:latin typeface="Arial"/>
                <a:cs typeface="Arial"/>
              </a:rPr>
              <a:t>, </a:t>
            </a:r>
            <a:endParaRPr lang="fr-FR" dirty="0">
              <a:latin typeface="Arial"/>
              <a:cs typeface="Arial"/>
            </a:endParaRPr>
          </a:p>
          <a:p>
            <a:pPr defTabSz="762000">
              <a:buFont typeface="Times" charset="0"/>
              <a:buNone/>
            </a:pPr>
            <a:r>
              <a:rPr lang="fr-FR" dirty="0">
                <a:latin typeface="Arial"/>
                <a:cs typeface="Arial"/>
              </a:rPr>
              <a:t>	- </a:t>
            </a:r>
            <a:r>
              <a:rPr lang="fr-FR" dirty="0" err="1" smtClean="0">
                <a:latin typeface="Arial"/>
                <a:cs typeface="Arial"/>
              </a:rPr>
              <a:t>with</a:t>
            </a:r>
            <a:r>
              <a:rPr lang="fr-FR" dirty="0" smtClean="0">
                <a:latin typeface="Arial"/>
                <a:cs typeface="Arial"/>
              </a:rPr>
              <a:t> </a:t>
            </a:r>
            <a:r>
              <a:rPr lang="fr-FR" dirty="0" err="1" smtClean="0">
                <a:latin typeface="Arial"/>
                <a:cs typeface="Arial"/>
              </a:rPr>
              <a:t>acetabulum</a:t>
            </a:r>
            <a:r>
              <a:rPr lang="fr-FR" dirty="0" smtClean="0">
                <a:latin typeface="Arial"/>
                <a:cs typeface="Arial"/>
              </a:rPr>
              <a:t> </a:t>
            </a:r>
            <a:r>
              <a:rPr lang="fr-FR" dirty="0" err="1" smtClean="0">
                <a:latin typeface="Arial"/>
                <a:cs typeface="Arial"/>
              </a:rPr>
              <a:t>insufficiently</a:t>
            </a:r>
            <a:r>
              <a:rPr lang="fr-FR" dirty="0" smtClean="0">
                <a:latin typeface="Arial"/>
                <a:cs typeface="Arial"/>
              </a:rPr>
              <a:t> </a:t>
            </a:r>
            <a:r>
              <a:rPr lang="fr-FR" dirty="0" err="1" smtClean="0">
                <a:latin typeface="Arial"/>
                <a:cs typeface="Arial"/>
              </a:rPr>
              <a:t>reamed</a:t>
            </a:r>
            <a:endParaRPr lang="fr-FR" dirty="0" smtClean="0">
              <a:latin typeface="Arial"/>
              <a:cs typeface="Arial"/>
            </a:endParaRPr>
          </a:p>
          <a:p>
            <a:pPr defTabSz="762000"/>
            <a:r>
              <a:rPr lang="fr-FR" dirty="0">
                <a:latin typeface="Arial"/>
                <a:cs typeface="Arial"/>
              </a:rPr>
              <a:t>	</a:t>
            </a:r>
            <a:r>
              <a:rPr lang="fr-FR" dirty="0" smtClean="0">
                <a:latin typeface="Arial"/>
                <a:cs typeface="Arial"/>
              </a:rPr>
              <a:t>- </a:t>
            </a:r>
            <a:r>
              <a:rPr lang="fr-FR" dirty="0" err="1">
                <a:latin typeface="Arial"/>
                <a:cs typeface="Arial"/>
              </a:rPr>
              <a:t>Overflowing</a:t>
            </a:r>
            <a:r>
              <a:rPr lang="fr-FR" dirty="0">
                <a:latin typeface="Arial"/>
                <a:cs typeface="Arial"/>
              </a:rPr>
              <a:t> by </a:t>
            </a:r>
            <a:r>
              <a:rPr lang="fr-FR" dirty="0" err="1">
                <a:latin typeface="Arial"/>
                <a:cs typeface="Arial"/>
              </a:rPr>
              <a:t>cylindro-sphéric</a:t>
            </a:r>
            <a:r>
              <a:rPr lang="fr-FR" dirty="0">
                <a:latin typeface="Arial"/>
                <a:cs typeface="Arial"/>
              </a:rPr>
              <a:t> design</a:t>
            </a:r>
            <a:endParaRPr lang="fr-FR" sz="3200" b="1" dirty="0">
              <a:latin typeface="Arial"/>
              <a:cs typeface="Arial"/>
            </a:endParaRPr>
          </a:p>
          <a:p>
            <a:pPr defTabSz="762000">
              <a:buFont typeface="Times" charset="0"/>
              <a:buNone/>
            </a:pPr>
            <a:r>
              <a:rPr lang="fr-FR" dirty="0" smtClean="0">
                <a:latin typeface="Arial"/>
                <a:cs typeface="Arial"/>
              </a:rPr>
              <a:t> </a:t>
            </a:r>
            <a:endParaRPr lang="fr-FR" dirty="0">
              <a:latin typeface="Arial"/>
              <a:cs typeface="Arial"/>
            </a:endParaRPr>
          </a:p>
          <a:p>
            <a:pPr defTabSz="762000">
              <a:buFont typeface="Times" charset="0"/>
              <a:buNone/>
            </a:pPr>
            <a:endParaRPr lang="fr-FR" sz="3200" b="1" dirty="0">
              <a:latin typeface="Arial"/>
              <a:cs typeface="Arial"/>
            </a:endParaRPr>
          </a:p>
          <a:p>
            <a:pPr defTabSz="762000">
              <a:buFont typeface="Times" charset="0"/>
              <a:buNone/>
            </a:pPr>
            <a:endParaRPr lang="fr-FR" sz="3200" dirty="0">
              <a:latin typeface="Arial"/>
              <a:cs typeface="Arial"/>
            </a:endParaRPr>
          </a:p>
        </p:txBody>
      </p:sp>
      <p:pic>
        <p:nvPicPr>
          <p:cNvPr id="65540" name="Picture 4"/>
          <p:cNvPicPr>
            <a:picLocks noChangeAspect="1" noChangeArrowheads="1"/>
          </p:cNvPicPr>
          <p:nvPr/>
        </p:nvPicPr>
        <p:blipFill>
          <a:blip r:embed="rId3"/>
          <a:srcRect/>
          <a:stretch>
            <a:fillRect/>
          </a:stretch>
        </p:blipFill>
        <p:spPr bwMode="auto">
          <a:xfrm>
            <a:off x="2743200" y="4800600"/>
            <a:ext cx="1828800" cy="1468438"/>
          </a:xfrm>
          <a:prstGeom prst="rect">
            <a:avLst/>
          </a:prstGeom>
          <a:noFill/>
          <a:ln w="9525">
            <a:noFill/>
            <a:miter lim="800000"/>
            <a:headEnd/>
            <a:tailEnd/>
          </a:ln>
        </p:spPr>
      </p:pic>
      <p:pic>
        <p:nvPicPr>
          <p:cNvPr id="65541" name="Picture 5"/>
          <p:cNvPicPr>
            <a:picLocks noChangeAspect="1" noChangeArrowheads="1"/>
          </p:cNvPicPr>
          <p:nvPr/>
        </p:nvPicPr>
        <p:blipFill>
          <a:blip r:embed="rId4"/>
          <a:srcRect/>
          <a:stretch>
            <a:fillRect/>
          </a:stretch>
        </p:blipFill>
        <p:spPr bwMode="auto">
          <a:xfrm>
            <a:off x="6934200" y="4724400"/>
            <a:ext cx="1657350" cy="1570038"/>
          </a:xfrm>
          <a:prstGeom prst="rect">
            <a:avLst/>
          </a:prstGeom>
          <a:noFill/>
          <a:ln w="9525">
            <a:noFill/>
            <a:miter lim="800000"/>
            <a:headEnd/>
            <a:tailEnd/>
          </a:ln>
        </p:spPr>
      </p:pic>
      <p:pic>
        <p:nvPicPr>
          <p:cNvPr id="65542" name="Picture 6"/>
          <p:cNvPicPr>
            <a:picLocks noChangeAspect="1" noChangeArrowheads="1"/>
          </p:cNvPicPr>
          <p:nvPr/>
        </p:nvPicPr>
        <p:blipFill>
          <a:blip r:embed="rId5"/>
          <a:srcRect/>
          <a:stretch>
            <a:fillRect/>
          </a:stretch>
        </p:blipFill>
        <p:spPr bwMode="auto">
          <a:xfrm>
            <a:off x="4800600" y="4572000"/>
            <a:ext cx="1839913" cy="2057400"/>
          </a:xfrm>
          <a:prstGeom prst="rect">
            <a:avLst/>
          </a:prstGeom>
          <a:noFill/>
          <a:ln w="9525">
            <a:noFill/>
            <a:miter lim="800000"/>
            <a:headEnd/>
            <a:tailEnd/>
          </a:ln>
        </p:spPr>
      </p:pic>
      <p:pic>
        <p:nvPicPr>
          <p:cNvPr id="65543" name="Picture 7"/>
          <p:cNvPicPr>
            <a:picLocks noChangeAspect="1" noChangeArrowheads="1"/>
          </p:cNvPicPr>
          <p:nvPr/>
        </p:nvPicPr>
        <p:blipFill>
          <a:blip r:embed="rId6"/>
          <a:srcRect/>
          <a:stretch>
            <a:fillRect/>
          </a:stretch>
        </p:blipFill>
        <p:spPr bwMode="auto">
          <a:xfrm>
            <a:off x="304800" y="4800600"/>
            <a:ext cx="2209800" cy="1417638"/>
          </a:xfrm>
          <a:prstGeom prst="rect">
            <a:avLst/>
          </a:prstGeom>
          <a:noFill/>
          <a:ln w="9525">
            <a:noFill/>
            <a:miter lim="800000"/>
            <a:headEnd/>
            <a:tailEnd/>
          </a:ln>
        </p:spPr>
      </p:pic>
      <p:pic>
        <p:nvPicPr>
          <p:cNvPr id="9" name="Picture 3" descr="Acetabulum8"/>
          <p:cNvPicPr>
            <a:picLocks noChangeAspect="1" noChangeArrowheads="1"/>
          </p:cNvPicPr>
          <p:nvPr/>
        </p:nvPicPr>
        <p:blipFill>
          <a:blip r:embed="rId7"/>
          <a:srcRect/>
          <a:stretch>
            <a:fillRect/>
          </a:stretch>
        </p:blipFill>
        <p:spPr bwMode="auto">
          <a:xfrm>
            <a:off x="6640513" y="655218"/>
            <a:ext cx="2194512" cy="2209823"/>
          </a:xfrm>
          <a:prstGeom prst="rect">
            <a:avLst/>
          </a:prstGeom>
          <a:noFill/>
          <a:ln w="9525">
            <a:noFill/>
            <a:miter lim="800000"/>
            <a:headEnd/>
            <a:tailEnd/>
          </a:ln>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a:xfrm>
            <a:off x="723900" y="228600"/>
            <a:ext cx="8420100" cy="1143000"/>
          </a:xfrm>
        </p:spPr>
        <p:txBody>
          <a:bodyPr lIns="90488" tIns="44450" rIns="90488" bIns="44450"/>
          <a:lstStyle/>
          <a:p>
            <a:pPr eaLnBrk="1" fontAlgn="auto" hangingPunct="1">
              <a:spcAft>
                <a:spcPts val="0"/>
              </a:spcAft>
              <a:defRPr/>
            </a:pPr>
            <a:r>
              <a:rPr lang="fr-FR" sz="3200" dirty="0" err="1" smtClean="0">
                <a:solidFill>
                  <a:schemeClr val="tx2">
                    <a:satMod val="200000"/>
                  </a:schemeClr>
                </a:solidFill>
                <a:latin typeface="Arial"/>
                <a:ea typeface="+mj-ea"/>
                <a:cs typeface="Arial"/>
              </a:rPr>
              <a:t>Anterior</a:t>
            </a:r>
            <a:r>
              <a:rPr lang="fr-FR" sz="3200" dirty="0" smtClean="0">
                <a:solidFill>
                  <a:schemeClr val="tx2">
                    <a:satMod val="200000"/>
                  </a:schemeClr>
                </a:solidFill>
                <a:latin typeface="Arial"/>
                <a:ea typeface="+mj-ea"/>
                <a:cs typeface="Arial"/>
              </a:rPr>
              <a:t> psoas-</a:t>
            </a:r>
            <a:r>
              <a:rPr lang="fr-FR" sz="3200" dirty="0" err="1" smtClean="0">
                <a:solidFill>
                  <a:schemeClr val="tx2">
                    <a:satMod val="200000"/>
                  </a:schemeClr>
                </a:solidFill>
                <a:latin typeface="Arial"/>
                <a:ea typeface="+mj-ea"/>
                <a:cs typeface="Arial"/>
              </a:rPr>
              <a:t>cup</a:t>
            </a:r>
            <a:r>
              <a:rPr lang="fr-FR" sz="3200" dirty="0" smtClean="0">
                <a:solidFill>
                  <a:schemeClr val="tx2">
                    <a:satMod val="200000"/>
                  </a:schemeClr>
                </a:solidFill>
                <a:latin typeface="Arial"/>
                <a:ea typeface="+mj-ea"/>
                <a:cs typeface="Arial"/>
              </a:rPr>
              <a:t> </a:t>
            </a:r>
            <a:r>
              <a:rPr lang="fr-FR" sz="3200" dirty="0" err="1" smtClean="0">
                <a:solidFill>
                  <a:schemeClr val="tx2">
                    <a:satMod val="200000"/>
                  </a:schemeClr>
                </a:solidFill>
                <a:latin typeface="Arial"/>
                <a:ea typeface="+mj-ea"/>
                <a:cs typeface="Arial"/>
              </a:rPr>
              <a:t>impingement</a:t>
            </a:r>
            <a:r>
              <a:rPr lang="fr-FR" sz="3200" dirty="0">
                <a:solidFill>
                  <a:schemeClr val="tx2">
                    <a:satMod val="200000"/>
                  </a:schemeClr>
                </a:solidFill>
                <a:latin typeface="Arial"/>
                <a:ea typeface="+mj-ea"/>
                <a:cs typeface="Arial"/>
              </a:rPr>
              <a:t/>
            </a:r>
            <a:br>
              <a:rPr lang="fr-FR" sz="3200" dirty="0">
                <a:solidFill>
                  <a:schemeClr val="tx2">
                    <a:satMod val="200000"/>
                  </a:schemeClr>
                </a:solidFill>
                <a:latin typeface="Arial"/>
                <a:ea typeface="+mj-ea"/>
                <a:cs typeface="Arial"/>
              </a:rPr>
            </a:br>
            <a:r>
              <a:rPr lang="fr-FR" sz="3200" dirty="0">
                <a:solidFill>
                  <a:schemeClr val="tx2">
                    <a:satMod val="200000"/>
                  </a:schemeClr>
                </a:solidFill>
                <a:latin typeface="Arial"/>
                <a:ea typeface="+mj-ea"/>
                <a:cs typeface="Arial"/>
              </a:rPr>
              <a:t> </a:t>
            </a:r>
            <a:r>
              <a:rPr lang="fr-FR" sz="2400" dirty="0" err="1">
                <a:solidFill>
                  <a:schemeClr val="tx2">
                    <a:satMod val="200000"/>
                  </a:schemeClr>
                </a:solidFill>
                <a:ea typeface="+mj-ea"/>
                <a:cs typeface="Arial"/>
              </a:rPr>
              <a:t>Anatomical</a:t>
            </a:r>
            <a:r>
              <a:rPr lang="fr-FR" sz="2400" dirty="0">
                <a:solidFill>
                  <a:schemeClr val="tx2">
                    <a:satMod val="200000"/>
                  </a:schemeClr>
                </a:solidFill>
                <a:ea typeface="+mj-ea"/>
                <a:cs typeface="Arial"/>
              </a:rPr>
              <a:t> </a:t>
            </a:r>
            <a:r>
              <a:rPr lang="fr-FR" sz="2400" dirty="0" err="1">
                <a:solidFill>
                  <a:schemeClr val="tx2">
                    <a:satMod val="200000"/>
                  </a:schemeClr>
                </a:solidFill>
                <a:ea typeface="+mj-ea"/>
                <a:cs typeface="Arial"/>
              </a:rPr>
              <a:t>shape</a:t>
            </a:r>
            <a:r>
              <a:rPr lang="fr-FR" sz="2400" dirty="0">
                <a:solidFill>
                  <a:schemeClr val="tx2">
                    <a:satMod val="200000"/>
                  </a:schemeClr>
                </a:solidFill>
                <a:ea typeface="+mj-ea"/>
                <a:cs typeface="Arial"/>
              </a:rPr>
              <a:t> </a:t>
            </a:r>
            <a:r>
              <a:rPr lang="fr-FR" sz="2400" dirty="0" err="1">
                <a:solidFill>
                  <a:schemeClr val="tx2">
                    <a:satMod val="200000"/>
                  </a:schemeClr>
                </a:solidFill>
                <a:ea typeface="+mj-ea"/>
                <a:cs typeface="Arial"/>
              </a:rPr>
              <a:t>which</a:t>
            </a:r>
            <a:r>
              <a:rPr lang="fr-FR" sz="2400" dirty="0">
                <a:solidFill>
                  <a:schemeClr val="tx2">
                    <a:satMod val="200000"/>
                  </a:schemeClr>
                </a:solidFill>
                <a:ea typeface="+mj-ea"/>
                <a:cs typeface="Arial"/>
              </a:rPr>
              <a:t> </a:t>
            </a:r>
            <a:r>
              <a:rPr lang="fr-FR" sz="2400" dirty="0" err="1">
                <a:solidFill>
                  <a:schemeClr val="tx2">
                    <a:satMod val="200000"/>
                  </a:schemeClr>
                </a:solidFill>
                <a:ea typeface="+mj-ea"/>
                <a:cs typeface="Arial"/>
              </a:rPr>
              <a:t>increases</a:t>
            </a:r>
            <a:r>
              <a:rPr lang="fr-FR" sz="2400" dirty="0">
                <a:solidFill>
                  <a:schemeClr val="tx2">
                    <a:satMod val="200000"/>
                  </a:schemeClr>
                </a:solidFill>
                <a:ea typeface="+mj-ea"/>
                <a:cs typeface="Arial"/>
              </a:rPr>
              <a:t> </a:t>
            </a:r>
            <a:r>
              <a:rPr lang="fr-FR" sz="2400" dirty="0" err="1">
                <a:solidFill>
                  <a:schemeClr val="tx2">
                    <a:satMod val="200000"/>
                  </a:schemeClr>
                </a:solidFill>
                <a:ea typeface="+mj-ea"/>
                <a:cs typeface="Arial"/>
              </a:rPr>
              <a:t>this</a:t>
            </a:r>
            <a:r>
              <a:rPr lang="fr-FR" sz="2400" dirty="0">
                <a:solidFill>
                  <a:schemeClr val="tx2">
                    <a:satMod val="200000"/>
                  </a:schemeClr>
                </a:solidFill>
                <a:ea typeface="+mj-ea"/>
                <a:cs typeface="Arial"/>
              </a:rPr>
              <a:t> </a:t>
            </a:r>
            <a:r>
              <a:rPr lang="fr-FR" sz="2400" dirty="0" err="1" smtClean="0">
                <a:solidFill>
                  <a:schemeClr val="tx2">
                    <a:satMod val="200000"/>
                  </a:schemeClr>
                </a:solidFill>
                <a:ea typeface="+mj-ea"/>
                <a:cs typeface="Arial"/>
              </a:rPr>
              <a:t>risk</a:t>
            </a:r>
            <a:r>
              <a:rPr lang="fr-FR" sz="2400" dirty="0" smtClean="0">
                <a:solidFill>
                  <a:schemeClr val="tx2">
                    <a:satMod val="200000"/>
                  </a:schemeClr>
                </a:solidFill>
                <a:ea typeface="+mj-ea"/>
                <a:cs typeface="Arial"/>
              </a:rPr>
              <a:t> ?</a:t>
            </a:r>
            <a:endParaRPr lang="fr-FR" sz="1800" dirty="0">
              <a:solidFill>
                <a:schemeClr val="tx2">
                  <a:satMod val="200000"/>
                </a:schemeClr>
              </a:solidFill>
              <a:latin typeface="Arial"/>
              <a:ea typeface="+mj-ea"/>
              <a:cs typeface="Arial"/>
            </a:endParaRPr>
          </a:p>
        </p:txBody>
      </p:sp>
      <p:pic>
        <p:nvPicPr>
          <p:cNvPr id="5939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963" y="1968500"/>
            <a:ext cx="43180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3" descr="Acetabulum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1968500"/>
            <a:ext cx="4151312"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909638" y="6180138"/>
            <a:ext cx="8061325" cy="339725"/>
          </a:xfrm>
          <a:prstGeom prst="rect">
            <a:avLst/>
          </a:prstGeom>
        </p:spPr>
        <p:txBody>
          <a:bodyPr>
            <a:spAutoFit/>
          </a:bodyPr>
          <a:lstStyle/>
          <a:p>
            <a:pPr>
              <a:spcBef>
                <a:spcPct val="50000"/>
              </a:spcBef>
              <a:defRPr/>
            </a:pPr>
            <a:r>
              <a:rPr lang="fr-FR" sz="1600" dirty="0" smtClean="0">
                <a:effectLst>
                  <a:outerShdw blurRad="38100" dist="38100" dir="2700000" algn="tl">
                    <a:srgbClr val="4E5B6F"/>
                  </a:outerShdw>
                </a:effectLst>
              </a:rPr>
              <a:t>Ilio psoas </a:t>
            </a:r>
            <a:r>
              <a:rPr lang="fr-FR" sz="1600" dirty="0" err="1" smtClean="0">
                <a:effectLst>
                  <a:outerShdw blurRad="38100" dist="38100" dir="2700000" algn="tl">
                    <a:srgbClr val="4E5B6F"/>
                  </a:outerShdw>
                </a:effectLst>
              </a:rPr>
              <a:t>pulley</a:t>
            </a:r>
            <a:r>
              <a:rPr lang="fr-FR" sz="1600" dirty="0" smtClean="0">
                <a:effectLst>
                  <a:outerShdw blurRad="38100" dist="38100" dir="2700000" algn="tl">
                    <a:srgbClr val="4E5B6F"/>
                  </a:outerShdw>
                </a:effectLst>
              </a:rPr>
              <a:t> on Ilio </a:t>
            </a:r>
            <a:r>
              <a:rPr lang="fr-FR" sz="1600" dirty="0" err="1" smtClean="0">
                <a:effectLst>
                  <a:outerShdw blurRad="38100" dist="38100" dir="2700000" algn="tl">
                    <a:srgbClr val="4E5B6F"/>
                  </a:outerShdw>
                </a:effectLst>
              </a:rPr>
              <a:t>pubic</a:t>
            </a:r>
            <a:r>
              <a:rPr lang="fr-FR" sz="1600" dirty="0" smtClean="0">
                <a:effectLst>
                  <a:outerShdw blurRad="38100" dist="38100" dir="2700000" algn="tl">
                    <a:srgbClr val="4E5B6F"/>
                  </a:outerShdw>
                </a:effectLst>
              </a:rPr>
              <a:t> </a:t>
            </a:r>
            <a:r>
              <a:rPr lang="fr-FR" sz="1600" smtClean="0">
                <a:effectLst>
                  <a:outerShdw blurRad="38100" dist="38100" dir="2700000" algn="tl">
                    <a:srgbClr val="4E5B6F"/>
                  </a:outerShdw>
                </a:effectLst>
              </a:rPr>
              <a:t>eminence</a:t>
            </a:r>
            <a:endParaRPr lang="fr-FR" sz="1600" dirty="0">
              <a:effectLst>
                <a:outerShdw blurRad="38100" dist="38100" dir="2700000" algn="tl">
                  <a:srgbClr val="4E5B6F"/>
                </a:outerShdw>
              </a:effectLst>
            </a:endParaRPr>
          </a:p>
        </p:txBody>
      </p:sp>
      <p:sp>
        <p:nvSpPr>
          <p:cNvPr id="3" name="ZoneTexte 2"/>
          <p:cNvSpPr txBox="1"/>
          <p:nvPr/>
        </p:nvSpPr>
        <p:spPr>
          <a:xfrm>
            <a:off x="4114800" y="6350000"/>
            <a:ext cx="184666" cy="461665"/>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3960818614"/>
      </p:ext>
    </p:ext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idx="4294967295"/>
          </p:nvPr>
        </p:nvSpPr>
        <p:spPr>
          <a:xfrm>
            <a:off x="723900" y="304800"/>
            <a:ext cx="8420100" cy="1143000"/>
          </a:xfrm>
        </p:spPr>
        <p:txBody>
          <a:bodyPr lIns="90488" tIns="44450" rIns="90488" bIns="44450"/>
          <a:lstStyle/>
          <a:p>
            <a:pPr algn="ctr" eaLnBrk="1" fontAlgn="auto" hangingPunct="1">
              <a:spcAft>
                <a:spcPts val="0"/>
              </a:spcAft>
              <a:defRPr/>
            </a:pPr>
            <a:r>
              <a:rPr lang="fr-FR" sz="3200" dirty="0" err="1">
                <a:solidFill>
                  <a:schemeClr val="tx2">
                    <a:satMod val="200000"/>
                  </a:schemeClr>
                </a:solidFill>
                <a:cs typeface="Arial"/>
              </a:rPr>
              <a:t>Anterior</a:t>
            </a:r>
            <a:r>
              <a:rPr lang="fr-FR" sz="3200" dirty="0">
                <a:solidFill>
                  <a:schemeClr val="tx2">
                    <a:satMod val="200000"/>
                  </a:schemeClr>
                </a:solidFill>
                <a:cs typeface="Arial"/>
              </a:rPr>
              <a:t> psoas-</a:t>
            </a:r>
            <a:r>
              <a:rPr lang="fr-FR" sz="3200" dirty="0" err="1">
                <a:solidFill>
                  <a:schemeClr val="tx2">
                    <a:satMod val="200000"/>
                  </a:schemeClr>
                </a:solidFill>
                <a:cs typeface="Arial"/>
              </a:rPr>
              <a:t>cup</a:t>
            </a:r>
            <a:r>
              <a:rPr lang="fr-FR" sz="3200" dirty="0">
                <a:solidFill>
                  <a:schemeClr val="tx2">
                    <a:satMod val="200000"/>
                  </a:schemeClr>
                </a:solidFill>
                <a:cs typeface="Arial"/>
              </a:rPr>
              <a:t> </a:t>
            </a:r>
            <a:r>
              <a:rPr lang="fr-FR" sz="3200" dirty="0" err="1">
                <a:solidFill>
                  <a:schemeClr val="tx2">
                    <a:satMod val="200000"/>
                  </a:schemeClr>
                </a:solidFill>
                <a:cs typeface="Arial"/>
              </a:rPr>
              <a:t>impingement</a:t>
            </a:r>
            <a:r>
              <a:rPr lang="fr-FR" sz="3200" dirty="0">
                <a:solidFill>
                  <a:schemeClr val="tx2">
                    <a:satMod val="200000"/>
                  </a:schemeClr>
                </a:solidFill>
                <a:cs typeface="Arial"/>
              </a:rPr>
              <a:t/>
            </a:r>
            <a:br>
              <a:rPr lang="fr-FR" sz="3200" dirty="0">
                <a:solidFill>
                  <a:schemeClr val="tx2">
                    <a:satMod val="200000"/>
                  </a:schemeClr>
                </a:solidFill>
                <a:cs typeface="Arial"/>
              </a:rPr>
            </a:br>
            <a:r>
              <a:rPr lang="fr-FR" sz="3200" dirty="0">
                <a:solidFill>
                  <a:schemeClr val="tx2">
                    <a:satMod val="200000"/>
                  </a:schemeClr>
                </a:solidFill>
                <a:cs typeface="Arial"/>
              </a:rPr>
              <a:t> </a:t>
            </a:r>
            <a:r>
              <a:rPr lang="fr-FR" sz="3200" dirty="0" err="1">
                <a:solidFill>
                  <a:schemeClr val="tx2">
                    <a:satMod val="200000"/>
                  </a:schemeClr>
                </a:solidFill>
                <a:cs typeface="Arial"/>
              </a:rPr>
              <a:t>Anatomical</a:t>
            </a:r>
            <a:r>
              <a:rPr lang="fr-FR" sz="3200" dirty="0">
                <a:solidFill>
                  <a:schemeClr val="tx2">
                    <a:satMod val="200000"/>
                  </a:schemeClr>
                </a:solidFill>
                <a:cs typeface="Arial"/>
              </a:rPr>
              <a:t> </a:t>
            </a:r>
            <a:r>
              <a:rPr lang="fr-FR" sz="3200" dirty="0" err="1">
                <a:solidFill>
                  <a:schemeClr val="tx2">
                    <a:satMod val="200000"/>
                  </a:schemeClr>
                </a:solidFill>
                <a:cs typeface="Arial"/>
              </a:rPr>
              <a:t>shape</a:t>
            </a:r>
            <a:r>
              <a:rPr lang="fr-FR" sz="3200" dirty="0">
                <a:solidFill>
                  <a:schemeClr val="tx2">
                    <a:satMod val="200000"/>
                  </a:schemeClr>
                </a:solidFill>
                <a:cs typeface="Arial"/>
              </a:rPr>
              <a:t> </a:t>
            </a:r>
            <a:r>
              <a:rPr lang="fr-FR" sz="3200" dirty="0" err="1">
                <a:solidFill>
                  <a:schemeClr val="tx2">
                    <a:satMod val="200000"/>
                  </a:schemeClr>
                </a:solidFill>
                <a:cs typeface="Arial"/>
              </a:rPr>
              <a:t>which</a:t>
            </a:r>
            <a:r>
              <a:rPr lang="fr-FR" sz="3200" dirty="0">
                <a:solidFill>
                  <a:schemeClr val="tx2">
                    <a:satMod val="200000"/>
                  </a:schemeClr>
                </a:solidFill>
                <a:cs typeface="Arial"/>
              </a:rPr>
              <a:t> </a:t>
            </a:r>
            <a:r>
              <a:rPr lang="fr-FR" sz="3200" dirty="0" err="1">
                <a:solidFill>
                  <a:schemeClr val="tx2">
                    <a:satMod val="200000"/>
                  </a:schemeClr>
                </a:solidFill>
                <a:cs typeface="Arial"/>
              </a:rPr>
              <a:t>increases</a:t>
            </a:r>
            <a:r>
              <a:rPr lang="fr-FR" sz="3200" dirty="0">
                <a:solidFill>
                  <a:schemeClr val="tx2">
                    <a:satMod val="200000"/>
                  </a:schemeClr>
                </a:solidFill>
                <a:cs typeface="Arial"/>
              </a:rPr>
              <a:t> </a:t>
            </a:r>
            <a:r>
              <a:rPr lang="fr-FR" sz="3200" dirty="0" err="1">
                <a:solidFill>
                  <a:schemeClr val="tx2">
                    <a:satMod val="200000"/>
                  </a:schemeClr>
                </a:solidFill>
                <a:cs typeface="Arial"/>
              </a:rPr>
              <a:t>this</a:t>
            </a:r>
            <a:r>
              <a:rPr lang="fr-FR" sz="3200" dirty="0">
                <a:solidFill>
                  <a:schemeClr val="tx2">
                    <a:satMod val="200000"/>
                  </a:schemeClr>
                </a:solidFill>
                <a:cs typeface="Arial"/>
              </a:rPr>
              <a:t> </a:t>
            </a:r>
            <a:r>
              <a:rPr lang="fr-FR" sz="3200" dirty="0" err="1">
                <a:solidFill>
                  <a:schemeClr val="tx2">
                    <a:satMod val="200000"/>
                  </a:schemeClr>
                </a:solidFill>
                <a:cs typeface="Arial"/>
              </a:rPr>
              <a:t>risk</a:t>
            </a:r>
            <a:r>
              <a:rPr lang="fr-FR" sz="3200" dirty="0">
                <a:solidFill>
                  <a:schemeClr val="tx2">
                    <a:satMod val="200000"/>
                  </a:schemeClr>
                </a:solidFill>
                <a:cs typeface="Arial"/>
              </a:rPr>
              <a:t> ?</a:t>
            </a:r>
            <a:endParaRPr lang="fr-FR" sz="1800" dirty="0">
              <a:solidFill>
                <a:schemeClr val="tx2">
                  <a:satMod val="200000"/>
                </a:schemeClr>
              </a:solidFill>
              <a:latin typeface="Arial"/>
              <a:ea typeface="+mj-ea"/>
              <a:cs typeface="Arial"/>
            </a:endParaRPr>
          </a:p>
        </p:txBody>
      </p:sp>
      <p:sp>
        <p:nvSpPr>
          <p:cNvPr id="61442" name="Rectangle 4"/>
          <p:cNvSpPr>
            <a:spLocks noChangeArrowheads="1"/>
          </p:cNvSpPr>
          <p:nvPr/>
        </p:nvSpPr>
        <p:spPr bwMode="auto">
          <a:xfrm>
            <a:off x="331788" y="2227263"/>
            <a:ext cx="46370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defTabSz="762000"/>
            <a:r>
              <a:rPr lang="fr-FR" sz="2000" b="1" dirty="0">
                <a:latin typeface="Helvetica" charset="0"/>
              </a:rPr>
              <a:t>« </a:t>
            </a:r>
            <a:r>
              <a:rPr lang="fr-FR" sz="2000" b="1" dirty="0" err="1">
                <a:latin typeface="Helvetica" charset="0"/>
              </a:rPr>
              <a:t>Some</a:t>
            </a:r>
            <a:r>
              <a:rPr lang="fr-FR" sz="2000" b="1" dirty="0">
                <a:latin typeface="Helvetica" charset="0"/>
              </a:rPr>
              <a:t> </a:t>
            </a:r>
            <a:r>
              <a:rPr lang="fr-FR" sz="2000" b="1" dirty="0" err="1" smtClean="0">
                <a:latin typeface="Helvetica" charset="0"/>
              </a:rPr>
              <a:t>anterior</a:t>
            </a:r>
            <a:r>
              <a:rPr lang="fr-FR" sz="2000" b="1" dirty="0" smtClean="0">
                <a:latin typeface="Helvetica" charset="0"/>
              </a:rPr>
              <a:t> </a:t>
            </a:r>
            <a:r>
              <a:rPr lang="fr-FR" sz="2000" b="1" dirty="0" err="1" smtClean="0">
                <a:latin typeface="Helvetica" charset="0"/>
              </a:rPr>
              <a:t>acetabular</a:t>
            </a:r>
            <a:r>
              <a:rPr lang="fr-FR" sz="2000" b="1" dirty="0" smtClean="0">
                <a:latin typeface="Helvetica" charset="0"/>
              </a:rPr>
              <a:t> </a:t>
            </a:r>
            <a:r>
              <a:rPr lang="fr-FR" sz="2000" b="1" dirty="0" err="1" smtClean="0">
                <a:latin typeface="Helvetica" charset="0"/>
              </a:rPr>
              <a:t>edges</a:t>
            </a:r>
            <a:r>
              <a:rPr lang="fr-FR" sz="2000" b="1" dirty="0" smtClean="0">
                <a:latin typeface="Helvetica" charset="0"/>
              </a:rPr>
              <a:t> are </a:t>
            </a:r>
            <a:r>
              <a:rPr lang="fr-FR" sz="2000" b="1" dirty="0" err="1" smtClean="0">
                <a:latin typeface="Helvetica" charset="0"/>
              </a:rPr>
              <a:t>hypoplasics</a:t>
            </a:r>
            <a:r>
              <a:rPr lang="fr-FR" sz="2000" b="1" dirty="0" smtClean="0">
                <a:latin typeface="Helvetica" charset="0"/>
              </a:rPr>
              <a:t>…</a:t>
            </a:r>
            <a:r>
              <a:rPr lang="fr-FR" sz="2000" b="1" dirty="0">
                <a:latin typeface="Helvetica" charset="0"/>
              </a:rPr>
              <a:t> »</a:t>
            </a:r>
            <a:endParaRPr lang="fr-FR" sz="2000" dirty="0">
              <a:latin typeface="Helvetica" charset="0"/>
            </a:endParaRPr>
          </a:p>
        </p:txBody>
      </p:sp>
      <p:sp>
        <p:nvSpPr>
          <p:cNvPr id="61443" name="Text Box 6"/>
          <p:cNvSpPr txBox="1">
            <a:spLocks noChangeArrowheads="1"/>
          </p:cNvSpPr>
          <p:nvPr/>
        </p:nvSpPr>
        <p:spPr bwMode="auto">
          <a:xfrm>
            <a:off x="457200" y="3141663"/>
            <a:ext cx="41148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sz="2400">
                <a:solidFill>
                  <a:schemeClr val="tx1"/>
                </a:solidFill>
                <a:latin typeface="Arial" charset="0"/>
                <a:ea typeface="ＭＳ Ｐゴシック" charset="0"/>
                <a:cs typeface="ＭＳ Ｐゴシック" charset="0"/>
              </a:defRPr>
            </a:lvl1pPr>
            <a:lvl2pPr marL="742950" indent="-285750" defTabSz="762000" eaLnBrk="0" hangingPunct="0">
              <a:defRPr sz="2400">
                <a:solidFill>
                  <a:schemeClr val="tx1"/>
                </a:solidFill>
                <a:latin typeface="Arial" charset="0"/>
                <a:ea typeface="ＭＳ Ｐゴシック" charset="0"/>
              </a:defRPr>
            </a:lvl2pPr>
            <a:lvl3pPr marL="1143000" indent="-228600" defTabSz="762000" eaLnBrk="0" hangingPunct="0">
              <a:defRPr sz="2400">
                <a:solidFill>
                  <a:schemeClr val="tx1"/>
                </a:solidFill>
                <a:latin typeface="Arial" charset="0"/>
                <a:ea typeface="ＭＳ Ｐゴシック" charset="0"/>
              </a:defRPr>
            </a:lvl3pPr>
            <a:lvl4pPr marL="1600200" indent="-228600" defTabSz="762000" eaLnBrk="0" hangingPunct="0">
              <a:defRPr sz="2400">
                <a:solidFill>
                  <a:schemeClr val="tx1"/>
                </a:solidFill>
                <a:latin typeface="Arial" charset="0"/>
                <a:ea typeface="ＭＳ Ｐゴシック" charset="0"/>
              </a:defRPr>
            </a:lvl4pPr>
            <a:lvl5pPr marL="2057400" indent="-228600" defTabSz="762000" eaLnBrk="0" hangingPunct="0">
              <a:defRPr sz="2400">
                <a:solidFill>
                  <a:schemeClr val="tx1"/>
                </a:solidFill>
                <a:latin typeface="Arial" charset="0"/>
                <a:ea typeface="ＭＳ Ｐゴシック" charset="0"/>
              </a:defRPr>
            </a:lvl5pPr>
            <a:lvl6pPr marL="2514600" indent="-228600" defTabSz="7620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620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620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620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600" b="1">
                <a:latin typeface="Helvetica" charset="0"/>
              </a:rPr>
              <a:t>Lazennec J. Y., Laudet C. G. et al. </a:t>
            </a:r>
          </a:p>
          <a:p>
            <a:pPr eaLnBrk="1" hangingPunct="1"/>
            <a:r>
              <a:rPr lang="fr-FR" sz="1600">
                <a:latin typeface="Helvetica" charset="0"/>
              </a:rPr>
              <a:t>Dynamic anatomy of the acetabulum: </a:t>
            </a:r>
          </a:p>
          <a:p>
            <a:pPr eaLnBrk="1" hangingPunct="1"/>
            <a:r>
              <a:rPr lang="fr-FR" sz="1600">
                <a:latin typeface="Helvetica" charset="0"/>
              </a:rPr>
              <a:t>an experimental approach and surgical </a:t>
            </a:r>
          </a:p>
          <a:p>
            <a:pPr eaLnBrk="1" hangingPunct="1"/>
            <a:r>
              <a:rPr lang="fr-FR" sz="1600">
                <a:latin typeface="Helvetica" charset="0"/>
              </a:rPr>
              <a:t>implications.</a:t>
            </a:r>
            <a:endParaRPr lang="fr-FR" sz="1600" b="1">
              <a:latin typeface="Helvetica" charset="0"/>
            </a:endParaRPr>
          </a:p>
          <a:p>
            <a:pPr eaLnBrk="1" hangingPunct="1"/>
            <a:r>
              <a:rPr lang="fr-FR" sz="1600" b="1">
                <a:latin typeface="Helvetica" charset="0"/>
              </a:rPr>
              <a:t>Surg Radiol Anat (1997), 19(1): 23-30.</a:t>
            </a:r>
            <a:endParaRPr lang="fr-FR" sz="1600">
              <a:latin typeface="Times" charset="0"/>
            </a:endParaRPr>
          </a:p>
        </p:txBody>
      </p:sp>
      <p:sp>
        <p:nvSpPr>
          <p:cNvPr id="171015" name="Oval 7"/>
          <p:cNvSpPr>
            <a:spLocks noChangeArrowheads="1"/>
          </p:cNvSpPr>
          <p:nvPr/>
        </p:nvSpPr>
        <p:spPr bwMode="auto">
          <a:xfrm>
            <a:off x="6400800" y="4648200"/>
            <a:ext cx="533400" cy="533400"/>
          </a:xfrm>
          <a:prstGeom prst="ellipse">
            <a:avLst/>
          </a:prstGeom>
          <a:noFill/>
          <a:ln w="19050">
            <a:solidFill>
              <a:srgbClr val="FC0128"/>
            </a:solidFill>
            <a:round/>
            <a:headEnd/>
            <a:tailEnd/>
          </a:ln>
          <a:effectLst/>
        </p:spPr>
        <p:txBody>
          <a:bodyPr wrap="none" anchor="ctr"/>
          <a:lstStyle/>
          <a:p>
            <a:pPr>
              <a:defRPr/>
            </a:pPr>
            <a:endParaRPr lang="fr-FR" sz="1800">
              <a:effectLst>
                <a:outerShdw blurRad="38100" dist="38100" dir="2700000" algn="tl">
                  <a:srgbClr val="000000"/>
                </a:outerShdw>
              </a:effectLst>
              <a:ea typeface="ＭＳ Ｐゴシック" charset="-128"/>
              <a:cs typeface="ＭＳ Ｐゴシック" charset="-128"/>
            </a:endParaRPr>
          </a:p>
        </p:txBody>
      </p:sp>
      <p:sp>
        <p:nvSpPr>
          <p:cNvPr id="171016" name="Text Box 8"/>
          <p:cNvSpPr txBox="1">
            <a:spLocks noChangeArrowheads="1"/>
          </p:cNvSpPr>
          <p:nvPr/>
        </p:nvSpPr>
        <p:spPr bwMode="auto">
          <a:xfrm>
            <a:off x="457200" y="1641475"/>
            <a:ext cx="2538413" cy="457200"/>
          </a:xfrm>
          <a:prstGeom prst="rect">
            <a:avLst/>
          </a:prstGeom>
          <a:noFill/>
          <a:ln w="12700">
            <a:noFill/>
            <a:miter lim="800000"/>
            <a:headEnd/>
            <a:tailEnd/>
          </a:ln>
          <a:effectLst/>
        </p:spPr>
        <p:txBody>
          <a:bodyPr wrap="none">
            <a:spAutoFit/>
          </a:bodyPr>
          <a:lstStyle>
            <a:lvl1pPr defTabSz="762000" eaLnBrk="0" hangingPunct="0">
              <a:defRPr sz="2400">
                <a:solidFill>
                  <a:schemeClr val="tx1"/>
                </a:solidFill>
                <a:latin typeface="Arial" charset="0"/>
                <a:ea typeface="ＭＳ Ｐゴシック" charset="0"/>
                <a:cs typeface="ＭＳ Ｐゴシック" charset="0"/>
              </a:defRPr>
            </a:lvl1pPr>
            <a:lvl2pPr marL="37931725" indent="-37474525" defTabSz="7620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fr-FR" smtClean="0">
                <a:solidFill>
                  <a:srgbClr val="C1EEFF"/>
                </a:solidFill>
                <a:effectLst>
                  <a:outerShdw blurRad="38100" dist="38100" dir="2700000" algn="tl">
                    <a:srgbClr val="FFFFFF"/>
                  </a:outerShdw>
                </a:effectLst>
              </a:rPr>
              <a:t>Lazennec (1997)</a:t>
            </a:r>
          </a:p>
        </p:txBody>
      </p:sp>
      <p:sp>
        <p:nvSpPr>
          <p:cNvPr id="61446" name="Rectangle 7"/>
          <p:cNvSpPr>
            <a:spLocks noChangeArrowheads="1"/>
          </p:cNvSpPr>
          <p:nvPr/>
        </p:nvSpPr>
        <p:spPr bwMode="auto">
          <a:xfrm>
            <a:off x="457200" y="5561013"/>
            <a:ext cx="457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62000"/>
            <a:r>
              <a:rPr lang="fr-FR" sz="1600" b="1">
                <a:latin typeface="Helvetica" charset="0"/>
              </a:rPr>
              <a:t>Fabeck, L., D. Farrokh, et al. </a:t>
            </a:r>
          </a:p>
          <a:p>
            <a:pPr defTabSz="762000"/>
            <a:r>
              <a:rPr lang="fr-FR" sz="1600">
                <a:latin typeface="Helvetica" charset="0"/>
              </a:rPr>
              <a:t>Analysis of the acetabulum anterior cover.</a:t>
            </a:r>
            <a:r>
              <a:rPr lang="fr-FR" sz="1600" b="1">
                <a:latin typeface="Helvetica" charset="0"/>
              </a:rPr>
              <a:t> </a:t>
            </a:r>
          </a:p>
          <a:p>
            <a:pPr defTabSz="762000"/>
            <a:r>
              <a:rPr lang="fr-FR" sz="1600" b="1">
                <a:latin typeface="Helvetica" charset="0"/>
              </a:rPr>
              <a:t>J Radiol (1999). 80(12): 1636-41.</a:t>
            </a:r>
            <a:endParaRPr lang="fr-FR" sz="1600">
              <a:latin typeface="Times" charset="0"/>
            </a:endParaRPr>
          </a:p>
        </p:txBody>
      </p:sp>
      <p:sp>
        <p:nvSpPr>
          <p:cNvPr id="61447" name="ZoneTexte 8"/>
          <p:cNvSpPr txBox="1">
            <a:spLocks noChangeArrowheads="1"/>
          </p:cNvSpPr>
          <p:nvPr/>
        </p:nvSpPr>
        <p:spPr bwMode="auto">
          <a:xfrm>
            <a:off x="457200" y="4879975"/>
            <a:ext cx="21764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a:solidFill>
                  <a:srgbClr val="C1EEFF"/>
                </a:solidFill>
              </a:rPr>
              <a:t>Fabeck (1999)</a:t>
            </a:r>
          </a:p>
        </p:txBody>
      </p:sp>
      <p:pic>
        <p:nvPicPr>
          <p:cNvPr id="614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13075"/>
            <a:ext cx="4430713"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2693227"/>
      </p:ext>
    </p:ext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idx="4294967295"/>
          </p:nvPr>
        </p:nvSpPr>
        <p:spPr>
          <a:xfrm>
            <a:off x="652463" y="457200"/>
            <a:ext cx="8077200" cy="1143000"/>
          </a:xfrm>
        </p:spPr>
        <p:txBody>
          <a:bodyPr lIns="90488" tIns="44450" rIns="90488" bIns="44450"/>
          <a:lstStyle/>
          <a:p>
            <a:pPr eaLnBrk="1" hangingPunct="1">
              <a:defRPr/>
            </a:pPr>
            <a:r>
              <a:rPr lang="fr-FR" sz="3600" b="1">
                <a:latin typeface="Arial" pitchFamily="28" charset="0"/>
                <a:ea typeface="Arial" pitchFamily="28" charset="0"/>
                <a:cs typeface="Arial" pitchFamily="28" charset="0"/>
              </a:rPr>
              <a:t>Echancrure psoas: Maruyama (2001) </a:t>
            </a:r>
          </a:p>
        </p:txBody>
      </p:sp>
      <p:pic>
        <p:nvPicPr>
          <p:cNvPr id="634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250" y="1676400"/>
            <a:ext cx="4786313" cy="392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4"/>
          <p:cNvSpPr txBox="1">
            <a:spLocks noChangeArrowheads="1"/>
          </p:cNvSpPr>
          <p:nvPr/>
        </p:nvSpPr>
        <p:spPr bwMode="auto">
          <a:xfrm>
            <a:off x="1066800" y="5715000"/>
            <a:ext cx="5980113"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eaLnBrk="0" hangingPunct="0">
              <a:defRPr sz="2400">
                <a:solidFill>
                  <a:schemeClr val="tx1"/>
                </a:solidFill>
                <a:latin typeface="Arial" charset="0"/>
                <a:ea typeface="ＭＳ Ｐゴシック" charset="0"/>
                <a:cs typeface="ＭＳ Ｐゴシック" charset="0"/>
              </a:defRPr>
            </a:lvl1pPr>
            <a:lvl2pPr marL="742950" indent="-285750" defTabSz="762000" eaLnBrk="0" hangingPunct="0">
              <a:defRPr sz="2400">
                <a:solidFill>
                  <a:schemeClr val="tx1"/>
                </a:solidFill>
                <a:latin typeface="Arial" charset="0"/>
                <a:ea typeface="ＭＳ Ｐゴシック" charset="0"/>
              </a:defRPr>
            </a:lvl2pPr>
            <a:lvl3pPr marL="1143000" defTabSz="762000" eaLnBrk="0" hangingPunct="0">
              <a:defRPr sz="2400">
                <a:solidFill>
                  <a:schemeClr val="tx1"/>
                </a:solidFill>
                <a:latin typeface="Arial" charset="0"/>
                <a:ea typeface="ＭＳ Ｐゴシック" charset="0"/>
              </a:defRPr>
            </a:lvl3pPr>
            <a:lvl4pPr marL="1600200" indent="-228600" defTabSz="762000" eaLnBrk="0" hangingPunct="0">
              <a:defRPr sz="2400">
                <a:solidFill>
                  <a:schemeClr val="tx1"/>
                </a:solidFill>
                <a:latin typeface="Arial" charset="0"/>
                <a:ea typeface="ＭＳ Ｐゴシック" charset="0"/>
              </a:defRPr>
            </a:lvl4pPr>
            <a:lvl5pPr marL="2057400" indent="-228600" defTabSz="762000" eaLnBrk="0" hangingPunct="0">
              <a:defRPr sz="2400">
                <a:solidFill>
                  <a:schemeClr val="tx1"/>
                </a:solidFill>
                <a:latin typeface="Arial" charset="0"/>
                <a:ea typeface="ＭＳ Ｐゴシック" charset="0"/>
              </a:defRPr>
            </a:lvl5pPr>
            <a:lvl6pPr marL="2514600" indent="-228600" defTabSz="7620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620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620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62000" eaLnBrk="0" fontAlgn="base" hangingPunct="0">
              <a:spcBef>
                <a:spcPct val="0"/>
              </a:spcBef>
              <a:spcAft>
                <a:spcPct val="0"/>
              </a:spcAft>
              <a:defRPr sz="2400">
                <a:solidFill>
                  <a:schemeClr val="tx1"/>
                </a:solidFill>
                <a:latin typeface="Arial" charset="0"/>
                <a:ea typeface="ＭＳ Ｐゴシック" charset="0"/>
              </a:defRPr>
            </a:lvl9pPr>
          </a:lstStyle>
          <a:p>
            <a:pPr lvl="2" algn="just" eaLnBrk="1" hangingPunct="1"/>
            <a:r>
              <a:rPr lang="fr-FR" sz="1600" b="1">
                <a:latin typeface="Helvetica" charset="0"/>
              </a:rPr>
              <a:t>Maruyama, M., Feinberg J. R., et al. </a:t>
            </a:r>
          </a:p>
          <a:p>
            <a:pPr lvl="2" algn="just" eaLnBrk="1" hangingPunct="1"/>
            <a:r>
              <a:rPr lang="fr-FR" sz="1600">
                <a:latin typeface="Helvetica" charset="0"/>
              </a:rPr>
              <a:t>Morphologic features of the acetabulum and femur: </a:t>
            </a:r>
          </a:p>
          <a:p>
            <a:pPr lvl="2" algn="just" eaLnBrk="1" hangingPunct="1"/>
            <a:r>
              <a:rPr lang="fr-FR" sz="1600">
                <a:latin typeface="Helvetica" charset="0"/>
              </a:rPr>
              <a:t>anteversion angle and implant positioning. </a:t>
            </a:r>
            <a:endParaRPr lang="fr-FR" sz="1600" b="1">
              <a:latin typeface="Helvetica" charset="0"/>
            </a:endParaRPr>
          </a:p>
          <a:p>
            <a:pPr lvl="2" algn="just" eaLnBrk="1" hangingPunct="1"/>
            <a:r>
              <a:rPr lang="fr-FR" sz="1600" b="1">
                <a:latin typeface="Helvetica" charset="0"/>
              </a:rPr>
              <a:t> Clin Orthop (2001), (393): 52-65.</a:t>
            </a:r>
          </a:p>
          <a:p>
            <a:pPr algn="just" eaLnBrk="1" hangingPunct="1"/>
            <a:endParaRPr lang="fr-FR" sz="2000">
              <a:latin typeface="Times" charset="0"/>
            </a:endParaRPr>
          </a:p>
        </p:txBody>
      </p:sp>
      <p:sp>
        <p:nvSpPr>
          <p:cNvPr id="63492" name="ZoneTexte 4"/>
          <p:cNvSpPr txBox="1">
            <a:spLocks noChangeArrowheads="1"/>
          </p:cNvSpPr>
          <p:nvPr/>
        </p:nvSpPr>
        <p:spPr bwMode="auto">
          <a:xfrm>
            <a:off x="427038" y="2379663"/>
            <a:ext cx="10969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a:t>4,5%</a:t>
            </a:r>
          </a:p>
        </p:txBody>
      </p:sp>
      <p:sp>
        <p:nvSpPr>
          <p:cNvPr id="63493" name="ZoneTexte 6"/>
          <p:cNvSpPr txBox="1">
            <a:spLocks noChangeArrowheads="1"/>
          </p:cNvSpPr>
          <p:nvPr/>
        </p:nvSpPr>
        <p:spPr bwMode="auto">
          <a:xfrm>
            <a:off x="427038" y="4103688"/>
            <a:ext cx="1296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a:t>25,5 %</a:t>
            </a:r>
          </a:p>
        </p:txBody>
      </p:sp>
      <p:sp>
        <p:nvSpPr>
          <p:cNvPr id="63494" name="ZoneTexte 7"/>
          <p:cNvSpPr txBox="1">
            <a:spLocks noChangeArrowheads="1"/>
          </p:cNvSpPr>
          <p:nvPr/>
        </p:nvSpPr>
        <p:spPr bwMode="auto">
          <a:xfrm>
            <a:off x="7499350" y="2379663"/>
            <a:ext cx="12303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a:t>60,5 %</a:t>
            </a:r>
          </a:p>
        </p:txBody>
      </p:sp>
      <p:sp>
        <p:nvSpPr>
          <p:cNvPr id="63495" name="ZoneTexte 8"/>
          <p:cNvSpPr txBox="1">
            <a:spLocks noChangeArrowheads="1"/>
          </p:cNvSpPr>
          <p:nvPr/>
        </p:nvSpPr>
        <p:spPr bwMode="auto">
          <a:xfrm>
            <a:off x="7499350" y="4103688"/>
            <a:ext cx="12303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a:t>9,5 %</a:t>
            </a:r>
          </a:p>
        </p:txBody>
      </p:sp>
    </p:spTree>
    <p:extLst>
      <p:ext uri="{BB962C8B-B14F-4D97-AF65-F5344CB8AC3E}">
        <p14:creationId xmlns:p14="http://schemas.microsoft.com/office/powerpoint/2010/main" val="2010419183"/>
      </p:ext>
    </p:ext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ChangeArrowheads="1"/>
          </p:cNvSpPr>
          <p:nvPr/>
        </p:nvSpPr>
        <p:spPr bwMode="auto">
          <a:xfrm>
            <a:off x="577065" y="557795"/>
            <a:ext cx="7867650" cy="1308100"/>
          </a:xfrm>
          <a:prstGeom prst="rect">
            <a:avLst/>
          </a:prstGeom>
          <a:noFill/>
          <a:ln w="12700">
            <a:noFill/>
            <a:miter lim="800000"/>
            <a:headEnd/>
            <a:tailEnd/>
          </a:ln>
          <a:effectLst/>
        </p:spPr>
        <p:txBody>
          <a:bodyPr lIns="90488" tIns="44450" rIns="90488" bIns="44450" anchor="ctr"/>
          <a:lstStyle/>
          <a:p>
            <a:pPr>
              <a:defRPr/>
            </a:pPr>
            <a:r>
              <a:rPr lang="fr-FR" sz="3200" dirty="0" smtClean="0">
                <a:solidFill>
                  <a:srgbClr val="C1EEFF"/>
                </a:solidFill>
              </a:rPr>
              <a:t>1 -</a:t>
            </a:r>
            <a:r>
              <a:rPr lang="fr-FR" sz="3200" dirty="0" err="1" smtClean="0">
                <a:solidFill>
                  <a:srgbClr val="C1EEFF"/>
                </a:solidFill>
              </a:rPr>
              <a:t>Study</a:t>
            </a:r>
            <a:r>
              <a:rPr lang="fr-FR" sz="3200" dirty="0" smtClean="0">
                <a:solidFill>
                  <a:srgbClr val="C1EEFF"/>
                </a:solidFill>
              </a:rPr>
              <a:t> </a:t>
            </a:r>
            <a:r>
              <a:rPr lang="fr-FR" sz="3200" dirty="0" err="1" smtClean="0">
                <a:solidFill>
                  <a:srgbClr val="C1EEFF"/>
                </a:solidFill>
              </a:rPr>
              <a:t>with</a:t>
            </a:r>
            <a:r>
              <a:rPr lang="fr-FR" sz="3200" dirty="0" smtClean="0">
                <a:solidFill>
                  <a:srgbClr val="C1EEFF"/>
                </a:solidFill>
              </a:rPr>
              <a:t> hip Navigation system </a:t>
            </a:r>
            <a:r>
              <a:rPr lang="fr-FR" sz="3200" dirty="0" err="1" smtClean="0">
                <a:solidFill>
                  <a:srgbClr val="C1EEFF"/>
                </a:solidFill>
              </a:rPr>
              <a:t>Stryker</a:t>
            </a:r>
            <a:r>
              <a:rPr lang="fr-FR" sz="3200" b="1" dirty="0">
                <a:solidFill>
                  <a:srgbClr val="C1EEFF"/>
                </a:solidFill>
                <a:latin typeface="Lucida Grande" charset="0"/>
                <a:cs typeface="Lucida Grande" charset="0"/>
              </a:rPr>
              <a:t>® </a:t>
            </a:r>
            <a:endParaRPr lang="fr-FR" sz="3200" i="1" baseline="30000" dirty="0">
              <a:solidFill>
                <a:srgbClr val="C1EEFF"/>
              </a:solidFill>
            </a:endParaRPr>
          </a:p>
          <a:p>
            <a:pPr>
              <a:defRPr/>
            </a:pPr>
            <a:r>
              <a:rPr lang="fr-FR" sz="1600" i="1" dirty="0">
                <a:solidFill>
                  <a:srgbClr val="C1EEFF"/>
                </a:solidFill>
              </a:rPr>
              <a:t>Eric </a:t>
            </a:r>
            <a:r>
              <a:rPr lang="fr-FR" sz="1600" i="1" dirty="0" err="1">
                <a:solidFill>
                  <a:srgbClr val="C1EEFF"/>
                </a:solidFill>
              </a:rPr>
              <a:t>Vandenbusche</a:t>
            </a:r>
            <a:endParaRPr lang="fr-FR" sz="1600" i="1" dirty="0">
              <a:solidFill>
                <a:srgbClr val="C1EEFF"/>
              </a:solidFill>
            </a:endParaRPr>
          </a:p>
          <a:p>
            <a:pPr>
              <a:defRPr/>
            </a:pPr>
            <a:r>
              <a:rPr lang="fr-FR" sz="1600" i="1" dirty="0">
                <a:solidFill>
                  <a:srgbClr val="C1EEFF"/>
                </a:solidFill>
              </a:rPr>
              <a:t>HEGP, Paris</a:t>
            </a:r>
            <a:endParaRPr lang="fr-FR" sz="1600" b="1" i="1" baseline="30000" dirty="0">
              <a:solidFill>
                <a:srgbClr val="C1EEFF"/>
              </a:solidFill>
            </a:endParaRPr>
          </a:p>
          <a:p>
            <a:pPr>
              <a:defRPr/>
            </a:pPr>
            <a:endParaRPr lang="fr-FR" sz="3200" b="1" dirty="0">
              <a:solidFill>
                <a:srgbClr val="C1EEFF"/>
              </a:solidFill>
            </a:endParaRPr>
          </a:p>
        </p:txBody>
      </p:sp>
      <p:graphicFrame>
        <p:nvGraphicFramePr>
          <p:cNvPr id="82946" name="Object 2"/>
          <p:cNvGraphicFramePr>
            <a:graphicFrameLocks noChangeAspect="1"/>
          </p:cNvGraphicFramePr>
          <p:nvPr/>
        </p:nvGraphicFramePr>
        <p:xfrm>
          <a:off x="3181350" y="2438400"/>
          <a:ext cx="2933700" cy="2581275"/>
        </p:xfrm>
        <a:graphic>
          <a:graphicData uri="http://schemas.openxmlformats.org/presentationml/2006/ole">
            <mc:AlternateContent xmlns:mc="http://schemas.openxmlformats.org/markup-compatibility/2006">
              <mc:Choice xmlns:v="urn:schemas-microsoft-com:vml" Requires="v">
                <p:oleObj spid="_x0000_s120920" name="Photo Editor Photo" r:id="rId4" imgW="19361905" imgH="17038095" progId="">
                  <p:embed/>
                </p:oleObj>
              </mc:Choice>
              <mc:Fallback>
                <p:oleObj name="Photo Editor Photo" r:id="rId4" imgW="19361905" imgH="17038095"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1350" y="2438400"/>
                        <a:ext cx="2933700"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8294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438400"/>
            <a:ext cx="266700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2209800"/>
            <a:ext cx="2336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577065" y="5581650"/>
            <a:ext cx="3565897" cy="830997"/>
          </a:xfrm>
          <a:prstGeom prst="rect">
            <a:avLst/>
          </a:prstGeom>
          <a:noFill/>
        </p:spPr>
        <p:txBody>
          <a:bodyPr wrap="square" rtlCol="0">
            <a:spAutoFit/>
          </a:bodyPr>
          <a:lstStyle/>
          <a:p>
            <a:r>
              <a:rPr lang="fr-FR" dirty="0" smtClean="0"/>
              <a:t>34 pelvis</a:t>
            </a:r>
          </a:p>
          <a:p>
            <a:r>
              <a:rPr lang="fr-FR" dirty="0" smtClean="0"/>
              <a:t>68 </a:t>
            </a:r>
            <a:r>
              <a:rPr lang="fr-FR" dirty="0" err="1" smtClean="0"/>
              <a:t>acetabula</a:t>
            </a:r>
            <a:endParaRPr lang="fr-FR" dirty="0"/>
          </a:p>
        </p:txBody>
      </p:sp>
    </p:spTree>
    <p:extLst>
      <p:ext uri="{BB962C8B-B14F-4D97-AF65-F5344CB8AC3E}">
        <p14:creationId xmlns:p14="http://schemas.microsoft.com/office/powerpoint/2010/main" val="1582415503"/>
      </p:ext>
    </p:ext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ChangeArrowheads="1"/>
          </p:cNvSpPr>
          <p:nvPr/>
        </p:nvSpPr>
        <p:spPr bwMode="auto">
          <a:xfrm>
            <a:off x="714375" y="347719"/>
            <a:ext cx="7867650" cy="1404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pPr defTabSz="762000"/>
            <a:r>
              <a:rPr lang="fr-FR" sz="3200" b="1" dirty="0" smtClean="0">
                <a:solidFill>
                  <a:srgbClr val="C1EEFF"/>
                </a:solidFill>
              </a:rPr>
              <a:t>2 - CT Scan </a:t>
            </a:r>
            <a:r>
              <a:rPr lang="fr-FR" sz="3200" b="1" dirty="0" err="1" smtClean="0">
                <a:solidFill>
                  <a:srgbClr val="C1EEFF"/>
                </a:solidFill>
              </a:rPr>
              <a:t>study</a:t>
            </a:r>
            <a:endParaRPr lang="fr-FR" sz="3200" b="1" dirty="0" smtClean="0">
              <a:solidFill>
                <a:srgbClr val="C1EEFF"/>
              </a:solidFill>
            </a:endParaRPr>
          </a:p>
          <a:p>
            <a:pPr>
              <a:defRPr/>
            </a:pPr>
            <a:r>
              <a:rPr lang="fr-FR" sz="1400" i="1" dirty="0">
                <a:solidFill>
                  <a:srgbClr val="C1EEFF"/>
                </a:solidFill>
              </a:rPr>
              <a:t>Eric </a:t>
            </a:r>
            <a:r>
              <a:rPr lang="fr-FR" sz="1400" i="1" dirty="0" err="1">
                <a:solidFill>
                  <a:srgbClr val="C1EEFF"/>
                </a:solidFill>
              </a:rPr>
              <a:t>Vandenbusche</a:t>
            </a:r>
            <a:endParaRPr lang="fr-FR" sz="1400" i="1" dirty="0">
              <a:solidFill>
                <a:srgbClr val="C1EEFF"/>
              </a:solidFill>
            </a:endParaRPr>
          </a:p>
          <a:p>
            <a:pPr>
              <a:defRPr/>
            </a:pPr>
            <a:r>
              <a:rPr lang="fr-FR" sz="1400" i="1" dirty="0">
                <a:solidFill>
                  <a:srgbClr val="C1EEFF"/>
                </a:solidFill>
              </a:rPr>
              <a:t>HEGP, Paris</a:t>
            </a:r>
            <a:endParaRPr lang="fr-FR" sz="1400" b="1" i="1" baseline="30000" dirty="0">
              <a:solidFill>
                <a:srgbClr val="C1EEFF"/>
              </a:solidFill>
            </a:endParaRPr>
          </a:p>
          <a:p>
            <a:pPr algn="ctr" defTabSz="762000"/>
            <a:endParaRPr lang="fr-FR" sz="3200" b="1" dirty="0">
              <a:solidFill>
                <a:srgbClr val="C1EEFF"/>
              </a:solidFill>
            </a:endParaRPr>
          </a:p>
        </p:txBody>
      </p:sp>
      <p:sp>
        <p:nvSpPr>
          <p:cNvPr id="352259" name="Rectangle 3"/>
          <p:cNvSpPr>
            <a:spLocks noChangeArrowheads="1"/>
          </p:cNvSpPr>
          <p:nvPr/>
        </p:nvSpPr>
        <p:spPr bwMode="auto">
          <a:xfrm>
            <a:off x="0" y="2057400"/>
            <a:ext cx="8915400" cy="3733800"/>
          </a:xfrm>
          <a:prstGeom prst="rect">
            <a:avLst/>
          </a:prstGeom>
          <a:noFill/>
          <a:ln w="12700">
            <a:noFill/>
            <a:miter lim="800000"/>
            <a:headEnd/>
            <a:tailEnd/>
          </a:ln>
          <a:effectLst/>
        </p:spPr>
        <p:txBody>
          <a:bodyPr lIns="90488" tIns="44450" rIns="90488" bIns="44450" anchor="ctr"/>
          <a:lstStyle/>
          <a:p>
            <a:pPr marL="457200" indent="-457200" algn="just" defTabSz="762000">
              <a:buFont typeface="Arial"/>
              <a:buChar char="•"/>
              <a:defRPr/>
            </a:pPr>
            <a:r>
              <a:rPr lang="fr-FR" sz="2800" dirty="0" err="1" smtClean="0">
                <a:effectLst>
                  <a:outerShdw blurRad="38100" dist="38100" dir="2700000" algn="tl">
                    <a:srgbClr val="4E5B6F"/>
                  </a:outerShdw>
                </a:effectLst>
              </a:rPr>
              <a:t>Confirm</a:t>
            </a:r>
            <a:r>
              <a:rPr lang="fr-FR" sz="2800" dirty="0" smtClean="0">
                <a:effectLst>
                  <a:outerShdw blurRad="38100" dist="38100" dir="2700000" algn="tl">
                    <a:srgbClr val="4E5B6F"/>
                  </a:outerShdw>
                </a:effectLst>
              </a:rPr>
              <a:t> the </a:t>
            </a:r>
            <a:r>
              <a:rPr lang="fr-FR" sz="2800" dirty="0" err="1" smtClean="0">
                <a:effectLst>
                  <a:outerShdw blurRad="38100" dist="38100" dir="2700000" algn="tl">
                    <a:srgbClr val="4E5B6F"/>
                  </a:outerShdw>
                </a:effectLst>
              </a:rPr>
              <a:t>results</a:t>
            </a:r>
            <a:r>
              <a:rPr lang="fr-FR" sz="2800" dirty="0" smtClean="0">
                <a:effectLst>
                  <a:outerShdw blurRad="38100" dist="38100" dir="2700000" algn="tl">
                    <a:srgbClr val="4E5B6F"/>
                  </a:outerShdw>
                </a:effectLst>
              </a:rPr>
              <a:t> of the first </a:t>
            </a:r>
            <a:r>
              <a:rPr lang="fr-FR" sz="2800" dirty="0" err="1" smtClean="0">
                <a:effectLst>
                  <a:outerShdw blurRad="38100" dist="38100" dir="2700000" algn="tl">
                    <a:srgbClr val="4E5B6F"/>
                  </a:outerShdw>
                </a:effectLst>
              </a:rPr>
              <a:t>study</a:t>
            </a:r>
            <a:r>
              <a:rPr lang="fr-FR" sz="2800" dirty="0" smtClean="0">
                <a:effectLst>
                  <a:outerShdw blurRad="38100" dist="38100" dir="2700000" algn="tl">
                    <a:srgbClr val="4E5B6F"/>
                  </a:outerShdw>
                </a:effectLst>
              </a:rPr>
              <a:t> (navigation)</a:t>
            </a:r>
            <a:r>
              <a:rPr lang="fr-FR" sz="2800" dirty="0">
                <a:effectLst>
                  <a:outerShdw blurRad="38100" dist="38100" dir="2700000" algn="tl">
                    <a:srgbClr val="4E5B6F"/>
                  </a:outerShdw>
                </a:effectLst>
              </a:rPr>
              <a:t/>
            </a:r>
            <a:br>
              <a:rPr lang="fr-FR" sz="2800" dirty="0">
                <a:effectLst>
                  <a:outerShdw blurRad="38100" dist="38100" dir="2700000" algn="tl">
                    <a:srgbClr val="4E5B6F"/>
                  </a:outerShdw>
                </a:effectLst>
              </a:rPr>
            </a:br>
            <a:endParaRPr lang="fr-FR" sz="2800" dirty="0">
              <a:effectLst>
                <a:outerShdw blurRad="38100" dist="38100" dir="2700000" algn="tl">
                  <a:srgbClr val="4E5B6F"/>
                </a:outerShdw>
              </a:effectLst>
            </a:endParaRPr>
          </a:p>
          <a:p>
            <a:pPr marL="457200" indent="-457200" algn="just" defTabSz="762000">
              <a:buFont typeface="Arial"/>
              <a:buChar char="•"/>
              <a:defRPr/>
            </a:pPr>
            <a:r>
              <a:rPr lang="fr-FR" sz="2800" dirty="0" smtClean="0">
                <a:effectLst>
                  <a:outerShdw blurRad="38100" dist="38100" dir="2700000" algn="tl">
                    <a:srgbClr val="4E5B6F"/>
                  </a:outerShdw>
                </a:effectLst>
              </a:rPr>
              <a:t>« In vivo » </a:t>
            </a:r>
            <a:r>
              <a:rPr lang="fr-FR" sz="2800" dirty="0" err="1">
                <a:effectLst>
                  <a:outerShdw blurRad="38100" dist="38100" dir="2700000" algn="tl">
                    <a:srgbClr val="4E5B6F"/>
                  </a:outerShdw>
                </a:effectLst>
              </a:rPr>
              <a:t>study</a:t>
            </a:r>
            <a:r>
              <a:rPr lang="fr-FR" sz="2800" dirty="0">
                <a:effectLst>
                  <a:outerShdw blurRad="38100" dist="38100" dir="2700000" algn="tl">
                    <a:srgbClr val="4E5B6F"/>
                  </a:outerShdw>
                </a:effectLst>
              </a:rPr>
              <a:t> of the </a:t>
            </a:r>
            <a:r>
              <a:rPr lang="fr-FR" sz="2800" dirty="0" err="1" smtClean="0">
                <a:effectLst>
                  <a:outerShdw blurRad="38100" dist="38100" dir="2700000" algn="tl">
                    <a:srgbClr val="4E5B6F"/>
                  </a:outerShdw>
                </a:effectLst>
              </a:rPr>
              <a:t>edge</a:t>
            </a:r>
            <a:r>
              <a:rPr lang="fr-FR" sz="2800" dirty="0" smtClean="0">
                <a:effectLst>
                  <a:outerShdw blurRad="38100" dist="38100" dir="2700000" algn="tl">
                    <a:srgbClr val="4E5B6F"/>
                  </a:outerShdw>
                </a:effectLst>
              </a:rPr>
              <a:t> </a:t>
            </a:r>
            <a:r>
              <a:rPr lang="fr-FR" sz="2800" dirty="0">
                <a:effectLst>
                  <a:outerShdw blurRad="38100" dist="38100" dir="2700000" algn="tl">
                    <a:srgbClr val="4E5B6F"/>
                  </a:outerShdw>
                </a:effectLst>
              </a:rPr>
              <a:t>of the </a:t>
            </a:r>
            <a:r>
              <a:rPr lang="fr-FR" sz="2800" dirty="0" err="1">
                <a:effectLst>
                  <a:outerShdw blurRad="38100" dist="38100" dir="2700000" algn="tl">
                    <a:srgbClr val="4E5B6F"/>
                  </a:outerShdw>
                </a:effectLst>
              </a:rPr>
              <a:t>acetabulum</a:t>
            </a:r>
            <a:r>
              <a:rPr lang="fr-FR" sz="2800" dirty="0">
                <a:effectLst>
                  <a:outerShdw blurRad="38100" dist="38100" dir="2700000" algn="tl">
                    <a:srgbClr val="4E5B6F"/>
                  </a:outerShdw>
                </a:effectLst>
              </a:rPr>
              <a:t> </a:t>
            </a:r>
            <a:br>
              <a:rPr lang="fr-FR" sz="2800" dirty="0">
                <a:effectLst>
                  <a:outerShdw blurRad="38100" dist="38100" dir="2700000" algn="tl">
                    <a:srgbClr val="4E5B6F"/>
                  </a:outerShdw>
                </a:effectLst>
              </a:rPr>
            </a:br>
            <a:r>
              <a:rPr lang="fr-FR" sz="2800" dirty="0" err="1" smtClean="0">
                <a:effectLst>
                  <a:outerShdw blurRad="38100" dist="38100" dir="2700000" algn="tl">
                    <a:srgbClr val="4E5B6F"/>
                  </a:outerShdw>
                </a:effectLst>
              </a:rPr>
              <a:t>using</a:t>
            </a:r>
            <a:r>
              <a:rPr lang="fr-FR" sz="2800" dirty="0" smtClean="0">
                <a:effectLst>
                  <a:outerShdw blurRad="38100" dist="38100" dir="2700000" algn="tl">
                    <a:srgbClr val="4E5B6F"/>
                  </a:outerShdw>
                </a:effectLst>
              </a:rPr>
              <a:t> </a:t>
            </a:r>
            <a:r>
              <a:rPr lang="fr-FR" sz="2800" dirty="0">
                <a:effectLst>
                  <a:outerShdw blurRad="38100" dist="38100" dir="2700000" algn="tl">
                    <a:srgbClr val="4E5B6F"/>
                  </a:outerShdw>
                </a:effectLst>
              </a:rPr>
              <a:t>base of digital data by </a:t>
            </a:r>
            <a:r>
              <a:rPr lang="fr-FR" sz="2800" dirty="0" err="1">
                <a:effectLst>
                  <a:outerShdw blurRad="38100" dist="38100" dir="2700000" algn="tl">
                    <a:srgbClr val="4E5B6F"/>
                  </a:outerShdw>
                </a:effectLst>
              </a:rPr>
              <a:t>measures</a:t>
            </a:r>
            <a:r>
              <a:rPr lang="fr-FR" sz="2800" dirty="0">
                <a:effectLst>
                  <a:outerShdw blurRad="38100" dist="38100" dir="2700000" algn="tl">
                    <a:srgbClr val="4E5B6F"/>
                  </a:outerShdw>
                </a:effectLst>
              </a:rPr>
              <a:t> </a:t>
            </a:r>
            <a:r>
              <a:rPr lang="fr-FR" sz="2800" dirty="0" err="1">
                <a:effectLst>
                  <a:outerShdw blurRad="38100" dist="38100" dir="2700000" algn="tl">
                    <a:srgbClr val="4E5B6F"/>
                  </a:outerShdw>
                </a:effectLst>
              </a:rPr>
              <a:t>from</a:t>
            </a:r>
            <a:r>
              <a:rPr lang="fr-FR" sz="2800" dirty="0">
                <a:effectLst>
                  <a:outerShdw blurRad="38100" dist="38100" dir="2700000" algn="tl">
                    <a:srgbClr val="4E5B6F"/>
                  </a:outerShdw>
                </a:effectLst>
              </a:rPr>
              <a:t> 3D reconstructions of </a:t>
            </a:r>
            <a:r>
              <a:rPr lang="fr-FR" sz="2800" dirty="0" smtClean="0">
                <a:effectLst>
                  <a:outerShdw blurRad="38100" dist="38100" dir="2700000" algn="tl">
                    <a:srgbClr val="4E5B6F"/>
                  </a:outerShdw>
                </a:effectLst>
              </a:rPr>
              <a:t>CT scans.</a:t>
            </a:r>
            <a:endParaRPr lang="fr-FR" sz="2800" dirty="0">
              <a:effectLst>
                <a:outerShdw blurRad="38100" dist="38100" dir="2700000" algn="tl">
                  <a:srgbClr val="4E5B6F"/>
                </a:outerShdw>
              </a:effectLst>
            </a:endParaRPr>
          </a:p>
        </p:txBody>
      </p:sp>
    </p:spTree>
    <p:extLst>
      <p:ext uri="{BB962C8B-B14F-4D97-AF65-F5344CB8AC3E}">
        <p14:creationId xmlns:p14="http://schemas.microsoft.com/office/powerpoint/2010/main" val="4118379486"/>
      </p:ext>
    </p:ext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9"/>
          <p:cNvPicPr>
            <a:picLocks noChangeAspect="1" noChangeArrowheads="1"/>
          </p:cNvPicPr>
          <p:nvPr/>
        </p:nvPicPr>
        <p:blipFill>
          <a:blip r:embed="rId3">
            <a:extLst>
              <a:ext uri="{28A0092B-C50C-407E-A947-70E740481C1C}">
                <a14:useLocalDpi xmlns:a14="http://schemas.microsoft.com/office/drawing/2010/main" val="0"/>
              </a:ext>
            </a:extLst>
          </a:blip>
          <a:srcRect b="5624"/>
          <a:stretch>
            <a:fillRect/>
          </a:stretch>
        </p:blipFill>
        <p:spPr bwMode="auto">
          <a:xfrm>
            <a:off x="5599113" y="1219200"/>
            <a:ext cx="30638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Text Box 10"/>
          <p:cNvSpPr txBox="1">
            <a:spLocks noChangeArrowheads="1"/>
          </p:cNvSpPr>
          <p:nvPr/>
        </p:nvSpPr>
        <p:spPr bwMode="auto">
          <a:xfrm>
            <a:off x="5334000" y="1993900"/>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fr-FR" sz="1600">
                <a:solidFill>
                  <a:srgbClr val="FF0000"/>
                </a:solidFill>
                <a:latin typeface="Syntax" charset="0"/>
              </a:rPr>
              <a:t>R-ASIS</a:t>
            </a:r>
          </a:p>
        </p:txBody>
      </p:sp>
      <p:sp>
        <p:nvSpPr>
          <p:cNvPr id="95235" name="Text Box 11"/>
          <p:cNvSpPr txBox="1">
            <a:spLocks noChangeArrowheads="1"/>
          </p:cNvSpPr>
          <p:nvPr/>
        </p:nvSpPr>
        <p:spPr bwMode="auto">
          <a:xfrm>
            <a:off x="8297863" y="2054225"/>
            <a:ext cx="846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fr-FR" sz="1600">
                <a:solidFill>
                  <a:srgbClr val="FF0000"/>
                </a:solidFill>
                <a:latin typeface="Syntax" charset="0"/>
              </a:rPr>
              <a:t>L-ASIS</a:t>
            </a:r>
          </a:p>
        </p:txBody>
      </p:sp>
      <p:sp>
        <p:nvSpPr>
          <p:cNvPr id="95236" name="Text Box 13"/>
          <p:cNvSpPr txBox="1">
            <a:spLocks noChangeArrowheads="1"/>
          </p:cNvSpPr>
          <p:nvPr/>
        </p:nvSpPr>
        <p:spPr bwMode="auto">
          <a:xfrm>
            <a:off x="6705600" y="3260725"/>
            <a:ext cx="847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fr-FR" sz="1600">
                <a:solidFill>
                  <a:srgbClr val="FF0000"/>
                </a:solidFill>
                <a:latin typeface="Syntax" charset="0"/>
              </a:rPr>
              <a:t>PS</a:t>
            </a:r>
          </a:p>
        </p:txBody>
      </p:sp>
      <p:sp>
        <p:nvSpPr>
          <p:cNvPr id="247822" name="Rectangle 14"/>
          <p:cNvSpPr>
            <a:spLocks noChangeArrowheads="1"/>
          </p:cNvSpPr>
          <p:nvPr/>
        </p:nvSpPr>
        <p:spPr bwMode="auto">
          <a:xfrm>
            <a:off x="-623888" y="838199"/>
            <a:ext cx="5957888" cy="5351075"/>
          </a:xfrm>
          <a:prstGeom prst="rect">
            <a:avLst/>
          </a:prstGeom>
          <a:noFill/>
          <a:ln w="9525">
            <a:noFill/>
            <a:miter lim="800000"/>
            <a:headEnd/>
            <a:tailEnd/>
          </a:ln>
          <a:effectLst/>
        </p:spPr>
        <p:txBody>
          <a:bodyPr lIns="0" tIns="0" rIns="0" bIns="0"/>
          <a:lstStyle/>
          <a:p>
            <a:pPr marL="381000" indent="-381000">
              <a:spcBef>
                <a:spcPct val="20000"/>
              </a:spcBef>
              <a:buSzPct val="100000"/>
              <a:defRPr/>
            </a:pPr>
            <a:endParaRPr lang="en-GB" sz="3200" b="1" dirty="0">
              <a:effectLst>
                <a:outerShdw blurRad="38100" dist="38100" dir="2700000" algn="tl">
                  <a:srgbClr val="4E5B6F"/>
                </a:outerShdw>
              </a:effectLst>
            </a:endParaRPr>
          </a:p>
          <a:p>
            <a:pPr marL="1700213" lvl="4" indent="-381000">
              <a:spcBef>
                <a:spcPct val="20000"/>
              </a:spcBef>
              <a:buClr>
                <a:schemeClr val="tx1"/>
              </a:buClr>
              <a:buSzPct val="100000"/>
              <a:buFontTx/>
              <a:buChar char="•"/>
              <a:defRPr/>
            </a:pPr>
            <a:r>
              <a:rPr lang="en-GB" sz="2000" b="1" dirty="0" smtClean="0">
                <a:effectLst>
                  <a:outerShdw blurRad="38100" dist="38100" dir="2700000" algn="tl">
                    <a:srgbClr val="4E5B6F"/>
                  </a:outerShdw>
                </a:effectLst>
              </a:rPr>
              <a:t>100 pelvic Ct scans</a:t>
            </a:r>
            <a:endParaRPr lang="en-GB" sz="2000" b="1" dirty="0">
              <a:effectLst>
                <a:outerShdw blurRad="38100" dist="38100" dir="2700000" algn="tl">
                  <a:srgbClr val="4E5B6F"/>
                </a:outerShdw>
              </a:effectLst>
            </a:endParaRPr>
          </a:p>
          <a:p>
            <a:pPr marL="1700213" lvl="4" indent="-381000">
              <a:spcBef>
                <a:spcPct val="20000"/>
              </a:spcBef>
              <a:buClr>
                <a:schemeClr val="tx1"/>
              </a:buClr>
              <a:buSzPct val="100000"/>
              <a:buFontTx/>
              <a:buChar char="•"/>
              <a:defRPr/>
            </a:pPr>
            <a:r>
              <a:rPr lang="en-GB" sz="2000" b="1" dirty="0">
                <a:effectLst>
                  <a:outerShdw blurRad="38100" dist="38100" dir="2700000" algn="tl">
                    <a:srgbClr val="4E5B6F"/>
                  </a:outerShdw>
                </a:effectLst>
              </a:rPr>
              <a:t>50 </a:t>
            </a:r>
            <a:r>
              <a:rPr lang="en-GB" sz="2000" b="1" dirty="0" smtClean="0">
                <a:effectLst>
                  <a:outerShdw blurRad="38100" dist="38100" dir="2700000" algn="tl">
                    <a:srgbClr val="4E5B6F"/>
                  </a:outerShdw>
                </a:effectLst>
              </a:rPr>
              <a:t>males </a:t>
            </a:r>
            <a:r>
              <a:rPr lang="en-GB" sz="1200" b="1" dirty="0">
                <a:effectLst>
                  <a:outerShdw blurRad="38100" dist="38100" dir="2700000" algn="tl">
                    <a:srgbClr val="4E5B6F"/>
                  </a:outerShdw>
                </a:effectLst>
              </a:rPr>
              <a:t>Age </a:t>
            </a:r>
            <a:r>
              <a:rPr lang="en-GB" sz="1200" b="1" dirty="0" err="1">
                <a:effectLst>
                  <a:outerShdw blurRad="38100" dist="38100" dir="2700000" algn="tl">
                    <a:srgbClr val="4E5B6F"/>
                  </a:outerShdw>
                </a:effectLst>
              </a:rPr>
              <a:t>moyen</a:t>
            </a:r>
            <a:r>
              <a:rPr lang="en-GB" sz="1200" b="1" dirty="0">
                <a:effectLst>
                  <a:outerShdw blurRad="38100" dist="38100" dir="2700000" algn="tl">
                    <a:srgbClr val="4E5B6F"/>
                  </a:outerShdw>
                </a:effectLst>
              </a:rPr>
              <a:t> 55,0 </a:t>
            </a:r>
            <a:r>
              <a:rPr lang="en-GB" sz="1200" b="1" dirty="0" smtClean="0">
                <a:effectLst>
                  <a:outerShdw blurRad="38100" dist="38100" dir="2700000" algn="tl">
                    <a:srgbClr val="4E5B6F"/>
                  </a:outerShdw>
                </a:effectLst>
                <a:sym typeface="Swing" charset="0"/>
              </a:rPr>
              <a:t> </a:t>
            </a:r>
            <a:r>
              <a:rPr lang="en-GB" sz="1200" b="1" dirty="0">
                <a:effectLst>
                  <a:outerShdw blurRad="38100" dist="38100" dir="2700000" algn="tl">
                    <a:srgbClr val="4E5B6F"/>
                  </a:outerShdw>
                </a:effectLst>
                <a:sym typeface="Swing" charset="0"/>
              </a:rPr>
              <a:t>(range, 18-82) </a:t>
            </a:r>
          </a:p>
          <a:p>
            <a:pPr marL="1700213" lvl="4" indent="-381000">
              <a:spcBef>
                <a:spcPct val="20000"/>
              </a:spcBef>
              <a:buClr>
                <a:schemeClr val="tx1"/>
              </a:buClr>
              <a:buSzPct val="100000"/>
              <a:buFontTx/>
              <a:buChar char="•"/>
              <a:defRPr/>
            </a:pPr>
            <a:r>
              <a:rPr lang="en-GB" sz="2000" b="1" dirty="0">
                <a:effectLst>
                  <a:outerShdw blurRad="38100" dist="38100" dir="2700000" algn="tl">
                    <a:srgbClr val="4E5B6F"/>
                  </a:outerShdw>
                </a:effectLst>
              </a:rPr>
              <a:t>50 </a:t>
            </a:r>
            <a:r>
              <a:rPr lang="en-GB" sz="2000" b="1" dirty="0" smtClean="0">
                <a:effectLst>
                  <a:outerShdw blurRad="38100" dist="38100" dir="2700000" algn="tl">
                    <a:srgbClr val="4E5B6F"/>
                  </a:outerShdw>
                </a:effectLst>
              </a:rPr>
              <a:t>Females </a:t>
            </a:r>
            <a:r>
              <a:rPr lang="en-GB" sz="1200" b="1" dirty="0">
                <a:effectLst>
                  <a:outerShdw blurRad="38100" dist="38100" dir="2700000" algn="tl">
                    <a:srgbClr val="4E5B6F"/>
                  </a:outerShdw>
                </a:effectLst>
              </a:rPr>
              <a:t>Age </a:t>
            </a:r>
            <a:r>
              <a:rPr lang="en-GB" sz="1200" b="1" dirty="0" err="1">
                <a:effectLst>
                  <a:outerShdw blurRad="38100" dist="38100" dir="2700000" algn="tl">
                    <a:srgbClr val="4E5B6F"/>
                  </a:outerShdw>
                </a:effectLst>
              </a:rPr>
              <a:t>moyen</a:t>
            </a:r>
            <a:r>
              <a:rPr lang="en-GB" sz="1200" b="1" dirty="0">
                <a:effectLst>
                  <a:outerShdw blurRad="38100" dist="38100" dir="2700000" algn="tl">
                    <a:srgbClr val="4E5B6F"/>
                  </a:outerShdw>
                </a:effectLst>
              </a:rPr>
              <a:t> 55,6 </a:t>
            </a:r>
            <a:r>
              <a:rPr lang="en-GB" sz="1200" b="1" dirty="0" smtClean="0">
                <a:effectLst>
                  <a:outerShdw blurRad="38100" dist="38100" dir="2700000" algn="tl">
                    <a:srgbClr val="4E5B6F"/>
                  </a:outerShdw>
                </a:effectLst>
                <a:sym typeface="Swing" charset="0"/>
              </a:rPr>
              <a:t> </a:t>
            </a:r>
            <a:r>
              <a:rPr lang="en-GB" sz="1200" b="1" dirty="0">
                <a:effectLst>
                  <a:outerShdw blurRad="38100" dist="38100" dir="2700000" algn="tl">
                    <a:srgbClr val="4E5B6F"/>
                  </a:outerShdw>
                </a:effectLst>
                <a:sym typeface="Swing" charset="0"/>
              </a:rPr>
              <a:t>(range, 18-88)</a:t>
            </a:r>
            <a:r>
              <a:rPr lang="en-GB" sz="1200" b="1" dirty="0">
                <a:effectLst>
                  <a:outerShdw blurRad="38100" dist="38100" dir="2700000" algn="tl">
                    <a:srgbClr val="4E5B6F"/>
                  </a:outerShdw>
                </a:effectLst>
              </a:rPr>
              <a:t> </a:t>
            </a:r>
          </a:p>
          <a:p>
            <a:pPr marL="1700213" lvl="4" indent="-381000">
              <a:spcBef>
                <a:spcPct val="20000"/>
              </a:spcBef>
              <a:buClr>
                <a:schemeClr val="tx1"/>
              </a:buClr>
              <a:buSzPct val="100000"/>
              <a:buFontTx/>
              <a:buChar char="•"/>
              <a:defRPr/>
            </a:pPr>
            <a:r>
              <a:rPr lang="en-GB" sz="2000" b="1" dirty="0" smtClean="0">
                <a:effectLst>
                  <a:outerShdw blurRad="38100" dist="38100" dir="2700000" algn="tl">
                    <a:srgbClr val="4E5B6F"/>
                  </a:outerShdw>
                </a:effectLst>
              </a:rPr>
              <a:t>Profile of 200Acetabular rims </a:t>
            </a:r>
            <a:endParaRPr lang="en-GB" sz="2000" b="1" dirty="0">
              <a:effectLst>
                <a:outerShdw blurRad="38100" dist="38100" dir="2700000" algn="tl">
                  <a:srgbClr val="4E5B6F"/>
                </a:outerShdw>
              </a:effectLst>
            </a:endParaRPr>
          </a:p>
          <a:p>
            <a:pPr marL="1700213" lvl="4" indent="-381000">
              <a:spcBef>
                <a:spcPct val="20000"/>
              </a:spcBef>
              <a:buClr>
                <a:schemeClr val="tx1"/>
              </a:buClr>
              <a:buSzPct val="100000"/>
              <a:buFontTx/>
              <a:buChar char="•"/>
              <a:defRPr/>
            </a:pPr>
            <a:r>
              <a:rPr lang="en-GB" sz="2000" b="1" dirty="0">
                <a:effectLst>
                  <a:outerShdw blurRad="38100" dist="38100" dir="2700000" algn="tl">
                    <a:srgbClr val="4E5B6F"/>
                  </a:outerShdw>
                </a:effectLst>
              </a:rPr>
              <a:t>In regard to a reference table</a:t>
            </a:r>
          </a:p>
          <a:p>
            <a:pPr marL="1700213" lvl="4" indent="-381000">
              <a:spcBef>
                <a:spcPct val="20000"/>
              </a:spcBef>
              <a:buClr>
                <a:schemeClr val="tx1"/>
              </a:buClr>
              <a:buSzPct val="100000"/>
              <a:defRPr/>
            </a:pPr>
            <a:r>
              <a:rPr lang="en-GB" sz="2000" b="1" u="sng" dirty="0" smtClean="0">
                <a:effectLst>
                  <a:outerShdw blurRad="38100" dist="38100" dir="2700000" algn="tl">
                    <a:srgbClr val="4E5B6F"/>
                  </a:outerShdw>
                </a:effectLst>
              </a:rPr>
              <a:t>Anterior pelvic plan of </a:t>
            </a:r>
            <a:r>
              <a:rPr lang="en-GB" sz="2000" b="1" u="sng" dirty="0" err="1" smtClean="0">
                <a:effectLst>
                  <a:outerShdw blurRad="38100" dist="38100" dir="2700000" algn="tl">
                    <a:srgbClr val="4E5B6F"/>
                  </a:outerShdw>
                </a:effectLst>
              </a:rPr>
              <a:t>Lewinnek</a:t>
            </a:r>
            <a:endParaRPr lang="en-GB" sz="2000" b="1" u="sng" dirty="0">
              <a:effectLst>
                <a:outerShdw blurRad="38100" dist="38100" dir="2700000" algn="tl">
                  <a:srgbClr val="4E5B6F"/>
                </a:outerShdw>
              </a:effectLst>
            </a:endParaRPr>
          </a:p>
          <a:p>
            <a:pPr marL="1700213" lvl="4" indent="-381000">
              <a:spcBef>
                <a:spcPct val="20000"/>
              </a:spcBef>
              <a:buClr>
                <a:schemeClr val="tx1"/>
              </a:buClr>
              <a:buSzPct val="100000"/>
              <a:defRPr/>
            </a:pPr>
            <a:endParaRPr lang="en-GB" sz="2000" b="1" dirty="0" smtClean="0">
              <a:effectLst>
                <a:outerShdw blurRad="38100" dist="38100" dir="2700000" algn="tl">
                  <a:srgbClr val="4E5B6F"/>
                </a:outerShdw>
              </a:effectLst>
            </a:endParaRPr>
          </a:p>
          <a:p>
            <a:pPr marL="1700213" lvl="4" indent="-381000">
              <a:spcBef>
                <a:spcPct val="20000"/>
              </a:spcBef>
              <a:buClr>
                <a:schemeClr val="tx1"/>
              </a:buClr>
              <a:buSzPct val="100000"/>
              <a:defRPr/>
            </a:pPr>
            <a:r>
              <a:rPr lang="en-GB" sz="2000" b="1" dirty="0" smtClean="0">
                <a:effectLst>
                  <a:outerShdw blurRad="38100" dist="38100" dir="2700000" algn="tl">
                    <a:srgbClr val="4E5B6F"/>
                  </a:outerShdw>
                </a:effectLst>
              </a:rPr>
              <a:t>Allowing </a:t>
            </a:r>
            <a:r>
              <a:rPr lang="en-GB" sz="2000" b="1" dirty="0">
                <a:effectLst>
                  <a:outerShdw blurRad="38100" dist="38100" dir="2700000" algn="tl">
                    <a:srgbClr val="4E5B6F"/>
                  </a:outerShdw>
                </a:effectLst>
              </a:rPr>
              <a:t>by </a:t>
            </a:r>
            <a:r>
              <a:rPr lang="en-GB" sz="2000" b="1" dirty="0" smtClean="0">
                <a:effectLst>
                  <a:outerShdw blurRad="38100" dist="38100" dir="2700000" algn="tl">
                    <a:srgbClr val="4E5B6F"/>
                  </a:outerShdw>
                </a:effectLst>
              </a:rPr>
              <a:t>calculation</a:t>
            </a:r>
          </a:p>
          <a:p>
            <a:pPr marL="1700213" lvl="4" indent="-381000">
              <a:spcBef>
                <a:spcPct val="20000"/>
              </a:spcBef>
              <a:buClr>
                <a:schemeClr val="tx1"/>
              </a:buClr>
              <a:buSzPct val="100000"/>
              <a:buFontTx/>
              <a:buChar char="•"/>
              <a:defRPr/>
            </a:pPr>
            <a:r>
              <a:rPr lang="en-GB" sz="2000" b="1" dirty="0" smtClean="0">
                <a:effectLst>
                  <a:outerShdw blurRad="38100" dist="38100" dir="2700000" algn="tl">
                    <a:srgbClr val="4E5B6F"/>
                  </a:outerShdw>
                </a:effectLst>
              </a:rPr>
              <a:t>Acetabulum </a:t>
            </a:r>
            <a:r>
              <a:rPr lang="en-GB" sz="2000" b="1" dirty="0" err="1">
                <a:effectLst>
                  <a:outerShdw blurRad="38100" dist="38100" dir="2700000" algn="tl">
                    <a:srgbClr val="4E5B6F"/>
                  </a:outerShdw>
                </a:effectLst>
              </a:rPr>
              <a:t>a</a:t>
            </a:r>
            <a:r>
              <a:rPr lang="en-GB" sz="2000" b="1" dirty="0" err="1" smtClean="0">
                <a:effectLst>
                  <a:outerShdw blurRad="38100" dist="38100" dir="2700000" algn="tl">
                    <a:srgbClr val="4E5B6F"/>
                  </a:outerShdw>
                </a:effectLst>
              </a:rPr>
              <a:t>ntéversion</a:t>
            </a:r>
            <a:r>
              <a:rPr lang="en-GB" sz="2000" b="1" dirty="0" smtClean="0">
                <a:effectLst>
                  <a:outerShdw blurRad="38100" dist="38100" dir="2700000" algn="tl">
                    <a:srgbClr val="4E5B6F"/>
                  </a:outerShdw>
                </a:effectLst>
              </a:rPr>
              <a:t> </a:t>
            </a:r>
          </a:p>
          <a:p>
            <a:pPr marL="1700213" lvl="4" indent="-381000">
              <a:spcBef>
                <a:spcPct val="20000"/>
              </a:spcBef>
              <a:buClr>
                <a:schemeClr val="tx1"/>
              </a:buClr>
              <a:buSzPct val="100000"/>
              <a:buFontTx/>
              <a:buChar char="•"/>
              <a:defRPr/>
            </a:pPr>
            <a:r>
              <a:rPr lang="en-GB" sz="2000" b="1" dirty="0">
                <a:effectLst>
                  <a:outerShdw blurRad="38100" dist="38100" dir="2700000" algn="tl">
                    <a:srgbClr val="4E5B6F"/>
                  </a:outerShdw>
                </a:effectLst>
              </a:rPr>
              <a:t>Acetabulum </a:t>
            </a:r>
            <a:r>
              <a:rPr lang="en-GB" sz="2000" b="1" dirty="0" smtClean="0">
                <a:effectLst>
                  <a:outerShdw blurRad="38100" dist="38100" dir="2700000" algn="tl">
                    <a:srgbClr val="4E5B6F"/>
                  </a:outerShdw>
                </a:effectLst>
              </a:rPr>
              <a:t>slope</a:t>
            </a:r>
          </a:p>
          <a:p>
            <a:pPr marL="1700213" lvl="4" indent="-381000">
              <a:spcBef>
                <a:spcPct val="20000"/>
              </a:spcBef>
              <a:buClr>
                <a:schemeClr val="tx1"/>
              </a:buClr>
              <a:buSzPct val="100000"/>
              <a:buFontTx/>
              <a:buChar char="•"/>
              <a:defRPr/>
            </a:pPr>
            <a:r>
              <a:rPr lang="en-GB" sz="2000" b="1" dirty="0" smtClean="0">
                <a:effectLst>
                  <a:outerShdw blurRad="38100" dist="38100" dir="2700000" algn="tl">
                    <a:srgbClr val="4E5B6F"/>
                  </a:outerShdw>
                </a:effectLst>
              </a:rPr>
              <a:t>Rotation </a:t>
            </a:r>
            <a:r>
              <a:rPr lang="en-GB" sz="2000" b="1" dirty="0" err="1" smtClean="0">
                <a:effectLst>
                  <a:outerShdw blurRad="38100" dist="38100" dir="2700000" algn="tl">
                    <a:srgbClr val="4E5B6F"/>
                  </a:outerShdw>
                </a:effectLst>
              </a:rPr>
              <a:t>center</a:t>
            </a:r>
            <a:endParaRPr lang="en-GB" sz="2000" b="1" dirty="0">
              <a:effectLst>
                <a:outerShdw blurRad="38100" dist="38100" dir="2700000" algn="tl">
                  <a:srgbClr val="4E5B6F"/>
                </a:outerShdw>
              </a:effectLst>
            </a:endParaRPr>
          </a:p>
          <a:p>
            <a:pPr marL="1700213" lvl="4" indent="-381000">
              <a:spcBef>
                <a:spcPct val="20000"/>
              </a:spcBef>
              <a:buClr>
                <a:schemeClr val="tx1"/>
              </a:buClr>
              <a:buSzPct val="100000"/>
              <a:buFontTx/>
              <a:buChar char="•"/>
              <a:defRPr/>
            </a:pPr>
            <a:r>
              <a:rPr lang="en-GB" sz="2000" b="1" dirty="0" smtClean="0">
                <a:effectLst>
                  <a:outerShdw blurRad="38100" dist="38100" dir="2700000" algn="tl">
                    <a:srgbClr val="4E5B6F"/>
                  </a:outerShdw>
                </a:effectLst>
              </a:rPr>
              <a:t>Acetabulum rim</a:t>
            </a:r>
            <a:endParaRPr lang="en-GB" sz="2000" i="1" dirty="0"/>
          </a:p>
          <a:p>
            <a:pPr marL="1700213" lvl="4" indent="-381000">
              <a:spcBef>
                <a:spcPct val="20000"/>
              </a:spcBef>
              <a:buSzPct val="100000"/>
              <a:defRPr/>
            </a:pPr>
            <a:endParaRPr lang="en-GB" sz="2000" i="1" dirty="0"/>
          </a:p>
          <a:p>
            <a:pPr marL="381000" indent="-381000">
              <a:spcBef>
                <a:spcPct val="20000"/>
              </a:spcBef>
              <a:buSzPct val="100000"/>
              <a:defRPr/>
            </a:pPr>
            <a:endParaRPr lang="en-GB" sz="3200" b="1" i="1" dirty="0">
              <a:effectLst>
                <a:outerShdw blurRad="38100" dist="38100" dir="2700000" algn="tl">
                  <a:srgbClr val="4E5B6F"/>
                </a:outerShdw>
              </a:effectLst>
            </a:endParaRPr>
          </a:p>
          <a:p>
            <a:pPr marL="1700213" lvl="4" indent="-381000">
              <a:spcBef>
                <a:spcPct val="20000"/>
              </a:spcBef>
              <a:buClr>
                <a:schemeClr val="tx1"/>
              </a:buClr>
              <a:buSzPct val="100000"/>
              <a:defRPr/>
            </a:pPr>
            <a:r>
              <a:rPr lang="en-GB" sz="2000" dirty="0"/>
              <a:t>		</a:t>
            </a:r>
          </a:p>
          <a:p>
            <a:pPr marL="381000" indent="-381000">
              <a:spcBef>
                <a:spcPct val="20000"/>
              </a:spcBef>
              <a:buSzPct val="100000"/>
              <a:defRPr/>
            </a:pPr>
            <a:r>
              <a:rPr lang="en-GB" sz="3200" b="1" dirty="0">
                <a:effectLst>
                  <a:outerShdw blurRad="38100" dist="38100" dir="2700000" algn="tl">
                    <a:srgbClr val="4E5B6F"/>
                  </a:outerShdw>
                </a:effectLst>
              </a:rPr>
              <a:t>		</a:t>
            </a:r>
          </a:p>
        </p:txBody>
      </p:sp>
      <p:sp>
        <p:nvSpPr>
          <p:cNvPr id="247823" name="Rectangle 15"/>
          <p:cNvSpPr>
            <a:spLocks noChangeArrowheads="1"/>
          </p:cNvSpPr>
          <p:nvPr/>
        </p:nvSpPr>
        <p:spPr bwMode="auto">
          <a:xfrm>
            <a:off x="714375" y="152400"/>
            <a:ext cx="7867650" cy="990600"/>
          </a:xfrm>
          <a:prstGeom prst="rect">
            <a:avLst/>
          </a:prstGeom>
          <a:noFill/>
          <a:ln w="12700">
            <a:noFill/>
            <a:miter lim="800000"/>
            <a:headEnd/>
            <a:tailEnd/>
          </a:ln>
          <a:effectLst/>
        </p:spPr>
        <p:txBody>
          <a:bodyPr lIns="90488" tIns="44450" rIns="90488" bIns="44450" anchor="ctr"/>
          <a:lstStyle/>
          <a:p>
            <a:pPr algn="ctr" defTabSz="762000">
              <a:defRPr/>
            </a:pPr>
            <a:r>
              <a:rPr lang="fr-FR" sz="4000" dirty="0" err="1" smtClean="0">
                <a:solidFill>
                  <a:srgbClr val="C1EEFF"/>
                </a:solidFill>
              </a:rPr>
              <a:t>Material</a:t>
            </a:r>
            <a:r>
              <a:rPr lang="fr-FR" sz="4000" dirty="0" smtClean="0">
                <a:solidFill>
                  <a:srgbClr val="C1EEFF"/>
                </a:solidFill>
              </a:rPr>
              <a:t> &amp; </a:t>
            </a:r>
            <a:r>
              <a:rPr lang="fr-FR" sz="4000" dirty="0" err="1" smtClean="0">
                <a:solidFill>
                  <a:srgbClr val="C1EEFF"/>
                </a:solidFill>
              </a:rPr>
              <a:t>Méthod</a:t>
            </a:r>
            <a:endParaRPr lang="fr-FR" sz="4000" dirty="0">
              <a:solidFill>
                <a:srgbClr val="C1EEFF"/>
              </a:solidFill>
            </a:endParaRPr>
          </a:p>
        </p:txBody>
      </p:sp>
      <p:grpSp>
        <p:nvGrpSpPr>
          <p:cNvPr id="95239" name="Group 16"/>
          <p:cNvGrpSpPr>
            <a:grpSpLocks/>
          </p:cNvGrpSpPr>
          <p:nvPr/>
        </p:nvGrpSpPr>
        <p:grpSpPr bwMode="auto">
          <a:xfrm>
            <a:off x="5181600" y="3962400"/>
            <a:ext cx="2320925" cy="2667000"/>
            <a:chOff x="6238" y="12152"/>
            <a:chExt cx="3820" cy="4775"/>
          </a:xfrm>
        </p:grpSpPr>
        <p:pic>
          <p:nvPicPr>
            <p:cNvPr id="95240"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8" y="12152"/>
              <a:ext cx="3820" cy="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1" name="AutoShape 18"/>
            <p:cNvSpPr>
              <a:spLocks noChangeArrowheads="1"/>
            </p:cNvSpPr>
            <p:nvPr/>
          </p:nvSpPr>
          <p:spPr bwMode="auto">
            <a:xfrm rot="-1608885">
              <a:off x="7001" y="12494"/>
              <a:ext cx="2253" cy="3856"/>
            </a:xfrm>
            <a:prstGeom prst="diamond">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95242" name="Line 19"/>
            <p:cNvSpPr>
              <a:spLocks noChangeShapeType="1"/>
            </p:cNvSpPr>
            <p:nvPr/>
          </p:nvSpPr>
          <p:spPr bwMode="auto">
            <a:xfrm flipH="1">
              <a:off x="6540" y="14348"/>
              <a:ext cx="1720" cy="108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5243" name="Text Box 20"/>
            <p:cNvSpPr txBox="1">
              <a:spLocks noChangeArrowheads="1"/>
            </p:cNvSpPr>
            <p:nvPr/>
          </p:nvSpPr>
          <p:spPr bwMode="auto">
            <a:xfrm>
              <a:off x="6400" y="14776"/>
              <a:ext cx="84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600" b="1">
                  <a:solidFill>
                    <a:srgbClr val="FF0000"/>
                  </a:solidFill>
                  <a:latin typeface="Times" charset="0"/>
                </a:rPr>
                <a:t>V</a:t>
              </a:r>
            </a:p>
          </p:txBody>
        </p:sp>
        <p:sp>
          <p:nvSpPr>
            <p:cNvPr id="95244" name="Oval 21"/>
            <p:cNvSpPr>
              <a:spLocks noChangeArrowheads="1"/>
            </p:cNvSpPr>
            <p:nvPr/>
          </p:nvSpPr>
          <p:spPr bwMode="auto">
            <a:xfrm>
              <a:off x="7940" y="15276"/>
              <a:ext cx="160" cy="143"/>
            </a:xfrm>
            <a:prstGeom prst="ellipse">
              <a:avLst/>
            </a:prstGeom>
            <a:solidFill>
              <a:srgbClr val="3366FF"/>
            </a:solidFill>
            <a:ln w="9525">
              <a:solidFill>
                <a:srgbClr val="000000"/>
              </a:solidFill>
              <a:round/>
              <a:headEnd/>
              <a:tailEnd/>
            </a:ln>
          </p:spPr>
          <p:txBody>
            <a:bodyPr/>
            <a:lstStyle/>
            <a:p>
              <a:endParaRPr lang="fr-FR"/>
            </a:p>
          </p:txBody>
        </p:sp>
        <p:sp>
          <p:nvSpPr>
            <p:cNvPr id="95245" name="Text Box 22"/>
            <p:cNvSpPr txBox="1">
              <a:spLocks noChangeArrowheads="1"/>
            </p:cNvSpPr>
            <p:nvPr/>
          </p:nvSpPr>
          <p:spPr bwMode="auto">
            <a:xfrm>
              <a:off x="7551" y="15539"/>
              <a:ext cx="84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600" b="1">
                  <a:solidFill>
                    <a:srgbClr val="0000FF"/>
                  </a:solidFill>
                  <a:latin typeface="Times" charset="0"/>
                </a:rPr>
                <a:t>P</a:t>
              </a:r>
            </a:p>
          </p:txBody>
        </p:sp>
        <p:sp>
          <p:nvSpPr>
            <p:cNvPr id="95246" name="Line 23"/>
            <p:cNvSpPr>
              <a:spLocks noChangeShapeType="1"/>
            </p:cNvSpPr>
            <p:nvPr/>
          </p:nvSpPr>
          <p:spPr bwMode="auto">
            <a:xfrm flipV="1">
              <a:off x="8120" y="13526"/>
              <a:ext cx="220" cy="15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47" name="Line 24"/>
            <p:cNvSpPr>
              <a:spLocks noChangeShapeType="1"/>
            </p:cNvSpPr>
            <p:nvPr/>
          </p:nvSpPr>
          <p:spPr bwMode="auto">
            <a:xfrm flipV="1">
              <a:off x="7820" y="13386"/>
              <a:ext cx="330" cy="23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48" name="Line 25"/>
            <p:cNvSpPr>
              <a:spLocks noChangeShapeType="1"/>
            </p:cNvSpPr>
            <p:nvPr/>
          </p:nvSpPr>
          <p:spPr bwMode="auto">
            <a:xfrm flipV="1">
              <a:off x="7620" y="13306"/>
              <a:ext cx="300" cy="23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49" name="Line 26"/>
            <p:cNvSpPr>
              <a:spLocks noChangeShapeType="1"/>
            </p:cNvSpPr>
            <p:nvPr/>
          </p:nvSpPr>
          <p:spPr bwMode="auto">
            <a:xfrm flipV="1">
              <a:off x="7500" y="13306"/>
              <a:ext cx="290" cy="23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fr-FR"/>
            </a:p>
          </p:txBody>
        </p:sp>
      </p:grpSp>
    </p:spTree>
    <p:extLst>
      <p:ext uri="{BB962C8B-B14F-4D97-AF65-F5344CB8AC3E}">
        <p14:creationId xmlns:p14="http://schemas.microsoft.com/office/powerpoint/2010/main" val="304112590"/>
      </p:ext>
    </p:ext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90662" y="322364"/>
            <a:ext cx="8067069" cy="769441"/>
          </a:xfrm>
          <a:prstGeom prst="rect">
            <a:avLst/>
          </a:prstGeom>
          <a:noFill/>
        </p:spPr>
        <p:txBody>
          <a:bodyPr wrap="square" rtlCol="0">
            <a:spAutoFit/>
          </a:bodyPr>
          <a:lstStyle/>
          <a:p>
            <a:r>
              <a:rPr lang="fr-FR" sz="4400" dirty="0" err="1" smtClean="0"/>
              <a:t>What</a:t>
            </a:r>
            <a:r>
              <a:rPr lang="fr-FR" sz="4400" dirty="0" smtClean="0"/>
              <a:t> </a:t>
            </a:r>
            <a:r>
              <a:rPr lang="fr-FR" sz="4400" dirty="0" err="1" smtClean="0"/>
              <a:t>is</a:t>
            </a:r>
            <a:r>
              <a:rPr lang="fr-FR" sz="4400" dirty="0" smtClean="0"/>
              <a:t> ADM</a:t>
            </a:r>
            <a:r>
              <a:rPr lang="fr-FR" sz="3600" baseline="30000" dirty="0" smtClean="0"/>
              <a:t>®</a:t>
            </a:r>
            <a:r>
              <a:rPr lang="fr-FR" sz="4400" dirty="0" smtClean="0"/>
              <a:t> </a:t>
            </a:r>
            <a:r>
              <a:rPr lang="fr-FR" sz="4400" dirty="0" err="1" smtClean="0"/>
              <a:t>Cup</a:t>
            </a:r>
            <a:r>
              <a:rPr lang="fr-FR" sz="4400" dirty="0" smtClean="0"/>
              <a:t>?</a:t>
            </a:r>
            <a:endParaRPr lang="fr-FR" sz="4400" dirty="0"/>
          </a:p>
        </p:txBody>
      </p:sp>
      <p:sp>
        <p:nvSpPr>
          <p:cNvPr id="3" name="ZoneTexte 2"/>
          <p:cNvSpPr txBox="1"/>
          <p:nvPr/>
        </p:nvSpPr>
        <p:spPr>
          <a:xfrm>
            <a:off x="490662" y="1356448"/>
            <a:ext cx="7966049" cy="1384995"/>
          </a:xfrm>
          <a:prstGeom prst="rect">
            <a:avLst/>
          </a:prstGeom>
          <a:noFill/>
        </p:spPr>
        <p:txBody>
          <a:bodyPr wrap="square" rtlCol="0">
            <a:spAutoFit/>
          </a:bodyPr>
          <a:lstStyle/>
          <a:p>
            <a:r>
              <a:rPr lang="fr-FR" sz="2800" dirty="0" smtClean="0"/>
              <a:t>Dual </a:t>
            </a:r>
            <a:r>
              <a:rPr lang="fr-FR" sz="2800" dirty="0" err="1"/>
              <a:t>mobility</a:t>
            </a:r>
            <a:r>
              <a:rPr lang="fr-FR" sz="2800" dirty="0"/>
              <a:t> </a:t>
            </a:r>
            <a:r>
              <a:rPr lang="fr-FR" sz="2800" dirty="0" err="1"/>
              <a:t>cup</a:t>
            </a:r>
            <a:r>
              <a:rPr lang="fr-FR" sz="2800" dirty="0"/>
              <a:t> / mobile </a:t>
            </a:r>
            <a:r>
              <a:rPr lang="fr-FR" sz="2800" dirty="0" err="1" smtClean="0"/>
              <a:t>bearing</a:t>
            </a:r>
            <a:endParaRPr lang="fr-FR" sz="2800" dirty="0" smtClean="0"/>
          </a:p>
          <a:p>
            <a:endParaRPr lang="fr-FR" sz="2800" dirty="0"/>
          </a:p>
          <a:p>
            <a:r>
              <a:rPr lang="fr-FR" sz="2800" dirty="0" smtClean="0"/>
              <a:t>The </a:t>
            </a:r>
            <a:r>
              <a:rPr lang="fr-FR" sz="2800" dirty="0" err="1" smtClean="0"/>
              <a:t>only</a:t>
            </a:r>
            <a:r>
              <a:rPr lang="fr-FR" sz="2800" dirty="0" smtClean="0"/>
              <a:t> </a:t>
            </a:r>
            <a:r>
              <a:rPr lang="fr-FR" sz="2800" dirty="0" err="1" smtClean="0"/>
              <a:t>anatomical</a:t>
            </a:r>
            <a:r>
              <a:rPr lang="fr-FR" sz="2800" dirty="0" smtClean="0"/>
              <a:t> </a:t>
            </a:r>
            <a:r>
              <a:rPr lang="fr-FR" sz="2800" dirty="0" err="1" smtClean="0"/>
              <a:t>acetabular</a:t>
            </a:r>
            <a:r>
              <a:rPr lang="fr-FR" sz="2800" dirty="0" smtClean="0"/>
              <a:t> </a:t>
            </a:r>
            <a:r>
              <a:rPr lang="fr-FR" sz="2800" dirty="0" err="1" smtClean="0"/>
              <a:t>cup</a:t>
            </a:r>
            <a:endParaRPr lang="fr-FR" sz="2800" dirty="0" smtClean="0"/>
          </a:p>
        </p:txBody>
      </p:sp>
      <p:pic>
        <p:nvPicPr>
          <p:cNvPr id="7" name="Image 6" descr="ADM intr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544" y="3291282"/>
            <a:ext cx="5492894" cy="3456985"/>
          </a:xfrm>
          <a:prstGeom prst="rect">
            <a:avLst/>
          </a:prstGeom>
        </p:spPr>
      </p:pic>
    </p:spTree>
    <p:extLst>
      <p:ext uri="{BB962C8B-B14F-4D97-AF65-F5344CB8AC3E}">
        <p14:creationId xmlns:p14="http://schemas.microsoft.com/office/powerpoint/2010/main" val="551781895"/>
      </p:ext>
    </p:ext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51" name="Rectangle 19"/>
          <p:cNvSpPr>
            <a:spLocks noChangeArrowheads="1"/>
          </p:cNvSpPr>
          <p:nvPr/>
        </p:nvSpPr>
        <p:spPr bwMode="auto">
          <a:xfrm>
            <a:off x="714375" y="0"/>
            <a:ext cx="7867650" cy="731838"/>
          </a:xfrm>
          <a:prstGeom prst="rect">
            <a:avLst/>
          </a:prstGeom>
          <a:noFill/>
          <a:ln w="12700">
            <a:noFill/>
            <a:miter lim="800000"/>
            <a:headEnd/>
            <a:tailEnd/>
          </a:ln>
          <a:effectLst/>
        </p:spPr>
        <p:txBody>
          <a:bodyPr lIns="90488" tIns="44450" rIns="90488" bIns="44450" anchor="ctr"/>
          <a:lstStyle/>
          <a:p>
            <a:pPr algn="ctr" defTabSz="762000">
              <a:defRPr/>
            </a:pPr>
            <a:r>
              <a:rPr lang="fr-FR" sz="4000" dirty="0" err="1" smtClean="0">
                <a:solidFill>
                  <a:srgbClr val="C1EEFF"/>
                </a:solidFill>
              </a:rPr>
              <a:t>Méthod</a:t>
            </a:r>
            <a:endParaRPr lang="fr-FR" sz="4000" dirty="0">
              <a:solidFill>
                <a:srgbClr val="C1EEFF"/>
              </a:solidFill>
            </a:endParaRPr>
          </a:p>
        </p:txBody>
      </p:sp>
      <p:sp>
        <p:nvSpPr>
          <p:cNvPr id="248853" name="Text Box 21"/>
          <p:cNvSpPr txBox="1">
            <a:spLocks noChangeArrowheads="1"/>
          </p:cNvSpPr>
          <p:nvPr/>
        </p:nvSpPr>
        <p:spPr bwMode="auto">
          <a:xfrm>
            <a:off x="349250" y="584200"/>
            <a:ext cx="7848600" cy="1969770"/>
          </a:xfrm>
          <a:prstGeom prst="rect">
            <a:avLst/>
          </a:prstGeom>
          <a:noFill/>
          <a:ln w="12700">
            <a:noFill/>
            <a:miter lim="800000"/>
            <a:headEnd/>
            <a:tailEnd/>
          </a:ln>
          <a:effectLst/>
        </p:spPr>
        <p:txBody>
          <a:bodyPr>
            <a:spAutoFit/>
          </a:bodyPr>
          <a:lstStyle>
            <a:lvl1pPr defTabSz="762000" eaLnBrk="0" hangingPunct="0">
              <a:defRPr sz="2400">
                <a:solidFill>
                  <a:schemeClr val="tx1"/>
                </a:solidFill>
                <a:latin typeface="Arial" charset="0"/>
                <a:ea typeface="ＭＳ Ｐゴシック" charset="0"/>
                <a:cs typeface="ＭＳ Ｐゴシック" charset="0"/>
              </a:defRPr>
            </a:lvl1pPr>
            <a:lvl2pPr marL="37931725" indent="-37474525" defTabSz="7620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fr-FR" sz="2000" b="1" dirty="0" err="1" smtClean="0">
                <a:effectLst>
                  <a:outerShdw blurRad="38100" dist="38100" dir="2700000" algn="tl">
                    <a:srgbClr val="4E5B6F"/>
                  </a:outerShdw>
                </a:effectLst>
              </a:rPr>
              <a:t>OsiriX</a:t>
            </a:r>
            <a:endParaRPr lang="fr-FR" sz="1800" b="1" dirty="0" smtClean="0">
              <a:effectLst>
                <a:outerShdw blurRad="38100" dist="38100" dir="2700000" algn="tl">
                  <a:srgbClr val="4E5B6F"/>
                </a:outerShdw>
              </a:effectLst>
            </a:endParaRPr>
          </a:p>
          <a:p>
            <a:pPr eaLnBrk="1" hangingPunct="1">
              <a:defRPr/>
            </a:pPr>
            <a:r>
              <a:rPr lang="fr-FR" sz="1800" b="1" dirty="0" smtClean="0">
                <a:effectLst>
                  <a:outerShdw blurRad="38100" dist="38100" dir="2700000" algn="tl">
                    <a:srgbClr val="4E5B6F"/>
                  </a:outerShdw>
                </a:effectLst>
              </a:rPr>
              <a:t>software  </a:t>
            </a:r>
            <a:r>
              <a:rPr lang="fr-FR" sz="1800" b="1" dirty="0" err="1" smtClean="0">
                <a:effectLst>
                  <a:outerShdw blurRad="38100" dist="38100" dir="2700000" algn="tl">
                    <a:srgbClr val="4E5B6F"/>
                  </a:outerShdw>
                </a:effectLst>
              </a:rPr>
              <a:t>medical</a:t>
            </a:r>
            <a:r>
              <a:rPr lang="fr-FR" sz="1800" b="1" dirty="0" smtClean="0">
                <a:effectLst>
                  <a:outerShdw blurRad="38100" dist="38100" dir="2700000" algn="tl">
                    <a:srgbClr val="4E5B6F"/>
                  </a:outerShdw>
                </a:effectLst>
              </a:rPr>
              <a:t> </a:t>
            </a:r>
            <a:r>
              <a:rPr lang="fr-FR" sz="1800" b="1" dirty="0" err="1" smtClean="0">
                <a:effectLst>
                  <a:outerShdw blurRad="38100" dist="38100" dir="2700000" algn="tl">
                    <a:srgbClr val="4E5B6F"/>
                  </a:outerShdw>
                </a:effectLst>
              </a:rPr>
              <a:t>imaging</a:t>
            </a:r>
            <a:r>
              <a:rPr lang="fr-FR" sz="1800" b="1" dirty="0" smtClean="0">
                <a:effectLst>
                  <a:outerShdw blurRad="38100" dist="38100" dir="2700000" algn="tl">
                    <a:srgbClr val="4E5B6F"/>
                  </a:outerShdw>
                </a:effectLst>
              </a:rPr>
              <a:t>, </a:t>
            </a:r>
          </a:p>
          <a:p>
            <a:pPr eaLnBrk="1" hangingPunct="1">
              <a:defRPr/>
            </a:pPr>
            <a:r>
              <a:rPr lang="fr-FR" sz="1800" b="1" dirty="0" smtClean="0">
                <a:effectLst>
                  <a:outerShdw blurRad="38100" dist="38100" dir="2700000" algn="tl">
                    <a:srgbClr val="4E5B6F"/>
                  </a:outerShdw>
                </a:effectLst>
              </a:rPr>
              <a:t>(Apple- Macintosh)</a:t>
            </a:r>
          </a:p>
          <a:p>
            <a:pPr eaLnBrk="1" hangingPunct="1">
              <a:defRPr/>
            </a:pPr>
            <a:r>
              <a:rPr lang="fr-FR" sz="1800" b="1" dirty="0" err="1">
                <a:effectLst>
                  <a:outerShdw blurRad="38100" dist="38100" dir="2700000" algn="tl">
                    <a:srgbClr val="4E5B6F"/>
                  </a:outerShdw>
                </a:effectLst>
              </a:rPr>
              <a:t>Allows</a:t>
            </a:r>
            <a:r>
              <a:rPr lang="fr-FR" sz="1800" b="1" dirty="0">
                <a:effectLst>
                  <a:outerShdw blurRad="38100" dist="38100" dir="2700000" algn="tl">
                    <a:srgbClr val="4E5B6F"/>
                  </a:outerShdw>
                </a:effectLst>
              </a:rPr>
              <a:t> to export the spatial positions of </a:t>
            </a:r>
            <a:r>
              <a:rPr lang="fr-FR" sz="1800" b="1" dirty="0" smtClean="0">
                <a:effectLst>
                  <a:outerShdw blurRad="38100" dist="38100" dir="2700000" algn="tl">
                    <a:srgbClr val="4E5B6F"/>
                  </a:outerShdw>
                </a:effectLst>
              </a:rPr>
              <a:t>points « ROI »(</a:t>
            </a:r>
            <a:r>
              <a:rPr lang="fr-FR" sz="1800" b="1" dirty="0" err="1" smtClean="0">
                <a:effectLst>
                  <a:outerShdw blurRad="38100" dist="38100" dir="2700000" algn="tl">
                    <a:srgbClr val="4E5B6F"/>
                  </a:outerShdw>
                </a:effectLst>
              </a:rPr>
              <a:t>region</a:t>
            </a:r>
            <a:r>
              <a:rPr lang="fr-FR" sz="1800" b="1" dirty="0" smtClean="0">
                <a:effectLst>
                  <a:outerShdw blurRad="38100" dist="38100" dir="2700000" algn="tl">
                    <a:srgbClr val="4E5B6F"/>
                  </a:outerShdw>
                </a:effectLst>
              </a:rPr>
              <a:t> of </a:t>
            </a:r>
            <a:r>
              <a:rPr lang="fr-FR" sz="1800" b="1" dirty="0" err="1" smtClean="0">
                <a:effectLst>
                  <a:outerShdw blurRad="38100" dist="38100" dir="2700000" algn="tl">
                    <a:srgbClr val="4E5B6F"/>
                  </a:outerShdw>
                </a:effectLst>
              </a:rPr>
              <a:t>interest</a:t>
            </a:r>
            <a:r>
              <a:rPr lang="fr-FR" sz="1800" b="1" dirty="0" smtClean="0">
                <a:effectLst>
                  <a:outerShdw blurRad="38100" dist="38100" dir="2700000" algn="tl">
                    <a:srgbClr val="4E5B6F"/>
                  </a:outerShdw>
                </a:effectLst>
              </a:rPr>
              <a:t>)</a:t>
            </a:r>
            <a:endParaRPr lang="fr-FR" dirty="0" smtClean="0">
              <a:latin typeface="ArialMS" charset="0"/>
            </a:endParaRPr>
          </a:p>
          <a:p>
            <a:pPr eaLnBrk="1" hangingPunct="1">
              <a:defRPr/>
            </a:pPr>
            <a:endParaRPr lang="fr-FR" dirty="0" smtClean="0">
              <a:latin typeface="ArialMS" charset="0"/>
            </a:endParaRPr>
          </a:p>
        </p:txBody>
      </p:sp>
      <p:pic>
        <p:nvPicPr>
          <p:cNvPr id="97283"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4475" y="2170113"/>
            <a:ext cx="26416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4475" y="4638675"/>
            <a:ext cx="26416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1425" y="4638675"/>
            <a:ext cx="2728913"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8725" y="2170113"/>
            <a:ext cx="2695575"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7383580"/>
      </p:ext>
    </p:ext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4" name="Group 4"/>
          <p:cNvGrpSpPr>
            <a:grpSpLocks/>
          </p:cNvGrpSpPr>
          <p:nvPr/>
        </p:nvGrpSpPr>
        <p:grpSpPr bwMode="auto">
          <a:xfrm>
            <a:off x="2740025" y="3871119"/>
            <a:ext cx="5657850" cy="2163762"/>
            <a:chOff x="101" y="1013"/>
            <a:chExt cx="5654" cy="2293"/>
          </a:xfrm>
        </p:grpSpPr>
        <p:pic>
          <p:nvPicPr>
            <p:cNvPr id="102410" name="Picture 5"/>
            <p:cNvPicPr>
              <a:picLocks noChangeAspect="1" noChangeArrowheads="1"/>
            </p:cNvPicPr>
            <p:nvPr/>
          </p:nvPicPr>
          <p:blipFill>
            <a:blip r:embed="rId3"/>
            <a:srcRect/>
            <a:stretch>
              <a:fillRect/>
            </a:stretch>
          </p:blipFill>
          <p:spPr bwMode="auto">
            <a:xfrm>
              <a:off x="101" y="1013"/>
              <a:ext cx="5654" cy="2293"/>
            </a:xfrm>
            <a:prstGeom prst="rect">
              <a:avLst/>
            </a:prstGeom>
            <a:noFill/>
            <a:ln w="9525">
              <a:noFill/>
              <a:miter lim="800000"/>
              <a:headEnd/>
              <a:tailEnd/>
            </a:ln>
          </p:spPr>
        </p:pic>
        <p:sp>
          <p:nvSpPr>
            <p:cNvPr id="102411" name="Line 6"/>
            <p:cNvSpPr>
              <a:spLocks noChangeShapeType="1"/>
            </p:cNvSpPr>
            <p:nvPr/>
          </p:nvSpPr>
          <p:spPr bwMode="auto">
            <a:xfrm>
              <a:off x="2304" y="1200"/>
              <a:ext cx="384" cy="0"/>
            </a:xfrm>
            <a:prstGeom prst="line">
              <a:avLst/>
            </a:prstGeom>
            <a:noFill/>
            <a:ln w="152400">
              <a:solidFill>
                <a:schemeClr val="tx1"/>
              </a:solidFill>
              <a:round/>
              <a:headEnd/>
              <a:tailEnd/>
            </a:ln>
          </p:spPr>
          <p:txBody>
            <a:bodyPr wrap="none" anchor="ctr">
              <a:prstTxWarp prst="textNoShape">
                <a:avLst/>
              </a:prstTxWarp>
            </a:bodyPr>
            <a:lstStyle/>
            <a:p>
              <a:endParaRPr lang="fr-FR"/>
            </a:p>
          </p:txBody>
        </p:sp>
      </p:grpSp>
      <p:pic>
        <p:nvPicPr>
          <p:cNvPr id="102405" name="Picture 8"/>
          <p:cNvPicPr>
            <a:picLocks noChangeAspect="1" noChangeArrowheads="1"/>
          </p:cNvPicPr>
          <p:nvPr/>
        </p:nvPicPr>
        <p:blipFill>
          <a:blip r:embed="rId4"/>
          <a:srcRect/>
          <a:stretch>
            <a:fillRect/>
          </a:stretch>
        </p:blipFill>
        <p:spPr bwMode="auto">
          <a:xfrm>
            <a:off x="523875" y="3871119"/>
            <a:ext cx="3281363" cy="2614612"/>
          </a:xfrm>
          <a:prstGeom prst="rect">
            <a:avLst/>
          </a:prstGeom>
          <a:noFill/>
          <a:ln w="9525">
            <a:noFill/>
            <a:miter lim="800000"/>
            <a:headEnd/>
            <a:tailEnd/>
          </a:ln>
        </p:spPr>
      </p:pic>
      <p:sp>
        <p:nvSpPr>
          <p:cNvPr id="102406" name="Line 9"/>
          <p:cNvSpPr>
            <a:spLocks noChangeShapeType="1"/>
          </p:cNvSpPr>
          <p:nvPr/>
        </p:nvSpPr>
        <p:spPr bwMode="auto">
          <a:xfrm>
            <a:off x="1434875" y="4805699"/>
            <a:ext cx="1228725" cy="593725"/>
          </a:xfrm>
          <a:prstGeom prst="line">
            <a:avLst/>
          </a:prstGeom>
          <a:noFill/>
          <a:ln w="28575">
            <a:solidFill>
              <a:srgbClr val="FFFF00"/>
            </a:solidFill>
            <a:round/>
            <a:headEnd/>
            <a:tailEnd/>
          </a:ln>
        </p:spPr>
        <p:txBody>
          <a:bodyPr wrap="none" anchor="ctr">
            <a:prstTxWarp prst="textNoShape">
              <a:avLst/>
            </a:prstTxWarp>
          </a:bodyPr>
          <a:lstStyle/>
          <a:p>
            <a:endParaRPr lang="fr-FR"/>
          </a:p>
        </p:txBody>
      </p:sp>
      <p:sp>
        <p:nvSpPr>
          <p:cNvPr id="102407" name="Line 10"/>
          <p:cNvSpPr>
            <a:spLocks noChangeShapeType="1"/>
          </p:cNvSpPr>
          <p:nvPr/>
        </p:nvSpPr>
        <p:spPr bwMode="auto">
          <a:xfrm flipV="1">
            <a:off x="2049238" y="4892280"/>
            <a:ext cx="274193" cy="201613"/>
          </a:xfrm>
          <a:prstGeom prst="line">
            <a:avLst/>
          </a:prstGeom>
          <a:noFill/>
          <a:ln w="28575">
            <a:solidFill>
              <a:srgbClr val="FFFF00"/>
            </a:solidFill>
            <a:round/>
            <a:headEnd type="triangle" w="sm" len="sm"/>
            <a:tailEnd type="triangle" w="sm" len="sm"/>
          </a:ln>
        </p:spPr>
        <p:txBody>
          <a:bodyPr wrap="none" anchor="ctr">
            <a:prstTxWarp prst="textNoShape">
              <a:avLst/>
            </a:prstTxWarp>
          </a:bodyPr>
          <a:lstStyle/>
          <a:p>
            <a:endParaRPr lang="fr-FR"/>
          </a:p>
        </p:txBody>
      </p:sp>
      <p:sp>
        <p:nvSpPr>
          <p:cNvPr id="102408" name="Line 11"/>
          <p:cNvSpPr>
            <a:spLocks noChangeShapeType="1"/>
          </p:cNvSpPr>
          <p:nvPr/>
        </p:nvSpPr>
        <p:spPr bwMode="auto">
          <a:xfrm>
            <a:off x="6493151" y="4589235"/>
            <a:ext cx="903288" cy="157162"/>
          </a:xfrm>
          <a:prstGeom prst="line">
            <a:avLst/>
          </a:prstGeom>
          <a:noFill/>
          <a:ln w="28575">
            <a:solidFill>
              <a:srgbClr val="FFFF00"/>
            </a:solidFill>
            <a:round/>
            <a:headEnd/>
            <a:tailEnd/>
          </a:ln>
        </p:spPr>
        <p:txBody>
          <a:bodyPr wrap="none" anchor="ctr">
            <a:prstTxWarp prst="textNoShape">
              <a:avLst/>
            </a:prstTxWarp>
          </a:bodyPr>
          <a:lstStyle/>
          <a:p>
            <a:endParaRPr lang="fr-FR"/>
          </a:p>
        </p:txBody>
      </p:sp>
      <p:sp>
        <p:nvSpPr>
          <p:cNvPr id="102409" name="Line 12"/>
          <p:cNvSpPr>
            <a:spLocks noChangeShapeType="1"/>
          </p:cNvSpPr>
          <p:nvPr/>
        </p:nvSpPr>
        <p:spPr bwMode="auto">
          <a:xfrm flipV="1">
            <a:off x="7013575" y="4701782"/>
            <a:ext cx="93662" cy="190500"/>
          </a:xfrm>
          <a:prstGeom prst="line">
            <a:avLst/>
          </a:prstGeom>
          <a:noFill/>
          <a:ln w="28575">
            <a:solidFill>
              <a:srgbClr val="FFFF00"/>
            </a:solidFill>
            <a:round/>
            <a:headEnd type="triangle" w="sm" len="sm"/>
            <a:tailEnd type="triangle" w="sm" len="sm"/>
          </a:ln>
        </p:spPr>
        <p:txBody>
          <a:bodyPr wrap="none" anchor="ctr">
            <a:prstTxWarp prst="textNoShape">
              <a:avLst/>
            </a:prstTxWarp>
          </a:bodyPr>
          <a:lstStyle/>
          <a:p>
            <a:endParaRPr lang="fr-FR"/>
          </a:p>
        </p:txBody>
      </p:sp>
      <p:sp>
        <p:nvSpPr>
          <p:cNvPr id="2" name="ZoneTexte 1"/>
          <p:cNvSpPr txBox="1"/>
          <p:nvPr/>
        </p:nvSpPr>
        <p:spPr>
          <a:xfrm>
            <a:off x="274194" y="288606"/>
            <a:ext cx="8442280" cy="954107"/>
          </a:xfrm>
          <a:prstGeom prst="rect">
            <a:avLst/>
          </a:prstGeom>
          <a:noFill/>
        </p:spPr>
        <p:txBody>
          <a:bodyPr wrap="square" rtlCol="0">
            <a:spAutoFit/>
          </a:bodyPr>
          <a:lstStyle/>
          <a:p>
            <a:r>
              <a:rPr lang="fr-FR" sz="3200" dirty="0" err="1" smtClean="0">
                <a:solidFill>
                  <a:srgbClr val="A7D6FF"/>
                </a:solidFill>
              </a:rPr>
              <a:t>Anatomic</a:t>
            </a:r>
            <a:r>
              <a:rPr lang="fr-FR" sz="3200" dirty="0" smtClean="0">
                <a:solidFill>
                  <a:srgbClr val="A7D6FF"/>
                </a:solidFill>
              </a:rPr>
              <a:t> </a:t>
            </a:r>
            <a:r>
              <a:rPr lang="fr-FR" sz="3200" dirty="0" err="1" smtClean="0">
                <a:solidFill>
                  <a:srgbClr val="A7D6FF"/>
                </a:solidFill>
              </a:rPr>
              <a:t>study</a:t>
            </a:r>
            <a:r>
              <a:rPr lang="fr-FR" sz="3200" dirty="0" smtClean="0">
                <a:solidFill>
                  <a:srgbClr val="A7D6FF"/>
                </a:solidFill>
              </a:rPr>
              <a:t>: Pr E. </a:t>
            </a:r>
            <a:r>
              <a:rPr lang="fr-FR" sz="3200" dirty="0" err="1" smtClean="0">
                <a:solidFill>
                  <a:srgbClr val="A7D6FF"/>
                </a:solidFill>
              </a:rPr>
              <a:t>Vandenbusche</a:t>
            </a:r>
            <a:r>
              <a:rPr lang="fr-FR" sz="3200" dirty="0" smtClean="0">
                <a:solidFill>
                  <a:srgbClr val="A7D6FF"/>
                </a:solidFill>
              </a:rPr>
              <a:t>- Paris </a:t>
            </a:r>
          </a:p>
          <a:p>
            <a:r>
              <a:rPr lang="fr-FR" dirty="0" smtClean="0">
                <a:solidFill>
                  <a:srgbClr val="A7D6FF"/>
                </a:solidFill>
              </a:rPr>
              <a:t>Navigation &amp; CT scan and </a:t>
            </a:r>
            <a:r>
              <a:rPr lang="fr-FR" dirty="0" err="1" smtClean="0">
                <a:solidFill>
                  <a:srgbClr val="A7D6FF"/>
                </a:solidFill>
              </a:rPr>
              <a:t>Osirix</a:t>
            </a:r>
            <a:r>
              <a:rPr lang="fr-FR" dirty="0" smtClean="0">
                <a:solidFill>
                  <a:srgbClr val="A7D6FF"/>
                </a:solidFill>
              </a:rPr>
              <a:t> software</a:t>
            </a:r>
            <a:endParaRPr lang="fr-FR" dirty="0">
              <a:solidFill>
                <a:srgbClr val="A7D6FF"/>
              </a:solidFill>
            </a:endParaRPr>
          </a:p>
        </p:txBody>
      </p:sp>
      <p:sp>
        <p:nvSpPr>
          <p:cNvPr id="3" name="ZoneTexte 2"/>
          <p:cNvSpPr txBox="1"/>
          <p:nvPr/>
        </p:nvSpPr>
        <p:spPr>
          <a:xfrm>
            <a:off x="274194" y="1385309"/>
            <a:ext cx="8283537" cy="2677656"/>
          </a:xfrm>
          <a:prstGeom prst="rect">
            <a:avLst/>
          </a:prstGeom>
          <a:noFill/>
        </p:spPr>
        <p:txBody>
          <a:bodyPr wrap="square" rtlCol="0">
            <a:spAutoFit/>
          </a:bodyPr>
          <a:lstStyle/>
          <a:p>
            <a:pPr defTabSz="762000">
              <a:buFont typeface="Times" charset="0"/>
              <a:buNone/>
            </a:pPr>
            <a:r>
              <a:rPr lang="en-GB" dirty="0" err="1">
                <a:latin typeface="Arial"/>
                <a:cs typeface="Arial"/>
              </a:rPr>
              <a:t>Acetabular</a:t>
            </a:r>
            <a:r>
              <a:rPr lang="en-GB" dirty="0">
                <a:latin typeface="Arial"/>
                <a:cs typeface="Arial"/>
              </a:rPr>
              <a:t> rim is an </a:t>
            </a:r>
            <a:r>
              <a:rPr lang="en-GB" dirty="0" err="1">
                <a:latin typeface="Arial"/>
                <a:cs typeface="Arial"/>
              </a:rPr>
              <a:t>asymetric</a:t>
            </a:r>
            <a:r>
              <a:rPr lang="en-GB" dirty="0">
                <a:latin typeface="Arial"/>
                <a:cs typeface="Arial"/>
              </a:rPr>
              <a:t> succession of 3 pikes and  3 valleys</a:t>
            </a:r>
          </a:p>
          <a:p>
            <a:pPr defTabSz="762000">
              <a:buFont typeface="Times" charset="0"/>
              <a:buNone/>
            </a:pPr>
            <a:endParaRPr lang="en-GB" dirty="0">
              <a:latin typeface="Arial"/>
              <a:cs typeface="Arial"/>
            </a:endParaRPr>
          </a:p>
          <a:p>
            <a:pPr defTabSz="762000">
              <a:buFont typeface="Times" charset="0"/>
              <a:buNone/>
            </a:pPr>
            <a:r>
              <a:rPr lang="en-GB" dirty="0" err="1">
                <a:latin typeface="Arial"/>
                <a:cs typeface="Arial"/>
              </a:rPr>
              <a:t>Ilio</a:t>
            </a:r>
            <a:r>
              <a:rPr lang="en-GB" dirty="0">
                <a:latin typeface="Arial"/>
                <a:cs typeface="Arial"/>
              </a:rPr>
              <a:t>-psoas valley is 5 mm deep (2 - 10)</a:t>
            </a:r>
          </a:p>
          <a:p>
            <a:pPr defTabSz="762000"/>
            <a:r>
              <a:rPr lang="fr-FR" dirty="0" err="1">
                <a:effectLst>
                  <a:outerShdw blurRad="38100" dist="38100" dir="2700000" algn="tl">
                    <a:srgbClr val="000000"/>
                  </a:outerShdw>
                </a:effectLst>
                <a:latin typeface="Arial"/>
                <a:cs typeface="Arial"/>
              </a:rPr>
              <a:t>A</a:t>
            </a:r>
            <a:r>
              <a:rPr lang="fr-FR" dirty="0" err="1" smtClean="0">
                <a:effectLst>
                  <a:outerShdw blurRad="38100" dist="38100" dir="2700000" algn="tl">
                    <a:srgbClr val="000000"/>
                  </a:outerShdw>
                </a:effectLst>
                <a:latin typeface="Arial"/>
                <a:cs typeface="Arial"/>
              </a:rPr>
              <a:t>lways</a:t>
            </a:r>
            <a:r>
              <a:rPr lang="fr-FR" dirty="0" smtClean="0">
                <a:effectLst>
                  <a:outerShdw blurRad="38100" dist="38100" dir="2700000" algn="tl">
                    <a:srgbClr val="000000"/>
                  </a:outerShdw>
                </a:effectLst>
                <a:latin typeface="Arial"/>
                <a:cs typeface="Arial"/>
              </a:rPr>
              <a:t> </a:t>
            </a:r>
            <a:r>
              <a:rPr lang="fr-FR" dirty="0" err="1">
                <a:effectLst>
                  <a:outerShdw blurRad="38100" dist="38100" dir="2700000" algn="tl">
                    <a:srgbClr val="000000"/>
                  </a:outerShdw>
                </a:effectLst>
                <a:latin typeface="Arial"/>
                <a:cs typeface="Arial"/>
              </a:rPr>
              <a:t>under</a:t>
            </a:r>
            <a:r>
              <a:rPr lang="fr-FR" dirty="0">
                <a:effectLst>
                  <a:outerShdw blurRad="38100" dist="38100" dir="2700000" algn="tl">
                    <a:srgbClr val="000000"/>
                  </a:outerShdw>
                </a:effectLst>
                <a:latin typeface="Arial"/>
                <a:cs typeface="Arial"/>
              </a:rPr>
              <a:t> the </a:t>
            </a:r>
            <a:r>
              <a:rPr lang="fr-FR" dirty="0" err="1">
                <a:effectLst>
                  <a:outerShdw blurRad="38100" dist="38100" dir="2700000" algn="tl">
                    <a:srgbClr val="000000"/>
                  </a:outerShdw>
                </a:effectLst>
                <a:latin typeface="Arial"/>
                <a:cs typeface="Arial"/>
              </a:rPr>
              <a:t>equatorial</a:t>
            </a:r>
            <a:r>
              <a:rPr lang="fr-FR" dirty="0">
                <a:effectLst>
                  <a:outerShdw blurRad="38100" dist="38100" dir="2700000" algn="tl">
                    <a:srgbClr val="000000"/>
                  </a:outerShdw>
                </a:effectLst>
                <a:latin typeface="Arial"/>
                <a:cs typeface="Arial"/>
              </a:rPr>
              <a:t> </a:t>
            </a:r>
            <a:r>
              <a:rPr lang="fr-FR" dirty="0" err="1">
                <a:effectLst>
                  <a:outerShdw blurRad="38100" dist="38100" dir="2700000" algn="tl">
                    <a:srgbClr val="000000"/>
                  </a:outerShdw>
                </a:effectLst>
                <a:latin typeface="Arial"/>
                <a:cs typeface="Arial"/>
              </a:rPr>
              <a:t>level</a:t>
            </a:r>
            <a:r>
              <a:rPr lang="fr-FR" dirty="0">
                <a:effectLst>
                  <a:outerShdw blurRad="38100" dist="38100" dir="2700000" algn="tl">
                    <a:srgbClr val="000000"/>
                  </a:outerShdw>
                </a:effectLst>
                <a:latin typeface="Arial"/>
                <a:cs typeface="Arial"/>
              </a:rPr>
              <a:t> : </a:t>
            </a:r>
            <a:r>
              <a:rPr lang="fr-FR" dirty="0" err="1">
                <a:effectLst>
                  <a:outerShdw blurRad="38100" dist="38100" dir="2700000" algn="tl">
                    <a:srgbClr val="000000"/>
                  </a:outerShdw>
                </a:effectLst>
                <a:latin typeface="Arial"/>
                <a:cs typeface="Arial"/>
              </a:rPr>
              <a:t>average</a:t>
            </a:r>
            <a:r>
              <a:rPr lang="fr-FR" dirty="0">
                <a:effectLst>
                  <a:outerShdw blurRad="38100" dist="38100" dir="2700000" algn="tl">
                    <a:srgbClr val="000000"/>
                  </a:outerShdw>
                </a:effectLst>
                <a:latin typeface="Arial"/>
                <a:cs typeface="Arial"/>
              </a:rPr>
              <a:t>=4 mm, </a:t>
            </a:r>
            <a:endParaRPr lang="fr-FR" dirty="0" smtClean="0">
              <a:effectLst>
                <a:outerShdw blurRad="38100" dist="38100" dir="2700000" algn="tl">
                  <a:srgbClr val="000000"/>
                </a:outerShdw>
              </a:effectLst>
              <a:latin typeface="Arial"/>
              <a:cs typeface="Arial"/>
            </a:endParaRPr>
          </a:p>
          <a:p>
            <a:pPr defTabSz="762000"/>
            <a:r>
              <a:rPr lang="fr-FR" dirty="0" smtClean="0">
                <a:effectLst>
                  <a:outerShdw blurRad="38100" dist="38100" dir="2700000" algn="tl">
                    <a:srgbClr val="000000"/>
                  </a:outerShdw>
                </a:effectLst>
                <a:latin typeface="Arial"/>
                <a:cs typeface="Arial"/>
              </a:rPr>
              <a:t>(</a:t>
            </a:r>
            <a:r>
              <a:rPr lang="fr-FR" dirty="0">
                <a:effectLst>
                  <a:outerShdw blurRad="38100" dist="38100" dir="2700000" algn="tl">
                    <a:srgbClr val="000000"/>
                  </a:outerShdw>
                </a:effectLst>
                <a:latin typeface="Arial"/>
                <a:cs typeface="Arial"/>
              </a:rPr>
              <a:t>3  - 15 mm)</a:t>
            </a:r>
          </a:p>
          <a:p>
            <a:endParaRPr lang="fr-FR" dirty="0"/>
          </a:p>
        </p:txBody>
      </p:sp>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3"/>
          <p:cNvSpPr>
            <a:spLocks noChangeArrowheads="1"/>
          </p:cNvSpPr>
          <p:nvPr/>
        </p:nvSpPr>
        <p:spPr bwMode="auto">
          <a:xfrm>
            <a:off x="1335088" y="30163"/>
            <a:ext cx="8058150" cy="620712"/>
          </a:xfrm>
          <a:prstGeom prst="rect">
            <a:avLst/>
          </a:prstGeom>
          <a:noFill/>
          <a:ln w="9525">
            <a:noFill/>
            <a:miter lim="800000"/>
            <a:headEnd/>
            <a:tailEnd/>
          </a:ln>
        </p:spPr>
        <p:txBody>
          <a:bodyPr lIns="0" tIns="0" rIns="0" bIns="0">
            <a:prstTxWarp prst="textNoShape">
              <a:avLst/>
            </a:prstTxWarp>
          </a:bodyPr>
          <a:lstStyle/>
          <a:p>
            <a:pPr>
              <a:lnSpc>
                <a:spcPct val="85000"/>
              </a:lnSpc>
              <a:buClr>
                <a:srgbClr val="DADDFE"/>
              </a:buClr>
            </a:pPr>
            <a:endParaRPr lang="fr-FR" sz="2200">
              <a:solidFill>
                <a:schemeClr val="bg1"/>
              </a:solidFill>
            </a:endParaRPr>
          </a:p>
        </p:txBody>
      </p:sp>
      <p:sp>
        <p:nvSpPr>
          <p:cNvPr id="106499" name="Text Box 4"/>
          <p:cNvSpPr txBox="1">
            <a:spLocks noChangeArrowheads="1"/>
          </p:cNvSpPr>
          <p:nvPr/>
        </p:nvSpPr>
        <p:spPr bwMode="auto">
          <a:xfrm>
            <a:off x="449991" y="150738"/>
            <a:ext cx="6948618" cy="1000274"/>
          </a:xfrm>
          <a:prstGeom prst="rect">
            <a:avLst/>
          </a:prstGeom>
          <a:noFill/>
          <a:ln w="9525">
            <a:noFill/>
            <a:miter lim="800000"/>
            <a:headEnd/>
            <a:tailEnd/>
          </a:ln>
        </p:spPr>
        <p:txBody>
          <a:bodyPr wrap="square">
            <a:prstTxWarp prst="textNoShape">
              <a:avLst/>
            </a:prstTxWarp>
            <a:spAutoFit/>
          </a:bodyPr>
          <a:lstStyle/>
          <a:p>
            <a:pPr>
              <a:spcBef>
                <a:spcPct val="50000"/>
              </a:spcBef>
            </a:pPr>
            <a:r>
              <a:rPr lang="fr-FR" sz="3200" b="1" dirty="0" smtClean="0">
                <a:solidFill>
                  <a:srgbClr val="C1EEFF"/>
                </a:solidFill>
                <a:latin typeface="Arial"/>
                <a:cs typeface="Arial"/>
              </a:rPr>
              <a:t>Conclusions: 200 </a:t>
            </a:r>
            <a:r>
              <a:rPr lang="fr-FR" sz="3200" b="1" dirty="0" err="1" smtClean="0">
                <a:solidFill>
                  <a:srgbClr val="C1EEFF"/>
                </a:solidFill>
                <a:latin typeface="Arial"/>
                <a:cs typeface="Arial"/>
              </a:rPr>
              <a:t>Hips</a:t>
            </a:r>
            <a:endParaRPr lang="fr-FR" sz="3200" dirty="0">
              <a:solidFill>
                <a:srgbClr val="C1EEFF"/>
              </a:solidFill>
              <a:latin typeface="Arial"/>
              <a:cs typeface="Arial"/>
            </a:endParaRPr>
          </a:p>
          <a:p>
            <a:pPr>
              <a:spcBef>
                <a:spcPct val="50000"/>
              </a:spcBef>
            </a:pPr>
            <a:r>
              <a:rPr lang="fr-FR" sz="1800" i="1" smtClean="0">
                <a:solidFill>
                  <a:srgbClr val="C1EEFF"/>
                </a:solidFill>
                <a:latin typeface="Arial"/>
                <a:cs typeface="Arial"/>
              </a:rPr>
              <a:t>(E.Vandenbusche</a:t>
            </a:r>
            <a:r>
              <a:rPr lang="fr-FR" sz="1800" i="1" dirty="0" smtClean="0">
                <a:solidFill>
                  <a:srgbClr val="C1EEFF"/>
                </a:solidFill>
                <a:latin typeface="Arial"/>
                <a:cs typeface="Arial"/>
              </a:rPr>
              <a:t>)</a:t>
            </a:r>
            <a:endParaRPr lang="fr-FR" sz="1800" i="1" dirty="0">
              <a:solidFill>
                <a:srgbClr val="C1EEFF"/>
              </a:solidFill>
              <a:latin typeface="Arial"/>
              <a:cs typeface="Arial"/>
            </a:endParaRPr>
          </a:p>
        </p:txBody>
      </p:sp>
      <p:pic>
        <p:nvPicPr>
          <p:cNvPr id="106500" name="Picture 14"/>
          <p:cNvPicPr>
            <a:picLocks noChangeAspect="1" noChangeArrowheads="1"/>
          </p:cNvPicPr>
          <p:nvPr/>
        </p:nvPicPr>
        <p:blipFill>
          <a:blip r:embed="rId3"/>
          <a:srcRect/>
          <a:stretch>
            <a:fillRect/>
          </a:stretch>
        </p:blipFill>
        <p:spPr bwMode="auto">
          <a:xfrm>
            <a:off x="3059113" y="1484313"/>
            <a:ext cx="2667000" cy="2284412"/>
          </a:xfrm>
          <a:prstGeom prst="rect">
            <a:avLst/>
          </a:prstGeom>
          <a:noFill/>
          <a:ln w="9525">
            <a:noFill/>
            <a:miter lim="800000"/>
            <a:headEnd/>
            <a:tailEnd/>
          </a:ln>
        </p:spPr>
      </p:pic>
      <p:pic>
        <p:nvPicPr>
          <p:cNvPr id="106501" name="Picture 15"/>
          <p:cNvPicPr>
            <a:picLocks noChangeAspect="1" noChangeArrowheads="1"/>
          </p:cNvPicPr>
          <p:nvPr/>
        </p:nvPicPr>
        <p:blipFill>
          <a:blip r:embed="rId4"/>
          <a:srcRect/>
          <a:stretch>
            <a:fillRect/>
          </a:stretch>
        </p:blipFill>
        <p:spPr bwMode="auto">
          <a:xfrm>
            <a:off x="5003800" y="4575175"/>
            <a:ext cx="2971800" cy="2282825"/>
          </a:xfrm>
          <a:prstGeom prst="rect">
            <a:avLst/>
          </a:prstGeom>
          <a:noFill/>
          <a:ln w="9525">
            <a:noFill/>
            <a:miter lim="800000"/>
            <a:headEnd/>
            <a:tailEnd/>
          </a:ln>
        </p:spPr>
      </p:pic>
      <p:pic>
        <p:nvPicPr>
          <p:cNvPr id="106502" name="Picture 16"/>
          <p:cNvPicPr>
            <a:picLocks noChangeAspect="1" noChangeArrowheads="1"/>
          </p:cNvPicPr>
          <p:nvPr/>
        </p:nvPicPr>
        <p:blipFill>
          <a:blip r:embed="rId5"/>
          <a:srcRect/>
          <a:stretch>
            <a:fillRect/>
          </a:stretch>
        </p:blipFill>
        <p:spPr bwMode="auto">
          <a:xfrm>
            <a:off x="539750" y="4575175"/>
            <a:ext cx="2819400" cy="2257425"/>
          </a:xfrm>
          <a:prstGeom prst="rect">
            <a:avLst/>
          </a:prstGeom>
          <a:noFill/>
          <a:ln w="9525">
            <a:noFill/>
            <a:miter lim="800000"/>
            <a:headEnd/>
            <a:tailEnd/>
          </a:ln>
        </p:spPr>
      </p:pic>
      <p:sp>
        <p:nvSpPr>
          <p:cNvPr id="106503" name="Text Box 17"/>
          <p:cNvSpPr txBox="1">
            <a:spLocks noChangeArrowheads="1"/>
          </p:cNvSpPr>
          <p:nvPr/>
        </p:nvSpPr>
        <p:spPr bwMode="auto">
          <a:xfrm>
            <a:off x="3059113" y="1125538"/>
            <a:ext cx="2474280" cy="369332"/>
          </a:xfrm>
          <a:prstGeom prst="rect">
            <a:avLst/>
          </a:prstGeom>
          <a:noFill/>
          <a:ln w="12700">
            <a:noFill/>
            <a:miter lim="800000"/>
            <a:headEnd/>
            <a:tailEnd/>
          </a:ln>
        </p:spPr>
        <p:txBody>
          <a:bodyPr wrap="none">
            <a:prstTxWarp prst="textNoShape">
              <a:avLst/>
            </a:prstTxWarp>
            <a:spAutoFit/>
          </a:bodyPr>
          <a:lstStyle/>
          <a:p>
            <a:pPr defTabSz="762000" eaLnBrk="0" hangingPunct="0"/>
            <a:r>
              <a:rPr lang="en-GB" sz="1800" dirty="0" smtClean="0">
                <a:latin typeface="Arial"/>
                <a:cs typeface="Arial"/>
              </a:rPr>
              <a:t>Curved </a:t>
            </a:r>
            <a:r>
              <a:rPr lang="en-GB" sz="1800" dirty="0">
                <a:latin typeface="Arial"/>
                <a:cs typeface="Arial"/>
              </a:rPr>
              <a:t>(&gt;2mm) (79%)</a:t>
            </a:r>
            <a:endParaRPr lang="fr-FR" sz="1800" dirty="0">
              <a:latin typeface="Arial"/>
              <a:cs typeface="Arial"/>
            </a:endParaRPr>
          </a:p>
        </p:txBody>
      </p:sp>
      <p:sp>
        <p:nvSpPr>
          <p:cNvPr id="106504" name="Text Box 18"/>
          <p:cNvSpPr txBox="1">
            <a:spLocks noChangeArrowheads="1"/>
          </p:cNvSpPr>
          <p:nvPr/>
        </p:nvSpPr>
        <p:spPr bwMode="auto">
          <a:xfrm>
            <a:off x="539750" y="4135438"/>
            <a:ext cx="2819400" cy="1755775"/>
          </a:xfrm>
          <a:prstGeom prst="rect">
            <a:avLst/>
          </a:prstGeom>
          <a:noFill/>
          <a:ln w="12700">
            <a:noFill/>
            <a:miter lim="800000"/>
            <a:headEnd/>
            <a:tailEnd/>
          </a:ln>
        </p:spPr>
        <p:txBody>
          <a:bodyPr>
            <a:prstTxWarp prst="textNoShape">
              <a:avLst/>
            </a:prstTxWarp>
            <a:spAutoFit/>
          </a:bodyPr>
          <a:lstStyle/>
          <a:p>
            <a:pPr defTabSz="762000" eaLnBrk="0" hangingPunct="0">
              <a:buFont typeface="Times" charset="0"/>
              <a:buNone/>
            </a:pPr>
            <a:r>
              <a:rPr lang="en-GB" sz="1800" dirty="0" smtClean="0">
                <a:solidFill>
                  <a:srgbClr val="FFFFFF"/>
                </a:solidFill>
                <a:latin typeface="Arial"/>
                <a:cs typeface="Arial"/>
              </a:rPr>
              <a:t>Angular </a:t>
            </a:r>
            <a:r>
              <a:rPr lang="en-GB" sz="1800" dirty="0">
                <a:solidFill>
                  <a:srgbClr val="FFFFFF"/>
                </a:solidFill>
                <a:latin typeface="Arial"/>
                <a:cs typeface="Arial"/>
              </a:rPr>
              <a:t>V </a:t>
            </a:r>
            <a:r>
              <a:rPr lang="en-GB" sz="1800" dirty="0" smtClean="0">
                <a:solidFill>
                  <a:srgbClr val="FFFFFF"/>
                </a:solidFill>
                <a:latin typeface="Arial"/>
                <a:cs typeface="Arial"/>
              </a:rPr>
              <a:t>shape(</a:t>
            </a:r>
            <a:r>
              <a:rPr lang="en-GB" sz="1800" dirty="0">
                <a:solidFill>
                  <a:srgbClr val="FFFFFF"/>
                </a:solidFill>
                <a:latin typeface="Arial"/>
                <a:cs typeface="Arial"/>
              </a:rPr>
              <a:t>11%)</a:t>
            </a:r>
          </a:p>
          <a:p>
            <a:pPr defTabSz="762000" eaLnBrk="0" hangingPunct="0">
              <a:buFont typeface="Times" charset="0"/>
              <a:buNone/>
            </a:pPr>
            <a:r>
              <a:rPr lang="en-GB" sz="1800" dirty="0">
                <a:solidFill>
                  <a:srgbClr val="FFFFFF"/>
                </a:solidFill>
                <a:latin typeface="Arial"/>
                <a:cs typeface="Arial"/>
              </a:rPr>
              <a:t>	</a:t>
            </a:r>
          </a:p>
          <a:p>
            <a:pPr defTabSz="762000" eaLnBrk="0" hangingPunct="0">
              <a:buFont typeface="Times" charset="0"/>
              <a:buNone/>
            </a:pPr>
            <a:endParaRPr lang="en-GB" sz="1800" dirty="0">
              <a:solidFill>
                <a:srgbClr val="FFFFFF"/>
              </a:solidFill>
              <a:latin typeface="Arial"/>
              <a:cs typeface="Arial"/>
            </a:endParaRPr>
          </a:p>
          <a:p>
            <a:pPr defTabSz="762000" eaLnBrk="0" hangingPunct="0">
              <a:buFont typeface="Times" charset="0"/>
              <a:buNone/>
            </a:pPr>
            <a:endParaRPr lang="en-GB" sz="1800" dirty="0">
              <a:solidFill>
                <a:srgbClr val="FFFFFF"/>
              </a:solidFill>
              <a:latin typeface="Arial"/>
              <a:cs typeface="Arial"/>
            </a:endParaRPr>
          </a:p>
          <a:p>
            <a:pPr defTabSz="762000" eaLnBrk="0" hangingPunct="0">
              <a:buFont typeface="Times" charset="0"/>
              <a:buNone/>
            </a:pPr>
            <a:endParaRPr lang="en-GB" sz="1800" dirty="0">
              <a:solidFill>
                <a:srgbClr val="FFFFFF"/>
              </a:solidFill>
              <a:latin typeface="Arial"/>
              <a:cs typeface="Arial"/>
            </a:endParaRPr>
          </a:p>
          <a:p>
            <a:pPr defTabSz="762000" eaLnBrk="0" hangingPunct="0">
              <a:buFont typeface="Times" charset="0"/>
              <a:buNone/>
            </a:pPr>
            <a:r>
              <a:rPr lang="en-GB" sz="1800" dirty="0">
                <a:solidFill>
                  <a:srgbClr val="FFFFFF"/>
                </a:solidFill>
                <a:latin typeface="Arial"/>
                <a:cs typeface="Arial"/>
              </a:rPr>
              <a:t>			</a:t>
            </a:r>
            <a:endParaRPr lang="fr-FR" sz="1800" dirty="0">
              <a:solidFill>
                <a:srgbClr val="FFFFFF"/>
              </a:solidFill>
              <a:latin typeface="Arial"/>
              <a:cs typeface="Arial"/>
            </a:endParaRPr>
          </a:p>
        </p:txBody>
      </p:sp>
      <p:sp>
        <p:nvSpPr>
          <p:cNvPr id="106505" name="Text Box 19"/>
          <p:cNvSpPr txBox="1">
            <a:spLocks noChangeArrowheads="1"/>
          </p:cNvSpPr>
          <p:nvPr/>
        </p:nvSpPr>
        <p:spPr bwMode="auto">
          <a:xfrm>
            <a:off x="5364163" y="4076700"/>
            <a:ext cx="3581400" cy="641350"/>
          </a:xfrm>
          <a:prstGeom prst="rect">
            <a:avLst/>
          </a:prstGeom>
          <a:noFill/>
          <a:ln w="12700">
            <a:noFill/>
            <a:miter lim="800000"/>
            <a:headEnd/>
            <a:tailEnd/>
          </a:ln>
        </p:spPr>
        <p:txBody>
          <a:bodyPr>
            <a:prstTxWarp prst="textNoShape">
              <a:avLst/>
            </a:prstTxWarp>
            <a:spAutoFit/>
          </a:bodyPr>
          <a:lstStyle/>
          <a:p>
            <a:pPr defTabSz="762000" eaLnBrk="0" hangingPunct="0">
              <a:buFont typeface="Times" charset="0"/>
              <a:buNone/>
            </a:pPr>
            <a:r>
              <a:rPr lang="en-GB" sz="1800" dirty="0" err="1" smtClean="0">
                <a:solidFill>
                  <a:srgbClr val="FFFFFF"/>
                </a:solidFill>
                <a:latin typeface="Arial"/>
                <a:cs typeface="Arial"/>
              </a:rPr>
              <a:t>Irrégular</a:t>
            </a:r>
            <a:r>
              <a:rPr lang="en-GB" sz="1800" dirty="0" smtClean="0">
                <a:solidFill>
                  <a:srgbClr val="FFFFFF"/>
                </a:solidFill>
                <a:latin typeface="Arial"/>
                <a:cs typeface="Arial"/>
              </a:rPr>
              <a:t>(</a:t>
            </a:r>
            <a:r>
              <a:rPr lang="en-GB" sz="1800" dirty="0">
                <a:solidFill>
                  <a:srgbClr val="FFFFFF"/>
                </a:solidFill>
                <a:latin typeface="Arial"/>
                <a:cs typeface="Arial"/>
              </a:rPr>
              <a:t>11%)</a:t>
            </a:r>
          </a:p>
          <a:p>
            <a:pPr defTabSz="762000" eaLnBrk="0" hangingPunct="0">
              <a:buFont typeface="Times" charset="0"/>
              <a:buNone/>
            </a:pPr>
            <a:r>
              <a:rPr lang="en-GB" sz="1800" dirty="0">
                <a:solidFill>
                  <a:srgbClr val="FFFFFF"/>
                </a:solidFill>
                <a:latin typeface="Arial"/>
                <a:cs typeface="Arial"/>
              </a:rPr>
              <a:t>			</a:t>
            </a:r>
            <a:endParaRPr lang="fr-FR" dirty="0">
              <a:solidFill>
                <a:srgbClr val="FFFFFF"/>
              </a:solidFill>
              <a:latin typeface="Arial"/>
              <a:cs typeface="Arial"/>
            </a:endParaRPr>
          </a:p>
        </p:txBody>
      </p:sp>
      <p:sp>
        <p:nvSpPr>
          <p:cNvPr id="106506" name="Text Box 21"/>
          <p:cNvSpPr txBox="1">
            <a:spLocks noChangeArrowheads="1"/>
          </p:cNvSpPr>
          <p:nvPr/>
        </p:nvSpPr>
        <p:spPr bwMode="auto">
          <a:xfrm>
            <a:off x="179388" y="1965623"/>
            <a:ext cx="3298349" cy="461665"/>
          </a:xfrm>
          <a:prstGeom prst="rect">
            <a:avLst/>
          </a:prstGeom>
          <a:noFill/>
          <a:ln w="9525">
            <a:noFill/>
            <a:miter lim="800000"/>
            <a:headEnd/>
            <a:tailEnd/>
          </a:ln>
        </p:spPr>
        <p:txBody>
          <a:bodyPr wrap="none">
            <a:prstTxWarp prst="textNoShape">
              <a:avLst/>
            </a:prstTxWarp>
            <a:spAutoFit/>
          </a:bodyPr>
          <a:lstStyle/>
          <a:p>
            <a:r>
              <a:rPr lang="fr-FR" dirty="0" smtClean="0">
                <a:latin typeface="Arial"/>
                <a:cs typeface="Arial"/>
              </a:rPr>
              <a:t>3 types of psoas </a:t>
            </a:r>
            <a:r>
              <a:rPr lang="fr-FR" dirty="0" err="1" smtClean="0">
                <a:latin typeface="Arial"/>
                <a:cs typeface="Arial"/>
              </a:rPr>
              <a:t>valley</a:t>
            </a:r>
            <a:endParaRPr lang="fr-FR" dirty="0">
              <a:latin typeface="Arial"/>
              <a:cs typeface="Arial"/>
            </a:endParaRPr>
          </a:p>
        </p:txBody>
      </p:sp>
      <p:sp>
        <p:nvSpPr>
          <p:cNvPr id="306199" name="Line 23"/>
          <p:cNvSpPr>
            <a:spLocks noChangeShapeType="1"/>
          </p:cNvSpPr>
          <p:nvPr/>
        </p:nvSpPr>
        <p:spPr bwMode="auto">
          <a:xfrm flipV="1">
            <a:off x="3924300" y="2420938"/>
            <a:ext cx="2952750" cy="2592387"/>
          </a:xfrm>
          <a:prstGeom prst="line">
            <a:avLst/>
          </a:prstGeom>
          <a:noFill/>
          <a:ln w="28575">
            <a:solidFill>
              <a:srgbClr val="3366FF"/>
            </a:solidFill>
            <a:round/>
            <a:headEnd/>
            <a:tailEnd type="triangle" w="med" len="med"/>
          </a:ln>
        </p:spPr>
        <p:txBody>
          <a:bodyPr>
            <a:prstTxWarp prst="textNoShape">
              <a:avLst/>
            </a:prstTxWarp>
          </a:bodyPr>
          <a:lstStyle/>
          <a:p>
            <a:endParaRPr lang="fr-FR"/>
          </a:p>
        </p:txBody>
      </p:sp>
      <p:sp>
        <p:nvSpPr>
          <p:cNvPr id="306200" name="Line 24"/>
          <p:cNvSpPr>
            <a:spLocks noChangeShapeType="1"/>
          </p:cNvSpPr>
          <p:nvPr/>
        </p:nvSpPr>
        <p:spPr bwMode="auto">
          <a:xfrm flipV="1">
            <a:off x="6659563" y="2565400"/>
            <a:ext cx="433387" cy="1511300"/>
          </a:xfrm>
          <a:prstGeom prst="line">
            <a:avLst/>
          </a:prstGeom>
          <a:noFill/>
          <a:ln w="28575">
            <a:solidFill>
              <a:srgbClr val="3366FF"/>
            </a:solidFill>
            <a:round/>
            <a:headEnd/>
            <a:tailEnd type="triangle" w="med" len="med"/>
          </a:ln>
        </p:spPr>
        <p:txBody>
          <a:bodyPr>
            <a:prstTxWarp prst="textNoShape">
              <a:avLst/>
            </a:prstTxWarp>
          </a:bodyPr>
          <a:lstStyle/>
          <a:p>
            <a:endParaRPr lang="fr-FR"/>
          </a:p>
        </p:txBody>
      </p:sp>
      <p:sp>
        <p:nvSpPr>
          <p:cNvPr id="306201" name="Text Box 25"/>
          <p:cNvSpPr txBox="1">
            <a:spLocks noChangeArrowheads="1"/>
          </p:cNvSpPr>
          <p:nvPr/>
        </p:nvSpPr>
        <p:spPr bwMode="auto">
          <a:xfrm>
            <a:off x="5924550" y="1829742"/>
            <a:ext cx="2493742" cy="461665"/>
          </a:xfrm>
          <a:prstGeom prst="rect">
            <a:avLst/>
          </a:prstGeom>
          <a:noFill/>
          <a:ln w="9525">
            <a:noFill/>
            <a:miter lim="800000"/>
            <a:headEnd/>
            <a:tailEnd/>
          </a:ln>
        </p:spPr>
        <p:txBody>
          <a:bodyPr wrap="none">
            <a:prstTxWarp prst="textNoShape">
              <a:avLst/>
            </a:prstTxWarp>
            <a:spAutoFit/>
          </a:bodyPr>
          <a:lstStyle/>
          <a:p>
            <a:r>
              <a:rPr lang="fr-FR" u="sng" dirty="0">
                <a:solidFill>
                  <a:srgbClr val="FFFFFF"/>
                </a:solidFill>
                <a:latin typeface="Arial"/>
                <a:cs typeface="Arial"/>
              </a:rPr>
              <a:t>22% </a:t>
            </a:r>
            <a:r>
              <a:rPr lang="fr-FR" u="sng" dirty="0" err="1" smtClean="0">
                <a:solidFill>
                  <a:srgbClr val="FFFFFF"/>
                </a:solidFill>
                <a:latin typeface="Arial"/>
                <a:cs typeface="Arial"/>
              </a:rPr>
              <a:t>Risk</a:t>
            </a:r>
            <a:r>
              <a:rPr lang="fr-FR" u="sng" dirty="0" smtClean="0">
                <a:solidFill>
                  <a:srgbClr val="FFFFFF"/>
                </a:solidFill>
                <a:latin typeface="Arial"/>
                <a:cs typeface="Arial"/>
              </a:rPr>
              <a:t> -</a:t>
            </a:r>
            <a:r>
              <a:rPr lang="fr-FR" u="sng" dirty="0">
                <a:solidFill>
                  <a:srgbClr val="FFFFFF"/>
                </a:solidFill>
                <a:latin typeface="Arial"/>
                <a:cs typeface="Arial"/>
              </a:rPr>
              <a:t> </a:t>
            </a:r>
            <a:r>
              <a:rPr lang="fr-FR" u="sng" dirty="0" smtClean="0">
                <a:solidFill>
                  <a:srgbClr val="FFFFFF"/>
                </a:solidFill>
                <a:latin typeface="Arial"/>
                <a:cs typeface="Arial"/>
              </a:rPr>
              <a:t>types</a:t>
            </a:r>
            <a:endParaRPr lang="fr-FR" u="sng" dirty="0">
              <a:solidFill>
                <a:srgbClr val="FFFFFF"/>
              </a:solidFill>
              <a:latin typeface="Arial"/>
              <a:cs typeface="Arial"/>
            </a:endParaRPr>
          </a:p>
        </p:txBody>
      </p:sp>
    </p:spTree>
  </p:cSld>
  <p:clrMapOvr>
    <a:masterClrMapping/>
  </p:clrMapOvr>
  <p:transition xmlns:p14="http://schemas.microsoft.com/office/powerpoint/2010/main">
    <p:diamon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6199"/>
                                        </p:tgtEl>
                                        <p:attrNameLst>
                                          <p:attrName>style.visibility</p:attrName>
                                        </p:attrNameLst>
                                      </p:cBhvr>
                                      <p:to>
                                        <p:strVal val="visible"/>
                                      </p:to>
                                    </p:set>
                                    <p:anim calcmode="lin" valueType="num">
                                      <p:cBhvr additive="base">
                                        <p:cTn id="7" dur="500" fill="hold"/>
                                        <p:tgtEl>
                                          <p:spTgt spid="306199"/>
                                        </p:tgtEl>
                                        <p:attrNameLst>
                                          <p:attrName>ppt_x</p:attrName>
                                        </p:attrNameLst>
                                      </p:cBhvr>
                                      <p:tavLst>
                                        <p:tav tm="0">
                                          <p:val>
                                            <p:strVal val="#ppt_x"/>
                                          </p:val>
                                        </p:tav>
                                        <p:tav tm="100000">
                                          <p:val>
                                            <p:strVal val="#ppt_x"/>
                                          </p:val>
                                        </p:tav>
                                      </p:tavLst>
                                    </p:anim>
                                    <p:anim calcmode="lin" valueType="num">
                                      <p:cBhvr additive="base">
                                        <p:cTn id="8" dur="500" fill="hold"/>
                                        <p:tgtEl>
                                          <p:spTgt spid="30619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6200"/>
                                        </p:tgtEl>
                                        <p:attrNameLst>
                                          <p:attrName>style.visibility</p:attrName>
                                        </p:attrNameLst>
                                      </p:cBhvr>
                                      <p:to>
                                        <p:strVal val="visible"/>
                                      </p:to>
                                    </p:set>
                                    <p:anim calcmode="lin" valueType="num">
                                      <p:cBhvr additive="base">
                                        <p:cTn id="11" dur="500" fill="hold"/>
                                        <p:tgtEl>
                                          <p:spTgt spid="306200"/>
                                        </p:tgtEl>
                                        <p:attrNameLst>
                                          <p:attrName>ppt_x</p:attrName>
                                        </p:attrNameLst>
                                      </p:cBhvr>
                                      <p:tavLst>
                                        <p:tav tm="0">
                                          <p:val>
                                            <p:strVal val="#ppt_x"/>
                                          </p:val>
                                        </p:tav>
                                        <p:tav tm="100000">
                                          <p:val>
                                            <p:strVal val="#ppt_x"/>
                                          </p:val>
                                        </p:tav>
                                      </p:tavLst>
                                    </p:anim>
                                    <p:anim calcmode="lin" valueType="num">
                                      <p:cBhvr additive="base">
                                        <p:cTn id="12" dur="500" fill="hold"/>
                                        <p:tgtEl>
                                          <p:spTgt spid="30620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6201"/>
                                        </p:tgtEl>
                                        <p:attrNameLst>
                                          <p:attrName>style.visibility</p:attrName>
                                        </p:attrNameLst>
                                      </p:cBhvr>
                                      <p:to>
                                        <p:strVal val="visible"/>
                                      </p:to>
                                    </p:set>
                                    <p:anim calcmode="lin" valueType="num">
                                      <p:cBhvr additive="base">
                                        <p:cTn id="15" dur="500" fill="hold"/>
                                        <p:tgtEl>
                                          <p:spTgt spid="306201"/>
                                        </p:tgtEl>
                                        <p:attrNameLst>
                                          <p:attrName>ppt_x</p:attrName>
                                        </p:attrNameLst>
                                      </p:cBhvr>
                                      <p:tavLst>
                                        <p:tav tm="0">
                                          <p:val>
                                            <p:strVal val="#ppt_x"/>
                                          </p:val>
                                        </p:tav>
                                        <p:tav tm="100000">
                                          <p:val>
                                            <p:strVal val="#ppt_x"/>
                                          </p:val>
                                        </p:tav>
                                      </p:tavLst>
                                    </p:anim>
                                    <p:anim calcmode="lin" valueType="num">
                                      <p:cBhvr additive="base">
                                        <p:cTn id="16" dur="500" fill="hold"/>
                                        <p:tgtEl>
                                          <p:spTgt spid="3062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99" grpId="0" animBg="1"/>
      <p:bldP spid="306200" grpId="0" animBg="1"/>
      <p:bldP spid="30620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371600" y="512763"/>
            <a:ext cx="7772400" cy="914400"/>
          </a:xfrm>
        </p:spPr>
        <p:txBody>
          <a:bodyPr/>
          <a:lstStyle/>
          <a:p>
            <a:r>
              <a:rPr lang="fr-FR" dirty="0"/>
              <a:t>3</a:t>
            </a:r>
            <a:r>
              <a:rPr lang="fr-FR" dirty="0" smtClean="0"/>
              <a:t> QUESTIONS :</a:t>
            </a:r>
            <a:endParaRPr lang="fr-FR" dirty="0"/>
          </a:p>
        </p:txBody>
      </p:sp>
      <p:sp>
        <p:nvSpPr>
          <p:cNvPr id="3" name="Espace réservé du contenu 2"/>
          <p:cNvSpPr>
            <a:spLocks noGrp="1"/>
          </p:cNvSpPr>
          <p:nvPr>
            <p:ph idx="4294967295"/>
          </p:nvPr>
        </p:nvSpPr>
        <p:spPr>
          <a:xfrm>
            <a:off x="227939" y="1503363"/>
            <a:ext cx="8694228" cy="2664347"/>
          </a:xfrm>
        </p:spPr>
        <p:txBody>
          <a:bodyPr/>
          <a:lstStyle/>
          <a:p>
            <a:r>
              <a:rPr lang="fr-FR" dirty="0" smtClean="0"/>
              <a:t>Is the </a:t>
            </a:r>
            <a:r>
              <a:rPr lang="fr-FR" dirty="0" err="1" smtClean="0"/>
              <a:t>anatomic</a:t>
            </a:r>
            <a:r>
              <a:rPr lang="fr-FR" dirty="0" smtClean="0"/>
              <a:t> </a:t>
            </a:r>
            <a:r>
              <a:rPr lang="fr-FR" dirty="0" err="1" smtClean="0"/>
              <a:t>shape</a:t>
            </a:r>
            <a:r>
              <a:rPr lang="fr-FR" dirty="0" smtClean="0"/>
              <a:t> </a:t>
            </a:r>
            <a:r>
              <a:rPr lang="fr-FR" dirty="0" err="1" smtClean="0"/>
              <a:t>preventing</a:t>
            </a:r>
            <a:r>
              <a:rPr lang="fr-FR" dirty="0" smtClean="0"/>
              <a:t> psoas </a:t>
            </a:r>
            <a:r>
              <a:rPr lang="fr-FR" dirty="0" err="1" smtClean="0"/>
              <a:t>impingement</a:t>
            </a:r>
            <a:r>
              <a:rPr lang="fr-FR" dirty="0" smtClean="0"/>
              <a:t> ?</a:t>
            </a:r>
          </a:p>
          <a:p>
            <a:r>
              <a:rPr lang="fr-FR" dirty="0" smtClean="0"/>
              <a:t>Is </a:t>
            </a:r>
            <a:r>
              <a:rPr lang="fr-FR" dirty="0" err="1" smtClean="0"/>
              <a:t>this</a:t>
            </a:r>
            <a:r>
              <a:rPr lang="fr-FR" dirty="0" smtClean="0"/>
              <a:t> </a:t>
            </a:r>
            <a:r>
              <a:rPr lang="fr-FR" dirty="0" err="1" smtClean="0"/>
              <a:t>shape</a:t>
            </a:r>
            <a:r>
              <a:rPr lang="fr-FR" dirty="0" smtClean="0"/>
              <a:t> </a:t>
            </a:r>
            <a:r>
              <a:rPr lang="fr-FR" dirty="0" err="1" smtClean="0"/>
              <a:t>increasing</a:t>
            </a:r>
            <a:r>
              <a:rPr lang="fr-FR" dirty="0" smtClean="0"/>
              <a:t> dislocation </a:t>
            </a:r>
            <a:r>
              <a:rPr lang="fr-FR" dirty="0" err="1" smtClean="0"/>
              <a:t>risk</a:t>
            </a:r>
            <a:r>
              <a:rPr lang="fr-FR" dirty="0" smtClean="0"/>
              <a:t> ?</a:t>
            </a:r>
          </a:p>
          <a:p>
            <a:r>
              <a:rPr lang="fr-FR" dirty="0"/>
              <a:t>Is </a:t>
            </a:r>
            <a:r>
              <a:rPr lang="fr-FR" dirty="0" err="1"/>
              <a:t>this</a:t>
            </a:r>
            <a:r>
              <a:rPr lang="fr-FR" dirty="0"/>
              <a:t> </a:t>
            </a:r>
            <a:r>
              <a:rPr lang="fr-FR" dirty="0" err="1"/>
              <a:t>shape</a:t>
            </a:r>
            <a:r>
              <a:rPr lang="fr-FR" dirty="0"/>
              <a:t> </a:t>
            </a:r>
            <a:r>
              <a:rPr lang="fr-FR" dirty="0" err="1"/>
              <a:t>increasing</a:t>
            </a:r>
            <a:r>
              <a:rPr lang="fr-FR" dirty="0"/>
              <a:t> </a:t>
            </a:r>
            <a:r>
              <a:rPr lang="fr-FR" dirty="0" err="1" smtClean="0"/>
              <a:t>failure</a:t>
            </a:r>
            <a:r>
              <a:rPr lang="fr-FR" dirty="0" smtClean="0"/>
              <a:t> of </a:t>
            </a:r>
            <a:r>
              <a:rPr lang="fr-FR" dirty="0" err="1" smtClean="0"/>
              <a:t>primary</a:t>
            </a:r>
            <a:r>
              <a:rPr lang="fr-FR" dirty="0" smtClean="0"/>
              <a:t> fit ?</a:t>
            </a:r>
            <a:endParaRPr lang="fr-FR" dirty="0"/>
          </a:p>
        </p:txBody>
      </p:sp>
      <p:pic>
        <p:nvPicPr>
          <p:cNvPr id="4" name="Picture 4" descr="cup in pelvis 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4581394"/>
            <a:ext cx="1965690"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6"/>
          <p:cNvSpPr>
            <a:spLocks noChangeArrowheads="1"/>
          </p:cNvSpPr>
          <p:nvPr/>
        </p:nvSpPr>
        <p:spPr bwMode="auto">
          <a:xfrm>
            <a:off x="6796486" y="5350426"/>
            <a:ext cx="554360" cy="47816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6" name="Picture 5" descr="Trident Hemi pelvispo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570438"/>
            <a:ext cx="2049187" cy="195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7"/>
          <p:cNvSpPr>
            <a:spLocks noChangeArrowheads="1"/>
          </p:cNvSpPr>
          <p:nvPr/>
        </p:nvSpPr>
        <p:spPr bwMode="auto">
          <a:xfrm>
            <a:off x="2398647" y="5430238"/>
            <a:ext cx="599762" cy="835528"/>
          </a:xfrm>
          <a:prstGeom prst="ellipse">
            <a:avLst/>
          </a:prstGeom>
          <a:noFill/>
          <a:ln w="28575">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dirty="0"/>
          </a:p>
        </p:txBody>
      </p:sp>
    </p:spTree>
    <p:extLst>
      <p:ext uri="{BB962C8B-B14F-4D97-AF65-F5344CB8AC3E}">
        <p14:creationId xmlns:p14="http://schemas.microsoft.com/office/powerpoint/2010/main" val="1258518033"/>
      </p:ext>
    </p:extLst>
  </p:cSld>
  <p:clrMapOvr>
    <a:masterClrMapping/>
  </p:clrMapOvr>
  <p:transition xmlns:p14="http://schemas.microsoft.com/office/powerpoint/2010/main">
    <p:diamon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descr="C:\Users\JAE\Pictures\ADM_STRYK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1000" y="188913"/>
            <a:ext cx="1897807" cy="207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45" name="Graphique 6"/>
          <p:cNvGraphicFramePr>
            <a:graphicFrameLocks/>
          </p:cNvGraphicFramePr>
          <p:nvPr>
            <p:extLst>
              <p:ext uri="{D42A27DB-BD31-4B8C-83A1-F6EECF244321}">
                <p14:modId xmlns:p14="http://schemas.microsoft.com/office/powerpoint/2010/main" val="2399647172"/>
              </p:ext>
            </p:extLst>
          </p:nvPr>
        </p:nvGraphicFramePr>
        <p:xfrm>
          <a:off x="395536" y="2383641"/>
          <a:ext cx="3255962" cy="2327275"/>
        </p:xfrm>
        <a:graphic>
          <a:graphicData uri="http://schemas.openxmlformats.org/presentationml/2006/ole">
            <mc:AlternateContent xmlns:mc="http://schemas.openxmlformats.org/markup-compatibility/2006">
              <mc:Choice xmlns:v="urn:schemas-microsoft-com:vml" Requires="v">
                <p:oleObj spid="_x0000_s125086" name="Graphique" r:id="rId5" imgW="3352864" imgH="2428952" progId="Excel.Chart.8">
                  <p:embed/>
                </p:oleObj>
              </mc:Choice>
              <mc:Fallback>
                <p:oleObj name="Graphique" r:id="rId5" imgW="3352864" imgH="2428952" progId="Excel.Chart.8">
                  <p:embed/>
                  <p:pic>
                    <p:nvPicPr>
                      <p:cNvPr id="0" name=""/>
                      <p:cNvPicPr>
                        <a:picLocks noChangeArrowheads="1"/>
                      </p:cNvPicPr>
                      <p:nvPr/>
                    </p:nvPicPr>
                    <p:blipFill>
                      <a:blip r:embed="rId6"/>
                      <a:srcRect/>
                      <a:stretch>
                        <a:fillRect/>
                      </a:stretch>
                    </p:blipFill>
                    <p:spPr bwMode="auto">
                      <a:xfrm>
                        <a:off x="395536" y="2383641"/>
                        <a:ext cx="3255962"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ZoneTexte 10"/>
          <p:cNvSpPr txBox="1"/>
          <p:nvPr/>
        </p:nvSpPr>
        <p:spPr>
          <a:xfrm>
            <a:off x="642938" y="2928938"/>
            <a:ext cx="1651839" cy="461665"/>
          </a:xfrm>
          <a:prstGeom prst="rect">
            <a:avLst/>
          </a:prstGeom>
          <a:solidFill>
            <a:schemeClr val="bg1"/>
          </a:solidFill>
        </p:spPr>
        <p:txBody>
          <a:bodyPr wrap="none">
            <a:spAutoFit/>
          </a:bodyPr>
          <a:lstStyle/>
          <a:p>
            <a:pPr eaLnBrk="0" fontAlgn="auto" hangingPunct="0">
              <a:spcBef>
                <a:spcPts val="0"/>
              </a:spcBef>
              <a:spcAft>
                <a:spcPts val="0"/>
              </a:spcAft>
              <a:defRPr/>
            </a:pPr>
            <a:r>
              <a:rPr lang="fr-FR" sz="1200" dirty="0" smtClean="0">
                <a:solidFill>
                  <a:srgbClr val="FFFF00"/>
                </a:solidFill>
                <a:effectLst>
                  <a:outerShdw blurRad="38100" dist="38100" dir="2700000" algn="tl">
                    <a:srgbClr val="000000">
                      <a:alpha val="43137"/>
                    </a:srgbClr>
                  </a:outerShdw>
                </a:effectLst>
                <a:sym typeface="Symbol" pitchFamily="18" charset="2"/>
              </a:rPr>
              <a:t>Age moyen: </a:t>
            </a:r>
            <a:r>
              <a:rPr lang="fr-FR" sz="1200" dirty="0" smtClean="0">
                <a:solidFill>
                  <a:srgbClr val="FFFF00"/>
                </a:solidFill>
                <a:effectLst>
                  <a:outerShdw blurRad="38100" dist="38100" dir="2700000" algn="tl">
                    <a:srgbClr val="000000">
                      <a:alpha val="43137"/>
                    </a:srgbClr>
                  </a:outerShdw>
                </a:effectLst>
                <a:sym typeface="Symbol" pitchFamily="18" charset="2"/>
              </a:rPr>
              <a:t>74.5 </a:t>
            </a:r>
            <a:r>
              <a:rPr lang="fr-FR" sz="1200" dirty="0">
                <a:solidFill>
                  <a:srgbClr val="FFFF00"/>
                </a:solidFill>
                <a:effectLst>
                  <a:outerShdw blurRad="38100" dist="38100" dir="2700000" algn="tl">
                    <a:srgbClr val="000000">
                      <a:alpha val="43137"/>
                    </a:srgbClr>
                  </a:outerShdw>
                </a:effectLst>
                <a:sym typeface="Symbol" pitchFamily="18" charset="2"/>
              </a:rPr>
              <a:t>ans</a:t>
            </a:r>
          </a:p>
          <a:p>
            <a:pPr eaLnBrk="0" fontAlgn="auto" hangingPunct="0">
              <a:spcBef>
                <a:spcPts val="0"/>
              </a:spcBef>
              <a:spcAft>
                <a:spcPts val="0"/>
              </a:spcAft>
              <a:defRPr/>
            </a:pPr>
            <a:r>
              <a:rPr lang="fr-FR" sz="1200" dirty="0">
                <a:solidFill>
                  <a:srgbClr val="FFFF00"/>
                </a:solidFill>
                <a:effectLst>
                  <a:outerShdw blurRad="38100" dist="38100" dir="2700000" algn="tl">
                    <a:srgbClr val="000000">
                      <a:alpha val="43137"/>
                    </a:srgbClr>
                  </a:outerShdw>
                </a:effectLst>
                <a:sym typeface="Symbol" pitchFamily="18" charset="2"/>
              </a:rPr>
              <a:t>      (42 -96)</a:t>
            </a:r>
          </a:p>
        </p:txBody>
      </p:sp>
      <p:graphicFrame>
        <p:nvGraphicFramePr>
          <p:cNvPr id="61447" name="Object 8"/>
          <p:cNvGraphicFramePr>
            <a:graphicFrameLocks/>
          </p:cNvGraphicFramePr>
          <p:nvPr>
            <p:extLst>
              <p:ext uri="{D42A27DB-BD31-4B8C-83A1-F6EECF244321}">
                <p14:modId xmlns:p14="http://schemas.microsoft.com/office/powerpoint/2010/main" val="3016798546"/>
              </p:ext>
            </p:extLst>
          </p:nvPr>
        </p:nvGraphicFramePr>
        <p:xfrm>
          <a:off x="3646488" y="2873375"/>
          <a:ext cx="5184775" cy="4314825"/>
        </p:xfrm>
        <a:graphic>
          <a:graphicData uri="http://schemas.openxmlformats.org/presentationml/2006/ole">
            <mc:AlternateContent xmlns:mc="http://schemas.openxmlformats.org/markup-compatibility/2006">
              <mc:Choice xmlns:v="urn:schemas-microsoft-com:vml" Requires="v">
                <p:oleObj spid="_x0000_s125087" name="Feuille de calcul" r:id="rId7" imgW="4013200" imgH="3213100" progId="Excel.Sheet.8">
                  <p:embed/>
                </p:oleObj>
              </mc:Choice>
              <mc:Fallback>
                <p:oleObj name="Feuille de calcul" r:id="rId7" imgW="4013200" imgH="3213100" progId="Excel.Sheet.8">
                  <p:embed/>
                  <p:pic>
                    <p:nvPicPr>
                      <p:cNvPr id="0" name=""/>
                      <p:cNvPicPr>
                        <a:picLocks noChangeArrowheads="1"/>
                      </p:cNvPicPr>
                      <p:nvPr/>
                    </p:nvPicPr>
                    <p:blipFill>
                      <a:blip r:embed="rId8"/>
                      <a:srcRect/>
                      <a:stretch>
                        <a:fillRect/>
                      </a:stretch>
                    </p:blipFill>
                    <p:spPr bwMode="auto">
                      <a:xfrm>
                        <a:off x="3646488" y="2873375"/>
                        <a:ext cx="5184775" cy="4314825"/>
                      </a:xfrm>
                      <a:prstGeom prst="rect">
                        <a:avLst/>
                      </a:prstGeom>
                      <a:noFill/>
                      <a:ln>
                        <a:noFill/>
                      </a:ln>
                      <a:extLst/>
                    </p:spPr>
                  </p:pic>
                </p:oleObj>
              </mc:Fallback>
            </mc:AlternateContent>
          </a:graphicData>
        </a:graphic>
      </p:graphicFrame>
      <p:graphicFrame>
        <p:nvGraphicFramePr>
          <p:cNvPr id="61473" name="Object 29"/>
          <p:cNvGraphicFramePr>
            <a:graphicFrameLocks/>
          </p:cNvGraphicFramePr>
          <p:nvPr>
            <p:extLst>
              <p:ext uri="{D42A27DB-BD31-4B8C-83A1-F6EECF244321}">
                <p14:modId xmlns:p14="http://schemas.microsoft.com/office/powerpoint/2010/main" val="1406129439"/>
              </p:ext>
            </p:extLst>
          </p:nvPr>
        </p:nvGraphicFramePr>
        <p:xfrm>
          <a:off x="5962650" y="193675"/>
          <a:ext cx="2895600" cy="2676525"/>
        </p:xfrm>
        <a:graphic>
          <a:graphicData uri="http://schemas.openxmlformats.org/presentationml/2006/ole">
            <mc:AlternateContent xmlns:mc="http://schemas.openxmlformats.org/markup-compatibility/2006">
              <mc:Choice xmlns:v="urn:schemas-microsoft-com:vml" Requires="v">
                <p:oleObj spid="_x0000_s125088" name="Feuille de calcul" r:id="rId9" imgW="2997200" imgH="2794000" progId="Excel.Sheet.8">
                  <p:embed/>
                </p:oleObj>
              </mc:Choice>
              <mc:Fallback>
                <p:oleObj name="Feuille de calcul" r:id="rId9" imgW="2997200" imgH="2794000" progId="Excel.Sheet.8">
                  <p:embed/>
                  <p:pic>
                    <p:nvPicPr>
                      <p:cNvPr id="0" name=""/>
                      <p:cNvPicPr>
                        <a:picLocks noChangeArrowheads="1"/>
                      </p:cNvPicPr>
                      <p:nvPr/>
                    </p:nvPicPr>
                    <p:blipFill>
                      <a:blip r:embed="rId10"/>
                      <a:srcRect/>
                      <a:stretch>
                        <a:fillRect/>
                      </a:stretch>
                    </p:blipFill>
                    <p:spPr bwMode="auto">
                      <a:xfrm>
                        <a:off x="5962650" y="193675"/>
                        <a:ext cx="28956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 name="ZoneTexte 17"/>
          <p:cNvSpPr txBox="1"/>
          <p:nvPr/>
        </p:nvSpPr>
        <p:spPr>
          <a:xfrm>
            <a:off x="7711640" y="930275"/>
            <a:ext cx="1265238" cy="461963"/>
          </a:xfrm>
          <a:prstGeom prst="rect">
            <a:avLst/>
          </a:prstGeom>
          <a:solidFill>
            <a:schemeClr val="bg1"/>
          </a:solidFill>
        </p:spPr>
        <p:txBody>
          <a:bodyPr>
            <a:spAutoFit/>
          </a:bodyPr>
          <a:lstStyle/>
          <a:p>
            <a:pPr eaLnBrk="0" fontAlgn="auto" hangingPunct="0">
              <a:spcBef>
                <a:spcPts val="0"/>
              </a:spcBef>
              <a:spcAft>
                <a:spcPts val="0"/>
              </a:spcAft>
              <a:defRPr/>
            </a:pPr>
            <a:r>
              <a:rPr lang="fr-FR" sz="2400" dirty="0">
                <a:solidFill>
                  <a:schemeClr val="tx2"/>
                </a:solidFill>
                <a:effectLst>
                  <a:outerShdw blurRad="38100" dist="38100" dir="2700000" algn="tl">
                    <a:srgbClr val="000000">
                      <a:alpha val="43137"/>
                    </a:srgbClr>
                  </a:outerShdw>
                </a:effectLst>
                <a:sym typeface="Symbol" pitchFamily="18" charset="2"/>
              </a:rPr>
              <a:t> N : </a:t>
            </a:r>
            <a:r>
              <a:rPr lang="fr-FR" sz="2400" dirty="0" smtClean="0">
                <a:solidFill>
                  <a:schemeClr val="tx2"/>
                </a:solidFill>
                <a:effectLst>
                  <a:outerShdw blurRad="38100" dist="38100" dir="2700000" algn="tl">
                    <a:srgbClr val="000000">
                      <a:alpha val="43137"/>
                    </a:srgbClr>
                  </a:outerShdw>
                </a:effectLst>
                <a:sym typeface="Symbol" pitchFamily="18" charset="2"/>
              </a:rPr>
              <a:t>259</a:t>
            </a:r>
            <a:endParaRPr lang="fr-FR" sz="2400" dirty="0">
              <a:solidFill>
                <a:srgbClr val="FFCC00"/>
              </a:solidFill>
              <a:latin typeface="+mn-lt"/>
              <a:cs typeface="+mn-cs"/>
              <a:sym typeface="Symbol" pitchFamily="18" charset="2"/>
            </a:endParaRPr>
          </a:p>
        </p:txBody>
      </p:sp>
      <p:pic>
        <p:nvPicPr>
          <p:cNvPr id="61475" name="Picture 4" descr="C:\Users\JAE\Pictures\logo_OW.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44259" y="5897131"/>
            <a:ext cx="636229"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Graphique 11"/>
          <p:cNvGraphicFramePr/>
          <p:nvPr>
            <p:extLst>
              <p:ext uri="{D42A27DB-BD31-4B8C-83A1-F6EECF244321}">
                <p14:modId xmlns:p14="http://schemas.microsoft.com/office/powerpoint/2010/main" val="2567441166"/>
              </p:ext>
            </p:extLst>
          </p:nvPr>
        </p:nvGraphicFramePr>
        <p:xfrm>
          <a:off x="408425" y="4905455"/>
          <a:ext cx="3456384" cy="1952545"/>
        </p:xfrm>
        <a:graphic>
          <a:graphicData uri="http://schemas.openxmlformats.org/drawingml/2006/chart">
            <c:chart xmlns:c="http://schemas.openxmlformats.org/drawingml/2006/chart" xmlns:r="http://schemas.openxmlformats.org/officeDocument/2006/relationships" r:id="rId12"/>
          </a:graphicData>
        </a:graphic>
      </p:graphicFrame>
      <p:sp>
        <p:nvSpPr>
          <p:cNvPr id="13" name="ZoneTexte 12"/>
          <p:cNvSpPr txBox="1"/>
          <p:nvPr/>
        </p:nvSpPr>
        <p:spPr>
          <a:xfrm>
            <a:off x="583712" y="6381416"/>
            <a:ext cx="1317200" cy="307777"/>
          </a:xfrm>
          <a:prstGeom prst="rect">
            <a:avLst/>
          </a:prstGeom>
          <a:solidFill>
            <a:schemeClr val="bg1"/>
          </a:solidFill>
        </p:spPr>
        <p:txBody>
          <a:bodyPr wrap="none">
            <a:spAutoFit/>
          </a:bodyPr>
          <a:lstStyle/>
          <a:p>
            <a:pPr eaLnBrk="0" fontAlgn="auto" hangingPunct="0">
              <a:spcBef>
                <a:spcPts val="0"/>
              </a:spcBef>
              <a:spcAft>
                <a:spcPts val="0"/>
              </a:spcAft>
              <a:defRPr/>
            </a:pPr>
            <a:r>
              <a:rPr lang="fr-FR" sz="1400" dirty="0" smtClean="0">
                <a:solidFill>
                  <a:schemeClr val="tx2"/>
                </a:solidFill>
                <a:effectLst>
                  <a:outerShdw blurRad="38100" dist="38100" dir="2700000" algn="tl">
                    <a:srgbClr val="000000">
                      <a:alpha val="43137"/>
                    </a:srgbClr>
                  </a:outerShdw>
                </a:effectLst>
                <a:latin typeface="Arial" pitchFamily="34" charset="0"/>
                <a:cs typeface="Arial" pitchFamily="34" charset="0"/>
                <a:sym typeface="Symbol" pitchFamily="18" charset="2"/>
              </a:rPr>
              <a:t>(X3 = HXLPE)</a:t>
            </a:r>
            <a:endParaRPr lang="fr-FR" sz="1400" dirty="0">
              <a:solidFill>
                <a:schemeClr val="tx2"/>
              </a:solidFill>
              <a:effectLst>
                <a:outerShdw blurRad="38100" dist="38100" dir="2700000" algn="tl">
                  <a:srgbClr val="000000">
                    <a:alpha val="43137"/>
                  </a:srgbClr>
                </a:outerShdw>
              </a:effectLst>
              <a:latin typeface="Arial" pitchFamily="34" charset="0"/>
              <a:cs typeface="Arial" pitchFamily="34" charset="0"/>
              <a:sym typeface="Symbol" pitchFamily="18" charset="2"/>
            </a:endParaRPr>
          </a:p>
        </p:txBody>
      </p:sp>
      <p:sp>
        <p:nvSpPr>
          <p:cNvPr id="3" name="Rectangle 2"/>
          <p:cNvSpPr/>
          <p:nvPr/>
        </p:nvSpPr>
        <p:spPr>
          <a:xfrm>
            <a:off x="186929" y="385515"/>
            <a:ext cx="2822971" cy="1692771"/>
          </a:xfrm>
          <a:prstGeom prst="rect">
            <a:avLst/>
          </a:prstGeom>
        </p:spPr>
        <p:txBody>
          <a:bodyPr wrap="square">
            <a:spAutoFit/>
          </a:bodyPr>
          <a:lstStyle/>
          <a:p>
            <a:r>
              <a:rPr lang="fr-FR" dirty="0">
                <a:solidFill>
                  <a:srgbClr val="FFFF00"/>
                </a:solidFill>
              </a:rPr>
              <a:t>First </a:t>
            </a:r>
            <a:r>
              <a:rPr lang="fr-FR" dirty="0" err="1">
                <a:solidFill>
                  <a:srgbClr val="FFFF00"/>
                </a:solidFill>
              </a:rPr>
              <a:t>results</a:t>
            </a:r>
            <a:r>
              <a:rPr lang="fr-FR" dirty="0">
                <a:solidFill>
                  <a:srgbClr val="FFFF00"/>
                </a:solidFill>
              </a:rPr>
              <a:t>  </a:t>
            </a:r>
          </a:p>
          <a:p>
            <a:r>
              <a:rPr lang="fr-FR" sz="8000" dirty="0">
                <a:solidFill>
                  <a:srgbClr val="FFFF00"/>
                </a:solidFill>
              </a:rPr>
              <a:t>ADM</a:t>
            </a:r>
          </a:p>
        </p:txBody>
      </p:sp>
    </p:spTree>
    <p:extLst>
      <p:ext uri="{BB962C8B-B14F-4D97-AF65-F5344CB8AC3E}">
        <p14:creationId xmlns:p14="http://schemas.microsoft.com/office/powerpoint/2010/main" val="1623991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811" name="Groupe 10"/>
          <p:cNvGrpSpPr>
            <a:grpSpLocks/>
          </p:cNvGrpSpPr>
          <p:nvPr/>
        </p:nvGrpSpPr>
        <p:grpSpPr bwMode="auto">
          <a:xfrm>
            <a:off x="100013" y="0"/>
            <a:ext cx="8912225" cy="1073150"/>
            <a:chOff x="99392" y="0"/>
            <a:chExt cx="8913424" cy="1073425"/>
          </a:xfrm>
        </p:grpSpPr>
        <p:pic>
          <p:nvPicPr>
            <p:cNvPr id="119818" name="Picture 3" descr="C:\Users\JAE\Pictures\ADM_STRYKER.jpg"/>
            <p:cNvPicPr>
              <a:picLocks noChangeAspect="1" noChangeArrowheads="1"/>
            </p:cNvPicPr>
            <p:nvPr/>
          </p:nvPicPr>
          <p:blipFill>
            <a:blip r:embed="rId3"/>
            <a:srcRect/>
            <a:stretch>
              <a:fillRect/>
            </a:stretch>
          </p:blipFill>
          <p:spPr bwMode="auto">
            <a:xfrm>
              <a:off x="3676517" y="89451"/>
              <a:ext cx="852036" cy="933441"/>
            </a:xfrm>
            <a:prstGeom prst="rect">
              <a:avLst/>
            </a:prstGeom>
            <a:noFill/>
            <a:ln w="9525">
              <a:noFill/>
              <a:miter lim="800000"/>
              <a:headEnd/>
              <a:tailEnd/>
            </a:ln>
          </p:spPr>
        </p:pic>
        <p:pic>
          <p:nvPicPr>
            <p:cNvPr id="119819" name="Picture 2" descr="HABookHaut"/>
            <p:cNvPicPr>
              <a:picLocks noChangeAspect="1" noChangeArrowheads="1"/>
            </p:cNvPicPr>
            <p:nvPr/>
          </p:nvPicPr>
          <p:blipFill>
            <a:blip r:embed="rId4"/>
            <a:srcRect l="5096" t="51482" r="25168"/>
            <a:stretch>
              <a:fillRect/>
            </a:stretch>
          </p:blipFill>
          <p:spPr bwMode="auto">
            <a:xfrm>
              <a:off x="103088" y="63340"/>
              <a:ext cx="2086096" cy="928694"/>
            </a:xfrm>
            <a:prstGeom prst="rect">
              <a:avLst/>
            </a:prstGeom>
            <a:noFill/>
            <a:ln w="9525">
              <a:noFill/>
              <a:miter lim="800000"/>
              <a:headEnd/>
              <a:tailEnd/>
            </a:ln>
          </p:spPr>
        </p:pic>
        <p:sp>
          <p:nvSpPr>
            <p:cNvPr id="119820" name="ZoneTexte 5"/>
            <p:cNvSpPr txBox="1">
              <a:spLocks noChangeArrowheads="1"/>
            </p:cNvSpPr>
            <p:nvPr/>
          </p:nvSpPr>
          <p:spPr bwMode="auto">
            <a:xfrm>
              <a:off x="1790306" y="11116"/>
              <a:ext cx="1920400" cy="1015923"/>
            </a:xfrm>
            <a:prstGeom prst="rect">
              <a:avLst/>
            </a:prstGeom>
            <a:noFill/>
            <a:ln w="9525">
              <a:noFill/>
              <a:miter lim="800000"/>
              <a:headEnd/>
              <a:tailEnd/>
            </a:ln>
          </p:spPr>
          <p:txBody>
            <a:bodyPr wrap="none">
              <a:prstTxWarp prst="textNoShape">
                <a:avLst/>
              </a:prstTxWarp>
              <a:spAutoFit/>
            </a:bodyPr>
            <a:lstStyle/>
            <a:p>
              <a:r>
                <a:rPr lang="fr-FR" sz="6000">
                  <a:solidFill>
                    <a:srgbClr val="FFFF00"/>
                  </a:solidFill>
                </a:rPr>
                <a:t>ADM</a:t>
              </a:r>
            </a:p>
          </p:txBody>
        </p:sp>
        <p:pic>
          <p:nvPicPr>
            <p:cNvPr id="119821" name="Picture 4" descr="C:\Users\JAE\Pictures\logo_OW.png"/>
            <p:cNvPicPr>
              <a:picLocks noChangeAspect="1" noChangeArrowheads="1"/>
            </p:cNvPicPr>
            <p:nvPr/>
          </p:nvPicPr>
          <p:blipFill>
            <a:blip r:embed="rId5"/>
            <a:srcRect/>
            <a:stretch>
              <a:fillRect/>
            </a:stretch>
          </p:blipFill>
          <p:spPr bwMode="auto">
            <a:xfrm>
              <a:off x="8215338" y="0"/>
              <a:ext cx="797478" cy="828676"/>
            </a:xfrm>
            <a:prstGeom prst="rect">
              <a:avLst/>
            </a:prstGeom>
            <a:noFill/>
            <a:ln w="9525">
              <a:noFill/>
              <a:miter lim="800000"/>
              <a:headEnd/>
              <a:tailEnd/>
            </a:ln>
          </p:spPr>
        </p:pic>
        <p:cxnSp>
          <p:nvCxnSpPr>
            <p:cNvPr id="9" name="Connecteur droit 8"/>
            <p:cNvCxnSpPr/>
            <p:nvPr/>
          </p:nvCxnSpPr>
          <p:spPr>
            <a:xfrm>
              <a:off x="99392" y="1073425"/>
              <a:ext cx="885626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19813" name="ZoneTexte 17"/>
          <p:cNvSpPr txBox="1">
            <a:spLocks noChangeArrowheads="1"/>
          </p:cNvSpPr>
          <p:nvPr/>
        </p:nvSpPr>
        <p:spPr bwMode="auto">
          <a:xfrm>
            <a:off x="5168900" y="527050"/>
            <a:ext cx="2039991" cy="523220"/>
          </a:xfrm>
          <a:prstGeom prst="rect">
            <a:avLst/>
          </a:prstGeom>
          <a:noFill/>
          <a:ln w="9525">
            <a:noFill/>
            <a:miter lim="800000"/>
            <a:headEnd/>
            <a:tailEnd/>
          </a:ln>
        </p:spPr>
        <p:txBody>
          <a:bodyPr wrap="none">
            <a:prstTxWarp prst="textNoShape">
              <a:avLst/>
            </a:prstTxWarp>
            <a:spAutoFit/>
          </a:bodyPr>
          <a:lstStyle/>
          <a:p>
            <a:r>
              <a:rPr lang="fr-FR" sz="2800" dirty="0" smtClean="0">
                <a:solidFill>
                  <a:srgbClr val="FFFF00"/>
                </a:solidFill>
              </a:rPr>
              <a:t>First </a:t>
            </a:r>
            <a:r>
              <a:rPr lang="fr-FR" sz="2800" dirty="0" err="1" smtClean="0">
                <a:solidFill>
                  <a:srgbClr val="FFFF00"/>
                </a:solidFill>
              </a:rPr>
              <a:t>results</a:t>
            </a:r>
            <a:endParaRPr lang="fr-FR" sz="2800" dirty="0">
              <a:solidFill>
                <a:srgbClr val="FFFF00"/>
              </a:solidFill>
            </a:endParaRPr>
          </a:p>
        </p:txBody>
      </p:sp>
      <p:sp>
        <p:nvSpPr>
          <p:cNvPr id="119814" name="ZoneTexte 23"/>
          <p:cNvSpPr txBox="1">
            <a:spLocks noChangeArrowheads="1"/>
          </p:cNvSpPr>
          <p:nvPr/>
        </p:nvSpPr>
        <p:spPr bwMode="auto">
          <a:xfrm>
            <a:off x="2193925" y="1816100"/>
            <a:ext cx="2676525" cy="1877437"/>
          </a:xfrm>
          <a:prstGeom prst="rect">
            <a:avLst/>
          </a:prstGeom>
          <a:solidFill>
            <a:schemeClr val="bg1"/>
          </a:solidFill>
          <a:ln w="9525">
            <a:noFill/>
            <a:miter lim="800000"/>
            <a:headEnd/>
            <a:tailEnd/>
          </a:ln>
        </p:spPr>
        <p:txBody>
          <a:bodyPr>
            <a:prstTxWarp prst="textNoShape">
              <a:avLst/>
            </a:prstTxWarp>
            <a:spAutoFit/>
          </a:bodyPr>
          <a:lstStyle/>
          <a:p>
            <a:pPr marL="179388" indent="-179388">
              <a:buFont typeface="Wingdings" charset="2"/>
              <a:buChar char="ü"/>
            </a:pPr>
            <a:r>
              <a:rPr lang="fr-FR" sz="1600" dirty="0" smtClean="0">
                <a:solidFill>
                  <a:srgbClr val="FFFFFF"/>
                </a:solidFill>
              </a:rPr>
              <a:t>248  </a:t>
            </a:r>
            <a:r>
              <a:rPr lang="fr-FR" sz="1600" dirty="0" err="1" smtClean="0">
                <a:solidFill>
                  <a:srgbClr val="FFFFFF"/>
                </a:solidFill>
              </a:rPr>
              <a:t>survival</a:t>
            </a:r>
            <a:r>
              <a:rPr lang="fr-FR" sz="1600" dirty="0" smtClean="0">
                <a:solidFill>
                  <a:srgbClr val="FFFFFF"/>
                </a:solidFill>
              </a:rPr>
              <a:t> (95,76</a:t>
            </a:r>
            <a:r>
              <a:rPr lang="fr-FR" sz="1600" dirty="0">
                <a:solidFill>
                  <a:srgbClr val="FFFFFF"/>
                </a:solidFill>
              </a:rPr>
              <a:t>%)</a:t>
            </a:r>
          </a:p>
          <a:p>
            <a:pPr marL="179388" indent="-179388">
              <a:buFont typeface="Wingdings" charset="2"/>
              <a:buChar char="ü"/>
            </a:pPr>
            <a:r>
              <a:rPr lang="fr-FR" sz="1600" dirty="0">
                <a:solidFill>
                  <a:srgbClr val="FFFFFF"/>
                </a:solidFill>
              </a:rPr>
              <a:t>6</a:t>
            </a:r>
            <a:r>
              <a:rPr lang="fr-FR" sz="1600" dirty="0" smtClean="0">
                <a:solidFill>
                  <a:srgbClr val="FFFFFF"/>
                </a:solidFill>
              </a:rPr>
              <a:t> </a:t>
            </a:r>
            <a:r>
              <a:rPr lang="fr-FR" sz="1600" dirty="0" err="1" smtClean="0">
                <a:solidFill>
                  <a:srgbClr val="FFFFFF"/>
                </a:solidFill>
              </a:rPr>
              <a:t>lost</a:t>
            </a:r>
            <a:r>
              <a:rPr lang="fr-FR" sz="1600" dirty="0" smtClean="0">
                <a:solidFill>
                  <a:srgbClr val="FFFFFF"/>
                </a:solidFill>
              </a:rPr>
              <a:t> of </a:t>
            </a:r>
            <a:r>
              <a:rPr lang="fr-FR" sz="1600" dirty="0" err="1" smtClean="0">
                <a:solidFill>
                  <a:srgbClr val="FFFFFF"/>
                </a:solidFill>
              </a:rPr>
              <a:t>follow</a:t>
            </a:r>
            <a:r>
              <a:rPr lang="fr-FR" sz="1600" dirty="0" smtClean="0">
                <a:solidFill>
                  <a:srgbClr val="FFFFFF"/>
                </a:solidFill>
              </a:rPr>
              <a:t> up </a:t>
            </a:r>
          </a:p>
          <a:p>
            <a:r>
              <a:rPr lang="fr-FR" sz="1600" dirty="0">
                <a:solidFill>
                  <a:srgbClr val="FFFFFF"/>
                </a:solidFill>
              </a:rPr>
              <a:t>	</a:t>
            </a:r>
            <a:r>
              <a:rPr lang="fr-FR" sz="1600" dirty="0" smtClean="0">
                <a:solidFill>
                  <a:srgbClr val="FFFFFF"/>
                </a:solidFill>
              </a:rPr>
              <a:t>(2,32 %)</a:t>
            </a:r>
            <a:endParaRPr lang="fr-FR" sz="1600" dirty="0">
              <a:solidFill>
                <a:srgbClr val="FFFFFF"/>
              </a:solidFill>
            </a:endParaRPr>
          </a:p>
          <a:p>
            <a:pPr marL="179388" indent="-179388">
              <a:buFont typeface="Wingdings" charset="2"/>
              <a:buChar char="ü"/>
            </a:pPr>
            <a:r>
              <a:rPr lang="fr-FR" sz="1600" dirty="0" smtClean="0">
                <a:solidFill>
                  <a:srgbClr val="FFFFFF"/>
                </a:solidFill>
              </a:rPr>
              <a:t>5 </a:t>
            </a:r>
            <a:r>
              <a:rPr lang="fr-FR" sz="1600" dirty="0" err="1" smtClean="0">
                <a:solidFill>
                  <a:srgbClr val="FFFFFF"/>
                </a:solidFill>
              </a:rPr>
              <a:t>deceased</a:t>
            </a:r>
            <a:endParaRPr lang="fr-FR" sz="1600" dirty="0">
              <a:solidFill>
                <a:srgbClr val="FFFFFF"/>
              </a:solidFill>
            </a:endParaRPr>
          </a:p>
          <a:p>
            <a:pPr marL="179388" indent="-179388">
              <a:buFont typeface="Wingdings" charset="2"/>
              <a:buChar char="ü"/>
            </a:pPr>
            <a:r>
              <a:rPr lang="fr-FR" sz="1600" dirty="0">
                <a:solidFill>
                  <a:srgbClr val="FFFFFF"/>
                </a:solidFill>
              </a:rPr>
              <a:t>1 </a:t>
            </a:r>
            <a:r>
              <a:rPr lang="fr-FR" sz="1600" dirty="0" err="1" smtClean="0">
                <a:solidFill>
                  <a:srgbClr val="FFFFFF"/>
                </a:solidFill>
              </a:rPr>
              <a:t>failure</a:t>
            </a:r>
            <a:r>
              <a:rPr lang="fr-FR" sz="1600" dirty="0" smtClean="0">
                <a:solidFill>
                  <a:srgbClr val="FFFFFF"/>
                </a:solidFill>
              </a:rPr>
              <a:t> (0,29%</a:t>
            </a:r>
            <a:r>
              <a:rPr lang="fr-FR" sz="1600" dirty="0">
                <a:solidFill>
                  <a:srgbClr val="FFFFFF"/>
                </a:solidFill>
              </a:rPr>
              <a:t>) :</a:t>
            </a:r>
          </a:p>
          <a:p>
            <a:pPr marL="357188" lvl="1" indent="-177800">
              <a:buFont typeface="Courier New" charset="0"/>
              <a:buChar char="o"/>
            </a:pPr>
            <a:r>
              <a:rPr lang="fr-FR" sz="1200" dirty="0" err="1" smtClean="0">
                <a:solidFill>
                  <a:srgbClr val="FFFFFF"/>
                </a:solidFill>
              </a:rPr>
              <a:t>Revision</a:t>
            </a:r>
            <a:r>
              <a:rPr lang="fr-FR" sz="1200" dirty="0" smtClean="0">
                <a:solidFill>
                  <a:srgbClr val="FFFFFF"/>
                </a:solidFill>
              </a:rPr>
              <a:t> for acetabular protrusion on </a:t>
            </a:r>
            <a:r>
              <a:rPr lang="fr-FR" sz="1200" dirty="0" err="1" smtClean="0">
                <a:solidFill>
                  <a:srgbClr val="FFFFFF"/>
                </a:solidFill>
              </a:rPr>
              <a:t>extreme</a:t>
            </a:r>
            <a:r>
              <a:rPr lang="fr-FR" sz="1200" dirty="0" smtClean="0">
                <a:solidFill>
                  <a:srgbClr val="FFFFFF"/>
                </a:solidFill>
              </a:rPr>
              <a:t> </a:t>
            </a:r>
            <a:r>
              <a:rPr lang="fr-FR" sz="1200" dirty="0" err="1" smtClean="0">
                <a:solidFill>
                  <a:srgbClr val="FFFFFF"/>
                </a:solidFill>
              </a:rPr>
              <a:t>porotic</a:t>
            </a:r>
            <a:r>
              <a:rPr lang="fr-FR" sz="1200" dirty="0" smtClean="0">
                <a:solidFill>
                  <a:srgbClr val="FFFFFF"/>
                </a:solidFill>
              </a:rPr>
              <a:t> </a:t>
            </a:r>
            <a:r>
              <a:rPr lang="fr-FR" sz="1200" dirty="0" err="1" smtClean="0">
                <a:solidFill>
                  <a:srgbClr val="FFFFFF"/>
                </a:solidFill>
              </a:rPr>
              <a:t>bone</a:t>
            </a:r>
            <a:r>
              <a:rPr lang="fr-FR" sz="1200" dirty="0" smtClean="0">
                <a:solidFill>
                  <a:srgbClr val="FFFFFF"/>
                </a:solidFill>
              </a:rPr>
              <a:t>, in Parkinson patient</a:t>
            </a:r>
            <a:endParaRPr lang="fr-FR" sz="1200" dirty="0">
              <a:solidFill>
                <a:srgbClr val="FFFFFF"/>
              </a:solidFill>
            </a:endParaRPr>
          </a:p>
        </p:txBody>
      </p:sp>
      <p:sp>
        <p:nvSpPr>
          <p:cNvPr id="25" name="ZoneTexte 24"/>
          <p:cNvSpPr txBox="1"/>
          <p:nvPr/>
        </p:nvSpPr>
        <p:spPr>
          <a:xfrm>
            <a:off x="4995863" y="4691458"/>
            <a:ext cx="3740150" cy="1200329"/>
          </a:xfrm>
          <a:prstGeom prst="rect">
            <a:avLst/>
          </a:prstGeom>
          <a:solidFill>
            <a:schemeClr val="bg1"/>
          </a:solidFill>
        </p:spPr>
        <p:txBody>
          <a:bodyPr>
            <a:prstTxWarp prst="textNoShape">
              <a:avLst/>
            </a:prstTxWarp>
            <a:spAutoFit/>
          </a:bodyPr>
          <a:lstStyle/>
          <a:p>
            <a:pPr marL="357188" indent="-357188">
              <a:defRPr/>
            </a:pPr>
            <a:r>
              <a:rPr lang="fr-FR" sz="1800" dirty="0" smtClean="0">
                <a:solidFill>
                  <a:srgbClr val="FFFFFF"/>
                </a:solidFill>
                <a:effectLst>
                  <a:outerShdw blurRad="38100" dist="38100" dir="2700000" algn="tl">
                    <a:srgbClr val="000000"/>
                  </a:outerShdw>
                </a:effectLst>
              </a:rPr>
              <a:t>Dislocation = 0</a:t>
            </a:r>
            <a:endParaRPr lang="fr-FR" sz="1800" dirty="0">
              <a:solidFill>
                <a:srgbClr val="FFFFFF"/>
              </a:solidFill>
              <a:effectLst>
                <a:outerShdw blurRad="38100" dist="38100" dir="2700000" algn="tl">
                  <a:srgbClr val="000000"/>
                </a:outerShdw>
              </a:effectLst>
            </a:endParaRPr>
          </a:p>
          <a:p>
            <a:pPr marL="357188" indent="-357188">
              <a:defRPr/>
            </a:pPr>
            <a:r>
              <a:rPr lang="fr-FR" sz="1800" dirty="0">
                <a:solidFill>
                  <a:srgbClr val="FFFFFF"/>
                </a:solidFill>
                <a:effectLst>
                  <a:outerShdw blurRad="38100" dist="38100" dir="2700000" algn="tl">
                    <a:srgbClr val="000000"/>
                  </a:outerShdw>
                </a:effectLst>
              </a:rPr>
              <a:t>P</a:t>
            </a:r>
            <a:r>
              <a:rPr lang="fr-FR" sz="1800" dirty="0" smtClean="0">
                <a:solidFill>
                  <a:srgbClr val="FFFFFF"/>
                </a:solidFill>
                <a:effectLst>
                  <a:outerShdw blurRad="38100" dist="38100" dir="2700000" algn="tl">
                    <a:srgbClr val="000000"/>
                  </a:outerShdw>
                </a:effectLst>
              </a:rPr>
              <a:t>er</a:t>
            </a:r>
            <a:r>
              <a:rPr lang="fr-FR" sz="1800" dirty="0">
                <a:solidFill>
                  <a:srgbClr val="FFFFFF"/>
                </a:solidFill>
                <a:effectLst>
                  <a:outerShdw blurRad="38100" dist="38100" dir="2700000" algn="tl">
                    <a:srgbClr val="000000"/>
                  </a:outerShdw>
                </a:effectLst>
              </a:rPr>
              <a:t>-</a:t>
            </a:r>
            <a:r>
              <a:rPr lang="fr-FR" sz="1800" dirty="0" smtClean="0">
                <a:solidFill>
                  <a:srgbClr val="FFFFFF"/>
                </a:solidFill>
                <a:effectLst>
                  <a:outerShdw blurRad="38100" dist="38100" dir="2700000" algn="tl">
                    <a:srgbClr val="000000"/>
                  </a:outerShdw>
                </a:effectLst>
              </a:rPr>
              <a:t>op  Complications= </a:t>
            </a:r>
            <a:r>
              <a:rPr lang="fr-FR" sz="1800" dirty="0">
                <a:solidFill>
                  <a:srgbClr val="FFFFFF"/>
                </a:solidFill>
                <a:effectLst>
                  <a:outerShdw blurRad="38100" dist="38100" dir="2700000" algn="tl">
                    <a:srgbClr val="000000"/>
                  </a:outerShdw>
                </a:effectLst>
              </a:rPr>
              <a:t>0</a:t>
            </a:r>
          </a:p>
          <a:p>
            <a:pPr marL="357188" indent="-357188">
              <a:defRPr/>
            </a:pPr>
            <a:r>
              <a:rPr lang="fr-FR" sz="1800" dirty="0" err="1" smtClean="0">
                <a:solidFill>
                  <a:srgbClr val="FFFFFF"/>
                </a:solidFill>
                <a:effectLst>
                  <a:outerShdw blurRad="38100" dist="38100" dir="2700000" algn="tl">
                    <a:srgbClr val="000000"/>
                  </a:outerShdw>
                </a:effectLst>
              </a:rPr>
              <a:t>Cup</a:t>
            </a:r>
            <a:r>
              <a:rPr lang="fr-FR" sz="1800" dirty="0" smtClean="0">
                <a:solidFill>
                  <a:srgbClr val="FFFFFF"/>
                </a:solidFill>
                <a:effectLst>
                  <a:outerShdw blurRad="38100" dist="38100" dir="2700000" algn="tl">
                    <a:srgbClr val="000000"/>
                  </a:outerShdw>
                </a:effectLst>
              </a:rPr>
              <a:t> Ostéo</a:t>
            </a:r>
            <a:r>
              <a:rPr lang="fr-FR" sz="1800" dirty="0">
                <a:solidFill>
                  <a:srgbClr val="FFFFFF"/>
                </a:solidFill>
                <a:effectLst>
                  <a:outerShdw blurRad="38100" dist="38100" dir="2700000" algn="tl">
                    <a:srgbClr val="000000"/>
                  </a:outerShdw>
                </a:effectLst>
              </a:rPr>
              <a:t>-intégration </a:t>
            </a:r>
            <a:r>
              <a:rPr lang="fr-FR" sz="1800" dirty="0" smtClean="0">
                <a:solidFill>
                  <a:srgbClr val="FFFFFF"/>
                </a:solidFill>
                <a:effectLst>
                  <a:outerShdw blurRad="38100" dist="38100" dir="2700000" algn="tl">
                    <a:srgbClr val="000000"/>
                  </a:outerShdw>
                </a:effectLst>
              </a:rPr>
              <a:t>= </a:t>
            </a:r>
            <a:r>
              <a:rPr lang="fr-FR" sz="1800" dirty="0">
                <a:solidFill>
                  <a:srgbClr val="FFFFFF"/>
                </a:solidFill>
                <a:effectLst>
                  <a:outerShdw blurRad="38100" dist="38100" dir="2700000" algn="tl">
                    <a:srgbClr val="000000"/>
                  </a:outerShdw>
                </a:effectLst>
              </a:rPr>
              <a:t>100%</a:t>
            </a:r>
          </a:p>
          <a:p>
            <a:pPr marL="357188" indent="-357188">
              <a:defRPr/>
            </a:pPr>
            <a:r>
              <a:rPr lang="fr-FR" sz="1800" dirty="0" smtClean="0">
                <a:solidFill>
                  <a:srgbClr val="FFFFFF"/>
                </a:solidFill>
                <a:effectLst>
                  <a:outerShdw blurRad="38100" dist="38100" dir="2700000" algn="tl">
                    <a:srgbClr val="000000"/>
                  </a:outerShdw>
                </a:effectLst>
              </a:rPr>
              <a:t>Ilio-psoas </a:t>
            </a:r>
            <a:r>
              <a:rPr lang="fr-FR" sz="1800" dirty="0" err="1" smtClean="0">
                <a:solidFill>
                  <a:srgbClr val="FFFFFF"/>
                </a:solidFill>
                <a:effectLst>
                  <a:outerShdw blurRad="38100" dist="38100" dir="2700000" algn="tl">
                    <a:srgbClr val="000000"/>
                  </a:outerShdw>
                </a:effectLst>
              </a:rPr>
              <a:t>impigment</a:t>
            </a:r>
            <a:r>
              <a:rPr lang="fr-FR" sz="1800" dirty="0">
                <a:solidFill>
                  <a:srgbClr val="FFFFFF"/>
                </a:solidFill>
                <a:effectLst>
                  <a:outerShdw blurRad="38100" dist="38100" dir="2700000" algn="tl">
                    <a:srgbClr val="000000"/>
                  </a:outerShdw>
                </a:effectLst>
              </a:rPr>
              <a:t> </a:t>
            </a:r>
            <a:r>
              <a:rPr lang="fr-FR" sz="1800" dirty="0" smtClean="0">
                <a:solidFill>
                  <a:srgbClr val="FFFFFF"/>
                </a:solidFill>
                <a:effectLst>
                  <a:outerShdw blurRad="38100" dist="38100" dir="2700000" algn="tl">
                    <a:srgbClr val="000000"/>
                  </a:outerShdw>
                </a:effectLst>
              </a:rPr>
              <a:t>= 0</a:t>
            </a:r>
            <a:endParaRPr lang="fr-FR" sz="1800" dirty="0">
              <a:solidFill>
                <a:srgbClr val="FFFFFF"/>
              </a:solidFill>
              <a:effectLst>
                <a:outerShdw blurRad="38100" dist="38100" dir="2700000" algn="tl">
                  <a:srgbClr val="000000"/>
                </a:outerShdw>
              </a:effectLst>
            </a:endParaRPr>
          </a:p>
        </p:txBody>
      </p:sp>
      <p:cxnSp>
        <p:nvCxnSpPr>
          <p:cNvPr id="27" name="Connecteur droit 26"/>
          <p:cNvCxnSpPr/>
          <p:nvPr/>
        </p:nvCxnSpPr>
        <p:spPr>
          <a:xfrm rot="5400000">
            <a:off x="2519362" y="3911601"/>
            <a:ext cx="458152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9817" name="Picture 3"/>
          <p:cNvPicPr>
            <a:picLocks noChangeAspect="1" noChangeArrowheads="1"/>
          </p:cNvPicPr>
          <p:nvPr/>
        </p:nvPicPr>
        <p:blipFill>
          <a:blip r:embed="rId6"/>
          <a:srcRect/>
          <a:stretch>
            <a:fillRect/>
          </a:stretch>
        </p:blipFill>
        <p:spPr bwMode="auto">
          <a:xfrm>
            <a:off x="5842000" y="1473200"/>
            <a:ext cx="2609850" cy="2857500"/>
          </a:xfrm>
          <a:prstGeom prst="rect">
            <a:avLst/>
          </a:prstGeom>
          <a:noFill/>
          <a:ln w="9525">
            <a:noFill/>
            <a:miter lim="800000"/>
            <a:headEnd/>
            <a:tailEnd/>
          </a:ln>
        </p:spPr>
      </p:pic>
      <p:graphicFrame>
        <p:nvGraphicFramePr>
          <p:cNvPr id="19" name="Graphique 18"/>
          <p:cNvGraphicFramePr>
            <a:graphicFrameLocks/>
          </p:cNvGraphicFramePr>
          <p:nvPr>
            <p:extLst>
              <p:ext uri="{D42A27DB-BD31-4B8C-83A1-F6EECF244321}">
                <p14:modId xmlns:p14="http://schemas.microsoft.com/office/powerpoint/2010/main" val="2019744750"/>
              </p:ext>
            </p:extLst>
          </p:nvPr>
        </p:nvGraphicFramePr>
        <p:xfrm>
          <a:off x="297447" y="1473200"/>
          <a:ext cx="4231131" cy="472916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934665425"/>
      </p:ext>
    </p:ext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7" name="Groupe 10"/>
          <p:cNvGrpSpPr>
            <a:grpSpLocks/>
          </p:cNvGrpSpPr>
          <p:nvPr/>
        </p:nvGrpSpPr>
        <p:grpSpPr bwMode="auto">
          <a:xfrm>
            <a:off x="100013" y="0"/>
            <a:ext cx="8912225" cy="1073150"/>
            <a:chOff x="99392" y="0"/>
            <a:chExt cx="8913424" cy="1073425"/>
          </a:xfrm>
        </p:grpSpPr>
        <p:pic>
          <p:nvPicPr>
            <p:cNvPr id="115725" name="Picture 3" descr="C:\Users\JAE\Pictures\ADM_STRYKER.jpg"/>
            <p:cNvPicPr>
              <a:picLocks noChangeAspect="1" noChangeArrowheads="1"/>
            </p:cNvPicPr>
            <p:nvPr/>
          </p:nvPicPr>
          <p:blipFill>
            <a:blip r:embed="rId4"/>
            <a:srcRect/>
            <a:stretch>
              <a:fillRect/>
            </a:stretch>
          </p:blipFill>
          <p:spPr bwMode="auto">
            <a:xfrm>
              <a:off x="3676517" y="89451"/>
              <a:ext cx="852036" cy="933441"/>
            </a:xfrm>
            <a:prstGeom prst="rect">
              <a:avLst/>
            </a:prstGeom>
            <a:noFill/>
            <a:ln w="9525">
              <a:noFill/>
              <a:miter lim="800000"/>
              <a:headEnd/>
              <a:tailEnd/>
            </a:ln>
          </p:spPr>
        </p:pic>
        <p:pic>
          <p:nvPicPr>
            <p:cNvPr id="115726" name="Picture 2" descr="HABookHaut"/>
            <p:cNvPicPr>
              <a:picLocks noChangeAspect="1" noChangeArrowheads="1"/>
            </p:cNvPicPr>
            <p:nvPr/>
          </p:nvPicPr>
          <p:blipFill>
            <a:blip r:embed="rId5"/>
            <a:srcRect l="5096" t="51482" r="25168"/>
            <a:stretch>
              <a:fillRect/>
            </a:stretch>
          </p:blipFill>
          <p:spPr bwMode="auto">
            <a:xfrm>
              <a:off x="103088" y="63340"/>
              <a:ext cx="3579773" cy="928694"/>
            </a:xfrm>
            <a:prstGeom prst="rect">
              <a:avLst/>
            </a:prstGeom>
            <a:noFill/>
            <a:ln w="9525">
              <a:noFill/>
              <a:miter lim="800000"/>
              <a:headEnd/>
              <a:tailEnd/>
            </a:ln>
          </p:spPr>
        </p:pic>
        <p:sp>
          <p:nvSpPr>
            <p:cNvPr id="115727" name="ZoneTexte 5"/>
            <p:cNvSpPr txBox="1">
              <a:spLocks noChangeArrowheads="1"/>
            </p:cNvSpPr>
            <p:nvPr/>
          </p:nvSpPr>
          <p:spPr bwMode="auto">
            <a:xfrm>
              <a:off x="1790306" y="11116"/>
              <a:ext cx="1921133" cy="1016260"/>
            </a:xfrm>
            <a:prstGeom prst="rect">
              <a:avLst/>
            </a:prstGeom>
            <a:noFill/>
            <a:ln w="9525">
              <a:noFill/>
              <a:miter lim="800000"/>
              <a:headEnd/>
              <a:tailEnd/>
            </a:ln>
          </p:spPr>
          <p:txBody>
            <a:bodyPr wrap="none">
              <a:prstTxWarp prst="textNoShape">
                <a:avLst/>
              </a:prstTxWarp>
              <a:spAutoFit/>
            </a:bodyPr>
            <a:lstStyle/>
            <a:p>
              <a:r>
                <a:rPr lang="fr-FR" sz="6000">
                  <a:solidFill>
                    <a:srgbClr val="FFFF00"/>
                  </a:solidFill>
                </a:rPr>
                <a:t>ADM</a:t>
              </a:r>
            </a:p>
          </p:txBody>
        </p:sp>
        <p:pic>
          <p:nvPicPr>
            <p:cNvPr id="115728" name="Picture 4" descr="C:\Users\JAE\Pictures\logo_OW.png"/>
            <p:cNvPicPr>
              <a:picLocks noChangeAspect="1" noChangeArrowheads="1"/>
            </p:cNvPicPr>
            <p:nvPr/>
          </p:nvPicPr>
          <p:blipFill>
            <a:blip r:embed="rId6"/>
            <a:srcRect/>
            <a:stretch>
              <a:fillRect/>
            </a:stretch>
          </p:blipFill>
          <p:spPr bwMode="auto">
            <a:xfrm>
              <a:off x="8215338" y="0"/>
              <a:ext cx="797478" cy="828676"/>
            </a:xfrm>
            <a:prstGeom prst="rect">
              <a:avLst/>
            </a:prstGeom>
            <a:noFill/>
            <a:ln w="9525">
              <a:noFill/>
              <a:miter lim="800000"/>
              <a:headEnd/>
              <a:tailEnd/>
            </a:ln>
          </p:spPr>
        </p:pic>
        <p:cxnSp>
          <p:nvCxnSpPr>
            <p:cNvPr id="9" name="Connecteur droit 8"/>
            <p:cNvCxnSpPr/>
            <p:nvPr/>
          </p:nvCxnSpPr>
          <p:spPr>
            <a:xfrm>
              <a:off x="99392" y="1073425"/>
              <a:ext cx="885626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115714" name="Graphique 6"/>
          <p:cNvGraphicFramePr>
            <a:graphicFrameLocks/>
          </p:cNvGraphicFramePr>
          <p:nvPr>
            <p:extLst>
              <p:ext uri="{D42A27DB-BD31-4B8C-83A1-F6EECF244321}">
                <p14:modId xmlns:p14="http://schemas.microsoft.com/office/powerpoint/2010/main" val="1476466899"/>
              </p:ext>
            </p:extLst>
          </p:nvPr>
        </p:nvGraphicFramePr>
        <p:xfrm>
          <a:off x="290513" y="1068388"/>
          <a:ext cx="4356100" cy="3022600"/>
        </p:xfrm>
        <a:graphic>
          <a:graphicData uri="http://schemas.openxmlformats.org/presentationml/2006/ole">
            <mc:AlternateContent xmlns:mc="http://schemas.openxmlformats.org/markup-compatibility/2006">
              <mc:Choice xmlns:v="urn:schemas-microsoft-com:vml" Requires="v">
                <p:oleObj spid="_x0000_s116246" name="Feuille de calcul" r:id="rId7" imgW="4356100" imgH="3022600" progId="Excel.Sheet.8">
                  <p:embed/>
                </p:oleObj>
              </mc:Choice>
              <mc:Fallback>
                <p:oleObj name="Feuille de calcul" r:id="rId7" imgW="4356100" imgH="3022600" progId="Excel.Sheet.8">
                  <p:embed/>
                  <p:pic>
                    <p:nvPicPr>
                      <p:cNvPr id="0" name="Picture 211"/>
                      <p:cNvPicPr>
                        <a:picLocks noChangeArrowheads="1"/>
                      </p:cNvPicPr>
                      <p:nvPr/>
                    </p:nvPicPr>
                    <p:blipFill>
                      <a:blip r:embed="rId8"/>
                      <a:srcRect/>
                      <a:stretch>
                        <a:fillRect/>
                      </a:stretch>
                    </p:blipFill>
                    <p:spPr bwMode="auto">
                      <a:xfrm>
                        <a:off x="290513" y="1068388"/>
                        <a:ext cx="4356100" cy="302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5715" name="Object 3"/>
          <p:cNvGraphicFramePr>
            <a:graphicFrameLocks/>
          </p:cNvGraphicFramePr>
          <p:nvPr>
            <p:extLst>
              <p:ext uri="{D42A27DB-BD31-4B8C-83A1-F6EECF244321}">
                <p14:modId xmlns:p14="http://schemas.microsoft.com/office/powerpoint/2010/main" val="2633315777"/>
              </p:ext>
            </p:extLst>
          </p:nvPr>
        </p:nvGraphicFramePr>
        <p:xfrm>
          <a:off x="4457700" y="1187450"/>
          <a:ext cx="4221163" cy="2770188"/>
        </p:xfrm>
        <a:graphic>
          <a:graphicData uri="http://schemas.openxmlformats.org/presentationml/2006/ole">
            <mc:AlternateContent xmlns:mc="http://schemas.openxmlformats.org/markup-compatibility/2006">
              <mc:Choice xmlns:v="urn:schemas-microsoft-com:vml" Requires="v">
                <p:oleObj spid="_x0000_s116247" name="Feuille de calcul" r:id="rId9" imgW="4216400" imgH="2768600" progId="Excel.Sheet.8">
                  <p:embed/>
                </p:oleObj>
              </mc:Choice>
              <mc:Fallback>
                <p:oleObj name="Feuille de calcul" r:id="rId9" imgW="4216400" imgH="2768600" progId="Excel.Sheet.8">
                  <p:embed/>
                  <p:pic>
                    <p:nvPicPr>
                      <p:cNvPr id="0" name="Picture 212"/>
                      <p:cNvPicPr>
                        <a:picLocks noChangeArrowheads="1"/>
                      </p:cNvPicPr>
                      <p:nvPr/>
                    </p:nvPicPr>
                    <p:blipFill>
                      <a:blip r:embed="rId10"/>
                      <a:srcRect/>
                      <a:stretch>
                        <a:fillRect/>
                      </a:stretch>
                    </p:blipFill>
                    <p:spPr bwMode="auto">
                      <a:xfrm>
                        <a:off x="4457700" y="1187450"/>
                        <a:ext cx="4221163" cy="2770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ZoneTexte 15"/>
          <p:cNvSpPr txBox="1"/>
          <p:nvPr/>
        </p:nvSpPr>
        <p:spPr>
          <a:xfrm>
            <a:off x="896938" y="1195388"/>
            <a:ext cx="672029" cy="369332"/>
          </a:xfrm>
          <a:prstGeom prst="rect">
            <a:avLst/>
          </a:prstGeom>
          <a:solidFill>
            <a:schemeClr val="bg1"/>
          </a:solidFill>
        </p:spPr>
        <p:txBody>
          <a:bodyPr wrap="none">
            <a:prstTxWarp prst="textNoShape">
              <a:avLst/>
            </a:prstTxWarp>
            <a:spAutoFit/>
          </a:bodyPr>
          <a:lstStyle/>
          <a:p>
            <a:pPr>
              <a:defRPr/>
            </a:pPr>
            <a:r>
              <a:rPr lang="fr-FR" sz="1800" dirty="0" smtClean="0">
                <a:solidFill>
                  <a:srgbClr val="FFFFFF"/>
                </a:solidFill>
                <a:effectLst>
                  <a:outerShdw blurRad="38100" dist="38100" dir="2700000" algn="tl">
                    <a:srgbClr val="000000"/>
                  </a:outerShdw>
                </a:effectLst>
              </a:rPr>
              <a:t>HHS</a:t>
            </a:r>
            <a:endParaRPr lang="fr-FR" sz="1800" dirty="0">
              <a:latin typeface="Calibri" charset="0"/>
            </a:endParaRPr>
          </a:p>
        </p:txBody>
      </p:sp>
      <p:sp>
        <p:nvSpPr>
          <p:cNvPr id="17" name="ZoneTexte 16"/>
          <p:cNvSpPr txBox="1"/>
          <p:nvPr/>
        </p:nvSpPr>
        <p:spPr>
          <a:xfrm>
            <a:off x="5303838" y="1195388"/>
            <a:ext cx="684878" cy="369332"/>
          </a:xfrm>
          <a:prstGeom prst="rect">
            <a:avLst/>
          </a:prstGeom>
          <a:solidFill>
            <a:schemeClr val="bg1"/>
          </a:solidFill>
        </p:spPr>
        <p:txBody>
          <a:bodyPr wrap="none">
            <a:prstTxWarp prst="textNoShape">
              <a:avLst/>
            </a:prstTxWarp>
            <a:spAutoFit/>
          </a:bodyPr>
          <a:lstStyle/>
          <a:p>
            <a:pPr>
              <a:defRPr/>
            </a:pPr>
            <a:r>
              <a:rPr lang="fr-FR" sz="1800" dirty="0" smtClean="0">
                <a:solidFill>
                  <a:srgbClr val="FFFFFF"/>
                </a:solidFill>
                <a:effectLst>
                  <a:outerShdw blurRad="38100" dist="38100" dir="2700000" algn="tl">
                    <a:srgbClr val="000000"/>
                  </a:outerShdw>
                </a:effectLst>
              </a:rPr>
              <a:t>PMA</a:t>
            </a:r>
            <a:endParaRPr lang="fr-FR" sz="1800" dirty="0">
              <a:solidFill>
                <a:srgbClr val="FFFFFF"/>
              </a:solidFill>
              <a:latin typeface="Calibri" charset="0"/>
            </a:endParaRPr>
          </a:p>
        </p:txBody>
      </p:sp>
      <p:sp>
        <p:nvSpPr>
          <p:cNvPr id="115720" name="ZoneTexte 17"/>
          <p:cNvSpPr txBox="1">
            <a:spLocks noChangeArrowheads="1"/>
          </p:cNvSpPr>
          <p:nvPr/>
        </p:nvSpPr>
        <p:spPr bwMode="auto">
          <a:xfrm>
            <a:off x="5168900" y="527050"/>
            <a:ext cx="2219528" cy="523220"/>
          </a:xfrm>
          <a:prstGeom prst="rect">
            <a:avLst/>
          </a:prstGeom>
          <a:noFill/>
          <a:ln w="9525">
            <a:noFill/>
            <a:miter lim="800000"/>
            <a:headEnd/>
            <a:tailEnd/>
          </a:ln>
        </p:spPr>
        <p:txBody>
          <a:bodyPr wrap="none">
            <a:prstTxWarp prst="textNoShape">
              <a:avLst/>
            </a:prstTxWarp>
            <a:spAutoFit/>
          </a:bodyPr>
          <a:lstStyle/>
          <a:p>
            <a:r>
              <a:rPr lang="fr-FR" sz="2800" dirty="0" smtClean="0">
                <a:solidFill>
                  <a:srgbClr val="FFFF00"/>
                </a:solidFill>
              </a:rPr>
              <a:t>Firsts </a:t>
            </a:r>
            <a:r>
              <a:rPr lang="fr-FR" sz="2800" dirty="0" err="1" smtClean="0">
                <a:solidFill>
                  <a:srgbClr val="FFFF00"/>
                </a:solidFill>
              </a:rPr>
              <a:t>results</a:t>
            </a:r>
            <a:endParaRPr lang="fr-FR" sz="2800" dirty="0">
              <a:solidFill>
                <a:srgbClr val="FFFF00"/>
              </a:solidFill>
            </a:endParaRPr>
          </a:p>
        </p:txBody>
      </p:sp>
      <p:graphicFrame>
        <p:nvGraphicFramePr>
          <p:cNvPr id="115716" name="Object 4"/>
          <p:cNvGraphicFramePr>
            <a:graphicFrameLocks/>
          </p:cNvGraphicFramePr>
          <p:nvPr>
            <p:extLst>
              <p:ext uri="{D42A27DB-BD31-4B8C-83A1-F6EECF244321}">
                <p14:modId xmlns:p14="http://schemas.microsoft.com/office/powerpoint/2010/main" val="602566830"/>
              </p:ext>
            </p:extLst>
          </p:nvPr>
        </p:nvGraphicFramePr>
        <p:xfrm>
          <a:off x="2466975" y="3786188"/>
          <a:ext cx="4076700" cy="3073400"/>
        </p:xfrm>
        <a:graphic>
          <a:graphicData uri="http://schemas.openxmlformats.org/presentationml/2006/ole">
            <mc:AlternateContent xmlns:mc="http://schemas.openxmlformats.org/markup-compatibility/2006">
              <mc:Choice xmlns:v="urn:schemas-microsoft-com:vml" Requires="v">
                <p:oleObj spid="_x0000_s116248" name="Feuille de calcul" r:id="rId11" imgW="4076700" imgH="3073400" progId="Excel.Sheet.8">
                  <p:embed/>
                </p:oleObj>
              </mc:Choice>
              <mc:Fallback>
                <p:oleObj name="Feuille de calcul" r:id="rId11" imgW="4076700" imgH="3073400" progId="Excel.Sheet.8">
                  <p:embed/>
                  <p:pic>
                    <p:nvPicPr>
                      <p:cNvPr id="0" name="Picture 213"/>
                      <p:cNvPicPr>
                        <a:picLocks noChangeArrowheads="1"/>
                      </p:cNvPicPr>
                      <p:nvPr/>
                    </p:nvPicPr>
                    <p:blipFill>
                      <a:blip r:embed="rId12"/>
                      <a:srcRect/>
                      <a:stretch>
                        <a:fillRect/>
                      </a:stretch>
                    </p:blipFill>
                    <p:spPr bwMode="auto">
                      <a:xfrm>
                        <a:off x="2466975" y="3786188"/>
                        <a:ext cx="4076700" cy="307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ZoneTexte 19"/>
          <p:cNvSpPr txBox="1"/>
          <p:nvPr/>
        </p:nvSpPr>
        <p:spPr>
          <a:xfrm>
            <a:off x="4786313" y="4375150"/>
            <a:ext cx="966931" cy="369332"/>
          </a:xfrm>
          <a:prstGeom prst="rect">
            <a:avLst/>
          </a:prstGeom>
          <a:solidFill>
            <a:schemeClr val="bg1"/>
          </a:solidFill>
        </p:spPr>
        <p:txBody>
          <a:bodyPr wrap="none">
            <a:prstTxWarp prst="textNoShape">
              <a:avLst/>
            </a:prstTxWarp>
            <a:spAutoFit/>
          </a:bodyPr>
          <a:lstStyle/>
          <a:p>
            <a:pPr>
              <a:defRPr/>
            </a:pPr>
            <a:r>
              <a:rPr lang="fr-FR" sz="1800" dirty="0" err="1" smtClean="0">
                <a:solidFill>
                  <a:srgbClr val="FFFFFF"/>
                </a:solidFill>
                <a:effectLst>
                  <a:outerShdw blurRad="38100" dist="38100" dir="2700000" algn="tl">
                    <a:srgbClr val="000000"/>
                  </a:outerShdw>
                </a:effectLst>
              </a:rPr>
              <a:t>Womac</a:t>
            </a:r>
            <a:endParaRPr lang="fr-FR" sz="1800" dirty="0">
              <a:solidFill>
                <a:srgbClr val="FFFFFF"/>
              </a:solidFill>
              <a:latin typeface="Calibri" charset="0"/>
            </a:endParaRPr>
          </a:p>
        </p:txBody>
      </p:sp>
      <p:sp>
        <p:nvSpPr>
          <p:cNvPr id="21" name="ZoneTexte 20"/>
          <p:cNvSpPr txBox="1"/>
          <p:nvPr/>
        </p:nvSpPr>
        <p:spPr>
          <a:xfrm>
            <a:off x="1100138" y="1487488"/>
            <a:ext cx="944562" cy="277812"/>
          </a:xfrm>
          <a:prstGeom prst="rect">
            <a:avLst/>
          </a:prstGeom>
          <a:solidFill>
            <a:schemeClr val="bg1"/>
          </a:solidFill>
        </p:spPr>
        <p:txBody>
          <a:bodyPr wrap="none">
            <a:prstTxWarp prst="textNoShape">
              <a:avLst/>
            </a:prstTxWarp>
            <a:spAutoFit/>
          </a:bodyPr>
          <a:lstStyle/>
          <a:p>
            <a:pPr>
              <a:defRPr/>
            </a:pPr>
            <a:r>
              <a:rPr lang="fr-FR" sz="1200">
                <a:solidFill>
                  <a:srgbClr val="FFFFFF"/>
                </a:solidFill>
                <a:effectLst>
                  <a:outerShdw blurRad="38100" dist="38100" dir="2700000" algn="tl">
                    <a:srgbClr val="000000"/>
                  </a:outerShdw>
                </a:effectLst>
              </a:rPr>
              <a:t>0 – 100 pts</a:t>
            </a:r>
          </a:p>
        </p:txBody>
      </p:sp>
      <p:sp>
        <p:nvSpPr>
          <p:cNvPr id="22" name="ZoneTexte 21"/>
          <p:cNvSpPr txBox="1"/>
          <p:nvPr/>
        </p:nvSpPr>
        <p:spPr>
          <a:xfrm>
            <a:off x="5575300" y="1490663"/>
            <a:ext cx="860425" cy="277812"/>
          </a:xfrm>
          <a:prstGeom prst="rect">
            <a:avLst/>
          </a:prstGeom>
          <a:solidFill>
            <a:schemeClr val="bg1"/>
          </a:solidFill>
        </p:spPr>
        <p:txBody>
          <a:bodyPr wrap="none">
            <a:prstTxWarp prst="textNoShape">
              <a:avLst/>
            </a:prstTxWarp>
            <a:spAutoFit/>
          </a:bodyPr>
          <a:lstStyle/>
          <a:p>
            <a:pPr>
              <a:defRPr/>
            </a:pPr>
            <a:r>
              <a:rPr lang="fr-FR" sz="1200">
                <a:solidFill>
                  <a:srgbClr val="FFFFFF"/>
                </a:solidFill>
                <a:effectLst>
                  <a:outerShdw blurRad="38100" dist="38100" dir="2700000" algn="tl">
                    <a:srgbClr val="000000"/>
                  </a:outerShdw>
                </a:effectLst>
              </a:rPr>
              <a:t>0 – 18 pts</a:t>
            </a:r>
          </a:p>
        </p:txBody>
      </p:sp>
      <p:sp>
        <p:nvSpPr>
          <p:cNvPr id="23" name="ZoneTexte 22"/>
          <p:cNvSpPr txBox="1"/>
          <p:nvPr/>
        </p:nvSpPr>
        <p:spPr>
          <a:xfrm>
            <a:off x="5072063" y="4694238"/>
            <a:ext cx="860425" cy="277812"/>
          </a:xfrm>
          <a:prstGeom prst="rect">
            <a:avLst/>
          </a:prstGeom>
          <a:solidFill>
            <a:schemeClr val="bg1"/>
          </a:solidFill>
        </p:spPr>
        <p:txBody>
          <a:bodyPr wrap="none">
            <a:prstTxWarp prst="textNoShape">
              <a:avLst/>
            </a:prstTxWarp>
            <a:spAutoFit/>
          </a:bodyPr>
          <a:lstStyle/>
          <a:p>
            <a:pPr>
              <a:defRPr/>
            </a:pPr>
            <a:r>
              <a:rPr lang="fr-FR" sz="1200">
                <a:solidFill>
                  <a:srgbClr val="FFFFFF"/>
                </a:solidFill>
                <a:effectLst>
                  <a:outerShdw blurRad="38100" dist="38100" dir="2700000" algn="tl">
                    <a:srgbClr val="000000"/>
                  </a:outerShdw>
                </a:effectLst>
              </a:rPr>
              <a:t>96 – 0 pts</a:t>
            </a:r>
          </a:p>
        </p:txBody>
      </p:sp>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srcRect/>
          <a:stretch>
            <a:fillRect/>
          </a:stretch>
        </p:blipFill>
        <p:spPr bwMode="auto">
          <a:xfrm>
            <a:off x="6170613" y="1541463"/>
            <a:ext cx="2447925" cy="2819400"/>
          </a:xfrm>
          <a:prstGeom prst="rect">
            <a:avLst/>
          </a:prstGeom>
          <a:noFill/>
          <a:ln w="9525">
            <a:noFill/>
            <a:miter lim="800000"/>
            <a:headEnd/>
            <a:tailEnd/>
          </a:ln>
        </p:spPr>
      </p:pic>
      <p:grpSp>
        <p:nvGrpSpPr>
          <p:cNvPr id="117763" name="Groupe 10"/>
          <p:cNvGrpSpPr>
            <a:grpSpLocks/>
          </p:cNvGrpSpPr>
          <p:nvPr/>
        </p:nvGrpSpPr>
        <p:grpSpPr bwMode="auto">
          <a:xfrm>
            <a:off x="100013" y="0"/>
            <a:ext cx="8912225" cy="1073150"/>
            <a:chOff x="99392" y="0"/>
            <a:chExt cx="8913424" cy="1073425"/>
          </a:xfrm>
        </p:grpSpPr>
        <p:pic>
          <p:nvPicPr>
            <p:cNvPr id="117770" name="Picture 3" descr="C:\Users\JAE\Pictures\ADM_STRYKER.jpg"/>
            <p:cNvPicPr>
              <a:picLocks noChangeAspect="1" noChangeArrowheads="1"/>
            </p:cNvPicPr>
            <p:nvPr/>
          </p:nvPicPr>
          <p:blipFill>
            <a:blip r:embed="rId4"/>
            <a:srcRect/>
            <a:stretch>
              <a:fillRect/>
            </a:stretch>
          </p:blipFill>
          <p:spPr bwMode="auto">
            <a:xfrm>
              <a:off x="3676517" y="89451"/>
              <a:ext cx="852036" cy="933441"/>
            </a:xfrm>
            <a:prstGeom prst="rect">
              <a:avLst/>
            </a:prstGeom>
            <a:noFill/>
            <a:ln w="9525">
              <a:noFill/>
              <a:miter lim="800000"/>
              <a:headEnd/>
              <a:tailEnd/>
            </a:ln>
          </p:spPr>
        </p:pic>
        <p:pic>
          <p:nvPicPr>
            <p:cNvPr id="117771" name="Picture 2" descr="HABookHaut"/>
            <p:cNvPicPr>
              <a:picLocks noChangeAspect="1" noChangeArrowheads="1"/>
            </p:cNvPicPr>
            <p:nvPr/>
          </p:nvPicPr>
          <p:blipFill>
            <a:blip r:embed="rId5"/>
            <a:srcRect l="5096" t="51482" r="25168"/>
            <a:stretch>
              <a:fillRect/>
            </a:stretch>
          </p:blipFill>
          <p:spPr bwMode="auto">
            <a:xfrm>
              <a:off x="103088" y="63340"/>
              <a:ext cx="2086096" cy="928694"/>
            </a:xfrm>
            <a:prstGeom prst="rect">
              <a:avLst/>
            </a:prstGeom>
            <a:noFill/>
            <a:ln w="9525">
              <a:noFill/>
              <a:miter lim="800000"/>
              <a:headEnd/>
              <a:tailEnd/>
            </a:ln>
          </p:spPr>
        </p:pic>
        <p:sp>
          <p:nvSpPr>
            <p:cNvPr id="117772" name="ZoneTexte 5"/>
            <p:cNvSpPr txBox="1">
              <a:spLocks noChangeArrowheads="1"/>
            </p:cNvSpPr>
            <p:nvPr/>
          </p:nvSpPr>
          <p:spPr bwMode="auto">
            <a:xfrm>
              <a:off x="1790306" y="11116"/>
              <a:ext cx="1920400" cy="1015923"/>
            </a:xfrm>
            <a:prstGeom prst="rect">
              <a:avLst/>
            </a:prstGeom>
            <a:noFill/>
            <a:ln w="9525">
              <a:noFill/>
              <a:miter lim="800000"/>
              <a:headEnd/>
              <a:tailEnd/>
            </a:ln>
          </p:spPr>
          <p:txBody>
            <a:bodyPr wrap="none">
              <a:prstTxWarp prst="textNoShape">
                <a:avLst/>
              </a:prstTxWarp>
              <a:spAutoFit/>
            </a:bodyPr>
            <a:lstStyle/>
            <a:p>
              <a:r>
                <a:rPr lang="fr-FR" sz="6000">
                  <a:solidFill>
                    <a:srgbClr val="FFFF00"/>
                  </a:solidFill>
                </a:rPr>
                <a:t>ADM</a:t>
              </a:r>
            </a:p>
          </p:txBody>
        </p:sp>
        <p:pic>
          <p:nvPicPr>
            <p:cNvPr id="117773" name="Picture 4" descr="C:\Users\JAE\Pictures\logo_OW.png"/>
            <p:cNvPicPr>
              <a:picLocks noChangeAspect="1" noChangeArrowheads="1"/>
            </p:cNvPicPr>
            <p:nvPr/>
          </p:nvPicPr>
          <p:blipFill>
            <a:blip r:embed="rId6"/>
            <a:srcRect/>
            <a:stretch>
              <a:fillRect/>
            </a:stretch>
          </p:blipFill>
          <p:spPr bwMode="auto">
            <a:xfrm>
              <a:off x="8215338" y="0"/>
              <a:ext cx="797478" cy="828676"/>
            </a:xfrm>
            <a:prstGeom prst="rect">
              <a:avLst/>
            </a:prstGeom>
            <a:noFill/>
            <a:ln w="9525">
              <a:noFill/>
              <a:miter lim="800000"/>
              <a:headEnd/>
              <a:tailEnd/>
            </a:ln>
          </p:spPr>
        </p:pic>
        <p:cxnSp>
          <p:nvCxnSpPr>
            <p:cNvPr id="9" name="Connecteur droit 8"/>
            <p:cNvCxnSpPr/>
            <p:nvPr/>
          </p:nvCxnSpPr>
          <p:spPr>
            <a:xfrm>
              <a:off x="99392" y="1073425"/>
              <a:ext cx="885626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17764" name="ZoneTexte 17"/>
          <p:cNvSpPr txBox="1">
            <a:spLocks noChangeArrowheads="1"/>
          </p:cNvSpPr>
          <p:nvPr/>
        </p:nvSpPr>
        <p:spPr bwMode="auto">
          <a:xfrm>
            <a:off x="4529138" y="527050"/>
            <a:ext cx="4495800" cy="461963"/>
          </a:xfrm>
          <a:prstGeom prst="rect">
            <a:avLst/>
          </a:prstGeom>
          <a:noFill/>
          <a:ln w="9525">
            <a:noFill/>
            <a:miter lim="800000"/>
            <a:headEnd/>
            <a:tailEnd/>
          </a:ln>
        </p:spPr>
        <p:txBody>
          <a:bodyPr>
            <a:prstTxWarp prst="textNoShape">
              <a:avLst/>
            </a:prstTxWarp>
            <a:spAutoFit/>
          </a:bodyPr>
          <a:lstStyle/>
          <a:p>
            <a:r>
              <a:rPr lang="fr-FR" dirty="0" smtClean="0">
                <a:solidFill>
                  <a:srgbClr val="FFFF00"/>
                </a:solidFill>
              </a:rPr>
              <a:t>First impressions</a:t>
            </a:r>
            <a:endParaRPr lang="fr-FR" dirty="0">
              <a:solidFill>
                <a:srgbClr val="FFFF00"/>
              </a:solidFill>
            </a:endParaRPr>
          </a:p>
        </p:txBody>
      </p:sp>
      <p:sp>
        <p:nvSpPr>
          <p:cNvPr id="20" name="ZoneTexte 19"/>
          <p:cNvSpPr txBox="1"/>
          <p:nvPr/>
        </p:nvSpPr>
        <p:spPr>
          <a:xfrm>
            <a:off x="6376988" y="3698875"/>
            <a:ext cx="1082675" cy="646113"/>
          </a:xfrm>
          <a:prstGeom prst="rect">
            <a:avLst/>
          </a:prstGeom>
          <a:noFill/>
        </p:spPr>
        <p:txBody>
          <a:bodyPr wrap="none">
            <a:prstTxWarp prst="textNoShape">
              <a:avLst/>
            </a:prstTxWarp>
            <a:spAutoFit/>
          </a:bodyPr>
          <a:lstStyle/>
          <a:p>
            <a:pPr>
              <a:defRPr/>
            </a:pPr>
            <a:r>
              <a:rPr lang="fr-FR" sz="1800">
                <a:solidFill>
                  <a:schemeClr val="bg1"/>
                </a:solidFill>
                <a:effectLst>
                  <a:outerShdw blurRad="38100" dist="38100" dir="2700000" algn="tl">
                    <a:srgbClr val="FFFFFF"/>
                  </a:outerShdw>
                </a:effectLst>
              </a:rPr>
              <a:t>F 81 ans</a:t>
            </a:r>
          </a:p>
          <a:p>
            <a:pPr>
              <a:defRPr/>
            </a:pPr>
            <a:r>
              <a:rPr lang="fr-FR" sz="1800">
                <a:solidFill>
                  <a:schemeClr val="bg1"/>
                </a:solidFill>
                <a:effectLst>
                  <a:outerShdw blurRad="38100" dist="38100" dir="2700000" algn="tl">
                    <a:srgbClr val="FFFFFF"/>
                  </a:outerShdw>
                </a:effectLst>
              </a:rPr>
              <a:t>2 ans</a:t>
            </a:r>
            <a:endParaRPr lang="fr-FR" sz="1800">
              <a:solidFill>
                <a:schemeClr val="bg1"/>
              </a:solidFill>
              <a:latin typeface="Calibri" charset="0"/>
            </a:endParaRPr>
          </a:p>
        </p:txBody>
      </p:sp>
      <p:pic>
        <p:nvPicPr>
          <p:cNvPr id="117766" name="Picture 3"/>
          <p:cNvPicPr>
            <a:picLocks noChangeAspect="1" noChangeArrowheads="1"/>
          </p:cNvPicPr>
          <p:nvPr/>
        </p:nvPicPr>
        <p:blipFill>
          <a:blip r:embed="rId7"/>
          <a:srcRect/>
          <a:stretch>
            <a:fillRect/>
          </a:stretch>
        </p:blipFill>
        <p:spPr bwMode="auto">
          <a:xfrm>
            <a:off x="893763" y="1633538"/>
            <a:ext cx="2286000" cy="4267200"/>
          </a:xfrm>
          <a:prstGeom prst="rect">
            <a:avLst/>
          </a:prstGeom>
          <a:noFill/>
          <a:ln w="9525">
            <a:noFill/>
            <a:miter lim="800000"/>
            <a:headEnd/>
            <a:tailEnd/>
          </a:ln>
        </p:spPr>
      </p:pic>
      <p:sp>
        <p:nvSpPr>
          <p:cNvPr id="24" name="ZoneTexte 23"/>
          <p:cNvSpPr txBox="1"/>
          <p:nvPr/>
        </p:nvSpPr>
        <p:spPr>
          <a:xfrm>
            <a:off x="2066925" y="5213350"/>
            <a:ext cx="1082675" cy="646113"/>
          </a:xfrm>
          <a:prstGeom prst="rect">
            <a:avLst/>
          </a:prstGeom>
          <a:noFill/>
        </p:spPr>
        <p:txBody>
          <a:bodyPr wrap="none">
            <a:prstTxWarp prst="textNoShape">
              <a:avLst/>
            </a:prstTxWarp>
            <a:spAutoFit/>
          </a:bodyPr>
          <a:lstStyle/>
          <a:p>
            <a:pPr>
              <a:defRPr/>
            </a:pPr>
            <a:r>
              <a:rPr lang="fr-FR" sz="1800">
                <a:solidFill>
                  <a:schemeClr val="bg1"/>
                </a:solidFill>
                <a:effectLst>
                  <a:outerShdw blurRad="38100" dist="38100" dir="2700000" algn="tl">
                    <a:srgbClr val="FFFFFF"/>
                  </a:outerShdw>
                </a:effectLst>
              </a:rPr>
              <a:t>F 79 ans</a:t>
            </a:r>
          </a:p>
          <a:p>
            <a:pPr>
              <a:defRPr/>
            </a:pPr>
            <a:r>
              <a:rPr lang="fr-FR" sz="1800">
                <a:solidFill>
                  <a:schemeClr val="bg1"/>
                </a:solidFill>
                <a:latin typeface="Calibri" charset="0"/>
              </a:rPr>
              <a:t>2 ans</a:t>
            </a:r>
          </a:p>
        </p:txBody>
      </p:sp>
      <p:pic>
        <p:nvPicPr>
          <p:cNvPr id="117768" name="Picture 4"/>
          <p:cNvPicPr>
            <a:picLocks noChangeAspect="1" noChangeArrowheads="1"/>
          </p:cNvPicPr>
          <p:nvPr/>
        </p:nvPicPr>
        <p:blipFill>
          <a:blip r:embed="rId8"/>
          <a:srcRect/>
          <a:stretch>
            <a:fillRect/>
          </a:stretch>
        </p:blipFill>
        <p:spPr bwMode="auto">
          <a:xfrm>
            <a:off x="3302000" y="4579938"/>
            <a:ext cx="4330700" cy="2076450"/>
          </a:xfrm>
          <a:prstGeom prst="rect">
            <a:avLst/>
          </a:prstGeom>
          <a:noFill/>
          <a:ln w="9525">
            <a:noFill/>
            <a:miter lim="800000"/>
            <a:headEnd/>
            <a:tailEnd/>
          </a:ln>
        </p:spPr>
      </p:pic>
      <p:pic>
        <p:nvPicPr>
          <p:cNvPr id="117769" name="Picture 5"/>
          <p:cNvPicPr>
            <a:picLocks noChangeAspect="1" noChangeArrowheads="1"/>
          </p:cNvPicPr>
          <p:nvPr/>
        </p:nvPicPr>
        <p:blipFill>
          <a:blip r:embed="rId9"/>
          <a:srcRect/>
          <a:stretch>
            <a:fillRect/>
          </a:stretch>
        </p:blipFill>
        <p:spPr bwMode="auto">
          <a:xfrm>
            <a:off x="4351338" y="1171575"/>
            <a:ext cx="1714500" cy="3800475"/>
          </a:xfrm>
          <a:prstGeom prst="rect">
            <a:avLst/>
          </a:prstGeom>
          <a:noFill/>
          <a:ln w="9525">
            <a:noFill/>
            <a:miter lim="800000"/>
            <a:headEnd/>
            <a:tailEnd/>
          </a:ln>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915816" y="764704"/>
            <a:ext cx="2046955" cy="584776"/>
          </a:xfrm>
          <a:prstGeom prst="rect">
            <a:avLst/>
          </a:prstGeom>
          <a:noFill/>
        </p:spPr>
        <p:txBody>
          <a:bodyPr wrap="none" rtlCol="0">
            <a:spAutoFit/>
          </a:bodyPr>
          <a:lstStyle/>
          <a:p>
            <a:r>
              <a:rPr lang="fr-FR" sz="3200" dirty="0" smtClean="0">
                <a:solidFill>
                  <a:srgbClr val="C1EEFF"/>
                </a:solidFill>
              </a:rPr>
              <a:t>RESULTS</a:t>
            </a:r>
            <a:r>
              <a:rPr lang="fr-FR" dirty="0" smtClean="0"/>
              <a:t> </a:t>
            </a:r>
            <a:endParaRPr lang="fr-FR" dirty="0"/>
          </a:p>
        </p:txBody>
      </p:sp>
      <p:sp>
        <p:nvSpPr>
          <p:cNvPr id="3" name="ZoneTexte 2"/>
          <p:cNvSpPr txBox="1"/>
          <p:nvPr/>
        </p:nvSpPr>
        <p:spPr>
          <a:xfrm>
            <a:off x="298252" y="1811164"/>
            <a:ext cx="8236148" cy="2677656"/>
          </a:xfrm>
          <a:prstGeom prst="rect">
            <a:avLst/>
          </a:prstGeom>
          <a:noFill/>
        </p:spPr>
        <p:txBody>
          <a:bodyPr wrap="square" rtlCol="0">
            <a:spAutoFit/>
          </a:bodyPr>
          <a:lstStyle/>
          <a:p>
            <a:endParaRPr lang="fr-FR" sz="2400" dirty="0" smtClean="0"/>
          </a:p>
          <a:p>
            <a:r>
              <a:rPr lang="fr-FR" dirty="0"/>
              <a:t>SOFCOT SYMPOSIUM 2009 </a:t>
            </a:r>
            <a:r>
              <a:rPr lang="fr-FR" sz="2400" dirty="0" smtClean="0"/>
              <a:t>: 3473 THR :  </a:t>
            </a:r>
          </a:p>
          <a:p>
            <a:r>
              <a:rPr lang="fr-FR" sz="2400" dirty="0" smtClean="0"/>
              <a:t>Psoas pain by </a:t>
            </a:r>
            <a:r>
              <a:rPr lang="fr-FR" sz="2400" dirty="0" err="1" smtClean="0"/>
              <a:t>impigement</a:t>
            </a:r>
            <a:r>
              <a:rPr lang="fr-FR" sz="2400" dirty="0" smtClean="0"/>
              <a:t>: 73</a:t>
            </a:r>
          </a:p>
          <a:p>
            <a:endParaRPr lang="fr-FR" dirty="0"/>
          </a:p>
          <a:p>
            <a:r>
              <a:rPr lang="fr-FR" dirty="0" smtClean="0"/>
              <a:t>ADM </a:t>
            </a:r>
            <a:r>
              <a:rPr lang="fr-FR" dirty="0" err="1" smtClean="0"/>
              <a:t>Series</a:t>
            </a:r>
            <a:r>
              <a:rPr lang="fr-FR" dirty="0" smtClean="0"/>
              <a:t>  </a:t>
            </a:r>
            <a:r>
              <a:rPr lang="fr-FR" dirty="0"/>
              <a:t>259 </a:t>
            </a:r>
            <a:r>
              <a:rPr lang="fr-FR" dirty="0" smtClean="0"/>
              <a:t>THR:  </a:t>
            </a:r>
            <a:endParaRPr lang="fr-FR" dirty="0"/>
          </a:p>
          <a:p>
            <a:r>
              <a:rPr lang="fr-FR" dirty="0" smtClean="0"/>
              <a:t>Psoas pain: </a:t>
            </a:r>
            <a:r>
              <a:rPr lang="fr-FR" dirty="0"/>
              <a:t>0</a:t>
            </a:r>
          </a:p>
          <a:p>
            <a:endParaRPr lang="fr-FR" sz="2400" dirty="0"/>
          </a:p>
        </p:txBody>
      </p:sp>
      <p:sp>
        <p:nvSpPr>
          <p:cNvPr id="4" name="ZoneTexte 3"/>
          <p:cNvSpPr txBox="1"/>
          <p:nvPr/>
        </p:nvSpPr>
        <p:spPr>
          <a:xfrm>
            <a:off x="298252" y="4904293"/>
            <a:ext cx="6329677" cy="646331"/>
          </a:xfrm>
          <a:prstGeom prst="rect">
            <a:avLst/>
          </a:prstGeom>
          <a:noFill/>
        </p:spPr>
        <p:txBody>
          <a:bodyPr wrap="none" rtlCol="0">
            <a:spAutoFit/>
          </a:bodyPr>
          <a:lstStyle/>
          <a:p>
            <a:r>
              <a:rPr lang="en-US" sz="1800" dirty="0" smtClean="0">
                <a:solidFill>
                  <a:srgbClr val="FFFF00"/>
                </a:solidFill>
              </a:rPr>
              <a:t>(</a:t>
            </a:r>
            <a:r>
              <a:rPr lang="en-US" sz="1800" dirty="0">
                <a:solidFill>
                  <a:srgbClr val="FFFF00"/>
                </a:solidFill>
              </a:rPr>
              <a:t>Pearson Chi-Square test and Fisher's exact test: p &lt;0.005.)</a:t>
            </a:r>
          </a:p>
          <a:p>
            <a:endParaRPr lang="fr-FR" sz="1800" dirty="0"/>
          </a:p>
        </p:txBody>
      </p:sp>
    </p:spTree>
    <p:extLst>
      <p:ext uri="{BB962C8B-B14F-4D97-AF65-F5344CB8AC3E}">
        <p14:creationId xmlns:p14="http://schemas.microsoft.com/office/powerpoint/2010/main" val="1776024362"/>
      </p:ext>
    </p:ext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627784" y="519483"/>
            <a:ext cx="3736920" cy="707886"/>
          </a:xfrm>
          <a:prstGeom prst="rect">
            <a:avLst/>
          </a:prstGeom>
          <a:noFill/>
        </p:spPr>
        <p:txBody>
          <a:bodyPr wrap="none" rtlCol="0">
            <a:spAutoFit/>
          </a:bodyPr>
          <a:lstStyle/>
          <a:p>
            <a:r>
              <a:rPr lang="fr-FR" sz="4000" b="1" dirty="0" smtClean="0">
                <a:solidFill>
                  <a:srgbClr val="C1EEFF"/>
                </a:solidFill>
              </a:rPr>
              <a:t>CONCLUSION</a:t>
            </a:r>
            <a:endParaRPr lang="fr-FR" sz="4000" b="1" dirty="0">
              <a:solidFill>
                <a:srgbClr val="C1EEFF"/>
              </a:solidFill>
            </a:endParaRPr>
          </a:p>
        </p:txBody>
      </p:sp>
      <p:sp>
        <p:nvSpPr>
          <p:cNvPr id="3" name="ZoneTexte 2"/>
          <p:cNvSpPr txBox="1"/>
          <p:nvPr/>
        </p:nvSpPr>
        <p:spPr>
          <a:xfrm>
            <a:off x="514167" y="1988840"/>
            <a:ext cx="8410776" cy="3785652"/>
          </a:xfrm>
          <a:prstGeom prst="rect">
            <a:avLst/>
          </a:prstGeom>
          <a:noFill/>
        </p:spPr>
        <p:txBody>
          <a:bodyPr wrap="none" rtlCol="0">
            <a:spAutoFit/>
          </a:bodyPr>
          <a:lstStyle/>
          <a:p>
            <a:pPr marL="342900" indent="-342900">
              <a:buFont typeface="Arial"/>
              <a:buChar char="•"/>
            </a:pPr>
            <a:r>
              <a:rPr lang="fr-FR" dirty="0">
                <a:solidFill>
                  <a:srgbClr val="FFFFFF"/>
                </a:solidFill>
              </a:rPr>
              <a:t>THE USE OF </a:t>
            </a:r>
            <a:r>
              <a:rPr lang="fr-FR" dirty="0" smtClean="0">
                <a:solidFill>
                  <a:srgbClr val="FFFFFF"/>
                </a:solidFill>
              </a:rPr>
              <a:t>AN ANATOMICAL DUAL MOBILITY CUP</a:t>
            </a:r>
            <a:endParaRPr lang="fr-FR" dirty="0">
              <a:solidFill>
                <a:srgbClr val="FFFFFF"/>
              </a:solidFill>
            </a:endParaRPr>
          </a:p>
          <a:p>
            <a:r>
              <a:rPr lang="fr-FR" dirty="0" smtClean="0">
                <a:solidFill>
                  <a:srgbClr val="FFFFFF"/>
                </a:solidFill>
              </a:rPr>
              <a:t>    REDUCE IN </a:t>
            </a:r>
            <a:r>
              <a:rPr lang="fr-FR" dirty="0">
                <a:solidFill>
                  <a:srgbClr val="FFFFFF"/>
                </a:solidFill>
              </a:rPr>
              <a:t>A SIGNIFICANT WAY </a:t>
            </a:r>
            <a:r>
              <a:rPr lang="fr-FR" dirty="0" smtClean="0">
                <a:solidFill>
                  <a:srgbClr val="FFFFFF"/>
                </a:solidFill>
              </a:rPr>
              <a:t>THE </a:t>
            </a:r>
            <a:r>
              <a:rPr lang="fr-FR" dirty="0">
                <a:solidFill>
                  <a:srgbClr val="FFFFFF"/>
                </a:solidFill>
              </a:rPr>
              <a:t>RISK OF </a:t>
            </a:r>
            <a:r>
              <a:rPr lang="fr-FR" dirty="0" smtClean="0">
                <a:solidFill>
                  <a:srgbClr val="FFFFFF"/>
                </a:solidFill>
              </a:rPr>
              <a:t>PSOAS </a:t>
            </a:r>
          </a:p>
          <a:p>
            <a:r>
              <a:rPr lang="fr-FR" dirty="0" smtClean="0">
                <a:solidFill>
                  <a:srgbClr val="FFFFFF"/>
                </a:solidFill>
              </a:rPr>
              <a:t>    PAIN BY IMPINGEMENT.</a:t>
            </a:r>
          </a:p>
          <a:p>
            <a:endParaRPr lang="fr-FR" dirty="0" smtClean="0">
              <a:solidFill>
                <a:srgbClr val="FFFFFF"/>
              </a:solidFill>
            </a:endParaRPr>
          </a:p>
          <a:p>
            <a:pPr marL="342900" indent="-342900">
              <a:buFont typeface="Arial"/>
              <a:buChar char="•"/>
            </a:pPr>
            <a:r>
              <a:rPr lang="fr-FR" dirty="0">
                <a:solidFill>
                  <a:srgbClr val="FFFFFF"/>
                </a:solidFill>
              </a:rPr>
              <a:t>DOES NOT COMPROMISE THE PRIMARY STABILITY </a:t>
            </a:r>
            <a:endParaRPr lang="fr-FR" dirty="0" smtClean="0">
              <a:solidFill>
                <a:srgbClr val="FFFFFF"/>
              </a:solidFill>
            </a:endParaRPr>
          </a:p>
          <a:p>
            <a:r>
              <a:rPr lang="fr-FR" dirty="0">
                <a:solidFill>
                  <a:srgbClr val="FFFFFF"/>
                </a:solidFill>
              </a:rPr>
              <a:t> </a:t>
            </a:r>
            <a:r>
              <a:rPr lang="fr-FR" dirty="0" smtClean="0">
                <a:solidFill>
                  <a:srgbClr val="FFFFFF"/>
                </a:solidFill>
              </a:rPr>
              <a:t>   OF </a:t>
            </a:r>
            <a:r>
              <a:rPr lang="fr-FR" dirty="0">
                <a:solidFill>
                  <a:srgbClr val="FFFFFF"/>
                </a:solidFill>
              </a:rPr>
              <a:t>THE IMPLANT,</a:t>
            </a:r>
            <a:endParaRPr lang="fr-FR" sz="2400" dirty="0" smtClean="0">
              <a:solidFill>
                <a:srgbClr val="FFFFFF"/>
              </a:solidFill>
            </a:endParaRPr>
          </a:p>
          <a:p>
            <a:pPr marL="342900" indent="-342900">
              <a:buFont typeface="Arial"/>
              <a:buChar char="•"/>
            </a:pPr>
            <a:endParaRPr lang="fr-FR" sz="2400" dirty="0" smtClean="0">
              <a:solidFill>
                <a:srgbClr val="FFFFFF"/>
              </a:solidFill>
            </a:endParaRPr>
          </a:p>
          <a:p>
            <a:pPr marL="342900" indent="-342900">
              <a:buFont typeface="Arial"/>
              <a:buChar char="•"/>
            </a:pPr>
            <a:r>
              <a:rPr lang="fr-FR" sz="2400" dirty="0" smtClean="0">
                <a:solidFill>
                  <a:srgbClr val="FFFFFF"/>
                </a:solidFill>
              </a:rPr>
              <a:t>DOES NOT INCREASE THE DISLOCATION RISK.</a:t>
            </a:r>
          </a:p>
          <a:p>
            <a:endParaRPr lang="fr-FR" sz="2400" dirty="0" smtClean="0">
              <a:solidFill>
                <a:srgbClr val="FFFFFF"/>
              </a:solidFill>
            </a:endParaRPr>
          </a:p>
          <a:p>
            <a:pPr marL="342900" indent="-342900">
              <a:buFont typeface="Arial"/>
              <a:buChar char="•"/>
            </a:pPr>
            <a:r>
              <a:rPr lang="fr-FR" sz="2400" dirty="0" smtClean="0">
                <a:solidFill>
                  <a:srgbClr val="FFFFFF"/>
                </a:solidFill>
              </a:rPr>
              <a:t>LONG TERM RESULTS </a:t>
            </a:r>
            <a:r>
              <a:rPr lang="fr-FR" b="1" dirty="0" smtClean="0">
                <a:solidFill>
                  <a:srgbClr val="FFFFFF"/>
                </a:solidFill>
              </a:rPr>
              <a:t>?</a:t>
            </a:r>
            <a:endParaRPr lang="fr-FR" b="1" dirty="0">
              <a:solidFill>
                <a:srgbClr val="FFFFFF"/>
              </a:solidFill>
            </a:endParaRPr>
          </a:p>
        </p:txBody>
      </p:sp>
    </p:spTree>
    <p:extLst>
      <p:ext uri="{BB962C8B-B14F-4D97-AF65-F5344CB8AC3E}">
        <p14:creationId xmlns:p14="http://schemas.microsoft.com/office/powerpoint/2010/main" val="1116383260"/>
      </p:ext>
    </p:ext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oneTexte 3"/>
          <p:cNvSpPr txBox="1">
            <a:spLocks noChangeArrowheads="1"/>
          </p:cNvSpPr>
          <p:nvPr/>
        </p:nvSpPr>
        <p:spPr bwMode="auto">
          <a:xfrm>
            <a:off x="303057" y="1576245"/>
            <a:ext cx="8442279" cy="4462760"/>
          </a:xfrm>
          <a:prstGeom prst="rect">
            <a:avLst/>
          </a:prstGeom>
          <a:noFill/>
          <a:ln w="9525">
            <a:noFill/>
            <a:miter lim="800000"/>
            <a:headEnd/>
            <a:tailEnd/>
          </a:ln>
        </p:spPr>
        <p:txBody>
          <a:bodyPr wrap="square">
            <a:prstTxWarp prst="textNoShape">
              <a:avLst/>
            </a:prstTxWarp>
            <a:spAutoFit/>
          </a:bodyPr>
          <a:lstStyle/>
          <a:p>
            <a:r>
              <a:rPr lang="fr-FR" sz="2800" dirty="0" smtClean="0">
                <a:latin typeface="Arial"/>
                <a:ea typeface="ヒラギノ角ゴ ProN W3" charset="-128"/>
                <a:cs typeface="Arial"/>
              </a:rPr>
              <a:t> MAIN PROBLEMS FOR HIP SURGEONS:</a:t>
            </a:r>
          </a:p>
          <a:p>
            <a:endParaRPr lang="fr-FR" sz="3200" b="1" dirty="0" smtClean="0">
              <a:latin typeface="Helvetica Neue Light" charset="0"/>
              <a:ea typeface="ヒラギノ角ゴ ProN W3" charset="-128"/>
              <a:cs typeface="ヒラギノ角ゴ ProN W3" charset="-128"/>
            </a:endParaRPr>
          </a:p>
          <a:p>
            <a:endParaRPr lang="fr-FR" sz="3200" b="1" dirty="0">
              <a:latin typeface="Helvetica Neue Light" charset="0"/>
              <a:ea typeface="ヒラギノ角ゴ ProN W3" charset="-128"/>
              <a:cs typeface="ヒラギノ角ゴ ProN W3" charset="-128"/>
            </a:endParaRPr>
          </a:p>
          <a:p>
            <a:pPr>
              <a:buFontTx/>
              <a:buChar char="-"/>
            </a:pPr>
            <a:r>
              <a:rPr lang="fr-FR" sz="3200" b="1" dirty="0">
                <a:latin typeface="Helvetica Neue Light" charset="0"/>
                <a:ea typeface="ヒラギノ角ゴ ProN W3" charset="-128"/>
                <a:cs typeface="ヒラギノ角ゴ ProN W3" charset="-128"/>
              </a:rPr>
              <a:t> </a:t>
            </a:r>
            <a:r>
              <a:rPr lang="fr-FR" sz="3200" dirty="0" smtClean="0">
                <a:latin typeface="Arial"/>
                <a:ea typeface="ヒラギノ角ゴ ProN W3" charset="-128"/>
                <a:cs typeface="Arial"/>
              </a:rPr>
              <a:t>INSTABILITY</a:t>
            </a:r>
            <a:endParaRPr lang="fr-FR" sz="3200" dirty="0">
              <a:latin typeface="Arial"/>
              <a:ea typeface="ヒラギノ角ゴ ProN W3" charset="-128"/>
              <a:cs typeface="Arial"/>
            </a:endParaRPr>
          </a:p>
          <a:p>
            <a:pPr>
              <a:buFontTx/>
              <a:buChar char="-"/>
            </a:pPr>
            <a:endParaRPr lang="fr-FR" sz="3200" dirty="0">
              <a:latin typeface="Arial"/>
              <a:ea typeface="ヒラギノ角ゴ ProN W3" charset="-128"/>
              <a:cs typeface="Arial"/>
            </a:endParaRPr>
          </a:p>
          <a:p>
            <a:pPr>
              <a:buFontTx/>
              <a:buChar char="-"/>
            </a:pPr>
            <a:r>
              <a:rPr lang="fr-FR" sz="3200" dirty="0">
                <a:latin typeface="Arial"/>
                <a:ea typeface="ヒラギノ角ゴ ProN W3" charset="-128"/>
                <a:cs typeface="Arial"/>
              </a:rPr>
              <a:t> </a:t>
            </a:r>
            <a:r>
              <a:rPr lang="fr-FR" sz="3200" dirty="0" smtClean="0">
                <a:latin typeface="Arial"/>
                <a:ea typeface="ヒラギノ角ゴ ProN W3" charset="-128"/>
                <a:cs typeface="Arial"/>
              </a:rPr>
              <a:t>WEAR</a:t>
            </a:r>
          </a:p>
          <a:p>
            <a:pPr>
              <a:buFontTx/>
              <a:buChar char="-"/>
            </a:pPr>
            <a:endParaRPr lang="fr-FR" sz="3200" dirty="0" smtClean="0">
              <a:latin typeface="Arial"/>
              <a:ea typeface="ヒラギノ角ゴ ProN W3" charset="-128"/>
              <a:cs typeface="Arial"/>
            </a:endParaRPr>
          </a:p>
          <a:p>
            <a:pPr>
              <a:buFontTx/>
              <a:buChar char="-"/>
            </a:pPr>
            <a:r>
              <a:rPr lang="fr-FR" sz="3200" dirty="0" smtClean="0">
                <a:latin typeface="Arial"/>
                <a:ea typeface="ヒラギノ角ゴ ProN W3" charset="-128"/>
                <a:cs typeface="Arial"/>
              </a:rPr>
              <a:t> PAIN</a:t>
            </a:r>
            <a:endParaRPr lang="fr-FR" sz="3200" dirty="0">
              <a:latin typeface="Arial"/>
              <a:ea typeface="ヒラギノ角ゴ ProN W3" charset="-128"/>
              <a:cs typeface="Arial"/>
            </a:endParaRPr>
          </a:p>
          <a:p>
            <a:endParaRPr lang="fr-FR" sz="3200" b="1" dirty="0">
              <a:latin typeface="Helvetica Neue Light" charset="0"/>
              <a:ea typeface="ヒラギノ角ゴ ProN W3" charset="-128"/>
              <a:cs typeface="ヒラギノ角ゴ ProN W3" charset="-128"/>
            </a:endParaRPr>
          </a:p>
        </p:txBody>
      </p:sp>
      <p:sp>
        <p:nvSpPr>
          <p:cNvPr id="2" name="ZoneTexte 1"/>
          <p:cNvSpPr txBox="1"/>
          <p:nvPr/>
        </p:nvSpPr>
        <p:spPr>
          <a:xfrm>
            <a:off x="0" y="548351"/>
            <a:ext cx="6984724" cy="707886"/>
          </a:xfrm>
          <a:prstGeom prst="rect">
            <a:avLst/>
          </a:prstGeom>
          <a:noFill/>
        </p:spPr>
        <p:txBody>
          <a:bodyPr wrap="square" rtlCol="0">
            <a:spAutoFit/>
          </a:bodyPr>
          <a:lstStyle/>
          <a:p>
            <a:r>
              <a:rPr lang="fr-FR" sz="4000" dirty="0" err="1" smtClean="0"/>
              <a:t>Why</a:t>
            </a:r>
            <a:r>
              <a:rPr lang="fr-FR" sz="4000" dirty="0" smtClean="0"/>
              <a:t> ADM ?</a:t>
            </a:r>
            <a:endParaRPr lang="fr-FR" sz="4000" dirty="0"/>
          </a:p>
        </p:txBody>
      </p:sp>
    </p:spTree>
  </p:cSld>
  <p:clrMapOvr>
    <a:masterClrMapping/>
  </p:clrMapOvr>
  <p:transition xmlns:p14="http://schemas.microsoft.com/office/powerpoint/2010/main">
    <p:diamon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re 1"/>
          <p:cNvSpPr>
            <a:spLocks noGrp="1"/>
          </p:cNvSpPr>
          <p:nvPr>
            <p:ph type="title" idx="4294967295"/>
          </p:nvPr>
        </p:nvSpPr>
        <p:spPr>
          <a:xfrm>
            <a:off x="1371600" y="512763"/>
            <a:ext cx="7772400" cy="914400"/>
          </a:xfrm>
        </p:spPr>
        <p:txBody>
          <a:bodyPr/>
          <a:lstStyle/>
          <a:p>
            <a:pPr fontAlgn="auto">
              <a:spcAft>
                <a:spcPts val="0"/>
              </a:spcAft>
              <a:defRPr/>
            </a:pPr>
            <a:r>
              <a:rPr lang="fr-FR" sz="2800" dirty="0" err="1" smtClean="0">
                <a:solidFill>
                  <a:schemeClr val="tx2">
                    <a:satMod val="200000"/>
                  </a:schemeClr>
                </a:solidFill>
                <a:ea typeface="+mj-ea"/>
                <a:cs typeface="Arial"/>
              </a:rPr>
              <a:t>Vielen</a:t>
            </a:r>
            <a:r>
              <a:rPr lang="fr-FR" sz="2800" dirty="0" smtClean="0">
                <a:solidFill>
                  <a:schemeClr val="tx2">
                    <a:satMod val="200000"/>
                  </a:schemeClr>
                </a:solidFill>
                <a:ea typeface="+mj-ea"/>
                <a:cs typeface="Arial"/>
              </a:rPr>
              <a:t> </a:t>
            </a:r>
            <a:r>
              <a:rPr lang="fr-FR" sz="2800" dirty="0" err="1" smtClean="0">
                <a:solidFill>
                  <a:schemeClr val="tx2">
                    <a:satMod val="200000"/>
                  </a:schemeClr>
                </a:solidFill>
                <a:ea typeface="+mj-ea"/>
                <a:cs typeface="Arial"/>
              </a:rPr>
              <a:t>Dank</a:t>
            </a:r>
            <a:r>
              <a:rPr lang="fr-FR" sz="2800" dirty="0" smtClean="0">
                <a:solidFill>
                  <a:schemeClr val="tx2">
                    <a:satMod val="200000"/>
                  </a:schemeClr>
                </a:solidFill>
                <a:ea typeface="+mj-ea"/>
                <a:cs typeface="Arial"/>
              </a:rPr>
              <a:t> </a:t>
            </a:r>
            <a:r>
              <a:rPr lang="fr-FR" sz="2800" dirty="0" err="1">
                <a:solidFill>
                  <a:schemeClr val="tx2">
                    <a:satMod val="200000"/>
                  </a:schemeClr>
                </a:solidFill>
                <a:ea typeface="+mj-ea"/>
                <a:cs typeface="Arial"/>
              </a:rPr>
              <a:t>für</a:t>
            </a:r>
            <a:r>
              <a:rPr lang="fr-FR" sz="2800" dirty="0">
                <a:solidFill>
                  <a:schemeClr val="tx2">
                    <a:satMod val="200000"/>
                  </a:schemeClr>
                </a:solidFill>
                <a:ea typeface="+mj-ea"/>
                <a:cs typeface="Arial"/>
              </a:rPr>
              <a:t> </a:t>
            </a:r>
            <a:r>
              <a:rPr lang="fr-FR" sz="2800" dirty="0" err="1" smtClean="0">
                <a:solidFill>
                  <a:schemeClr val="tx2">
                    <a:satMod val="200000"/>
                  </a:schemeClr>
                </a:solidFill>
                <a:ea typeface="+mj-ea"/>
                <a:cs typeface="Arial"/>
              </a:rPr>
              <a:t>ihre</a:t>
            </a:r>
            <a:r>
              <a:rPr lang="fr-FR" sz="2800" dirty="0" smtClean="0">
                <a:solidFill>
                  <a:schemeClr val="tx2">
                    <a:satMod val="200000"/>
                  </a:schemeClr>
                </a:solidFill>
                <a:ea typeface="+mj-ea"/>
                <a:cs typeface="Arial"/>
              </a:rPr>
              <a:t> </a:t>
            </a:r>
            <a:r>
              <a:rPr lang="fr-FR" sz="2800" dirty="0" err="1">
                <a:solidFill>
                  <a:schemeClr val="tx2">
                    <a:satMod val="200000"/>
                  </a:schemeClr>
                </a:solidFill>
                <a:ea typeface="+mj-ea"/>
                <a:cs typeface="Arial"/>
              </a:rPr>
              <a:t>Aufmerksamkeit</a:t>
            </a:r>
            <a:endParaRPr lang="fr-FR" sz="2800" dirty="0" smtClean="0">
              <a:solidFill>
                <a:schemeClr val="tx2">
                  <a:satMod val="200000"/>
                </a:schemeClr>
              </a:solidFill>
              <a:latin typeface="Arial"/>
              <a:ea typeface="+mj-ea"/>
              <a:cs typeface="Arial"/>
            </a:endParaRPr>
          </a:p>
        </p:txBody>
      </p:sp>
      <p:pic>
        <p:nvPicPr>
          <p:cNvPr id="123907" name="Espace réservé du contenu 4" descr="DSC_0034.JPG"/>
          <p:cNvPicPr>
            <a:picLocks noGrp="1" noChangeAspect="1"/>
          </p:cNvPicPr>
          <p:nvPr>
            <p:ph idx="4294967295"/>
          </p:nvPr>
        </p:nvPicPr>
        <p:blipFill>
          <a:blip r:embed="rId3"/>
          <a:srcRect l="-16418" r="-16418"/>
          <a:stretch>
            <a:fillRect/>
          </a:stretch>
        </p:blipFill>
        <p:spPr>
          <a:xfrm>
            <a:off x="-26988" y="1296988"/>
            <a:ext cx="9170988" cy="4584700"/>
          </a:xfrm>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0" y="512763"/>
            <a:ext cx="9144000" cy="914400"/>
          </a:xfrm>
        </p:spPr>
        <p:txBody>
          <a:bodyPr/>
          <a:lstStyle/>
          <a:p>
            <a:pPr fontAlgn="auto">
              <a:spcAft>
                <a:spcPts val="0"/>
              </a:spcAft>
              <a:defRPr/>
            </a:pPr>
            <a:r>
              <a:rPr lang="fr-FR" dirty="0" err="1" smtClean="0">
                <a:solidFill>
                  <a:schemeClr val="tx2">
                    <a:satMod val="200000"/>
                  </a:schemeClr>
                </a:solidFill>
                <a:latin typeface="Arial"/>
                <a:ea typeface="+mj-ea"/>
                <a:cs typeface="Arial"/>
              </a:rPr>
              <a:t>Why</a:t>
            </a:r>
            <a:r>
              <a:rPr lang="fr-FR" dirty="0" smtClean="0">
                <a:solidFill>
                  <a:schemeClr val="tx2">
                    <a:satMod val="200000"/>
                  </a:schemeClr>
                </a:solidFill>
                <a:latin typeface="Arial"/>
                <a:ea typeface="+mj-ea"/>
                <a:cs typeface="Arial"/>
              </a:rPr>
              <a:t> Dual </a:t>
            </a:r>
            <a:r>
              <a:rPr lang="fr-FR" dirty="0" err="1" smtClean="0">
                <a:solidFill>
                  <a:schemeClr val="tx2">
                    <a:satMod val="200000"/>
                  </a:schemeClr>
                </a:solidFill>
                <a:latin typeface="Arial"/>
                <a:ea typeface="+mj-ea"/>
                <a:cs typeface="Arial"/>
              </a:rPr>
              <a:t>Mobility</a:t>
            </a:r>
            <a:r>
              <a:rPr lang="fr-FR" dirty="0" smtClean="0">
                <a:solidFill>
                  <a:schemeClr val="tx2">
                    <a:satMod val="200000"/>
                  </a:schemeClr>
                </a:solidFill>
                <a:latin typeface="Arial"/>
                <a:ea typeface="+mj-ea"/>
                <a:cs typeface="Arial"/>
              </a:rPr>
              <a:t> ?</a:t>
            </a:r>
            <a:endParaRPr lang="fr-FR" dirty="0">
              <a:solidFill>
                <a:schemeClr val="tx2">
                  <a:satMod val="200000"/>
                </a:schemeClr>
              </a:solidFill>
              <a:latin typeface="Arial"/>
              <a:ea typeface="+mj-ea"/>
              <a:cs typeface="Arial"/>
            </a:endParaRPr>
          </a:p>
        </p:txBody>
      </p:sp>
      <p:sp>
        <p:nvSpPr>
          <p:cNvPr id="27651" name="Rectangle 3"/>
          <p:cNvSpPr>
            <a:spLocks noChangeArrowheads="1"/>
          </p:cNvSpPr>
          <p:nvPr/>
        </p:nvSpPr>
        <p:spPr bwMode="auto">
          <a:xfrm>
            <a:off x="0" y="2324543"/>
            <a:ext cx="5651500" cy="3243965"/>
          </a:xfrm>
          <a:prstGeom prst="rect">
            <a:avLst/>
          </a:prstGeom>
          <a:noFill/>
          <a:ln w="9525">
            <a:noFill/>
            <a:miter lim="800000"/>
            <a:headEnd/>
            <a:tailEnd/>
          </a:ln>
        </p:spPr>
        <p:txBody>
          <a:bodyPr anchor="ctr">
            <a:prstTxWarp prst="textNoShape">
              <a:avLst/>
            </a:prstTxWarp>
            <a:spAutoFit/>
          </a:bodyPr>
          <a:lstStyle/>
          <a:p>
            <a:pPr algn="just" eaLnBrk="0" hangingPunct="0">
              <a:lnSpc>
                <a:spcPct val="160000"/>
              </a:lnSpc>
              <a:buClr>
                <a:srgbClr val="7B131A"/>
              </a:buClr>
            </a:pPr>
            <a:r>
              <a:rPr lang="fr-FR" dirty="0" err="1" smtClean="0">
                <a:solidFill>
                  <a:srgbClr val="FFFFFF"/>
                </a:solidFill>
                <a:latin typeface="Syntax" charset="0"/>
                <a:ea typeface="ヒラギノ角ゴ ProN W3" charset="-128"/>
                <a:cs typeface="ヒラギノ角ゴ ProN W3" charset="-128"/>
              </a:rPr>
              <a:t>Purpose</a:t>
            </a:r>
            <a:r>
              <a:rPr lang="fr-FR" dirty="0" smtClean="0">
                <a:solidFill>
                  <a:srgbClr val="FFFFFF"/>
                </a:solidFill>
                <a:latin typeface="Syntax" charset="0"/>
                <a:ea typeface="ヒラギノ角ゴ ProN W3" charset="-128"/>
                <a:cs typeface="ヒラギノ角ゴ ProN W3" charset="-128"/>
              </a:rPr>
              <a:t>:  Combines the </a:t>
            </a:r>
            <a:r>
              <a:rPr lang="fr-FR" dirty="0" err="1" smtClean="0">
                <a:solidFill>
                  <a:srgbClr val="FFFFFF"/>
                </a:solidFill>
                <a:latin typeface="Syntax" charset="0"/>
                <a:ea typeface="ヒラギノ角ゴ ProN W3" charset="-128"/>
                <a:cs typeface="ヒラギノ角ゴ ProN W3" charset="-128"/>
              </a:rPr>
              <a:t>advantages</a:t>
            </a:r>
            <a:r>
              <a:rPr lang="fr-FR" dirty="0" smtClean="0">
                <a:solidFill>
                  <a:srgbClr val="FFFFFF"/>
                </a:solidFill>
                <a:latin typeface="Syntax" charset="0"/>
                <a:ea typeface="ヒラギノ角ゴ ProN W3" charset="-128"/>
                <a:cs typeface="ヒラギノ角ゴ ProN W3" charset="-128"/>
              </a:rPr>
              <a:t> of</a:t>
            </a:r>
            <a:endParaRPr lang="fr-FR" dirty="0">
              <a:solidFill>
                <a:srgbClr val="FFFFFF"/>
              </a:solidFill>
              <a:latin typeface="Syntax" charset="0"/>
              <a:ea typeface="ヒラギノ角ゴ ProN W3" charset="-128"/>
              <a:cs typeface="ヒラギノ角ゴ ProN W3" charset="-128"/>
            </a:endParaRPr>
          </a:p>
          <a:p>
            <a:pPr algn="just" eaLnBrk="0" hangingPunct="0">
              <a:lnSpc>
                <a:spcPct val="160000"/>
              </a:lnSpc>
              <a:buClr>
                <a:srgbClr val="7B131A"/>
              </a:buClr>
            </a:pPr>
            <a:endParaRPr lang="fr-FR" dirty="0">
              <a:solidFill>
                <a:srgbClr val="FFFFFF"/>
              </a:solidFill>
              <a:latin typeface="Syntax" charset="0"/>
              <a:ea typeface="ヒラギノ角ゴ ProN W3" charset="-128"/>
              <a:cs typeface="ヒラギノ角ゴ ProN W3" charset="-128"/>
            </a:endParaRPr>
          </a:p>
          <a:p>
            <a:pPr lvl="2" indent="0" algn="just" eaLnBrk="0" hangingPunct="0">
              <a:lnSpc>
                <a:spcPct val="160000"/>
              </a:lnSpc>
              <a:buFont typeface="Wingdings" charset="2"/>
              <a:buChar char="§"/>
            </a:pPr>
            <a:r>
              <a:rPr lang="fr-FR" sz="2000" b="1" dirty="0">
                <a:solidFill>
                  <a:srgbClr val="FFFFFF"/>
                </a:solidFill>
                <a:latin typeface="Helvetica Neue Light" charset="0"/>
                <a:ea typeface="ヒラギノ角ゴ ProN W3" charset="-128"/>
                <a:cs typeface="ヒラギノ角ゴ ProN W3" charset="-128"/>
              </a:rPr>
              <a:t> </a:t>
            </a:r>
            <a:r>
              <a:rPr lang="fr-FR" sz="2000" b="1" dirty="0" err="1" smtClean="0">
                <a:solidFill>
                  <a:srgbClr val="FFFFFF"/>
                </a:solidFill>
                <a:latin typeface="Helvetica Neue Light" charset="0"/>
                <a:ea typeface="ヒラギノ角ゴ ProN W3" charset="-128"/>
                <a:cs typeface="ヒラギノ角ゴ ProN W3" charset="-128"/>
              </a:rPr>
              <a:t>Low</a:t>
            </a:r>
            <a:r>
              <a:rPr lang="fr-FR" sz="2000" b="1" dirty="0" smtClean="0">
                <a:solidFill>
                  <a:srgbClr val="FFFFFF"/>
                </a:solidFill>
                <a:latin typeface="Helvetica Neue Light" charset="0"/>
                <a:ea typeface="ヒラギノ角ゴ ProN W3" charset="-128"/>
                <a:cs typeface="ヒラギノ角ゴ ProN W3" charset="-128"/>
              </a:rPr>
              <a:t> PE Wear:</a:t>
            </a:r>
            <a:endParaRPr lang="fr-FR" sz="2000" b="1" dirty="0">
              <a:solidFill>
                <a:srgbClr val="FFFFFF"/>
              </a:solidFill>
              <a:latin typeface="Helvetica Neue Light" charset="0"/>
              <a:ea typeface="ヒラギノ角ゴ ProN W3" charset="-128"/>
              <a:cs typeface="ヒラギノ角ゴ ProN W3" charset="-128"/>
            </a:endParaRPr>
          </a:p>
          <a:p>
            <a:pPr lvl="4" indent="0" algn="just" eaLnBrk="0" hangingPunct="0">
              <a:lnSpc>
                <a:spcPct val="160000"/>
              </a:lnSpc>
            </a:pPr>
            <a:r>
              <a:rPr lang="fr-FR" sz="2000" b="1" dirty="0" err="1">
                <a:solidFill>
                  <a:srgbClr val="FFFFFF"/>
                </a:solidFill>
                <a:latin typeface="Helvetica Neue" charset="0"/>
                <a:ea typeface="Helvetica Neue" charset="0"/>
                <a:cs typeface="Helvetica Neue" charset="0"/>
              </a:rPr>
              <a:t>Low</a:t>
            </a:r>
            <a:r>
              <a:rPr lang="fr-FR" sz="2000" b="1" dirty="0">
                <a:solidFill>
                  <a:srgbClr val="FFFFFF"/>
                </a:solidFill>
                <a:latin typeface="Helvetica Neue" charset="0"/>
                <a:ea typeface="Helvetica Neue" charset="0"/>
                <a:cs typeface="Helvetica Neue" charset="0"/>
              </a:rPr>
              <a:t> </a:t>
            </a:r>
            <a:r>
              <a:rPr lang="fr-FR" sz="2000" b="1" dirty="0" smtClean="0">
                <a:solidFill>
                  <a:srgbClr val="FFFFFF"/>
                </a:solidFill>
                <a:latin typeface="Helvetica Neue" charset="0"/>
                <a:ea typeface="Helvetica Neue" charset="0"/>
                <a:cs typeface="Helvetica Neue" charset="0"/>
              </a:rPr>
              <a:t>friction</a:t>
            </a:r>
            <a:endParaRPr lang="fr-FR" sz="2000" b="1" dirty="0">
              <a:solidFill>
                <a:srgbClr val="FFFFFF"/>
              </a:solidFill>
              <a:latin typeface="Syntax" charset="0"/>
              <a:ea typeface="ヒラギノ角ゴ ProN W3" charset="-128"/>
              <a:cs typeface="ヒラギノ角ゴ ProN W3" charset="-128"/>
            </a:endParaRPr>
          </a:p>
          <a:p>
            <a:pPr lvl="2" indent="0" algn="just" eaLnBrk="0" hangingPunct="0">
              <a:lnSpc>
                <a:spcPct val="160000"/>
              </a:lnSpc>
              <a:buFont typeface="Wingdings" charset="2"/>
              <a:buChar char="§"/>
            </a:pPr>
            <a:r>
              <a:rPr lang="fr-FR" sz="2000" b="1" dirty="0">
                <a:solidFill>
                  <a:srgbClr val="FFFFFF"/>
                </a:solidFill>
                <a:latin typeface="Helvetica Neue Light" charset="0"/>
                <a:ea typeface="ヒラギノ角ゴ ProN W3" charset="-128"/>
                <a:cs typeface="ヒラギノ角ゴ ProN W3" charset="-128"/>
              </a:rPr>
              <a:t> </a:t>
            </a:r>
            <a:r>
              <a:rPr lang="fr-FR" sz="2000" b="1" dirty="0" err="1" smtClean="0">
                <a:solidFill>
                  <a:srgbClr val="FFFFFF"/>
                </a:solidFill>
                <a:latin typeface="Helvetica Neue Light" charset="0"/>
                <a:ea typeface="ヒラギノ角ゴ ProN W3" charset="-128"/>
                <a:cs typeface="ヒラギノ角ゴ ProN W3" charset="-128"/>
              </a:rPr>
              <a:t>Stability</a:t>
            </a:r>
            <a:r>
              <a:rPr lang="fr-FR" sz="2000" b="1" dirty="0" smtClean="0">
                <a:solidFill>
                  <a:srgbClr val="FFFFFF"/>
                </a:solidFill>
                <a:latin typeface="Helvetica Neue Light" charset="0"/>
                <a:ea typeface="ヒラギノ角ゴ ProN W3" charset="-128"/>
                <a:cs typeface="ヒラギノ角ゴ ProN W3" charset="-128"/>
              </a:rPr>
              <a:t> of the </a:t>
            </a:r>
            <a:r>
              <a:rPr lang="fr-FR" sz="2000" b="1" dirty="0" err="1" smtClean="0">
                <a:solidFill>
                  <a:srgbClr val="FFFFFF"/>
                </a:solidFill>
                <a:latin typeface="Helvetica Neue Light" charset="0"/>
                <a:ea typeface="ヒラギノ角ゴ ProN W3" charset="-128"/>
                <a:cs typeface="ヒラギノ角ゴ ProN W3" charset="-128"/>
              </a:rPr>
              <a:t>join</a:t>
            </a:r>
            <a:endParaRPr lang="fr-FR" sz="2000" b="1" dirty="0">
              <a:solidFill>
                <a:srgbClr val="FFFFFF"/>
              </a:solidFill>
              <a:latin typeface="Helvetica Neue Light" charset="0"/>
              <a:ea typeface="ヒラギノ角ゴ ProN W3" charset="-128"/>
              <a:cs typeface="ヒラギノ角ゴ ProN W3" charset="-128"/>
            </a:endParaRPr>
          </a:p>
          <a:p>
            <a:pPr lvl="4" indent="0" algn="just" eaLnBrk="0" hangingPunct="0">
              <a:lnSpc>
                <a:spcPct val="160000"/>
              </a:lnSpc>
            </a:pPr>
            <a:r>
              <a:rPr lang="fr-FR" sz="2000" b="1" dirty="0" err="1" smtClean="0">
                <a:solidFill>
                  <a:srgbClr val="FFFFFF"/>
                </a:solidFill>
                <a:latin typeface="Helvetica Neue" charset="0"/>
                <a:ea typeface="Helvetica Neue" charset="0"/>
                <a:cs typeface="Helvetica Neue" charset="0"/>
              </a:rPr>
              <a:t>Big</a:t>
            </a:r>
            <a:r>
              <a:rPr lang="fr-FR" sz="2000" b="1" dirty="0" smtClean="0">
                <a:solidFill>
                  <a:srgbClr val="FFFFFF"/>
                </a:solidFill>
                <a:latin typeface="Helvetica Neue" charset="0"/>
                <a:ea typeface="Helvetica Neue" charset="0"/>
                <a:cs typeface="Helvetica Neue" charset="0"/>
              </a:rPr>
              <a:t> </a:t>
            </a:r>
            <a:r>
              <a:rPr lang="fr-FR" sz="2000" b="1" dirty="0" err="1" smtClean="0">
                <a:solidFill>
                  <a:srgbClr val="FFFFFF"/>
                </a:solidFill>
                <a:latin typeface="Helvetica Neue" charset="0"/>
                <a:ea typeface="Helvetica Neue" charset="0"/>
                <a:cs typeface="Helvetica Neue" charset="0"/>
              </a:rPr>
              <a:t>head</a:t>
            </a:r>
            <a:endParaRPr lang="fr-FR" sz="2000" dirty="0">
              <a:solidFill>
                <a:srgbClr val="FFFFFF"/>
              </a:solidFill>
              <a:latin typeface="Syntax" charset="0"/>
              <a:ea typeface="ヒラギノ角ゴ ProN W3" charset="-128"/>
              <a:cs typeface="ヒラギノ角ゴ ProN W3" charset="-128"/>
            </a:endParaRPr>
          </a:p>
        </p:txBody>
      </p:sp>
      <p:grpSp>
        <p:nvGrpSpPr>
          <p:cNvPr id="27652" name="Group 4"/>
          <p:cNvGrpSpPr>
            <a:grpSpLocks/>
          </p:cNvGrpSpPr>
          <p:nvPr/>
        </p:nvGrpSpPr>
        <p:grpSpPr bwMode="auto">
          <a:xfrm>
            <a:off x="5724525" y="1557338"/>
            <a:ext cx="3419475" cy="2519362"/>
            <a:chOff x="3651" y="1026"/>
            <a:chExt cx="2132" cy="1542"/>
          </a:xfrm>
        </p:grpSpPr>
        <p:pic>
          <p:nvPicPr>
            <p:cNvPr id="27657" name="Picture 5" descr="Sir John charnley"/>
            <p:cNvPicPr>
              <a:picLocks noChangeAspect="1" noChangeArrowheads="1"/>
            </p:cNvPicPr>
            <p:nvPr/>
          </p:nvPicPr>
          <p:blipFill>
            <a:blip r:embed="rId3"/>
            <a:srcRect/>
            <a:stretch>
              <a:fillRect/>
            </a:stretch>
          </p:blipFill>
          <p:spPr bwMode="auto">
            <a:xfrm>
              <a:off x="3651" y="1026"/>
              <a:ext cx="1239" cy="1542"/>
            </a:xfrm>
            <a:prstGeom prst="rect">
              <a:avLst/>
            </a:prstGeom>
            <a:noFill/>
            <a:ln w="9525">
              <a:noFill/>
              <a:miter lim="800000"/>
              <a:headEnd/>
              <a:tailEnd/>
            </a:ln>
          </p:spPr>
        </p:pic>
        <p:pic>
          <p:nvPicPr>
            <p:cNvPr id="27658" name="Picture 6" descr="charnley"/>
            <p:cNvPicPr>
              <a:picLocks noChangeAspect="1" noChangeArrowheads="1"/>
            </p:cNvPicPr>
            <p:nvPr/>
          </p:nvPicPr>
          <p:blipFill>
            <a:blip r:embed="rId4"/>
            <a:srcRect/>
            <a:stretch>
              <a:fillRect/>
            </a:stretch>
          </p:blipFill>
          <p:spPr bwMode="auto">
            <a:xfrm>
              <a:off x="4801" y="1026"/>
              <a:ext cx="982" cy="1542"/>
            </a:xfrm>
            <a:prstGeom prst="rect">
              <a:avLst/>
            </a:prstGeom>
            <a:noFill/>
            <a:ln w="9525">
              <a:noFill/>
              <a:miter lim="800000"/>
              <a:headEnd/>
              <a:tailEnd/>
            </a:ln>
          </p:spPr>
        </p:pic>
        <p:sp>
          <p:nvSpPr>
            <p:cNvPr id="27659" name="Rectangle 7"/>
            <p:cNvSpPr>
              <a:spLocks noChangeArrowheads="1"/>
            </p:cNvSpPr>
            <p:nvPr/>
          </p:nvSpPr>
          <p:spPr bwMode="auto">
            <a:xfrm>
              <a:off x="3742" y="2251"/>
              <a:ext cx="1353" cy="283"/>
            </a:xfrm>
            <a:prstGeom prst="rect">
              <a:avLst/>
            </a:prstGeom>
            <a:noFill/>
            <a:ln w="9525">
              <a:noFill/>
              <a:miter lim="800000"/>
              <a:headEnd/>
              <a:tailEnd/>
            </a:ln>
          </p:spPr>
          <p:txBody>
            <a:bodyPr wrap="none">
              <a:prstTxWarp prst="textNoShape">
                <a:avLst/>
              </a:prstTxWarp>
              <a:spAutoFit/>
            </a:bodyPr>
            <a:lstStyle/>
            <a:p>
              <a:r>
                <a:rPr lang="en-GB" dirty="0">
                  <a:solidFill>
                    <a:srgbClr val="FF0000"/>
                  </a:solidFill>
                  <a:latin typeface="Arial"/>
                  <a:ea typeface="ヒラギノ角ゴ ProN W3" charset="-128"/>
                  <a:cs typeface="ヒラギノ角ゴ ProN W3" charset="-128"/>
                </a:rPr>
                <a:t>John </a:t>
              </a:r>
              <a:r>
                <a:rPr lang="en-GB" dirty="0" err="1">
                  <a:solidFill>
                    <a:srgbClr val="FF0000"/>
                  </a:solidFill>
                  <a:latin typeface="Arial"/>
                  <a:ea typeface="ヒラギノ角ゴ ProN W3" charset="-128"/>
                  <a:cs typeface="ヒラギノ角ゴ ProN W3" charset="-128"/>
                </a:rPr>
                <a:t>Charnley</a:t>
              </a:r>
              <a:endParaRPr lang="en-GB" dirty="0">
                <a:solidFill>
                  <a:srgbClr val="FF0000"/>
                </a:solidFill>
                <a:latin typeface="Arial"/>
                <a:ea typeface="ヒラギノ角ゴ ProN W3" charset="-128"/>
                <a:cs typeface="ヒラギノ角ゴ ProN W3" charset="-128"/>
              </a:endParaRPr>
            </a:p>
          </p:txBody>
        </p:sp>
      </p:grpSp>
      <p:grpSp>
        <p:nvGrpSpPr>
          <p:cNvPr id="27653" name="Group 8"/>
          <p:cNvGrpSpPr>
            <a:grpSpLocks/>
          </p:cNvGrpSpPr>
          <p:nvPr/>
        </p:nvGrpSpPr>
        <p:grpSpPr bwMode="auto">
          <a:xfrm>
            <a:off x="5713413" y="4076700"/>
            <a:ext cx="3430587" cy="2781300"/>
            <a:chOff x="3685" y="2750"/>
            <a:chExt cx="2045" cy="1570"/>
          </a:xfrm>
        </p:grpSpPr>
        <p:pic>
          <p:nvPicPr>
            <p:cNvPr id="27654" name="Picture 9" descr="George McKee"/>
            <p:cNvPicPr>
              <a:picLocks noChangeAspect="1" noChangeArrowheads="1"/>
            </p:cNvPicPr>
            <p:nvPr/>
          </p:nvPicPr>
          <p:blipFill>
            <a:blip r:embed="rId5"/>
            <a:srcRect/>
            <a:stretch>
              <a:fillRect/>
            </a:stretch>
          </p:blipFill>
          <p:spPr bwMode="auto">
            <a:xfrm>
              <a:off x="3685" y="2750"/>
              <a:ext cx="919" cy="1570"/>
            </a:xfrm>
            <a:prstGeom prst="rect">
              <a:avLst/>
            </a:prstGeom>
            <a:noFill/>
            <a:ln w="9525">
              <a:noFill/>
              <a:miter lim="800000"/>
              <a:headEnd/>
              <a:tailEnd/>
            </a:ln>
          </p:spPr>
        </p:pic>
        <p:pic>
          <p:nvPicPr>
            <p:cNvPr id="27655" name="Picture 10" descr="halfMcKee"/>
            <p:cNvPicPr>
              <a:picLocks noChangeAspect="1" noChangeArrowheads="1"/>
            </p:cNvPicPr>
            <p:nvPr/>
          </p:nvPicPr>
          <p:blipFill>
            <a:blip r:embed="rId6"/>
            <a:srcRect/>
            <a:stretch>
              <a:fillRect/>
            </a:stretch>
          </p:blipFill>
          <p:spPr bwMode="auto">
            <a:xfrm>
              <a:off x="4604" y="2750"/>
              <a:ext cx="1126" cy="1570"/>
            </a:xfrm>
            <a:prstGeom prst="rect">
              <a:avLst/>
            </a:prstGeom>
            <a:noFill/>
            <a:ln w="9525">
              <a:noFill/>
              <a:miter lim="800000"/>
              <a:headEnd/>
              <a:tailEnd/>
            </a:ln>
          </p:spPr>
        </p:pic>
        <p:sp>
          <p:nvSpPr>
            <p:cNvPr id="27656" name="Rectangle 11"/>
            <p:cNvSpPr>
              <a:spLocks noChangeArrowheads="1"/>
            </p:cNvSpPr>
            <p:nvPr/>
          </p:nvSpPr>
          <p:spPr bwMode="auto">
            <a:xfrm>
              <a:off x="3692" y="3929"/>
              <a:ext cx="1605" cy="261"/>
            </a:xfrm>
            <a:prstGeom prst="rect">
              <a:avLst/>
            </a:prstGeom>
            <a:noFill/>
            <a:ln w="9525">
              <a:noFill/>
              <a:miter lim="800000"/>
              <a:headEnd/>
              <a:tailEnd/>
            </a:ln>
          </p:spPr>
          <p:txBody>
            <a:bodyPr>
              <a:prstTxWarp prst="textNoShape">
                <a:avLst/>
              </a:prstTxWarp>
              <a:spAutoFit/>
            </a:bodyPr>
            <a:lstStyle/>
            <a:p>
              <a:pPr algn="ctr"/>
              <a:r>
                <a:rPr lang="en-GB" dirty="0">
                  <a:solidFill>
                    <a:srgbClr val="FF0000"/>
                  </a:solidFill>
                  <a:latin typeface="Arial"/>
                  <a:ea typeface="ヒラギノ角ゴ ProN W3" charset="-128"/>
                  <a:cs typeface="ヒラギノ角ゴ ProN W3" charset="-128"/>
                </a:rPr>
                <a:t>Kenneth </a:t>
              </a:r>
              <a:r>
                <a:rPr lang="en-GB" dirty="0" err="1">
                  <a:solidFill>
                    <a:srgbClr val="FF0000"/>
                  </a:solidFill>
                  <a:latin typeface="Arial"/>
                  <a:ea typeface="ヒラギノ角ゴ ProN W3" charset="-128"/>
                  <a:cs typeface="ヒラギノ角ゴ ProN W3" charset="-128"/>
                </a:rPr>
                <a:t>Mc</a:t>
              </a:r>
              <a:r>
                <a:rPr lang="en-GB" dirty="0">
                  <a:solidFill>
                    <a:srgbClr val="FF0000"/>
                  </a:solidFill>
                  <a:latin typeface="Arial"/>
                  <a:ea typeface="ヒラギノ角ゴ ProN W3" charset="-128"/>
                  <a:cs typeface="ヒラギノ角ゴ ProN W3" charset="-128"/>
                </a:rPr>
                <a:t> </a:t>
              </a:r>
              <a:r>
                <a:rPr lang="en-GB" dirty="0" err="1">
                  <a:solidFill>
                    <a:srgbClr val="FF0000"/>
                  </a:solidFill>
                  <a:latin typeface="Arial"/>
                  <a:ea typeface="ヒラギノ角ゴ ProN W3" charset="-128"/>
                  <a:cs typeface="ヒラギノ角ゴ ProN W3" charset="-128"/>
                </a:rPr>
                <a:t>Kee</a:t>
              </a:r>
              <a:endParaRPr lang="en-GB" dirty="0">
                <a:solidFill>
                  <a:srgbClr val="FF0000"/>
                </a:solidFill>
                <a:latin typeface="Arial"/>
                <a:ea typeface="ヒラギノ角ゴ ProN W3" charset="-128"/>
                <a:cs typeface="ヒラギノ角ゴ ProN W3" charset="-128"/>
              </a:endParaRPr>
            </a:p>
          </p:txBody>
        </p:sp>
      </p:grpSp>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103" name="Picture 7" descr="RBFreeSnap001"/>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431265" y="1259803"/>
            <a:ext cx="2712307" cy="4248472"/>
          </a:xfrm>
        </p:spPr>
      </p:pic>
      <p:sp>
        <p:nvSpPr>
          <p:cNvPr id="260105" name="Text Box 9"/>
          <p:cNvSpPr txBox="1">
            <a:spLocks noChangeArrowheads="1"/>
          </p:cNvSpPr>
          <p:nvPr/>
        </p:nvSpPr>
        <p:spPr bwMode="auto">
          <a:xfrm>
            <a:off x="3369816" y="1315492"/>
            <a:ext cx="410445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fr-FR" sz="3200" dirty="0">
                <a:effectLst>
                  <a:outerShdw blurRad="38100" dist="38100" dir="2700000" algn="tl">
                    <a:srgbClr val="000000"/>
                  </a:outerShdw>
                </a:effectLst>
              </a:rPr>
              <a:t>Pr</a:t>
            </a:r>
            <a:r>
              <a:rPr lang="fr-FR" sz="3200" dirty="0" smtClean="0">
                <a:effectLst>
                  <a:outerShdw blurRad="38100" dist="38100" dir="2700000" algn="tl">
                    <a:srgbClr val="000000"/>
                  </a:outerShdw>
                </a:effectLst>
              </a:rPr>
              <a:t>. Gilles </a:t>
            </a:r>
            <a:r>
              <a:rPr lang="fr-FR" sz="3200" dirty="0">
                <a:effectLst>
                  <a:outerShdw blurRad="38100" dist="38100" dir="2700000" algn="tl">
                    <a:srgbClr val="000000"/>
                  </a:outerShdw>
                </a:effectLst>
              </a:rPr>
              <a:t>Bousquet</a:t>
            </a:r>
          </a:p>
          <a:p>
            <a:pPr>
              <a:spcBef>
                <a:spcPct val="50000"/>
              </a:spcBef>
            </a:pPr>
            <a:r>
              <a:rPr lang="fr-FR" sz="3200" dirty="0">
                <a:effectLst>
                  <a:outerShdw blurRad="38100" dist="38100" dir="2700000" algn="tl">
                    <a:srgbClr val="000000"/>
                  </a:outerShdw>
                </a:effectLst>
              </a:rPr>
              <a:t>1936 - 1996</a:t>
            </a:r>
          </a:p>
        </p:txBody>
      </p:sp>
      <p:sp>
        <p:nvSpPr>
          <p:cNvPr id="3" name="Rectangle 2"/>
          <p:cNvSpPr/>
          <p:nvPr/>
        </p:nvSpPr>
        <p:spPr>
          <a:xfrm>
            <a:off x="150209" y="282591"/>
            <a:ext cx="8794081" cy="707886"/>
          </a:xfrm>
          <a:prstGeom prst="rect">
            <a:avLst/>
          </a:prstGeom>
        </p:spPr>
        <p:txBody>
          <a:bodyPr wrap="square">
            <a:spAutoFit/>
          </a:bodyPr>
          <a:lstStyle/>
          <a:p>
            <a:r>
              <a:rPr lang="fr-FR" sz="4000" dirty="0">
                <a:solidFill>
                  <a:srgbClr val="C1EEFF"/>
                </a:solidFill>
                <a:latin typeface="Arial"/>
                <a:ea typeface="ヒラギノ角ゴ ProN W3" charset="-128"/>
                <a:cs typeface="Arial"/>
              </a:rPr>
              <a:t>30 </a:t>
            </a:r>
            <a:r>
              <a:rPr lang="fr-FR" sz="4000" dirty="0" err="1">
                <a:solidFill>
                  <a:srgbClr val="C1EEFF"/>
                </a:solidFill>
                <a:latin typeface="Arial"/>
                <a:ea typeface="ヒラギノ角ゴ ProN W3" charset="-128"/>
                <a:cs typeface="Arial"/>
              </a:rPr>
              <a:t>Years</a:t>
            </a:r>
            <a:r>
              <a:rPr lang="fr-FR" sz="4000" dirty="0">
                <a:solidFill>
                  <a:srgbClr val="C1EEFF"/>
                </a:solidFill>
                <a:latin typeface="Arial"/>
                <a:ea typeface="ヒラギノ角ゴ ProN W3" charset="-128"/>
                <a:cs typeface="Arial"/>
              </a:rPr>
              <a:t> of </a:t>
            </a:r>
            <a:r>
              <a:rPr lang="fr-FR" sz="4000" dirty="0" err="1">
                <a:solidFill>
                  <a:srgbClr val="C1EEFF"/>
                </a:solidFill>
                <a:latin typeface="Arial"/>
                <a:ea typeface="ヒラギノ角ゴ ProN W3" charset="-128"/>
                <a:cs typeface="Arial"/>
              </a:rPr>
              <a:t>clinical</a:t>
            </a:r>
            <a:r>
              <a:rPr lang="fr-FR" sz="4000" dirty="0">
                <a:solidFill>
                  <a:srgbClr val="C1EEFF"/>
                </a:solidFill>
                <a:latin typeface="Arial"/>
                <a:ea typeface="ヒラギノ角ゴ ProN W3" charset="-128"/>
                <a:cs typeface="Arial"/>
              </a:rPr>
              <a:t> </a:t>
            </a:r>
            <a:r>
              <a:rPr lang="fr-FR" sz="4000" dirty="0" err="1">
                <a:solidFill>
                  <a:srgbClr val="C1EEFF"/>
                </a:solidFill>
                <a:latin typeface="Arial"/>
                <a:ea typeface="ヒラギノ角ゴ ProN W3" charset="-128"/>
                <a:cs typeface="Arial"/>
              </a:rPr>
              <a:t>successful</a:t>
            </a:r>
            <a:r>
              <a:rPr lang="fr-FR" sz="4000" dirty="0">
                <a:solidFill>
                  <a:srgbClr val="C1EEFF"/>
                </a:solidFill>
                <a:latin typeface="Arial"/>
                <a:ea typeface="ヒラギノ角ゴ ProN W3" charset="-128"/>
                <a:cs typeface="Arial"/>
              </a:rPr>
              <a:t> </a:t>
            </a:r>
            <a:r>
              <a:rPr lang="fr-FR" sz="4000" dirty="0" err="1">
                <a:solidFill>
                  <a:srgbClr val="C1EEFF"/>
                </a:solidFill>
                <a:latin typeface="Arial"/>
                <a:ea typeface="ヒラギノ角ゴ ProN W3" charset="-128"/>
                <a:cs typeface="Arial"/>
              </a:rPr>
              <a:t>history</a:t>
            </a:r>
            <a:endParaRPr lang="fr-FR" sz="4000" dirty="0">
              <a:solidFill>
                <a:srgbClr val="C1EEFF"/>
              </a:solidFill>
              <a:latin typeface="Arial"/>
              <a:ea typeface="ヒラギノ角ゴ ProN W3" charset="-128"/>
              <a:cs typeface="Arial"/>
            </a:endParaRPr>
          </a:p>
        </p:txBody>
      </p:sp>
      <p:graphicFrame>
        <p:nvGraphicFramePr>
          <p:cNvPr id="6" name="Object 2"/>
          <p:cNvGraphicFramePr>
            <a:graphicFrameLocks noChangeAspect="1"/>
          </p:cNvGraphicFramePr>
          <p:nvPr>
            <p:extLst>
              <p:ext uri="{D42A27DB-BD31-4B8C-83A1-F6EECF244321}">
                <p14:modId xmlns:p14="http://schemas.microsoft.com/office/powerpoint/2010/main" val="875149888"/>
              </p:ext>
            </p:extLst>
          </p:nvPr>
        </p:nvGraphicFramePr>
        <p:xfrm>
          <a:off x="6362700" y="3384039"/>
          <a:ext cx="2549525" cy="2333974"/>
        </p:xfrm>
        <a:graphic>
          <a:graphicData uri="http://schemas.openxmlformats.org/presentationml/2006/ole">
            <mc:AlternateContent xmlns:mc="http://schemas.openxmlformats.org/markup-compatibility/2006">
              <mc:Choice xmlns:v="urn:schemas-microsoft-com:vml" Requires="v">
                <p:oleObj spid="_x0000_s126987" name="Image" r:id="rId5" imgW="544673" imgH="498967" progId="">
                  <p:embed/>
                </p:oleObj>
              </mc:Choice>
              <mc:Fallback>
                <p:oleObj name="Image" r:id="rId5" imgW="544673" imgH="498967" progId="">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2700" y="3384039"/>
                        <a:ext cx="2549525" cy="2333974"/>
                      </a:xfrm>
                      <a:prstGeom prst="rect">
                        <a:avLst/>
                      </a:prstGeom>
                      <a:noFill/>
                      <a:ln>
                        <a:noFill/>
                      </a:ln>
                      <a:effectLst/>
                      <a:extLst/>
                    </p:spPr>
                  </p:pic>
                </p:oleObj>
              </mc:Fallback>
            </mc:AlternateContent>
          </a:graphicData>
        </a:graphic>
      </p:graphicFrame>
      <p:sp>
        <p:nvSpPr>
          <p:cNvPr id="4" name="ZoneTexte 3"/>
          <p:cNvSpPr txBox="1"/>
          <p:nvPr/>
        </p:nvSpPr>
        <p:spPr>
          <a:xfrm>
            <a:off x="3143572" y="5563964"/>
            <a:ext cx="2850828" cy="738664"/>
          </a:xfrm>
          <a:prstGeom prst="rect">
            <a:avLst/>
          </a:prstGeom>
          <a:noFill/>
        </p:spPr>
        <p:txBody>
          <a:bodyPr wrap="square" rtlCol="0">
            <a:spAutoFit/>
          </a:bodyPr>
          <a:lstStyle/>
          <a:p>
            <a:pPr lvl="1" indent="0" eaLnBrk="0" hangingPunct="0">
              <a:lnSpc>
                <a:spcPct val="260000"/>
              </a:lnSpc>
            </a:pPr>
            <a:r>
              <a:rPr lang="fr-FR" sz="1800" dirty="0">
                <a:solidFill>
                  <a:srgbClr val="FFFFFF"/>
                </a:solidFill>
                <a:latin typeface="Syntax" charset="0"/>
                <a:ea typeface="ヒラギノ角ゴ ProN W3" charset="-128"/>
                <a:cs typeface="ヒラギノ角ゴ ProN W3" charset="-128"/>
              </a:rPr>
              <a:t>A : </a:t>
            </a:r>
            <a:r>
              <a:rPr lang="fr-FR" sz="1800" dirty="0" err="1">
                <a:solidFill>
                  <a:srgbClr val="FFFFFF"/>
                </a:solidFill>
                <a:latin typeface="Syntax" charset="0"/>
                <a:ea typeface="ヒラギノ角ゴ ProN W3" charset="-128"/>
                <a:cs typeface="ヒラギノ角ゴ ProN W3" charset="-128"/>
              </a:rPr>
              <a:t>Internal</a:t>
            </a:r>
            <a:r>
              <a:rPr lang="fr-FR" sz="1800" dirty="0">
                <a:solidFill>
                  <a:srgbClr val="FFFFFF"/>
                </a:solidFill>
                <a:latin typeface="Syntax" charset="0"/>
                <a:ea typeface="ヒラギノ角ゴ ProN W3" charset="-128"/>
                <a:cs typeface="ヒラギノ角ゴ ProN W3" charset="-128"/>
              </a:rPr>
              <a:t> (</a:t>
            </a:r>
            <a:r>
              <a:rPr lang="fr-FR" sz="1800" dirty="0" err="1">
                <a:solidFill>
                  <a:srgbClr val="FFFFFF"/>
                </a:solidFill>
                <a:latin typeface="Syntax" charset="0"/>
                <a:ea typeface="ヒラギノ角ゴ ProN W3" charset="-128"/>
                <a:cs typeface="ヒラギノ角ゴ ProN W3" charset="-128"/>
              </a:rPr>
              <a:t>small</a:t>
            </a:r>
            <a:r>
              <a:rPr lang="fr-FR" sz="1800" dirty="0" smtClean="0">
                <a:solidFill>
                  <a:srgbClr val="FFFFFF"/>
                </a:solidFill>
                <a:latin typeface="Syntax" charset="0"/>
                <a:ea typeface="ヒラギノ角ゴ ProN W3" charset="-128"/>
                <a:cs typeface="ヒラギノ角ゴ ProN W3" charset="-128"/>
              </a:rPr>
              <a:t>)</a:t>
            </a:r>
            <a:endParaRPr lang="fr-FR" sz="1800" dirty="0">
              <a:solidFill>
                <a:srgbClr val="FFFFFF"/>
              </a:solidFill>
              <a:latin typeface="Syntax" charset="0"/>
              <a:ea typeface="ヒラギノ角ゴ ProN W3" charset="-128"/>
              <a:cs typeface="ヒラギノ角ゴ ProN W3" charset="-128"/>
            </a:endParaRPr>
          </a:p>
        </p:txBody>
      </p:sp>
      <p:sp>
        <p:nvSpPr>
          <p:cNvPr id="9" name="Line 7"/>
          <p:cNvSpPr>
            <a:spLocks noChangeShapeType="1"/>
          </p:cNvSpPr>
          <p:nvPr/>
        </p:nvSpPr>
        <p:spPr bwMode="auto">
          <a:xfrm flipV="1">
            <a:off x="4927599" y="4308414"/>
            <a:ext cx="2193925" cy="1255550"/>
          </a:xfrm>
          <a:prstGeom prst="line">
            <a:avLst/>
          </a:prstGeom>
          <a:noFill/>
          <a:ln w="38100">
            <a:solidFill>
              <a:srgbClr val="3366FF"/>
            </a:solidFill>
            <a:round/>
            <a:headEnd/>
            <a:tailEnd type="triangle" w="med" len="med"/>
          </a:ln>
        </p:spPr>
        <p:txBody>
          <a:bodyPr>
            <a:prstTxWarp prst="textNoShape">
              <a:avLst/>
            </a:prstTxWarp>
          </a:bodyPr>
          <a:lstStyle/>
          <a:p>
            <a:endParaRPr lang="fr-FR"/>
          </a:p>
        </p:txBody>
      </p:sp>
      <p:sp>
        <p:nvSpPr>
          <p:cNvPr id="11" name="Line 7"/>
          <p:cNvSpPr>
            <a:spLocks noChangeShapeType="1"/>
          </p:cNvSpPr>
          <p:nvPr/>
        </p:nvSpPr>
        <p:spPr bwMode="auto">
          <a:xfrm flipV="1">
            <a:off x="7842572" y="4437061"/>
            <a:ext cx="752152" cy="1560766"/>
          </a:xfrm>
          <a:prstGeom prst="line">
            <a:avLst/>
          </a:prstGeom>
          <a:noFill/>
          <a:ln w="38100">
            <a:solidFill>
              <a:srgbClr val="3366FF"/>
            </a:solidFill>
            <a:round/>
            <a:headEnd/>
            <a:tailEnd type="triangle" w="med" len="med"/>
          </a:ln>
        </p:spPr>
        <p:txBody>
          <a:bodyPr>
            <a:prstTxWarp prst="textNoShape">
              <a:avLst/>
            </a:prstTxWarp>
          </a:bodyPr>
          <a:lstStyle/>
          <a:p>
            <a:endParaRPr lang="fr-FR"/>
          </a:p>
        </p:txBody>
      </p:sp>
      <p:sp>
        <p:nvSpPr>
          <p:cNvPr id="10" name="ZoneTexte 9"/>
          <p:cNvSpPr txBox="1"/>
          <p:nvPr/>
        </p:nvSpPr>
        <p:spPr>
          <a:xfrm>
            <a:off x="6108700" y="6119336"/>
            <a:ext cx="2324100" cy="738664"/>
          </a:xfrm>
          <a:prstGeom prst="rect">
            <a:avLst/>
          </a:prstGeom>
          <a:noFill/>
        </p:spPr>
        <p:txBody>
          <a:bodyPr wrap="square" rtlCol="0">
            <a:spAutoFit/>
          </a:bodyPr>
          <a:lstStyle/>
          <a:p>
            <a:pPr marL="0" lvl="2" indent="0"/>
            <a:r>
              <a:rPr lang="fr-FR" sz="1800" dirty="0">
                <a:solidFill>
                  <a:srgbClr val="FFFFFF"/>
                </a:solidFill>
                <a:latin typeface="Syntax" charset="0"/>
                <a:ea typeface="ヒラギノ角ゴ ProN W3" charset="-128"/>
                <a:cs typeface="ヒラギノ角ゴ ProN W3" charset="-128"/>
              </a:rPr>
              <a:t>B : </a:t>
            </a:r>
            <a:r>
              <a:rPr lang="fr-FR" sz="1800" dirty="0" err="1">
                <a:solidFill>
                  <a:srgbClr val="FFFFFF"/>
                </a:solidFill>
                <a:latin typeface="Syntax" charset="0"/>
                <a:ea typeface="ヒラギノ角ゴ ProN W3" charset="-128"/>
                <a:cs typeface="ヒラギノ角ゴ ProN W3" charset="-128"/>
              </a:rPr>
              <a:t>External</a:t>
            </a:r>
            <a:r>
              <a:rPr lang="fr-FR" sz="1800" dirty="0">
                <a:solidFill>
                  <a:srgbClr val="FFFFFF"/>
                </a:solidFill>
                <a:latin typeface="Syntax" charset="0"/>
                <a:ea typeface="ヒラギノ角ゴ ProN W3" charset="-128"/>
                <a:cs typeface="ヒラギノ角ゴ ProN W3" charset="-128"/>
              </a:rPr>
              <a:t> (large)</a:t>
            </a:r>
          </a:p>
          <a:p>
            <a:endParaRPr lang="fr-FR" dirty="0"/>
          </a:p>
        </p:txBody>
      </p:sp>
      <p:sp>
        <p:nvSpPr>
          <p:cNvPr id="12" name="ZoneTexte 11"/>
          <p:cNvSpPr txBox="1"/>
          <p:nvPr/>
        </p:nvSpPr>
        <p:spPr>
          <a:xfrm>
            <a:off x="3369816" y="2715567"/>
            <a:ext cx="4796284" cy="461665"/>
          </a:xfrm>
          <a:prstGeom prst="rect">
            <a:avLst/>
          </a:prstGeom>
          <a:noFill/>
        </p:spPr>
        <p:txBody>
          <a:bodyPr wrap="square" rtlCol="0">
            <a:spAutoFit/>
          </a:bodyPr>
          <a:lstStyle/>
          <a:p>
            <a:r>
              <a:rPr lang="fr-FR" dirty="0">
                <a:solidFill>
                  <a:schemeClr val="tx2">
                    <a:satMod val="200000"/>
                  </a:schemeClr>
                </a:solidFill>
                <a:latin typeface="Arial"/>
                <a:cs typeface="Arial"/>
                <a:sym typeface="Helvetica Neue Light" pitchFamily="-112" charset="0"/>
              </a:rPr>
              <a:t>DUAL MOBILITY: 1976</a:t>
            </a:r>
            <a:endParaRPr lang="fr-FR" dirty="0"/>
          </a:p>
        </p:txBody>
      </p:sp>
    </p:spTree>
    <p:extLst>
      <p:ext uri="{BB962C8B-B14F-4D97-AF65-F5344CB8AC3E}">
        <p14:creationId xmlns:p14="http://schemas.microsoft.com/office/powerpoint/2010/main" val="1159779225"/>
      </p:ext>
    </p:ext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450850" y="321582"/>
            <a:ext cx="8175625" cy="620713"/>
          </a:xfrm>
          <a:prstGeom prst="rect">
            <a:avLst/>
          </a:prstGeom>
          <a:noFill/>
          <a:ln w="9525">
            <a:noFill/>
            <a:miter lim="800000"/>
            <a:headEnd/>
            <a:tailEnd/>
          </a:ln>
        </p:spPr>
        <p:txBody>
          <a:bodyPr lIns="0" tIns="0" rIns="0" bIns="0">
            <a:prstTxWarp prst="textNoShape">
              <a:avLst/>
            </a:prstTxWarp>
          </a:bodyPr>
          <a:lstStyle/>
          <a:p>
            <a:pPr>
              <a:lnSpc>
                <a:spcPct val="85000"/>
              </a:lnSpc>
              <a:buClr>
                <a:srgbClr val="DADDFE"/>
              </a:buClr>
            </a:pPr>
            <a:r>
              <a:rPr lang="en-GB" sz="3200" dirty="0" smtClean="0">
                <a:solidFill>
                  <a:srgbClr val="C1EEFF"/>
                </a:solidFill>
                <a:latin typeface="Arial"/>
                <a:ea typeface="ヒラギノ角ゴ ProN W3" charset="-128"/>
                <a:cs typeface="Arial"/>
              </a:rPr>
              <a:t> Dual mobility = More stability + More mobility</a:t>
            </a:r>
            <a:endParaRPr lang="en-GB" sz="3200" dirty="0">
              <a:solidFill>
                <a:srgbClr val="C1EEFF"/>
              </a:solidFill>
              <a:latin typeface="Arial"/>
              <a:ea typeface="ヒラギノ角ゴ ProN W3" charset="-128"/>
              <a:cs typeface="Arial"/>
            </a:endParaRPr>
          </a:p>
        </p:txBody>
      </p:sp>
      <p:sp>
        <p:nvSpPr>
          <p:cNvPr id="33795" name="Rectangle 9"/>
          <p:cNvSpPr>
            <a:spLocks noChangeArrowheads="1"/>
          </p:cNvSpPr>
          <p:nvPr/>
        </p:nvSpPr>
        <p:spPr bwMode="auto">
          <a:xfrm>
            <a:off x="1308100" y="801688"/>
            <a:ext cx="7354888" cy="1200150"/>
          </a:xfrm>
          <a:prstGeom prst="rect">
            <a:avLst/>
          </a:prstGeom>
          <a:noFill/>
          <a:ln w="9525">
            <a:noFill/>
            <a:miter lim="800000"/>
            <a:headEnd/>
            <a:tailEnd/>
          </a:ln>
        </p:spPr>
        <p:txBody>
          <a:bodyPr lIns="82296" rIns="82296">
            <a:prstTxWarp prst="textNoShape">
              <a:avLst/>
            </a:prstTxWarp>
            <a:spAutoFit/>
          </a:bodyPr>
          <a:lstStyle/>
          <a:p>
            <a:r>
              <a:rPr lang="fr-FR" b="1" dirty="0">
                <a:solidFill>
                  <a:srgbClr val="FFFFFF"/>
                </a:solidFill>
                <a:latin typeface="Helvetica Neue Light" charset="0"/>
                <a:ea typeface="ヒラギノ角ゴ ProN W3" charset="-128"/>
                <a:cs typeface="ヒラギノ角ゴ ProN W3" charset="-128"/>
              </a:rPr>
              <a:t/>
            </a:r>
            <a:br>
              <a:rPr lang="fr-FR" b="1" dirty="0">
                <a:solidFill>
                  <a:srgbClr val="FFFFFF"/>
                </a:solidFill>
                <a:latin typeface="Helvetica Neue Light" charset="0"/>
                <a:ea typeface="ヒラギノ角ゴ ProN W3" charset="-128"/>
                <a:cs typeface="ヒラギノ角ゴ ProN W3" charset="-128"/>
              </a:rPr>
            </a:br>
            <a:r>
              <a:rPr lang="fr-FR" dirty="0">
                <a:solidFill>
                  <a:srgbClr val="FFFFFF"/>
                </a:solidFill>
                <a:latin typeface="Helvetica Neue Light" charset="0"/>
                <a:ea typeface="ヒラギノ角ゴ ProN W3" charset="-128"/>
                <a:cs typeface="ヒラギノ角ゴ ProN W3" charset="-128"/>
              </a:rPr>
              <a:t>Addition </a:t>
            </a:r>
            <a:r>
              <a:rPr lang="fr-FR" dirty="0" smtClean="0">
                <a:solidFill>
                  <a:srgbClr val="FFFFFF"/>
                </a:solidFill>
                <a:latin typeface="Helvetica Neue Light" charset="0"/>
                <a:ea typeface="ヒラギノ角ゴ ProN W3" charset="-128"/>
                <a:cs typeface="ヒラギノ角ゴ ProN W3" charset="-128"/>
              </a:rPr>
              <a:t>of </a:t>
            </a:r>
            <a:r>
              <a:rPr lang="fr-FR" dirty="0" err="1" smtClean="0">
                <a:solidFill>
                  <a:srgbClr val="FFFFFF"/>
                </a:solidFill>
                <a:latin typeface="Helvetica Neue Light" charset="0"/>
                <a:ea typeface="ヒラギノ角ゴ ProN W3" charset="-128"/>
                <a:cs typeface="ヒラギノ角ゴ ProN W3" charset="-128"/>
              </a:rPr>
              <a:t>two</a:t>
            </a:r>
            <a:r>
              <a:rPr lang="fr-FR" dirty="0" smtClean="0">
                <a:solidFill>
                  <a:srgbClr val="FFFFFF"/>
                </a:solidFill>
                <a:latin typeface="Helvetica Neue Light" charset="0"/>
                <a:ea typeface="ヒラギノ角ゴ ProN W3" charset="-128"/>
                <a:cs typeface="ヒラギノ角ゴ ProN W3" charset="-128"/>
              </a:rPr>
              <a:t> </a:t>
            </a:r>
            <a:r>
              <a:rPr lang="fr-FR" dirty="0" err="1" smtClean="0">
                <a:solidFill>
                  <a:srgbClr val="FFFFFF"/>
                </a:solidFill>
                <a:latin typeface="Helvetica Neue Light" charset="0"/>
                <a:ea typeface="ヒラギノ角ゴ ProN W3" charset="-128"/>
                <a:cs typeface="ヒラギノ角ゴ ProN W3" charset="-128"/>
              </a:rPr>
              <a:t>mobility</a:t>
            </a:r>
            <a:r>
              <a:rPr lang="fr-FR" dirty="0" smtClean="0">
                <a:solidFill>
                  <a:srgbClr val="FFFFFF"/>
                </a:solidFill>
                <a:latin typeface="Helvetica Neue Light" charset="0"/>
                <a:ea typeface="ヒラギノ角ゴ ProN W3" charset="-128"/>
                <a:cs typeface="ヒラギノ角ゴ ProN W3" charset="-128"/>
              </a:rPr>
              <a:t> </a:t>
            </a:r>
            <a:r>
              <a:rPr lang="fr-FR" dirty="0" err="1" smtClean="0">
                <a:solidFill>
                  <a:srgbClr val="FFFFFF"/>
                </a:solidFill>
                <a:latin typeface="Helvetica Neue Light" charset="0"/>
                <a:ea typeface="ヒラギノ角ゴ ProN W3" charset="-128"/>
                <a:cs typeface="ヒラギノ角ゴ ProN W3" charset="-128"/>
              </a:rPr>
              <a:t>tapers</a:t>
            </a:r>
            <a:r>
              <a:rPr lang="fr-FR" dirty="0" smtClean="0">
                <a:solidFill>
                  <a:srgbClr val="FFFFFF"/>
                </a:solidFill>
                <a:latin typeface="Helvetica Neue Light" charset="0"/>
                <a:ea typeface="ヒラギノ角ゴ ProN W3" charset="-128"/>
                <a:cs typeface="ヒラギノ角ゴ ProN W3" charset="-128"/>
              </a:rPr>
              <a:t> </a:t>
            </a:r>
            <a:r>
              <a:rPr lang="fr-FR" dirty="0" err="1" smtClean="0">
                <a:solidFill>
                  <a:srgbClr val="FFFFFF"/>
                </a:solidFill>
                <a:latin typeface="Helvetica Neue Light" charset="0"/>
                <a:ea typeface="ヒラギノ角ゴ ProN W3" charset="-128"/>
                <a:cs typeface="ヒラギノ角ゴ ProN W3" charset="-128"/>
              </a:rPr>
              <a:t>which</a:t>
            </a:r>
            <a:r>
              <a:rPr lang="fr-FR" dirty="0" smtClean="0">
                <a:solidFill>
                  <a:srgbClr val="FFFFFF"/>
                </a:solidFill>
                <a:latin typeface="Helvetica Neue Light" charset="0"/>
                <a:ea typeface="ヒラギノ角ゴ ProN W3" charset="-128"/>
                <a:cs typeface="ヒラギノ角ゴ ProN W3" charset="-128"/>
              </a:rPr>
              <a:t> </a:t>
            </a:r>
            <a:r>
              <a:rPr lang="fr-FR" dirty="0" err="1" smtClean="0">
                <a:solidFill>
                  <a:srgbClr val="FFFFFF"/>
                </a:solidFill>
                <a:latin typeface="Helvetica Neue Light" charset="0"/>
                <a:ea typeface="ヒラギノ角ゴ ProN W3" charset="-128"/>
                <a:cs typeface="ヒラギノ角ゴ ProN W3" charset="-128"/>
              </a:rPr>
              <a:t>delays</a:t>
            </a:r>
            <a:r>
              <a:rPr lang="fr-FR" dirty="0" smtClean="0">
                <a:solidFill>
                  <a:srgbClr val="FFFFFF"/>
                </a:solidFill>
                <a:latin typeface="Helvetica Neue Light" charset="0"/>
                <a:ea typeface="ヒラギノ角ゴ ProN W3" charset="-128"/>
                <a:cs typeface="ヒラギノ角ゴ ProN W3" charset="-128"/>
              </a:rPr>
              <a:t> the </a:t>
            </a:r>
            <a:r>
              <a:rPr lang="fr-FR" dirty="0" err="1" smtClean="0">
                <a:solidFill>
                  <a:srgbClr val="FFFFFF"/>
                </a:solidFill>
                <a:latin typeface="Helvetica Neue Light" charset="0"/>
                <a:ea typeface="ヒラギノ角ゴ ProN W3" charset="-128"/>
                <a:cs typeface="ヒラギノ角ゴ ProN W3" charset="-128"/>
              </a:rPr>
              <a:t>dislocating</a:t>
            </a:r>
            <a:r>
              <a:rPr lang="fr-FR" dirty="0" smtClean="0">
                <a:solidFill>
                  <a:srgbClr val="FFFFFF"/>
                </a:solidFill>
                <a:latin typeface="Helvetica Neue Light" charset="0"/>
                <a:ea typeface="ヒラギノ角ゴ ProN W3" charset="-128"/>
                <a:cs typeface="ヒラギノ角ゴ ProN W3" charset="-128"/>
              </a:rPr>
              <a:t> lever </a:t>
            </a:r>
            <a:r>
              <a:rPr lang="fr-FR" dirty="0" err="1" smtClean="0">
                <a:solidFill>
                  <a:srgbClr val="FFFFFF"/>
                </a:solidFill>
                <a:latin typeface="Helvetica Neue Light" charset="0"/>
                <a:ea typeface="ヒラギノ角ゴ ProN W3" charset="-128"/>
                <a:cs typeface="ヒラギノ角ゴ ProN W3" charset="-128"/>
              </a:rPr>
              <a:t>effect</a:t>
            </a:r>
            <a:endParaRPr lang="fr-FR" dirty="0">
              <a:solidFill>
                <a:srgbClr val="FFFFFF"/>
              </a:solidFill>
              <a:latin typeface="Helvetica Neue Light" charset="0"/>
              <a:ea typeface="ヒラギノ角ゴ ProN W3" charset="-128"/>
              <a:cs typeface="ヒラギノ角ゴ ProN W3" charset="-128"/>
            </a:endParaRPr>
          </a:p>
        </p:txBody>
      </p:sp>
      <p:pic>
        <p:nvPicPr>
          <p:cNvPr id="33796" name="Picture 10" descr="PETITE ARTICULATION copie"/>
          <p:cNvPicPr>
            <a:picLocks noGrp="1" noChangeAspect="1" noChangeArrowheads="1"/>
          </p:cNvPicPr>
          <p:nvPr>
            <p:ph sz="half" idx="4294967295"/>
          </p:nvPr>
        </p:nvPicPr>
        <p:blipFill>
          <a:blip r:embed="rId4"/>
          <a:srcRect/>
          <a:stretch>
            <a:fillRect/>
          </a:stretch>
        </p:blipFill>
        <p:spPr>
          <a:xfrm>
            <a:off x="704850" y="2581275"/>
            <a:ext cx="2574925" cy="2609850"/>
          </a:xfrm>
        </p:spPr>
      </p:pic>
      <p:pic>
        <p:nvPicPr>
          <p:cNvPr id="33797" name="Picture 12" descr="GRANDE ARTICULATION copie"/>
          <p:cNvPicPr>
            <a:picLocks noGrp="1" noChangeAspect="1" noChangeArrowheads="1"/>
          </p:cNvPicPr>
          <p:nvPr>
            <p:ph sz="half" idx="4294967295"/>
          </p:nvPr>
        </p:nvPicPr>
        <p:blipFill>
          <a:blip r:embed="rId5"/>
          <a:srcRect/>
          <a:stretch>
            <a:fillRect/>
          </a:stretch>
        </p:blipFill>
        <p:spPr>
          <a:xfrm>
            <a:off x="5957888" y="2581275"/>
            <a:ext cx="2530475" cy="2509838"/>
          </a:xfrm>
        </p:spPr>
      </p:pic>
      <p:sp>
        <p:nvSpPr>
          <p:cNvPr id="33798" name="Text Box 15"/>
          <p:cNvSpPr txBox="1">
            <a:spLocks noChangeArrowheads="1"/>
          </p:cNvSpPr>
          <p:nvPr/>
        </p:nvSpPr>
        <p:spPr bwMode="auto">
          <a:xfrm>
            <a:off x="5207000" y="5384800"/>
            <a:ext cx="3673475" cy="923925"/>
          </a:xfrm>
          <a:prstGeom prst="rect">
            <a:avLst/>
          </a:prstGeom>
          <a:noFill/>
          <a:ln w="9525">
            <a:noFill/>
            <a:miter lim="800000"/>
            <a:headEnd/>
            <a:tailEnd/>
          </a:ln>
        </p:spPr>
        <p:txBody>
          <a:bodyPr>
            <a:prstTxWarp prst="textNoShape">
              <a:avLst/>
            </a:prstTxWarp>
            <a:spAutoFit/>
          </a:bodyPr>
          <a:lstStyle/>
          <a:p>
            <a:pPr algn="ctr"/>
            <a:r>
              <a:rPr lang="fr-FR" sz="1800" b="1" dirty="0" err="1" smtClean="0">
                <a:solidFill>
                  <a:srgbClr val="FFFFFF"/>
                </a:solidFill>
                <a:latin typeface="Helvetica Neue Light" charset="0"/>
                <a:ea typeface="ヒラギノ角ゴ ProN W3" charset="-128"/>
                <a:cs typeface="ヒラギノ角ゴ ProN W3" charset="-128"/>
              </a:rPr>
              <a:t>External</a:t>
            </a:r>
            <a:r>
              <a:rPr lang="fr-FR" sz="1800" b="1" dirty="0" smtClean="0">
                <a:solidFill>
                  <a:srgbClr val="FFFFFF"/>
                </a:solidFill>
                <a:latin typeface="Helvetica Neue Light" charset="0"/>
                <a:ea typeface="ヒラギノ角ゴ ProN W3" charset="-128"/>
                <a:cs typeface="ヒラギノ角ゴ ProN W3" charset="-128"/>
              </a:rPr>
              <a:t> </a:t>
            </a:r>
            <a:r>
              <a:rPr lang="fr-FR" sz="1800" b="1" dirty="0" err="1" smtClean="0">
                <a:solidFill>
                  <a:srgbClr val="FFFFFF"/>
                </a:solidFill>
                <a:latin typeface="Helvetica Neue Light" charset="0"/>
                <a:ea typeface="ヒラギノ角ゴ ProN W3" charset="-128"/>
                <a:cs typeface="ヒラギノ角ゴ ProN W3" charset="-128"/>
              </a:rPr>
              <a:t>mobility</a:t>
            </a:r>
            <a:r>
              <a:rPr lang="fr-FR" sz="1800" b="1" dirty="0" smtClean="0">
                <a:solidFill>
                  <a:srgbClr val="FFFFFF"/>
                </a:solidFill>
                <a:latin typeface="Helvetica Neue Light" charset="0"/>
                <a:ea typeface="ヒラギノ角ゴ ProN W3" charset="-128"/>
                <a:cs typeface="ヒラギノ角ゴ ProN W3" charset="-128"/>
              </a:rPr>
              <a:t> taper</a:t>
            </a:r>
          </a:p>
          <a:p>
            <a:pPr algn="ctr"/>
            <a:r>
              <a:rPr lang="fr-FR" sz="1800" dirty="0" err="1" smtClean="0">
                <a:solidFill>
                  <a:srgbClr val="FFFFFF"/>
                </a:solidFill>
                <a:latin typeface="Helvetica Neue Light" charset="0"/>
                <a:ea typeface="ヒラギノ角ゴ ProN W3" charset="-128"/>
                <a:cs typeface="ヒラギノ角ゴ ProN W3" charset="-128"/>
              </a:rPr>
              <a:t>Cup</a:t>
            </a:r>
            <a:r>
              <a:rPr lang="fr-FR" sz="1800" dirty="0" smtClean="0">
                <a:solidFill>
                  <a:srgbClr val="FFFFFF"/>
                </a:solidFill>
                <a:latin typeface="Helvetica Neue Light" charset="0"/>
                <a:ea typeface="ヒラギノ角ゴ ProN W3" charset="-128"/>
                <a:cs typeface="ヒラギノ角ゴ ProN W3" charset="-128"/>
              </a:rPr>
              <a:t> OD 44mm </a:t>
            </a:r>
            <a:r>
              <a:rPr lang="el-GR" sz="1800" dirty="0">
                <a:solidFill>
                  <a:srgbClr val="FFFFFF"/>
                </a:solidFill>
                <a:latin typeface="Helvetica Neue Light" charset="0"/>
                <a:ea typeface="Arial" charset="0"/>
                <a:cs typeface="Arial" charset="0"/>
              </a:rPr>
              <a:t>β</a:t>
            </a:r>
            <a:r>
              <a:rPr lang="fr-FR" sz="1800" dirty="0">
                <a:solidFill>
                  <a:srgbClr val="FFFFFF"/>
                </a:solidFill>
                <a:latin typeface="Helvetica Neue Light" charset="0"/>
                <a:ea typeface="Arial" charset="0"/>
                <a:cs typeface="Arial" charset="0"/>
              </a:rPr>
              <a:t> = 126°</a:t>
            </a:r>
          </a:p>
          <a:p>
            <a:pPr algn="ctr"/>
            <a:r>
              <a:rPr lang="fr-FR" sz="1800" dirty="0" err="1">
                <a:solidFill>
                  <a:srgbClr val="FFFFFF"/>
                </a:solidFill>
                <a:latin typeface="Helvetica Neue Light" charset="0"/>
                <a:ea typeface="ヒラギノ角ゴ ProN W3" charset="-128"/>
                <a:cs typeface="ヒラギノ角ゴ ProN W3" charset="-128"/>
              </a:rPr>
              <a:t>Cup</a:t>
            </a:r>
            <a:r>
              <a:rPr lang="fr-FR" sz="1800" dirty="0">
                <a:solidFill>
                  <a:srgbClr val="FFFFFF"/>
                </a:solidFill>
                <a:latin typeface="Helvetica Neue Light" charset="0"/>
                <a:ea typeface="ヒラギノ角ゴ ProN W3" charset="-128"/>
                <a:cs typeface="ヒラギノ角ゴ ProN W3" charset="-128"/>
              </a:rPr>
              <a:t> </a:t>
            </a:r>
            <a:r>
              <a:rPr lang="fr-FR" sz="1800" dirty="0" smtClean="0">
                <a:solidFill>
                  <a:srgbClr val="FFFFFF"/>
                </a:solidFill>
                <a:latin typeface="Helvetica Neue Light" charset="0"/>
                <a:ea typeface="ヒラギノ角ゴ ProN W3" charset="-128"/>
                <a:cs typeface="ヒラギノ角ゴ ProN W3" charset="-128"/>
              </a:rPr>
              <a:t>OD 65mm  </a:t>
            </a:r>
            <a:r>
              <a:rPr lang="el-GR" sz="1800" dirty="0">
                <a:solidFill>
                  <a:srgbClr val="FFFFFF"/>
                </a:solidFill>
                <a:latin typeface="Helvetica Neue Light" charset="0"/>
                <a:ea typeface="Arial" charset="0"/>
                <a:cs typeface="Arial" charset="0"/>
              </a:rPr>
              <a:t>β</a:t>
            </a:r>
            <a:r>
              <a:rPr lang="fr-FR" sz="1800" dirty="0">
                <a:solidFill>
                  <a:srgbClr val="FFFFFF"/>
                </a:solidFill>
                <a:latin typeface="Helvetica Neue Light" charset="0"/>
                <a:ea typeface="Arial" charset="0"/>
                <a:cs typeface="Arial" charset="0"/>
              </a:rPr>
              <a:t>= 140°</a:t>
            </a:r>
            <a:endParaRPr lang="el-GR" sz="1800" dirty="0">
              <a:solidFill>
                <a:srgbClr val="FFFFFF"/>
              </a:solidFill>
              <a:latin typeface="Helvetica Neue Light" charset="0"/>
              <a:ea typeface="Arial" charset="0"/>
              <a:cs typeface="Arial" charset="0"/>
            </a:endParaRPr>
          </a:p>
        </p:txBody>
      </p:sp>
      <p:sp>
        <p:nvSpPr>
          <p:cNvPr id="33799" name="Text Box 16"/>
          <p:cNvSpPr txBox="1">
            <a:spLocks noChangeArrowheads="1"/>
          </p:cNvSpPr>
          <p:nvPr/>
        </p:nvSpPr>
        <p:spPr bwMode="auto">
          <a:xfrm>
            <a:off x="704850" y="5384800"/>
            <a:ext cx="2952750" cy="923925"/>
          </a:xfrm>
          <a:prstGeom prst="rect">
            <a:avLst/>
          </a:prstGeom>
          <a:noFill/>
          <a:ln w="9525">
            <a:noFill/>
            <a:miter lim="800000"/>
            <a:headEnd/>
            <a:tailEnd/>
          </a:ln>
        </p:spPr>
        <p:txBody>
          <a:bodyPr>
            <a:prstTxWarp prst="textNoShape">
              <a:avLst/>
            </a:prstTxWarp>
            <a:spAutoFit/>
          </a:bodyPr>
          <a:lstStyle/>
          <a:p>
            <a:pPr algn="ctr"/>
            <a:r>
              <a:rPr lang="fr-FR" sz="1800" b="1" dirty="0" err="1" smtClean="0">
                <a:solidFill>
                  <a:srgbClr val="FFFFFF"/>
                </a:solidFill>
                <a:latin typeface="Helvetica Neue Light" charset="0"/>
                <a:ea typeface="ヒラギノ角ゴ ProN W3" charset="-128"/>
                <a:cs typeface="ヒラギノ角ゴ ProN W3" charset="-128"/>
              </a:rPr>
              <a:t>Internal</a:t>
            </a:r>
            <a:r>
              <a:rPr lang="fr-FR" sz="1800" b="1" dirty="0" smtClean="0">
                <a:solidFill>
                  <a:srgbClr val="FFFFFF"/>
                </a:solidFill>
                <a:latin typeface="Helvetica Neue Light" charset="0"/>
                <a:ea typeface="ヒラギノ角ゴ ProN W3" charset="-128"/>
                <a:cs typeface="ヒラギノ角ゴ ProN W3" charset="-128"/>
              </a:rPr>
              <a:t> </a:t>
            </a:r>
            <a:r>
              <a:rPr lang="fr-FR" sz="1800" b="1" dirty="0" err="1" smtClean="0">
                <a:solidFill>
                  <a:srgbClr val="FFFFFF"/>
                </a:solidFill>
                <a:latin typeface="Helvetica Neue Light" charset="0"/>
                <a:ea typeface="ヒラギノ角ゴ ProN W3" charset="-128"/>
                <a:cs typeface="ヒラギノ角ゴ ProN W3" charset="-128"/>
              </a:rPr>
              <a:t>mobility</a:t>
            </a:r>
            <a:r>
              <a:rPr lang="fr-FR" sz="1800" b="1" dirty="0" smtClean="0">
                <a:solidFill>
                  <a:srgbClr val="FFFFFF"/>
                </a:solidFill>
                <a:latin typeface="Helvetica Neue Light" charset="0"/>
                <a:ea typeface="ヒラギノ角ゴ ProN W3" charset="-128"/>
                <a:cs typeface="ヒラギノ角ゴ ProN W3" charset="-128"/>
              </a:rPr>
              <a:t> taper</a:t>
            </a:r>
            <a:endParaRPr lang="fr-FR" sz="1800" b="1" dirty="0">
              <a:solidFill>
                <a:srgbClr val="FFFFFF"/>
              </a:solidFill>
              <a:latin typeface="Helvetica Neue Light" charset="0"/>
              <a:ea typeface="ヒラギノ角ゴ ProN W3" charset="-128"/>
              <a:cs typeface="ヒラギノ角ゴ ProN W3" charset="-128"/>
            </a:endParaRPr>
          </a:p>
          <a:p>
            <a:pPr algn="ctr"/>
            <a:r>
              <a:rPr lang="fr-FR" sz="1800" dirty="0" smtClean="0">
                <a:solidFill>
                  <a:srgbClr val="FFFFFF"/>
                </a:solidFill>
                <a:latin typeface="Helvetica Neue Light" charset="0"/>
                <a:ea typeface="ヒラギノ角ゴ ProN W3" charset="-128"/>
                <a:cs typeface="ヒラギノ角ゴ ProN W3" charset="-128"/>
              </a:rPr>
              <a:t>Head 22.2mm </a:t>
            </a:r>
            <a:r>
              <a:rPr lang="el-GR" sz="1800" dirty="0">
                <a:solidFill>
                  <a:srgbClr val="FFFFFF"/>
                </a:solidFill>
                <a:latin typeface="Helvetica Neue Light" charset="0"/>
                <a:ea typeface="Arial" charset="0"/>
                <a:cs typeface="Arial" charset="0"/>
              </a:rPr>
              <a:t>α</a:t>
            </a:r>
            <a:r>
              <a:rPr lang="fr-FR" sz="1800" dirty="0">
                <a:solidFill>
                  <a:srgbClr val="FFFFFF"/>
                </a:solidFill>
                <a:latin typeface="Helvetica Neue Light" charset="0"/>
                <a:ea typeface="Arial" charset="0"/>
                <a:cs typeface="Arial" charset="0"/>
              </a:rPr>
              <a:t> = 51°</a:t>
            </a:r>
          </a:p>
          <a:p>
            <a:pPr algn="ctr"/>
            <a:r>
              <a:rPr lang="fr-FR" sz="1800" dirty="0" smtClean="0">
                <a:solidFill>
                  <a:srgbClr val="FFFFFF"/>
                </a:solidFill>
                <a:latin typeface="Helvetica Neue Light" charset="0"/>
                <a:ea typeface="ヒラギノ角ゴ ProN W3" charset="-128"/>
                <a:cs typeface="ヒラギノ角ゴ ProN W3" charset="-128"/>
              </a:rPr>
              <a:t>Head 28mm </a:t>
            </a:r>
            <a:r>
              <a:rPr lang="el-GR" sz="1800" dirty="0">
                <a:solidFill>
                  <a:srgbClr val="FFFFFF"/>
                </a:solidFill>
                <a:latin typeface="Helvetica Neue Light" charset="0"/>
                <a:ea typeface="Arial" charset="0"/>
                <a:cs typeface="Arial" charset="0"/>
              </a:rPr>
              <a:t>α</a:t>
            </a:r>
            <a:r>
              <a:rPr lang="fr-FR" sz="1800" dirty="0">
                <a:solidFill>
                  <a:srgbClr val="FFFFFF"/>
                </a:solidFill>
                <a:latin typeface="Helvetica Neue Light" charset="0"/>
                <a:ea typeface="Arial" charset="0"/>
                <a:cs typeface="Arial" charset="0"/>
              </a:rPr>
              <a:t> = 76°</a:t>
            </a:r>
            <a:endParaRPr lang="el-GR" sz="1800" dirty="0">
              <a:solidFill>
                <a:srgbClr val="FFFFFF"/>
              </a:solidFill>
              <a:latin typeface="Helvetica Neue Light" charset="0"/>
              <a:ea typeface="Arial" charset="0"/>
              <a:cs typeface="Arial" charset="0"/>
            </a:endParaRPr>
          </a:p>
        </p:txBody>
      </p:sp>
      <p:sp>
        <p:nvSpPr>
          <p:cNvPr id="33800" name="Text Box 17"/>
          <p:cNvSpPr txBox="1">
            <a:spLocks noChangeArrowheads="1"/>
          </p:cNvSpPr>
          <p:nvPr/>
        </p:nvSpPr>
        <p:spPr bwMode="auto">
          <a:xfrm>
            <a:off x="450850" y="6308725"/>
            <a:ext cx="4211638" cy="369332"/>
          </a:xfrm>
          <a:prstGeom prst="rect">
            <a:avLst/>
          </a:prstGeom>
          <a:noFill/>
          <a:ln w="9525">
            <a:noFill/>
            <a:miter lim="800000"/>
            <a:headEnd/>
            <a:tailEnd/>
          </a:ln>
        </p:spPr>
        <p:txBody>
          <a:bodyPr>
            <a:prstTxWarp prst="textNoShape">
              <a:avLst/>
            </a:prstTxWarp>
            <a:spAutoFit/>
          </a:bodyPr>
          <a:lstStyle/>
          <a:p>
            <a:r>
              <a:rPr lang="fr-FR" sz="1800" dirty="0">
                <a:solidFill>
                  <a:srgbClr val="FFFFFF"/>
                </a:solidFill>
                <a:latin typeface="Helvetica Neue Light" charset="0"/>
                <a:ea typeface="ヒラギノ角ゴ ProN W3" charset="-128"/>
                <a:cs typeface="ヒラギノ角ゴ ProN W3" charset="-128"/>
              </a:rPr>
              <a:t>Constant </a:t>
            </a:r>
            <a:r>
              <a:rPr lang="fr-FR" sz="1800" dirty="0" smtClean="0">
                <a:solidFill>
                  <a:srgbClr val="FFFFFF"/>
                </a:solidFill>
                <a:latin typeface="Helvetica Neue Light" charset="0"/>
                <a:ea typeface="ヒラギノ角ゴ ProN W3" charset="-128"/>
                <a:cs typeface="ヒラギノ角ゴ ProN W3" charset="-128"/>
              </a:rPr>
              <a:t>for a </a:t>
            </a:r>
            <a:r>
              <a:rPr lang="fr-FR" sz="1800" dirty="0" err="1" smtClean="0">
                <a:solidFill>
                  <a:srgbClr val="FFFFFF"/>
                </a:solidFill>
                <a:latin typeface="Helvetica Neue Light" charset="0"/>
                <a:ea typeface="ヒラギノ角ゴ ProN W3" charset="-128"/>
                <a:cs typeface="ヒラギノ角ゴ ProN W3" charset="-128"/>
              </a:rPr>
              <a:t>given</a:t>
            </a:r>
            <a:r>
              <a:rPr lang="fr-FR" sz="1800" dirty="0" smtClean="0">
                <a:solidFill>
                  <a:srgbClr val="FFFFFF"/>
                </a:solidFill>
                <a:latin typeface="Helvetica Neue Light" charset="0"/>
                <a:ea typeface="ヒラギノ角ゴ ProN W3" charset="-128"/>
                <a:cs typeface="ヒラギノ角ゴ ProN W3" charset="-128"/>
              </a:rPr>
              <a:t> </a:t>
            </a:r>
            <a:r>
              <a:rPr lang="fr-FR" sz="1800" dirty="0" err="1" smtClean="0">
                <a:solidFill>
                  <a:srgbClr val="FFFFFF"/>
                </a:solidFill>
                <a:latin typeface="Helvetica Neue Light" charset="0"/>
                <a:ea typeface="ヒラギノ角ゴ ProN W3" charset="-128"/>
                <a:cs typeface="ヒラギノ角ゴ ProN W3" charset="-128"/>
              </a:rPr>
              <a:t>head</a:t>
            </a:r>
            <a:r>
              <a:rPr lang="fr-FR" sz="1800" smtClean="0">
                <a:solidFill>
                  <a:srgbClr val="FFFFFF"/>
                </a:solidFill>
                <a:latin typeface="Helvetica Neue Light" charset="0"/>
                <a:ea typeface="ヒラギノ角ゴ ProN W3" charset="-128"/>
                <a:cs typeface="ヒラギノ角ゴ ProN W3" charset="-128"/>
              </a:rPr>
              <a:t>/neck ratio</a:t>
            </a:r>
            <a:endParaRPr lang="fr-FR" sz="1800" dirty="0">
              <a:solidFill>
                <a:srgbClr val="FFFFFF"/>
              </a:solidFill>
              <a:latin typeface="Helvetica Neue Light" charset="0"/>
              <a:ea typeface="ヒラギノ角ゴ ProN W3" charset="-128"/>
              <a:cs typeface="ヒラギノ角ゴ ProN W3" charset="-128"/>
            </a:endParaRPr>
          </a:p>
        </p:txBody>
      </p:sp>
      <p:sp>
        <p:nvSpPr>
          <p:cNvPr id="33801" name="Rectangle 18"/>
          <p:cNvSpPr>
            <a:spLocks noChangeArrowheads="1"/>
          </p:cNvSpPr>
          <p:nvPr/>
        </p:nvSpPr>
        <p:spPr bwMode="auto">
          <a:xfrm>
            <a:off x="5207000" y="6308725"/>
            <a:ext cx="3423501" cy="369332"/>
          </a:xfrm>
          <a:prstGeom prst="rect">
            <a:avLst/>
          </a:prstGeom>
          <a:noFill/>
          <a:ln w="9525">
            <a:noFill/>
            <a:miter lim="800000"/>
            <a:headEnd/>
            <a:tailEnd/>
          </a:ln>
        </p:spPr>
        <p:txBody>
          <a:bodyPr wrap="none" lIns="82296" rIns="82296">
            <a:prstTxWarp prst="textNoShape">
              <a:avLst/>
            </a:prstTxWarp>
            <a:spAutoFit/>
          </a:bodyPr>
          <a:lstStyle/>
          <a:p>
            <a:r>
              <a:rPr lang="fr-FR" sz="1800" dirty="0" err="1" smtClean="0">
                <a:solidFill>
                  <a:srgbClr val="FFFFFF"/>
                </a:solidFill>
                <a:latin typeface="Helvetica Neue Light" charset="0"/>
                <a:ea typeface="ヒラギノ角ゴ ProN W3" charset="-128"/>
                <a:cs typeface="ヒラギノ角ゴ ProN W3" charset="-128"/>
              </a:rPr>
              <a:t>Increases</a:t>
            </a:r>
            <a:r>
              <a:rPr lang="fr-FR" sz="1800" dirty="0" smtClean="0">
                <a:solidFill>
                  <a:srgbClr val="FFFFFF"/>
                </a:solidFill>
                <a:latin typeface="Helvetica Neue Light" charset="0"/>
                <a:ea typeface="ヒラギノ角ゴ ProN W3" charset="-128"/>
                <a:cs typeface="ヒラギノ角ゴ ProN W3" charset="-128"/>
              </a:rPr>
              <a:t> </a:t>
            </a:r>
            <a:r>
              <a:rPr lang="fr-FR" sz="1800" dirty="0" err="1" smtClean="0">
                <a:solidFill>
                  <a:srgbClr val="FFFFFF"/>
                </a:solidFill>
                <a:latin typeface="Helvetica Neue Light" charset="0"/>
                <a:ea typeface="ヒラギノ角ゴ ProN W3" charset="-128"/>
                <a:cs typeface="ヒラギノ角ゴ ProN W3" charset="-128"/>
              </a:rPr>
              <a:t>with</a:t>
            </a:r>
            <a:r>
              <a:rPr lang="fr-FR" sz="1800" dirty="0" smtClean="0">
                <a:solidFill>
                  <a:srgbClr val="FFFFFF"/>
                </a:solidFill>
                <a:latin typeface="Helvetica Neue Light" charset="0"/>
                <a:ea typeface="ヒラギノ角ゴ ProN W3" charset="-128"/>
                <a:cs typeface="ヒラギノ角ゴ ProN W3" charset="-128"/>
              </a:rPr>
              <a:t> the </a:t>
            </a:r>
            <a:r>
              <a:rPr lang="fr-FR" sz="1800" dirty="0" err="1" smtClean="0">
                <a:solidFill>
                  <a:srgbClr val="FFFFFF"/>
                </a:solidFill>
                <a:latin typeface="Helvetica Neue Light" charset="0"/>
                <a:ea typeface="ヒラギノ角ゴ ProN W3" charset="-128"/>
                <a:cs typeface="ヒラギノ角ゴ ProN W3" charset="-128"/>
              </a:rPr>
              <a:t>cup</a:t>
            </a:r>
            <a:r>
              <a:rPr lang="fr-FR" sz="1800" dirty="0" smtClean="0">
                <a:solidFill>
                  <a:srgbClr val="FFFFFF"/>
                </a:solidFill>
                <a:latin typeface="Helvetica Neue Light" charset="0"/>
                <a:ea typeface="ヒラギノ角ゴ ProN W3" charset="-128"/>
                <a:cs typeface="ヒラギノ角ゴ ProN W3" charset="-128"/>
              </a:rPr>
              <a:t> </a:t>
            </a:r>
            <a:r>
              <a:rPr lang="fr-FR" sz="1800" dirty="0" err="1" smtClean="0">
                <a:solidFill>
                  <a:srgbClr val="FFFFFF"/>
                </a:solidFill>
                <a:latin typeface="Helvetica Neue Light" charset="0"/>
                <a:ea typeface="ヒラギノ角ゴ ProN W3" charset="-128"/>
                <a:cs typeface="ヒラギノ角ゴ ProN W3" charset="-128"/>
              </a:rPr>
              <a:t>diameter</a:t>
            </a:r>
            <a:endParaRPr lang="fr-FR" sz="1800" dirty="0">
              <a:solidFill>
                <a:srgbClr val="FFFFFF"/>
              </a:solidFill>
              <a:latin typeface="Helvetica Neue Light" charset="0"/>
              <a:ea typeface="ヒラギノ角ゴ ProN W3" charset="-128"/>
              <a:cs typeface="ヒラギノ角ゴ ProN W3" charset="-128"/>
            </a:endParaRPr>
          </a:p>
        </p:txBody>
      </p:sp>
    </p:spTree>
    <p:custDataLst>
      <p:tags r:id="rId1"/>
    </p:custData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457200" y="274638"/>
            <a:ext cx="8229600" cy="1143000"/>
          </a:xfrm>
          <a:prstGeom prst="rect">
            <a:avLst/>
          </a:prstGeom>
        </p:spPr>
        <p:txBody>
          <a:bodyPr/>
          <a:lstStyle/>
          <a:p>
            <a:pPr defTabSz="914400">
              <a:defRPr/>
            </a:pPr>
            <a:r>
              <a:rPr lang="fr-FR" sz="5000" kern="0" dirty="0" smtClean="0">
                <a:solidFill>
                  <a:srgbClr val="C1EEFF"/>
                </a:solidFill>
                <a:effectLst>
                  <a:outerShdw blurRad="38100" dist="38100" dir="2700000" algn="tl">
                    <a:srgbClr val="000000"/>
                  </a:outerShdw>
                </a:effectLst>
                <a:latin typeface="Arial"/>
                <a:ea typeface="+mj-ea"/>
                <a:cs typeface="Arial"/>
                <a:sym typeface="Helvetica Neue Light" pitchFamily="-112" charset="0"/>
              </a:rPr>
              <a:t>Dislocation</a:t>
            </a:r>
            <a:endParaRPr lang="fr-FR" sz="5000" kern="0" dirty="0">
              <a:solidFill>
                <a:srgbClr val="C1EEFF"/>
              </a:solidFill>
              <a:effectLst>
                <a:outerShdw blurRad="38100" dist="38100" dir="2700000" algn="tl">
                  <a:srgbClr val="000000"/>
                </a:outerShdw>
              </a:effectLst>
              <a:latin typeface="Arial"/>
              <a:ea typeface="+mj-ea"/>
              <a:cs typeface="Arial"/>
              <a:sym typeface="Helvetica Neue Light" pitchFamily="-112" charset="0"/>
            </a:endParaRPr>
          </a:p>
        </p:txBody>
      </p:sp>
      <p:sp>
        <p:nvSpPr>
          <p:cNvPr id="3" name="Espace réservé du contenu 6"/>
          <p:cNvSpPr txBox="1">
            <a:spLocks/>
          </p:cNvSpPr>
          <p:nvPr/>
        </p:nvSpPr>
        <p:spPr bwMode="auto">
          <a:xfrm>
            <a:off x="172027" y="1711325"/>
            <a:ext cx="7725064" cy="4633913"/>
          </a:xfrm>
          <a:prstGeom prst="rect">
            <a:avLst/>
          </a:prstGeom>
          <a:noFill/>
          <a:ln w="12700">
            <a:noFill/>
            <a:miter lim="800000"/>
            <a:headEnd/>
            <a:tailEnd/>
          </a:ln>
          <a:effectLst/>
        </p:spPr>
        <p:txBody>
          <a:bodyPr lIns="38100" tIns="38100" rIns="38100" bIns="38100">
            <a:prstTxWarp prst="textNoShape">
              <a:avLst/>
            </a:prstTxWarp>
          </a:bodyPr>
          <a:lstStyle/>
          <a:p>
            <a:pPr marL="330200" indent="-330200" defTabSz="914400">
              <a:spcBef>
                <a:spcPct val="50000"/>
              </a:spcBef>
              <a:buSzPct val="46000"/>
              <a:buFontTx/>
              <a:buChar char="•"/>
              <a:defRPr/>
            </a:pPr>
            <a:r>
              <a:rPr lang="fr-FR" sz="2000" kern="0" dirty="0" err="1" smtClean="0">
                <a:latin typeface="Arial"/>
                <a:ea typeface="+mn-ea"/>
                <a:cs typeface="+mn-cs"/>
                <a:sym typeface="Helvetica Neue Light" pitchFamily="-112" charset="0"/>
              </a:rPr>
              <a:t>Primary</a:t>
            </a:r>
            <a:r>
              <a:rPr lang="fr-FR" sz="2000" kern="0" dirty="0" smtClean="0">
                <a:latin typeface="Arial"/>
                <a:ea typeface="+mn-ea"/>
                <a:cs typeface="+mn-cs"/>
                <a:sym typeface="Helvetica Neue Light" pitchFamily="-112" charset="0"/>
              </a:rPr>
              <a:t> THP: </a:t>
            </a:r>
            <a:r>
              <a:rPr lang="fr-FR" sz="2000" kern="0" dirty="0">
                <a:latin typeface="Arial"/>
                <a:ea typeface="+mn-ea"/>
                <a:cs typeface="+mn-cs"/>
                <a:sym typeface="Helvetica Neue Light" pitchFamily="-112" charset="0"/>
              </a:rPr>
              <a:t>2 – 3%  ( 0.4 – 11%)</a:t>
            </a:r>
          </a:p>
          <a:p>
            <a:pPr marL="330200" indent="-330200" defTabSz="914400">
              <a:spcBef>
                <a:spcPct val="50000"/>
              </a:spcBef>
              <a:buSzPct val="46000"/>
              <a:buFontTx/>
              <a:buChar char="•"/>
              <a:defRPr/>
            </a:pPr>
            <a:r>
              <a:rPr lang="fr-FR" sz="2000" kern="0" dirty="0">
                <a:latin typeface="Arial"/>
                <a:ea typeface="+mn-ea"/>
                <a:cs typeface="+mn-cs"/>
                <a:sym typeface="Helvetica Neue Light" pitchFamily="-112" charset="0"/>
              </a:rPr>
              <a:t>Fractures </a:t>
            </a:r>
            <a:r>
              <a:rPr lang="fr-FR" sz="2000" kern="0" dirty="0" smtClean="0">
                <a:latin typeface="Arial"/>
                <a:ea typeface="+mn-ea"/>
                <a:cs typeface="+mn-cs"/>
                <a:sym typeface="Helvetica Neue Light" pitchFamily="-112" charset="0"/>
              </a:rPr>
              <a:t>: </a:t>
            </a:r>
            <a:r>
              <a:rPr lang="fr-FR" sz="2000" kern="0" dirty="0">
                <a:latin typeface="Arial"/>
                <a:ea typeface="+mn-ea"/>
                <a:cs typeface="+mn-cs"/>
                <a:sym typeface="Helvetica Neue Light" pitchFamily="-112" charset="0"/>
              </a:rPr>
              <a:t>8 – 14 %</a:t>
            </a:r>
          </a:p>
          <a:p>
            <a:pPr marL="330200" indent="-330200" defTabSz="914400">
              <a:spcBef>
                <a:spcPct val="50000"/>
              </a:spcBef>
              <a:buSzPct val="46000"/>
              <a:buFontTx/>
              <a:buChar char="•"/>
              <a:defRPr/>
            </a:pPr>
            <a:r>
              <a:rPr lang="fr-FR" sz="2000" kern="0" dirty="0" err="1" smtClean="0">
                <a:latin typeface="Arial"/>
                <a:ea typeface="+mn-ea"/>
                <a:cs typeface="+mn-cs"/>
                <a:sym typeface="Helvetica Neue Light" pitchFamily="-112" charset="0"/>
              </a:rPr>
              <a:t>Revision</a:t>
            </a:r>
            <a:r>
              <a:rPr lang="fr-FR" sz="2000" kern="0" dirty="0" smtClean="0">
                <a:latin typeface="Arial"/>
                <a:ea typeface="+mn-ea"/>
                <a:cs typeface="+mn-cs"/>
                <a:sym typeface="Helvetica Neue Light" pitchFamily="-112" charset="0"/>
              </a:rPr>
              <a:t> </a:t>
            </a:r>
            <a:r>
              <a:rPr lang="fr-FR" sz="2000" kern="0" dirty="0">
                <a:latin typeface="Arial"/>
                <a:ea typeface="+mn-ea"/>
                <a:cs typeface="+mn-cs"/>
                <a:sym typeface="Helvetica Neue Light" pitchFamily="-112" charset="0"/>
              </a:rPr>
              <a:t>: 10 – 20 %</a:t>
            </a:r>
          </a:p>
          <a:p>
            <a:pPr marL="330200" indent="-330200" defTabSz="914400">
              <a:spcBef>
                <a:spcPct val="50000"/>
              </a:spcBef>
              <a:buSzPct val="46000"/>
              <a:buFontTx/>
              <a:buChar char="•"/>
              <a:defRPr/>
            </a:pPr>
            <a:r>
              <a:rPr lang="fr-FR" sz="2000" kern="0" dirty="0" err="1" smtClean="0">
                <a:latin typeface="Arial"/>
                <a:ea typeface="+mn-ea"/>
                <a:cs typeface="+mn-cs"/>
                <a:sym typeface="Helvetica Neue Light" pitchFamily="-112" charset="0"/>
              </a:rPr>
              <a:t>Recurrence</a:t>
            </a:r>
            <a:r>
              <a:rPr lang="fr-FR" sz="2000" kern="0" dirty="0" smtClean="0">
                <a:latin typeface="Arial"/>
                <a:ea typeface="+mn-ea"/>
                <a:cs typeface="+mn-cs"/>
                <a:sym typeface="Helvetica Neue Light" pitchFamily="-112" charset="0"/>
              </a:rPr>
              <a:t>: </a:t>
            </a:r>
            <a:r>
              <a:rPr lang="fr-FR" sz="2000" kern="0" dirty="0">
                <a:latin typeface="Arial"/>
                <a:ea typeface="+mn-ea"/>
                <a:cs typeface="+mn-cs"/>
                <a:sym typeface="Helvetica Neue Light" pitchFamily="-112" charset="0"/>
              </a:rPr>
              <a:t>20 – 30 %</a:t>
            </a:r>
          </a:p>
          <a:p>
            <a:pPr marL="330200" indent="-330200" defTabSz="914400">
              <a:spcBef>
                <a:spcPct val="50000"/>
              </a:spcBef>
              <a:buSzPct val="46000"/>
              <a:buFontTx/>
              <a:buChar char="•"/>
              <a:defRPr/>
            </a:pPr>
            <a:r>
              <a:rPr lang="fr-FR" sz="2000" kern="0" dirty="0">
                <a:latin typeface="Arial"/>
                <a:ea typeface="+mn-ea"/>
                <a:cs typeface="+mn-cs"/>
                <a:sym typeface="Helvetica Neue Light" pitchFamily="-112" charset="0"/>
              </a:rPr>
              <a:t>11 % </a:t>
            </a:r>
            <a:r>
              <a:rPr lang="fr-FR" sz="2000" kern="0" dirty="0" smtClean="0">
                <a:latin typeface="Arial"/>
                <a:ea typeface="+mn-ea"/>
                <a:cs typeface="+mn-cs"/>
                <a:sym typeface="Helvetica Neue Light" pitchFamily="-112" charset="0"/>
              </a:rPr>
              <a:t> causes of </a:t>
            </a:r>
            <a:r>
              <a:rPr lang="fr-FR" sz="2000" kern="0" dirty="0" err="1" smtClean="0">
                <a:latin typeface="Arial"/>
                <a:ea typeface="+mn-ea"/>
                <a:cs typeface="+mn-cs"/>
                <a:sym typeface="Helvetica Neue Light" pitchFamily="-112" charset="0"/>
              </a:rPr>
              <a:t>revision</a:t>
            </a:r>
            <a:r>
              <a:rPr lang="fr-FR" sz="2000" kern="0" dirty="0" smtClean="0">
                <a:latin typeface="Arial"/>
                <a:ea typeface="+mn-ea"/>
                <a:cs typeface="+mn-cs"/>
                <a:sym typeface="Helvetica Neue Light" pitchFamily="-112" charset="0"/>
              </a:rPr>
              <a:t> ( </a:t>
            </a:r>
            <a:r>
              <a:rPr lang="fr-FR" sz="2000" kern="0" dirty="0">
                <a:latin typeface="Arial"/>
                <a:ea typeface="+mn-ea"/>
                <a:cs typeface="+mn-cs"/>
                <a:sym typeface="Helvetica Neue Light" pitchFamily="-112" charset="0"/>
              </a:rPr>
              <a:t>hip </a:t>
            </a:r>
            <a:r>
              <a:rPr lang="fr-FR" sz="2000" kern="0" dirty="0" err="1">
                <a:latin typeface="Arial"/>
                <a:ea typeface="+mn-ea"/>
                <a:cs typeface="+mn-cs"/>
                <a:sym typeface="Helvetica Neue Light" pitchFamily="-112" charset="0"/>
              </a:rPr>
              <a:t>swedish</a:t>
            </a:r>
            <a:r>
              <a:rPr lang="fr-FR" sz="2000" kern="0" dirty="0">
                <a:latin typeface="Arial"/>
                <a:ea typeface="+mn-ea"/>
                <a:cs typeface="+mn-cs"/>
                <a:sym typeface="Helvetica Neue Light" pitchFamily="-112" charset="0"/>
              </a:rPr>
              <a:t> </a:t>
            </a:r>
            <a:r>
              <a:rPr lang="fr-FR" sz="2000" kern="0" dirty="0" err="1">
                <a:latin typeface="Arial"/>
                <a:ea typeface="+mn-ea"/>
                <a:cs typeface="+mn-cs"/>
                <a:sym typeface="Helvetica Neue Light" pitchFamily="-112" charset="0"/>
              </a:rPr>
              <a:t>register</a:t>
            </a:r>
            <a:r>
              <a:rPr lang="fr-FR" sz="2000" kern="0" dirty="0">
                <a:latin typeface="Arial"/>
                <a:ea typeface="+mn-ea"/>
                <a:cs typeface="+mn-cs"/>
                <a:sym typeface="Helvetica Neue Light" pitchFamily="-112" charset="0"/>
              </a:rPr>
              <a:t>)</a:t>
            </a:r>
          </a:p>
          <a:p>
            <a:pPr marL="330200" indent="-330200" defTabSz="914400">
              <a:spcBef>
                <a:spcPct val="50000"/>
              </a:spcBef>
              <a:buSzPct val="46000"/>
              <a:buFontTx/>
              <a:buChar char="•"/>
              <a:defRPr/>
            </a:pPr>
            <a:r>
              <a:rPr lang="fr-FR" sz="2000" kern="0" dirty="0">
                <a:latin typeface="Arial"/>
                <a:ea typeface="+mn-ea"/>
                <a:cs typeface="+mn-cs"/>
                <a:sym typeface="Helvetica Neue Light" pitchFamily="-112" charset="0"/>
              </a:rPr>
              <a:t> 18%  </a:t>
            </a:r>
            <a:r>
              <a:rPr lang="fr-FR" sz="2000" kern="0" dirty="0" err="1" smtClean="0">
                <a:latin typeface="Arial"/>
                <a:ea typeface="+mn-ea"/>
                <a:cs typeface="+mn-cs"/>
                <a:sym typeface="Helvetica Neue Light" pitchFamily="-112" charset="0"/>
              </a:rPr>
              <a:t>revisions</a:t>
            </a:r>
            <a:r>
              <a:rPr lang="fr-FR" sz="2000" kern="0" dirty="0" smtClean="0">
                <a:latin typeface="Arial"/>
                <a:ea typeface="+mn-ea"/>
                <a:cs typeface="+mn-cs"/>
                <a:sym typeface="Helvetica Neue Light" pitchFamily="-112" charset="0"/>
              </a:rPr>
              <a:t> </a:t>
            </a:r>
            <a:r>
              <a:rPr lang="fr-FR" sz="2000" kern="0" dirty="0" err="1" smtClean="0">
                <a:latin typeface="Arial"/>
                <a:ea typeface="+mn-ea"/>
                <a:cs typeface="+mn-cs"/>
                <a:sym typeface="Helvetica Neue Light" pitchFamily="-112" charset="0"/>
              </a:rPr>
              <a:t>before</a:t>
            </a:r>
            <a:r>
              <a:rPr lang="fr-FR" sz="2000" kern="0" dirty="0" smtClean="0">
                <a:latin typeface="Arial"/>
                <a:ea typeface="+mn-ea"/>
                <a:cs typeface="+mn-cs"/>
                <a:sym typeface="Helvetica Neue Light" pitchFamily="-112" charset="0"/>
              </a:rPr>
              <a:t> 5 y.( </a:t>
            </a:r>
            <a:r>
              <a:rPr lang="fr-FR" sz="2000" kern="0" dirty="0">
                <a:latin typeface="Arial"/>
                <a:ea typeface="+mn-ea"/>
                <a:cs typeface="+mn-cs"/>
                <a:sym typeface="Helvetica Neue Light" pitchFamily="-112" charset="0"/>
              </a:rPr>
              <a:t>SOFCOT 2007)</a:t>
            </a:r>
          </a:p>
          <a:p>
            <a:pPr marL="330200" indent="-330200" defTabSz="914400">
              <a:spcBef>
                <a:spcPct val="50000"/>
              </a:spcBef>
              <a:buSzPct val="46000"/>
              <a:buFontTx/>
              <a:buChar char="•"/>
              <a:defRPr/>
            </a:pPr>
            <a:endParaRPr lang="fr-FR" sz="2000" kern="0" dirty="0">
              <a:latin typeface="Arial"/>
              <a:ea typeface="+mn-ea"/>
              <a:cs typeface="+mn-cs"/>
              <a:sym typeface="Helvetica Neue Light" pitchFamily="-112" charset="0"/>
            </a:endParaRPr>
          </a:p>
          <a:p>
            <a:pPr marL="330200" indent="-330200" defTabSz="914400">
              <a:spcBef>
                <a:spcPts val="2500"/>
              </a:spcBef>
              <a:buSzPct val="46000"/>
              <a:buFontTx/>
              <a:buChar char="•"/>
              <a:defRPr/>
            </a:pPr>
            <a:endParaRPr lang="fr-FR" sz="2000" kern="0" dirty="0">
              <a:latin typeface="Arial"/>
              <a:ea typeface="+mn-ea"/>
              <a:cs typeface="+mn-cs"/>
              <a:sym typeface="Helvetica Neue Light" pitchFamily="-112" charset="0"/>
            </a:endParaRPr>
          </a:p>
        </p:txBody>
      </p:sp>
      <p:pic>
        <p:nvPicPr>
          <p:cNvPr id="18436" name="Picture 177" descr="Image2"/>
          <p:cNvPicPr>
            <a:picLocks noChangeAspect="1" noChangeArrowheads="1"/>
          </p:cNvPicPr>
          <p:nvPr/>
        </p:nvPicPr>
        <p:blipFill>
          <a:blip r:embed="rId2"/>
          <a:srcRect/>
          <a:stretch>
            <a:fillRect/>
          </a:stretch>
        </p:blipFill>
        <p:spPr bwMode="auto">
          <a:xfrm>
            <a:off x="6143625" y="1417638"/>
            <a:ext cx="2741613" cy="3548062"/>
          </a:xfrm>
          <a:prstGeom prst="rect">
            <a:avLst/>
          </a:prstGeom>
          <a:solidFill>
            <a:srgbClr val="FF0000"/>
          </a:solidFill>
          <a:ln w="9525">
            <a:solidFill>
              <a:srgbClr val="A7052F"/>
            </a:solidFill>
            <a:miter lim="800000"/>
            <a:headEnd/>
            <a:tailEnd/>
          </a:ln>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
          <p:cNvSpPr>
            <a:spLocks noChangeArrowheads="1"/>
          </p:cNvSpPr>
          <p:nvPr/>
        </p:nvSpPr>
        <p:spPr bwMode="auto">
          <a:xfrm>
            <a:off x="1433513" y="5403850"/>
            <a:ext cx="7000875" cy="1023938"/>
          </a:xfrm>
          <a:prstGeom prst="rect">
            <a:avLst/>
          </a:prstGeom>
          <a:noFill/>
          <a:ln w="9525">
            <a:noFill/>
            <a:miter lim="800000"/>
            <a:headEnd/>
            <a:tailEnd/>
          </a:ln>
        </p:spPr>
        <p:txBody>
          <a:bodyPr wrap="none" lIns="82296" rIns="82296" anchor="ctr">
            <a:prstTxWarp prst="textNoShape">
              <a:avLst/>
            </a:prstTxWarp>
            <a:spAutoFit/>
          </a:bodyPr>
          <a:lstStyle/>
          <a:p>
            <a:endParaRPr lang="fr-FR" sz="1800">
              <a:latin typeface="Helvetica Neue Light" charset="0"/>
              <a:ea typeface="ヒラギノ角ゴ ProN W3" charset="-128"/>
              <a:cs typeface="ヒラギノ角ゴ ProN W3" charset="-128"/>
            </a:endParaRPr>
          </a:p>
        </p:txBody>
      </p:sp>
      <p:sp>
        <p:nvSpPr>
          <p:cNvPr id="18435" name="Rectangle 2"/>
          <p:cNvSpPr>
            <a:spLocks noGrp="1" noChangeArrowheads="1"/>
          </p:cNvSpPr>
          <p:nvPr>
            <p:ph type="title" idx="4294967295"/>
          </p:nvPr>
        </p:nvSpPr>
        <p:spPr>
          <a:xfrm>
            <a:off x="0" y="522287"/>
            <a:ext cx="8507413" cy="1339222"/>
          </a:xfrm>
        </p:spPr>
        <p:txBody>
          <a:bodyPr/>
          <a:lstStyle/>
          <a:p>
            <a:pPr fontAlgn="auto">
              <a:spcAft>
                <a:spcPts val="0"/>
              </a:spcAft>
              <a:defRPr/>
            </a:pPr>
            <a:r>
              <a:rPr lang="fr-FR" sz="3600" b="1" dirty="0" smtClean="0">
                <a:solidFill>
                  <a:schemeClr val="tx2">
                    <a:satMod val="200000"/>
                  </a:schemeClr>
                </a:solidFill>
                <a:ea typeface="Arial" charset="0"/>
                <a:cs typeface="Arial" charset="0"/>
                <a:sym typeface="Helvetica Neue Light" charset="0"/>
              </a:rPr>
              <a:t>DISLOCATIONS:</a:t>
            </a:r>
            <a:br>
              <a:rPr lang="fr-FR" sz="3600" b="1" dirty="0" smtClean="0">
                <a:solidFill>
                  <a:schemeClr val="tx2">
                    <a:satMod val="200000"/>
                  </a:schemeClr>
                </a:solidFill>
                <a:ea typeface="Arial" charset="0"/>
                <a:cs typeface="Arial" charset="0"/>
                <a:sym typeface="Helvetica Neue Light" charset="0"/>
              </a:rPr>
            </a:br>
            <a:r>
              <a:rPr lang="fr-FR" sz="3600" b="1" dirty="0" smtClean="0">
                <a:solidFill>
                  <a:schemeClr val="tx2">
                    <a:satMod val="200000"/>
                  </a:schemeClr>
                </a:solidFill>
                <a:ea typeface="Arial" charset="0"/>
                <a:cs typeface="Arial" charset="0"/>
                <a:sym typeface="Helvetica Neue Light" charset="0"/>
              </a:rPr>
              <a:t>D.M. RESULTS </a:t>
            </a:r>
            <a:r>
              <a:rPr lang="fr-FR" sz="3600" b="1" dirty="0">
                <a:solidFill>
                  <a:schemeClr val="tx2">
                    <a:satMod val="200000"/>
                  </a:schemeClr>
                </a:solidFill>
                <a:ea typeface="Arial" charset="0"/>
                <a:cs typeface="Arial" charset="0"/>
                <a:sym typeface="Helvetica Neue Light" charset="0"/>
              </a:rPr>
              <a:t>I</a:t>
            </a:r>
            <a:r>
              <a:rPr lang="fr-FR" sz="3600" b="1" dirty="0" smtClean="0">
                <a:solidFill>
                  <a:schemeClr val="tx2">
                    <a:satMod val="200000"/>
                  </a:schemeClr>
                </a:solidFill>
                <a:ea typeface="Arial" charset="0"/>
                <a:cs typeface="Arial" charset="0"/>
                <a:sym typeface="Helvetica Neue Light" charset="0"/>
              </a:rPr>
              <a:t>N  PRIMARY SURGERY &lt; 1 % </a:t>
            </a:r>
            <a:r>
              <a:rPr lang="fr-FR" sz="3600" dirty="0" smtClean="0">
                <a:solidFill>
                  <a:schemeClr val="tx2">
                    <a:satMod val="200000"/>
                  </a:schemeClr>
                </a:solidFill>
                <a:ea typeface="+mj-ea"/>
                <a:cs typeface="+mj-cs"/>
                <a:sym typeface="Helvetica Neue Light" charset="0"/>
              </a:rPr>
              <a:t/>
            </a:r>
            <a:br>
              <a:rPr lang="fr-FR" sz="3600" dirty="0" smtClean="0">
                <a:solidFill>
                  <a:schemeClr val="tx2">
                    <a:satMod val="200000"/>
                  </a:schemeClr>
                </a:solidFill>
                <a:ea typeface="+mj-ea"/>
                <a:cs typeface="+mj-cs"/>
                <a:sym typeface="Helvetica Neue Light" charset="0"/>
              </a:rPr>
            </a:br>
            <a:endParaRPr lang="fr-FR" sz="3600" dirty="0" smtClean="0">
              <a:solidFill>
                <a:schemeClr val="tx2">
                  <a:satMod val="200000"/>
                </a:schemeClr>
              </a:solidFill>
              <a:ea typeface="+mj-ea"/>
              <a:cs typeface="+mj-cs"/>
              <a:sym typeface="Helvetica Neue Light" charset="0"/>
            </a:endParaRPr>
          </a:p>
        </p:txBody>
      </p:sp>
      <p:sp>
        <p:nvSpPr>
          <p:cNvPr id="38916" name="Rectangle 6"/>
          <p:cNvSpPr>
            <a:spLocks noChangeArrowheads="1"/>
          </p:cNvSpPr>
          <p:nvPr/>
        </p:nvSpPr>
        <p:spPr bwMode="auto">
          <a:xfrm>
            <a:off x="1403350" y="0"/>
            <a:ext cx="2889250" cy="366713"/>
          </a:xfrm>
          <a:prstGeom prst="rect">
            <a:avLst/>
          </a:prstGeom>
          <a:noFill/>
          <a:ln w="9525">
            <a:noFill/>
            <a:miter lim="800000"/>
            <a:headEnd/>
            <a:tailEnd/>
          </a:ln>
        </p:spPr>
        <p:txBody>
          <a:bodyPr wrap="none">
            <a:prstTxWarp prst="textNoShape">
              <a:avLst/>
            </a:prstTxWarp>
            <a:spAutoFit/>
          </a:bodyPr>
          <a:lstStyle/>
          <a:p>
            <a:r>
              <a:rPr lang="fr-FR" sz="1800" b="1">
                <a:solidFill>
                  <a:schemeClr val="bg1"/>
                </a:solidFill>
                <a:latin typeface="Helvetica Neue Light" charset="0"/>
                <a:ea typeface="ヒラギノ角ゴ ProN W3" charset="-128"/>
                <a:cs typeface="ヒラギノ角ゴ ProN W3" charset="-128"/>
              </a:rPr>
              <a:t>Prévention de la luxation</a:t>
            </a:r>
          </a:p>
        </p:txBody>
      </p:sp>
      <p:sp>
        <p:nvSpPr>
          <p:cNvPr id="143368" name="Oval 8"/>
          <p:cNvSpPr>
            <a:spLocks noChangeArrowheads="1"/>
          </p:cNvSpPr>
          <p:nvPr/>
        </p:nvSpPr>
        <p:spPr bwMode="auto">
          <a:xfrm>
            <a:off x="0" y="2611884"/>
            <a:ext cx="9036050" cy="623441"/>
          </a:xfrm>
          <a:prstGeom prst="ellipse">
            <a:avLst/>
          </a:prstGeom>
          <a:noFill/>
          <a:ln w="38100">
            <a:solidFill>
              <a:srgbClr val="3366FF"/>
            </a:solidFill>
            <a:round/>
            <a:headEnd/>
            <a:tailEnd/>
          </a:ln>
        </p:spPr>
        <p:txBody>
          <a:bodyPr wrap="none" anchor="ctr">
            <a:prstTxWarp prst="textNoShape">
              <a:avLst/>
            </a:prstTxWarp>
          </a:bodyPr>
          <a:lstStyle/>
          <a:p>
            <a:endParaRPr lang="fr-FR" sz="1800">
              <a:latin typeface="Helvetica Neue Light" charset="0"/>
              <a:ea typeface="ヒラギノ角ゴ ProN W3" charset="-128"/>
              <a:cs typeface="ヒラギノ角ゴ ProN W3" charset="-128"/>
            </a:endParaRPr>
          </a:p>
        </p:txBody>
      </p:sp>
      <p:sp>
        <p:nvSpPr>
          <p:cNvPr id="38918" name="Text Box 7"/>
          <p:cNvSpPr txBox="1">
            <a:spLocks noChangeArrowheads="1"/>
          </p:cNvSpPr>
          <p:nvPr/>
        </p:nvSpPr>
        <p:spPr bwMode="auto">
          <a:xfrm>
            <a:off x="155575" y="2286255"/>
            <a:ext cx="8771119" cy="4093428"/>
          </a:xfrm>
          <a:prstGeom prst="rect">
            <a:avLst/>
          </a:prstGeom>
          <a:noFill/>
          <a:ln w="9525">
            <a:noFill/>
            <a:miter lim="800000"/>
            <a:headEnd/>
            <a:tailEnd/>
          </a:ln>
        </p:spPr>
        <p:txBody>
          <a:bodyPr wrap="none" lIns="82296" rIns="82296">
            <a:prstTxWarp prst="textNoShape">
              <a:avLst/>
            </a:prstTxWarp>
            <a:spAutoFit/>
          </a:bodyPr>
          <a:lstStyle/>
          <a:p>
            <a:pPr>
              <a:buFontTx/>
              <a:buChar char="•"/>
            </a:pPr>
            <a:r>
              <a:rPr lang="fr-FR" sz="2000" dirty="0" smtClean="0">
                <a:solidFill>
                  <a:srgbClr val="FFFFFF"/>
                </a:solidFill>
                <a:latin typeface="Arial"/>
                <a:ea typeface="ヒラギノ角ゴ ProN W3" charset="-128"/>
                <a:cs typeface="Arial"/>
              </a:rPr>
              <a:t>FARIZON</a:t>
            </a:r>
            <a:r>
              <a:rPr lang="fr-FR" sz="2000" dirty="0">
                <a:solidFill>
                  <a:srgbClr val="FFFFFF"/>
                </a:solidFill>
                <a:latin typeface="Arial"/>
                <a:ea typeface="ヒラギノ角ゴ ProN W3" charset="-128"/>
                <a:cs typeface="Arial"/>
              </a:rPr>
              <a:t>	                    1998          144 </a:t>
            </a:r>
            <a:r>
              <a:rPr lang="fr-FR" sz="2000" dirty="0" smtClean="0">
                <a:solidFill>
                  <a:srgbClr val="FFFFFF"/>
                </a:solidFill>
                <a:latin typeface="Arial"/>
                <a:ea typeface="ヒラギノ角ゴ ProN W3" charset="-128"/>
                <a:cs typeface="Arial"/>
              </a:rPr>
              <a:t>THR                          </a:t>
            </a:r>
            <a:r>
              <a:rPr lang="fr-FR" sz="2000" dirty="0">
                <a:solidFill>
                  <a:srgbClr val="FFFFFF"/>
                </a:solidFill>
                <a:latin typeface="Arial"/>
                <a:ea typeface="ヒラギノ角ゴ ProN W3" charset="-128"/>
                <a:cs typeface="Arial"/>
              </a:rPr>
              <a:t>0.7 %</a:t>
            </a:r>
          </a:p>
          <a:p>
            <a:pPr>
              <a:buFontTx/>
              <a:buChar char="•"/>
            </a:pPr>
            <a:r>
              <a:rPr lang="fr-FR" sz="2000" dirty="0">
                <a:solidFill>
                  <a:srgbClr val="FFFFFF"/>
                </a:solidFill>
                <a:latin typeface="Arial"/>
                <a:ea typeface="ヒラギノ角ゴ ProN W3" charset="-128"/>
                <a:cs typeface="Arial"/>
              </a:rPr>
              <a:t>VANEL		                     2003         127 THR  ( fractures)    1.27%  ( 8/14%)</a:t>
            </a:r>
          </a:p>
          <a:p>
            <a:pPr>
              <a:buFontTx/>
              <a:buChar char="•"/>
            </a:pPr>
            <a:r>
              <a:rPr lang="fr-FR" sz="2000" dirty="0" smtClean="0">
                <a:solidFill>
                  <a:srgbClr val="FFFFFF"/>
                </a:solidFill>
                <a:latin typeface="Arial"/>
                <a:ea typeface="ヒラギノ角ゴ ProN W3" charset="-128"/>
                <a:cs typeface="Arial"/>
              </a:rPr>
              <a:t>AUBRIOT	                     1993          </a:t>
            </a:r>
            <a:r>
              <a:rPr lang="fr-FR" sz="2000" dirty="0">
                <a:solidFill>
                  <a:srgbClr val="FFFFFF"/>
                </a:solidFill>
                <a:latin typeface="Arial"/>
                <a:ea typeface="ヒラギノ角ゴ ProN W3" charset="-128"/>
                <a:cs typeface="Arial"/>
              </a:rPr>
              <a:t>100 THR                           </a:t>
            </a:r>
            <a:r>
              <a:rPr lang="fr-FR" sz="2000" dirty="0" smtClean="0">
                <a:solidFill>
                  <a:srgbClr val="FFFFFF"/>
                </a:solidFill>
                <a:latin typeface="Arial"/>
                <a:ea typeface="ヒラギノ角ゴ ProN W3" charset="-128"/>
                <a:cs typeface="Arial"/>
              </a:rPr>
              <a:t>0%</a:t>
            </a:r>
          </a:p>
          <a:p>
            <a:pPr>
              <a:buFontTx/>
              <a:buChar char="•"/>
            </a:pPr>
            <a:r>
              <a:rPr lang="fr-FR" sz="2000" dirty="0" smtClean="0">
                <a:solidFill>
                  <a:srgbClr val="FFFFFF"/>
                </a:solidFill>
                <a:latin typeface="Arial"/>
                <a:ea typeface="ヒラギノ角ゴ ProN W3" charset="-128"/>
                <a:cs typeface="Arial"/>
              </a:rPr>
              <a:t>BEJUI</a:t>
            </a:r>
            <a:r>
              <a:rPr lang="fr-FR" sz="2000" dirty="0">
                <a:solidFill>
                  <a:srgbClr val="FFFFFF"/>
                </a:solidFill>
                <a:latin typeface="Arial"/>
                <a:ea typeface="ヒラギノ角ゴ ProN W3" charset="-128"/>
                <a:cs typeface="Arial"/>
              </a:rPr>
              <a:t>-HUGUES             2006        </a:t>
            </a:r>
            <a:r>
              <a:rPr lang="fr-FR" sz="2000" dirty="0" smtClean="0">
                <a:solidFill>
                  <a:srgbClr val="FFFFFF"/>
                </a:solidFill>
                <a:latin typeface="Arial"/>
                <a:ea typeface="ヒラギノ角ゴ ProN W3" charset="-128"/>
                <a:cs typeface="Arial"/>
              </a:rPr>
              <a:t>167 </a:t>
            </a:r>
            <a:r>
              <a:rPr lang="fr-FR" sz="2000" dirty="0">
                <a:solidFill>
                  <a:srgbClr val="FFFFFF"/>
                </a:solidFill>
                <a:latin typeface="Arial"/>
                <a:ea typeface="ヒラギノ角ゴ ProN W3" charset="-128"/>
                <a:cs typeface="Arial"/>
              </a:rPr>
              <a:t>THR                           0%</a:t>
            </a:r>
          </a:p>
          <a:p>
            <a:pPr>
              <a:buFontTx/>
              <a:buChar char="•"/>
            </a:pPr>
            <a:r>
              <a:rPr lang="fr-FR" sz="2000" dirty="0">
                <a:solidFill>
                  <a:srgbClr val="FFFFFF"/>
                </a:solidFill>
                <a:latin typeface="Arial"/>
                <a:ea typeface="ヒラギノ角ゴ ProN W3" charset="-128"/>
                <a:cs typeface="Arial"/>
              </a:rPr>
              <a:t>PHILIPPOT                     2006          70  THR &lt; 50 </a:t>
            </a:r>
            <a:r>
              <a:rPr lang="fr-FR" sz="2000" dirty="0" smtClean="0">
                <a:solidFill>
                  <a:srgbClr val="FFFFFF"/>
                </a:solidFill>
                <a:latin typeface="Arial"/>
                <a:ea typeface="ヒラギノ角ゴ ProN W3" charset="-128"/>
                <a:cs typeface="Arial"/>
              </a:rPr>
              <a:t>Y               0</a:t>
            </a:r>
            <a:r>
              <a:rPr lang="fr-FR" sz="2000" dirty="0">
                <a:solidFill>
                  <a:srgbClr val="FFFFFF"/>
                </a:solidFill>
                <a:latin typeface="Arial"/>
                <a:ea typeface="ヒラギノ角ゴ ProN W3" charset="-128"/>
                <a:cs typeface="Arial"/>
              </a:rPr>
              <a:t>%</a:t>
            </a:r>
          </a:p>
          <a:p>
            <a:pPr>
              <a:buFontTx/>
              <a:buChar char="•"/>
            </a:pPr>
            <a:r>
              <a:rPr lang="fr-FR" sz="2000" dirty="0">
                <a:solidFill>
                  <a:srgbClr val="FFFFFF"/>
                </a:solidFill>
                <a:latin typeface="Arial"/>
                <a:ea typeface="ヒラギノ角ゴ ProN W3" charset="-128"/>
                <a:cs typeface="Arial"/>
              </a:rPr>
              <a:t>GUYEN                           2007        163  THR                          </a:t>
            </a:r>
            <a:r>
              <a:rPr lang="fr-FR" sz="2000" dirty="0" smtClean="0">
                <a:solidFill>
                  <a:srgbClr val="FFFFFF"/>
                </a:solidFill>
                <a:latin typeface="Arial"/>
                <a:ea typeface="ヒラギノ角ゴ ProN W3" charset="-128"/>
                <a:cs typeface="Arial"/>
              </a:rPr>
              <a:t>0</a:t>
            </a:r>
            <a:r>
              <a:rPr lang="fr-FR" sz="2000" dirty="0">
                <a:solidFill>
                  <a:srgbClr val="FFFFFF"/>
                </a:solidFill>
                <a:latin typeface="Arial"/>
                <a:ea typeface="ヒラギノ角ゴ ProN W3" charset="-128"/>
                <a:cs typeface="Arial"/>
              </a:rPr>
              <a:t>%</a:t>
            </a:r>
          </a:p>
          <a:p>
            <a:pPr>
              <a:buFontTx/>
              <a:buChar char="•"/>
            </a:pPr>
            <a:r>
              <a:rPr lang="fr-FR" sz="2000" dirty="0">
                <a:solidFill>
                  <a:srgbClr val="FFFFFF"/>
                </a:solidFill>
                <a:latin typeface="Arial"/>
                <a:ea typeface="ヒラギノ角ゴ ProN W3" charset="-128"/>
                <a:cs typeface="Arial"/>
              </a:rPr>
              <a:t>BAUCHU                        2008        </a:t>
            </a:r>
            <a:r>
              <a:rPr lang="fr-FR" sz="2000" dirty="0" smtClean="0">
                <a:solidFill>
                  <a:srgbClr val="FFFFFF"/>
                </a:solidFill>
                <a:latin typeface="Arial"/>
                <a:ea typeface="ヒラギノ角ゴ ProN W3" charset="-128"/>
                <a:cs typeface="Arial"/>
              </a:rPr>
              <a:t> 150  </a:t>
            </a:r>
            <a:r>
              <a:rPr lang="fr-FR" sz="2000" dirty="0">
                <a:solidFill>
                  <a:srgbClr val="FFFFFF"/>
                </a:solidFill>
                <a:latin typeface="Arial"/>
                <a:ea typeface="ヒラギノ角ゴ ProN W3" charset="-128"/>
                <a:cs typeface="Arial"/>
              </a:rPr>
              <a:t>THR                          </a:t>
            </a:r>
            <a:r>
              <a:rPr lang="fr-FR" sz="2000" dirty="0" smtClean="0">
                <a:solidFill>
                  <a:srgbClr val="FFFFFF"/>
                </a:solidFill>
                <a:latin typeface="Arial"/>
                <a:ea typeface="ヒラギノ角ゴ ProN W3" charset="-128"/>
                <a:cs typeface="Arial"/>
              </a:rPr>
              <a:t>0</a:t>
            </a:r>
            <a:r>
              <a:rPr lang="fr-FR" sz="2000" dirty="0">
                <a:solidFill>
                  <a:srgbClr val="FFFFFF"/>
                </a:solidFill>
                <a:latin typeface="Arial"/>
                <a:ea typeface="ヒラギノ角ゴ ProN W3" charset="-128"/>
                <a:cs typeface="Arial"/>
              </a:rPr>
              <a:t>%</a:t>
            </a:r>
          </a:p>
          <a:p>
            <a:pPr>
              <a:buFontTx/>
              <a:buChar char="•"/>
            </a:pPr>
            <a:r>
              <a:rPr lang="fr-FR" sz="2000" dirty="0">
                <a:solidFill>
                  <a:srgbClr val="FFFFFF"/>
                </a:solidFill>
                <a:latin typeface="Arial"/>
                <a:ea typeface="ヒラギノ角ゴ ProN W3" charset="-128"/>
                <a:cs typeface="Arial"/>
              </a:rPr>
              <a:t>PHILIPPOT  </a:t>
            </a:r>
            <a:r>
              <a:rPr lang="fr-FR" sz="2000" dirty="0" smtClean="0">
                <a:solidFill>
                  <a:srgbClr val="FFFFFF"/>
                </a:solidFill>
                <a:latin typeface="Arial"/>
                <a:ea typeface="ヒラギノ角ゴ ProN W3" charset="-128"/>
                <a:cs typeface="Arial"/>
              </a:rPr>
              <a:t>                   </a:t>
            </a:r>
            <a:r>
              <a:rPr lang="fr-FR" sz="2000" dirty="0">
                <a:solidFill>
                  <a:srgbClr val="FFFFFF"/>
                </a:solidFill>
                <a:latin typeface="Arial"/>
                <a:ea typeface="ヒラギノ角ゴ ProN W3" charset="-128"/>
                <a:cs typeface="Arial"/>
              </a:rPr>
              <a:t>2008         438 THR                          </a:t>
            </a:r>
            <a:r>
              <a:rPr lang="fr-FR" sz="2000" dirty="0" smtClean="0">
                <a:solidFill>
                  <a:srgbClr val="FFFFFF"/>
                </a:solidFill>
                <a:latin typeface="Arial"/>
                <a:ea typeface="ヒラギノ角ゴ ProN W3" charset="-128"/>
                <a:cs typeface="Arial"/>
              </a:rPr>
              <a:t>0%</a:t>
            </a:r>
          </a:p>
          <a:p>
            <a:pPr>
              <a:buFontTx/>
              <a:buChar char="•"/>
            </a:pPr>
            <a:r>
              <a:rPr lang="fr-FR" sz="2000" dirty="0" smtClean="0">
                <a:solidFill>
                  <a:srgbClr val="FFFFFF"/>
                </a:solidFill>
                <a:latin typeface="Arial"/>
                <a:ea typeface="ヒラギノ角ゴ ProN W3" charset="-128"/>
                <a:cs typeface="Arial"/>
              </a:rPr>
              <a:t>BERACASSAT                </a:t>
            </a:r>
            <a:r>
              <a:rPr lang="fr-FR" sz="2000" smtClean="0">
                <a:solidFill>
                  <a:srgbClr val="FFFFFF"/>
                </a:solidFill>
                <a:latin typeface="Arial"/>
                <a:ea typeface="ヒラギノ角ゴ ProN W3" charset="-128"/>
                <a:cs typeface="Arial"/>
              </a:rPr>
              <a:t>2009         583 </a:t>
            </a:r>
            <a:r>
              <a:rPr lang="fr-FR" sz="2000" dirty="0" smtClean="0">
                <a:solidFill>
                  <a:srgbClr val="FFFFFF"/>
                </a:solidFill>
                <a:latin typeface="Arial"/>
                <a:ea typeface="ヒラギノ角ゴ ProN W3" charset="-128"/>
                <a:cs typeface="Arial"/>
              </a:rPr>
              <a:t>THR				  0%</a:t>
            </a:r>
            <a:endParaRPr lang="fr-FR" sz="2000" dirty="0">
              <a:solidFill>
                <a:srgbClr val="FFFFFF"/>
              </a:solidFill>
              <a:latin typeface="Arial"/>
              <a:ea typeface="ヒラギノ角ゴ ProN W3" charset="-128"/>
              <a:cs typeface="Arial"/>
            </a:endParaRPr>
          </a:p>
          <a:p>
            <a:pPr>
              <a:buFontTx/>
              <a:buChar char="•"/>
            </a:pPr>
            <a:r>
              <a:rPr lang="fr-FR" sz="2000" dirty="0">
                <a:solidFill>
                  <a:srgbClr val="FFFF00"/>
                </a:solidFill>
                <a:latin typeface="Arial"/>
                <a:ea typeface="Arial" charset="0"/>
                <a:cs typeface="Arial"/>
              </a:rPr>
              <a:t>SYMPOSIUM SOFCOT  2009       </a:t>
            </a:r>
            <a:r>
              <a:rPr lang="fr-FR" sz="2000" dirty="0" smtClean="0">
                <a:solidFill>
                  <a:srgbClr val="FFFF00"/>
                </a:solidFill>
                <a:latin typeface="Arial"/>
                <a:ea typeface="Arial" charset="0"/>
                <a:cs typeface="Arial"/>
              </a:rPr>
              <a:t>  </a:t>
            </a:r>
            <a:r>
              <a:rPr lang="fr-FR" sz="2000" dirty="0">
                <a:solidFill>
                  <a:srgbClr val="FFFF00"/>
                </a:solidFill>
                <a:latin typeface="Arial"/>
                <a:ea typeface="Arial" charset="0"/>
                <a:cs typeface="Arial"/>
              </a:rPr>
              <a:t>214 </a:t>
            </a:r>
            <a:r>
              <a:rPr lang="fr-FR" sz="2000" dirty="0" smtClean="0">
                <a:solidFill>
                  <a:srgbClr val="FFFF00"/>
                </a:solidFill>
                <a:latin typeface="Arial"/>
                <a:ea typeface="Arial" charset="0"/>
                <a:cs typeface="Arial"/>
              </a:rPr>
              <a:t>THR  </a:t>
            </a:r>
            <a:r>
              <a:rPr lang="fr-FR" sz="2000" dirty="0">
                <a:solidFill>
                  <a:srgbClr val="FFFF00"/>
                </a:solidFill>
                <a:latin typeface="Arial"/>
                <a:ea typeface="Arial" charset="0"/>
                <a:cs typeface="Arial"/>
              </a:rPr>
              <a:t>(fractures)      </a:t>
            </a:r>
            <a:r>
              <a:rPr lang="fr-FR" sz="2000" dirty="0" smtClean="0">
                <a:solidFill>
                  <a:srgbClr val="FFFF00"/>
                </a:solidFill>
                <a:latin typeface="Arial"/>
                <a:ea typeface="Arial" charset="0"/>
                <a:cs typeface="Arial"/>
              </a:rPr>
              <a:t>  1.4</a:t>
            </a:r>
            <a:r>
              <a:rPr lang="fr-FR" sz="2000" dirty="0">
                <a:solidFill>
                  <a:srgbClr val="FFFF00"/>
                </a:solidFill>
                <a:latin typeface="Arial"/>
                <a:ea typeface="Arial" charset="0"/>
                <a:cs typeface="Arial"/>
              </a:rPr>
              <a:t>%</a:t>
            </a:r>
          </a:p>
          <a:p>
            <a:pPr>
              <a:buFontTx/>
              <a:buChar char="•"/>
            </a:pPr>
            <a:r>
              <a:rPr lang="fr-FR" sz="2000" dirty="0">
                <a:solidFill>
                  <a:srgbClr val="FFFF00"/>
                </a:solidFill>
                <a:latin typeface="Arial"/>
                <a:ea typeface="Arial" charset="0"/>
                <a:cs typeface="Arial"/>
              </a:rPr>
              <a:t>SYMPOSIUM</a:t>
            </a:r>
            <a:r>
              <a:rPr lang="fr-FR" sz="2000" dirty="0">
                <a:solidFill>
                  <a:srgbClr val="FF0000"/>
                </a:solidFill>
                <a:latin typeface="Arial"/>
                <a:ea typeface="Arial" charset="0"/>
                <a:cs typeface="Arial"/>
              </a:rPr>
              <a:t> </a:t>
            </a:r>
            <a:r>
              <a:rPr lang="fr-FR" sz="2000" dirty="0">
                <a:solidFill>
                  <a:srgbClr val="FFFF00"/>
                </a:solidFill>
                <a:latin typeface="Arial"/>
                <a:ea typeface="Arial" charset="0"/>
                <a:cs typeface="Arial"/>
              </a:rPr>
              <a:t>SOFCOT</a:t>
            </a:r>
            <a:r>
              <a:rPr lang="fr-FR" sz="2000" dirty="0">
                <a:solidFill>
                  <a:srgbClr val="FF0000"/>
                </a:solidFill>
                <a:latin typeface="Arial"/>
                <a:ea typeface="Arial" charset="0"/>
                <a:cs typeface="Arial"/>
              </a:rPr>
              <a:t>  </a:t>
            </a:r>
            <a:r>
              <a:rPr lang="fr-FR" sz="2000" dirty="0">
                <a:solidFill>
                  <a:srgbClr val="FFFF00"/>
                </a:solidFill>
                <a:latin typeface="Arial"/>
                <a:ea typeface="Arial" charset="0"/>
                <a:cs typeface="Arial"/>
              </a:rPr>
              <a:t>2009      </a:t>
            </a:r>
            <a:r>
              <a:rPr lang="fr-FR" sz="2000" dirty="0" smtClean="0">
                <a:solidFill>
                  <a:srgbClr val="FFFF00"/>
                </a:solidFill>
                <a:latin typeface="Arial"/>
                <a:ea typeface="Arial" charset="0"/>
                <a:cs typeface="Arial"/>
              </a:rPr>
              <a:t> 3473 THR                          0.42</a:t>
            </a:r>
            <a:r>
              <a:rPr lang="fr-FR" sz="2000" dirty="0">
                <a:solidFill>
                  <a:srgbClr val="FFFF00"/>
                </a:solidFill>
                <a:latin typeface="Arial"/>
                <a:ea typeface="Arial" charset="0"/>
                <a:cs typeface="Arial"/>
              </a:rPr>
              <a:t>%</a:t>
            </a:r>
          </a:p>
          <a:p>
            <a:endParaRPr lang="fr-FR" sz="2000" dirty="0">
              <a:solidFill>
                <a:srgbClr val="FFFFFF"/>
              </a:solidFill>
              <a:latin typeface="Arial"/>
              <a:ea typeface="ヒラギノ角ゴ ProN W3" charset="-128"/>
              <a:cs typeface="Arial"/>
            </a:endParaRPr>
          </a:p>
          <a:p>
            <a:pPr>
              <a:buFontTx/>
              <a:buChar char="•"/>
            </a:pPr>
            <a:endParaRPr lang="fr-FR" sz="2000" dirty="0">
              <a:solidFill>
                <a:srgbClr val="FFFFFF"/>
              </a:solidFill>
              <a:latin typeface="Arial"/>
              <a:ea typeface="ヒラギノ角ゴ ProN W3" charset="-128"/>
              <a:cs typeface="Arial"/>
            </a:endParaRPr>
          </a:p>
        </p:txBody>
      </p:sp>
      <p:sp>
        <p:nvSpPr>
          <p:cNvPr id="2" name="Oval 8"/>
          <p:cNvSpPr>
            <a:spLocks noChangeArrowheads="1"/>
          </p:cNvSpPr>
          <p:nvPr/>
        </p:nvSpPr>
        <p:spPr bwMode="auto">
          <a:xfrm>
            <a:off x="107950" y="4818856"/>
            <a:ext cx="8742363" cy="1169988"/>
          </a:xfrm>
          <a:prstGeom prst="ellipse">
            <a:avLst/>
          </a:prstGeom>
          <a:noFill/>
          <a:ln w="38100">
            <a:solidFill>
              <a:srgbClr val="3366FF"/>
            </a:solidFill>
            <a:round/>
            <a:headEnd/>
            <a:tailEnd/>
          </a:ln>
        </p:spPr>
        <p:txBody>
          <a:bodyPr wrap="none" anchor="ctr">
            <a:prstTxWarp prst="textNoShape">
              <a:avLst/>
            </a:prstTxWarp>
          </a:bodyPr>
          <a:lstStyle/>
          <a:p>
            <a:pPr>
              <a:defRPr/>
            </a:pPr>
            <a:endParaRPr lang="fr-FR" sz="1800" dirty="0">
              <a:ln>
                <a:solidFill>
                  <a:srgbClr val="FFFF00"/>
                </a:solidFill>
              </a:ln>
              <a:solidFill>
                <a:srgbClr val="FFFF00"/>
              </a:solidFill>
              <a:latin typeface="Helvetica Neue Light" charset="0"/>
              <a:ea typeface="ヒラギノ角ゴ ProN W3" charset="-128"/>
              <a:cs typeface="ヒラギノ角ゴ ProN W3" charset="-128"/>
            </a:endParaRPr>
          </a:p>
        </p:txBody>
      </p:sp>
      <p:sp>
        <p:nvSpPr>
          <p:cNvPr id="38920" name="Rectangle 9"/>
          <p:cNvSpPr>
            <a:spLocks noChangeArrowheads="1"/>
          </p:cNvSpPr>
          <p:nvPr/>
        </p:nvSpPr>
        <p:spPr bwMode="auto">
          <a:xfrm>
            <a:off x="3057525" y="5118100"/>
            <a:ext cx="914400" cy="914400"/>
          </a:xfrm>
          <a:prstGeom prst="rect">
            <a:avLst/>
          </a:prstGeom>
          <a:noFill/>
          <a:ln w="9525">
            <a:noFill/>
            <a:miter lim="800000"/>
            <a:headEnd/>
            <a:tailEnd/>
          </a:ln>
        </p:spPr>
        <p:txBody>
          <a:bodyPr wrap="none" lIns="82296" rIns="82296" anchor="ctr">
            <a:prstTxWarp prst="textNoShape">
              <a:avLst/>
            </a:prstTxWarp>
            <a:spAutoFit/>
          </a:bodyPr>
          <a:lstStyle/>
          <a:p>
            <a:endParaRPr lang="fr-FR" sz="1800">
              <a:latin typeface="Helvetica Neue Light" charset="0"/>
              <a:ea typeface="ヒラギノ角ゴ ProN W3" charset="-128"/>
              <a:cs typeface="ヒラギノ角ゴ ProN W3" charset="-128"/>
            </a:endParaRPr>
          </a:p>
        </p:txBody>
      </p:sp>
    </p:spTree>
    <p:custDataLst>
      <p:tags r:id="rId1"/>
    </p:custDataLst>
  </p:cSld>
  <p:clrMapOvr>
    <a:masterClrMapping/>
  </p:clrMapOvr>
  <p:transition xmlns:p14="http://schemas.microsoft.com/office/powerpoint/2010/main">
    <p:diamon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68"/>
                                        </p:tgtEl>
                                        <p:attrNameLst>
                                          <p:attrName>style.visibility</p:attrName>
                                        </p:attrNameLst>
                                      </p:cBhvr>
                                      <p:to>
                                        <p:strVal val="visible"/>
                                      </p:to>
                                    </p:set>
                                    <p:anim calcmode="lin" valueType="num">
                                      <p:cBhvr additive="base">
                                        <p:cTn id="7" dur="500" fill="hold"/>
                                        <p:tgtEl>
                                          <p:spTgt spid="143368"/>
                                        </p:tgtEl>
                                        <p:attrNameLst>
                                          <p:attrName>ppt_x</p:attrName>
                                        </p:attrNameLst>
                                      </p:cBhvr>
                                      <p:tavLst>
                                        <p:tav tm="0">
                                          <p:val>
                                            <p:strVal val="#ppt_x"/>
                                          </p:val>
                                        </p:tav>
                                        <p:tav tm="100000">
                                          <p:val>
                                            <p:strVal val="#ppt_x"/>
                                          </p:val>
                                        </p:tav>
                                      </p:tavLst>
                                    </p:anim>
                                    <p:anim calcmode="lin" valueType="num">
                                      <p:cBhvr additive="base">
                                        <p:cTn id="8" dur="500" fill="hold"/>
                                        <p:tgtEl>
                                          <p:spTgt spid="14336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8"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ChangeArrowheads="1"/>
          </p:cNvSpPr>
          <p:nvPr/>
        </p:nvSpPr>
        <p:spPr bwMode="auto">
          <a:xfrm>
            <a:off x="250825" y="6172200"/>
            <a:ext cx="4572000" cy="641350"/>
          </a:xfrm>
          <a:prstGeom prst="rect">
            <a:avLst/>
          </a:prstGeom>
          <a:noFill/>
          <a:ln w="9525">
            <a:noFill/>
            <a:miter lim="800000"/>
            <a:headEnd/>
            <a:tailEnd/>
          </a:ln>
        </p:spPr>
        <p:txBody>
          <a:bodyPr>
            <a:prstTxWarp prst="textNoShape">
              <a:avLst/>
            </a:prstTxWarp>
            <a:spAutoFit/>
          </a:bodyPr>
          <a:lstStyle/>
          <a:p>
            <a:r>
              <a:rPr lang="fr-FR" sz="1800" i="1" dirty="0" err="1" smtClean="0">
                <a:solidFill>
                  <a:srgbClr val="FFFF00"/>
                </a:solidFill>
                <a:latin typeface="Arial"/>
                <a:ea typeface="ヒラギノ角ゴ ProN W3" charset="-128"/>
                <a:cs typeface="Arial"/>
              </a:rPr>
              <a:t>Adham</a:t>
            </a:r>
            <a:r>
              <a:rPr lang="fr-FR" sz="1800" i="1" dirty="0" smtClean="0">
                <a:solidFill>
                  <a:srgbClr val="FFFF00"/>
                </a:solidFill>
                <a:latin typeface="Arial"/>
                <a:ea typeface="ヒラギノ角ゴ ProN W3" charset="-128"/>
                <a:cs typeface="Arial"/>
              </a:rPr>
              <a:t> </a:t>
            </a:r>
            <a:r>
              <a:rPr lang="fr-FR" sz="1800" i="1" dirty="0">
                <a:solidFill>
                  <a:srgbClr val="FFFF00"/>
                </a:solidFill>
                <a:latin typeface="Arial"/>
                <a:ea typeface="ヒラギノ角ゴ ProN W3" charset="-128"/>
                <a:cs typeface="Arial"/>
              </a:rPr>
              <a:t>Ph., </a:t>
            </a:r>
            <a:r>
              <a:rPr lang="fr-FR" sz="1800" i="1" dirty="0" err="1">
                <a:solidFill>
                  <a:srgbClr val="FFFF00"/>
                </a:solidFill>
                <a:latin typeface="Arial"/>
                <a:ea typeface="ヒラギノ角ゴ ProN W3" charset="-128"/>
                <a:cs typeface="Arial"/>
              </a:rPr>
              <a:t>Fessy</a:t>
            </a:r>
            <a:r>
              <a:rPr lang="fr-FR" sz="1800" i="1" dirty="0">
                <a:solidFill>
                  <a:srgbClr val="FFFF00"/>
                </a:solidFill>
                <a:latin typeface="Arial"/>
                <a:ea typeface="ヒラギノ角ゴ ProN W3" charset="-128"/>
                <a:cs typeface="Arial"/>
              </a:rPr>
              <a:t> M.H.</a:t>
            </a:r>
          </a:p>
          <a:p>
            <a:r>
              <a:rPr lang="fr-FR" sz="1800" i="1" dirty="0">
                <a:solidFill>
                  <a:srgbClr val="FFFF00"/>
                </a:solidFill>
                <a:latin typeface="Arial"/>
                <a:ea typeface="ヒラギノ角ゴ ProN W3" charset="-128"/>
                <a:cs typeface="Arial"/>
              </a:rPr>
              <a:t>SOFCOT 2000</a:t>
            </a:r>
          </a:p>
        </p:txBody>
      </p:sp>
      <p:graphicFrame>
        <p:nvGraphicFramePr>
          <p:cNvPr id="51202" name="Object 3"/>
          <p:cNvGraphicFramePr>
            <a:graphicFrameLocks noChangeAspect="1"/>
          </p:cNvGraphicFramePr>
          <p:nvPr/>
        </p:nvGraphicFramePr>
        <p:xfrm>
          <a:off x="2338388" y="1857375"/>
          <a:ext cx="6515100" cy="5259388"/>
        </p:xfrm>
        <a:graphic>
          <a:graphicData uri="http://schemas.openxmlformats.org/presentationml/2006/ole">
            <mc:AlternateContent xmlns:mc="http://schemas.openxmlformats.org/markup-compatibility/2006">
              <mc:Choice xmlns:v="urn:schemas-microsoft-com:vml" Requires="v">
                <p:oleObj spid="_x0000_s51408" r:id="rId4" imgW="6509990" imgH="5254318" progId="Excel.Sheet.8">
                  <p:embed/>
                </p:oleObj>
              </mc:Choice>
              <mc:Fallback>
                <p:oleObj r:id="rId4" imgW="6509990" imgH="5254318" progId="Excel.Sheet.8">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8388" y="1857375"/>
                        <a:ext cx="6515100" cy="525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Text Box 4"/>
          <p:cNvSpPr txBox="1">
            <a:spLocks noChangeArrowheads="1"/>
          </p:cNvSpPr>
          <p:nvPr/>
        </p:nvSpPr>
        <p:spPr bwMode="auto">
          <a:xfrm>
            <a:off x="4284663" y="4575175"/>
            <a:ext cx="2514600" cy="366713"/>
          </a:xfrm>
          <a:prstGeom prst="rect">
            <a:avLst/>
          </a:prstGeom>
          <a:noFill/>
          <a:ln w="9525">
            <a:noFill/>
            <a:miter lim="800000"/>
            <a:headEnd/>
            <a:tailEnd/>
          </a:ln>
        </p:spPr>
        <p:txBody>
          <a:bodyPr>
            <a:prstTxWarp prst="textNoShape">
              <a:avLst/>
            </a:prstTxWarp>
            <a:spAutoFit/>
          </a:bodyPr>
          <a:lstStyle/>
          <a:p>
            <a:pPr>
              <a:spcBef>
                <a:spcPct val="50000"/>
              </a:spcBef>
            </a:pPr>
            <a:r>
              <a:rPr lang="fr-FR" sz="1800" dirty="0" smtClean="0">
                <a:solidFill>
                  <a:schemeClr val="bg1"/>
                </a:solidFill>
                <a:latin typeface="Arial Black" charset="0"/>
                <a:ea typeface="ヒラギノ角ゴ ProN W3" charset="-128"/>
                <a:cs typeface="ヒラギノ角ゴ ProN W3" charset="-128"/>
              </a:rPr>
              <a:t>Bi-polar</a:t>
            </a:r>
            <a:endParaRPr lang="fr-FR" sz="1800" dirty="0">
              <a:solidFill>
                <a:schemeClr val="bg1"/>
              </a:solidFill>
              <a:latin typeface="Arial Black" charset="0"/>
              <a:ea typeface="ヒラギノ角ゴ ProN W3" charset="-128"/>
              <a:cs typeface="ヒラギノ角ゴ ProN W3" charset="-128"/>
            </a:endParaRPr>
          </a:p>
        </p:txBody>
      </p:sp>
      <p:sp>
        <p:nvSpPr>
          <p:cNvPr id="51205" name="Text Box 5"/>
          <p:cNvSpPr txBox="1">
            <a:spLocks noChangeArrowheads="1"/>
          </p:cNvSpPr>
          <p:nvPr/>
        </p:nvSpPr>
        <p:spPr bwMode="auto">
          <a:xfrm>
            <a:off x="4284663" y="5589588"/>
            <a:ext cx="2514600" cy="366712"/>
          </a:xfrm>
          <a:prstGeom prst="rect">
            <a:avLst/>
          </a:prstGeom>
          <a:noFill/>
          <a:ln w="9525">
            <a:noFill/>
            <a:miter lim="800000"/>
            <a:headEnd/>
            <a:tailEnd/>
          </a:ln>
        </p:spPr>
        <p:txBody>
          <a:bodyPr>
            <a:prstTxWarp prst="textNoShape">
              <a:avLst/>
            </a:prstTxWarp>
            <a:spAutoFit/>
          </a:bodyPr>
          <a:lstStyle/>
          <a:p>
            <a:pPr>
              <a:spcBef>
                <a:spcPct val="50000"/>
              </a:spcBef>
            </a:pPr>
            <a:r>
              <a:rPr lang="fr-FR" sz="1800">
                <a:solidFill>
                  <a:schemeClr val="bg1"/>
                </a:solidFill>
                <a:latin typeface="Arial Black" charset="0"/>
                <a:ea typeface="ヒラギノ角ゴ ProN W3" charset="-128"/>
                <a:cs typeface="ヒラギノ角ゴ ProN W3" charset="-128"/>
              </a:rPr>
              <a:t>Charnley</a:t>
            </a:r>
          </a:p>
        </p:txBody>
      </p:sp>
      <p:sp>
        <p:nvSpPr>
          <p:cNvPr id="51206" name="Text Box 6"/>
          <p:cNvSpPr txBox="1">
            <a:spLocks noChangeArrowheads="1"/>
          </p:cNvSpPr>
          <p:nvPr/>
        </p:nvSpPr>
        <p:spPr bwMode="auto">
          <a:xfrm>
            <a:off x="6156325" y="3213100"/>
            <a:ext cx="1944688" cy="369888"/>
          </a:xfrm>
          <a:prstGeom prst="rect">
            <a:avLst/>
          </a:prstGeom>
          <a:noFill/>
          <a:ln w="9525">
            <a:noFill/>
            <a:miter lim="800000"/>
            <a:headEnd/>
            <a:tailEnd/>
          </a:ln>
        </p:spPr>
        <p:txBody>
          <a:bodyPr>
            <a:prstTxWarp prst="textNoShape">
              <a:avLst/>
            </a:prstTxWarp>
            <a:spAutoFit/>
          </a:bodyPr>
          <a:lstStyle/>
          <a:p>
            <a:pPr>
              <a:spcBef>
                <a:spcPct val="50000"/>
              </a:spcBef>
            </a:pPr>
            <a:r>
              <a:rPr lang="fr-FR" sz="1800" dirty="0" smtClean="0">
                <a:latin typeface="Arial"/>
                <a:ea typeface="ヒラギノ角ゴ ProN W3" charset="-128"/>
                <a:cs typeface="Arial"/>
              </a:rPr>
              <a:t>Dual </a:t>
            </a:r>
            <a:r>
              <a:rPr lang="fr-FR" sz="1800" dirty="0" err="1" smtClean="0">
                <a:latin typeface="Arial"/>
                <a:ea typeface="ヒラギノ角ゴ ProN W3" charset="-128"/>
                <a:cs typeface="Arial"/>
              </a:rPr>
              <a:t>mobility</a:t>
            </a:r>
            <a:endParaRPr lang="fr-FR" sz="1800" dirty="0">
              <a:latin typeface="Arial"/>
              <a:ea typeface="ヒラギノ角ゴ ProN W3" charset="-128"/>
              <a:cs typeface="Arial"/>
            </a:endParaRPr>
          </a:p>
        </p:txBody>
      </p:sp>
      <p:sp>
        <p:nvSpPr>
          <p:cNvPr id="51207" name="Rectangle 7"/>
          <p:cNvSpPr>
            <a:spLocks noChangeArrowheads="1"/>
          </p:cNvSpPr>
          <p:nvPr/>
        </p:nvSpPr>
        <p:spPr bwMode="auto">
          <a:xfrm>
            <a:off x="179388" y="1484313"/>
            <a:ext cx="152400" cy="228600"/>
          </a:xfrm>
          <a:prstGeom prst="rect">
            <a:avLst/>
          </a:prstGeom>
          <a:solidFill>
            <a:srgbClr val="CC66FF"/>
          </a:solidFill>
          <a:ln w="9525">
            <a:solidFill>
              <a:schemeClr val="tx1"/>
            </a:solidFill>
            <a:miter lim="800000"/>
            <a:headEnd/>
            <a:tailEnd/>
          </a:ln>
        </p:spPr>
        <p:txBody>
          <a:bodyPr wrap="none" anchor="ctr">
            <a:prstTxWarp prst="textNoShape">
              <a:avLst/>
            </a:prstTxWarp>
          </a:bodyPr>
          <a:lstStyle/>
          <a:p>
            <a:endParaRPr lang="fr-FR" sz="1800">
              <a:latin typeface="Helvetica Neue Light" charset="0"/>
              <a:ea typeface="ヒラギノ角ゴ ProN W3" charset="-128"/>
              <a:cs typeface="ヒラギノ角ゴ ProN W3" charset="-128"/>
            </a:endParaRPr>
          </a:p>
        </p:txBody>
      </p:sp>
      <p:sp>
        <p:nvSpPr>
          <p:cNvPr id="51208" name="Rectangle 9"/>
          <p:cNvSpPr>
            <a:spLocks noChangeArrowheads="1"/>
          </p:cNvSpPr>
          <p:nvPr/>
        </p:nvSpPr>
        <p:spPr bwMode="auto">
          <a:xfrm>
            <a:off x="179388" y="1916113"/>
            <a:ext cx="152400" cy="228600"/>
          </a:xfrm>
          <a:prstGeom prst="rect">
            <a:avLst/>
          </a:prstGeom>
          <a:solidFill>
            <a:srgbClr val="FBF895"/>
          </a:solidFill>
          <a:ln w="9525">
            <a:solidFill>
              <a:schemeClr val="tx1"/>
            </a:solidFill>
            <a:miter lim="800000"/>
            <a:headEnd/>
            <a:tailEnd/>
          </a:ln>
        </p:spPr>
        <p:txBody>
          <a:bodyPr wrap="none" anchor="ctr">
            <a:prstTxWarp prst="textNoShape">
              <a:avLst/>
            </a:prstTxWarp>
          </a:bodyPr>
          <a:lstStyle/>
          <a:p>
            <a:endParaRPr lang="fr-FR" sz="1800">
              <a:latin typeface="Helvetica Neue Light" charset="0"/>
              <a:ea typeface="ヒラギノ角ゴ ProN W3" charset="-128"/>
              <a:cs typeface="ヒラギノ角ゴ ProN W3" charset="-128"/>
            </a:endParaRPr>
          </a:p>
        </p:txBody>
      </p:sp>
      <p:sp>
        <p:nvSpPr>
          <p:cNvPr id="51209" name="Text Box 11"/>
          <p:cNvSpPr txBox="1">
            <a:spLocks noChangeArrowheads="1"/>
          </p:cNvSpPr>
          <p:nvPr/>
        </p:nvSpPr>
        <p:spPr bwMode="auto">
          <a:xfrm>
            <a:off x="612775" y="1844675"/>
            <a:ext cx="3311525" cy="366713"/>
          </a:xfrm>
          <a:prstGeom prst="rect">
            <a:avLst/>
          </a:prstGeom>
          <a:noFill/>
          <a:ln w="9525">
            <a:noFill/>
            <a:miter lim="800000"/>
            <a:headEnd/>
            <a:tailEnd/>
          </a:ln>
        </p:spPr>
        <p:txBody>
          <a:bodyPr>
            <a:prstTxWarp prst="textNoShape">
              <a:avLst/>
            </a:prstTxWarp>
            <a:spAutoFit/>
          </a:bodyPr>
          <a:lstStyle/>
          <a:p>
            <a:r>
              <a:rPr lang="fr-FR" sz="1800" dirty="0" smtClean="0">
                <a:solidFill>
                  <a:srgbClr val="FFFFFF"/>
                </a:solidFill>
                <a:latin typeface="Arial"/>
                <a:ea typeface="ヒラギノ角ゴ ProN W3" charset="-128"/>
                <a:cs typeface="Arial"/>
              </a:rPr>
              <a:t>Large </a:t>
            </a:r>
            <a:r>
              <a:rPr lang="fr-FR" sz="1800" dirty="0" err="1" smtClean="0">
                <a:solidFill>
                  <a:srgbClr val="FFFFFF"/>
                </a:solidFill>
                <a:latin typeface="Arial"/>
                <a:ea typeface="ヒラギノ角ゴ ProN W3" charset="-128"/>
                <a:cs typeface="Arial"/>
              </a:rPr>
              <a:t>join</a:t>
            </a:r>
            <a:r>
              <a:rPr lang="fr-FR" sz="1800" dirty="0" smtClean="0">
                <a:solidFill>
                  <a:srgbClr val="FFFFFF"/>
                </a:solidFill>
                <a:latin typeface="Arial"/>
                <a:ea typeface="ヒラギノ角ゴ ProN W3" charset="-128"/>
                <a:cs typeface="Arial"/>
              </a:rPr>
              <a:t> (</a:t>
            </a:r>
            <a:r>
              <a:rPr lang="fr-FR" sz="1800" dirty="0">
                <a:solidFill>
                  <a:srgbClr val="FFFFFF"/>
                </a:solidFill>
                <a:latin typeface="Arial"/>
                <a:ea typeface="ヒラギノ角ゴ ProN W3" charset="-128"/>
                <a:cs typeface="Arial"/>
              </a:rPr>
              <a:t>µm/an) </a:t>
            </a:r>
          </a:p>
        </p:txBody>
      </p:sp>
      <p:sp>
        <p:nvSpPr>
          <p:cNvPr id="51210" name="Rectangle 12"/>
          <p:cNvSpPr>
            <a:spLocks noChangeArrowheads="1"/>
          </p:cNvSpPr>
          <p:nvPr/>
        </p:nvSpPr>
        <p:spPr bwMode="auto">
          <a:xfrm>
            <a:off x="611188" y="1412875"/>
            <a:ext cx="2049359" cy="369332"/>
          </a:xfrm>
          <a:prstGeom prst="rect">
            <a:avLst/>
          </a:prstGeom>
          <a:noFill/>
          <a:ln w="9525">
            <a:noFill/>
            <a:miter lim="800000"/>
            <a:headEnd/>
            <a:tailEnd/>
          </a:ln>
        </p:spPr>
        <p:txBody>
          <a:bodyPr wrap="none">
            <a:prstTxWarp prst="textNoShape">
              <a:avLst/>
            </a:prstTxWarp>
            <a:spAutoFit/>
          </a:bodyPr>
          <a:lstStyle/>
          <a:p>
            <a:r>
              <a:rPr lang="fr-FR" sz="1800" dirty="0" smtClean="0">
                <a:solidFill>
                  <a:srgbClr val="FFFFFF"/>
                </a:solidFill>
                <a:latin typeface="Arial"/>
                <a:ea typeface="ヒラギノ角ゴ ProN W3" charset="-128"/>
                <a:cs typeface="Arial"/>
              </a:rPr>
              <a:t>Small </a:t>
            </a:r>
            <a:r>
              <a:rPr lang="fr-FR" sz="1800" dirty="0" err="1" smtClean="0">
                <a:solidFill>
                  <a:srgbClr val="FFFFFF"/>
                </a:solidFill>
                <a:latin typeface="Arial"/>
                <a:ea typeface="ヒラギノ角ゴ ProN W3" charset="-128"/>
                <a:cs typeface="Arial"/>
              </a:rPr>
              <a:t>join</a:t>
            </a:r>
            <a:r>
              <a:rPr lang="fr-FR" sz="1800" dirty="0" smtClean="0">
                <a:solidFill>
                  <a:srgbClr val="FFFFFF"/>
                </a:solidFill>
                <a:latin typeface="Arial"/>
                <a:ea typeface="ヒラギノ角ゴ ProN W3" charset="-128"/>
                <a:cs typeface="Arial"/>
              </a:rPr>
              <a:t> </a:t>
            </a:r>
            <a:r>
              <a:rPr lang="fr-FR" sz="1800" dirty="0">
                <a:solidFill>
                  <a:srgbClr val="FFFFFF"/>
                </a:solidFill>
                <a:latin typeface="Arial"/>
                <a:ea typeface="ヒラギノ角ゴ ProN W3" charset="-128"/>
                <a:cs typeface="Arial"/>
              </a:rPr>
              <a:t>(µm/an)</a:t>
            </a:r>
          </a:p>
        </p:txBody>
      </p:sp>
      <p:sp>
        <p:nvSpPr>
          <p:cNvPr id="51211" name="Text Box 13"/>
          <p:cNvSpPr txBox="1">
            <a:spLocks noChangeArrowheads="1"/>
          </p:cNvSpPr>
          <p:nvPr/>
        </p:nvSpPr>
        <p:spPr bwMode="auto">
          <a:xfrm>
            <a:off x="5940425" y="1916113"/>
            <a:ext cx="163513" cy="366712"/>
          </a:xfrm>
          <a:prstGeom prst="rect">
            <a:avLst/>
          </a:prstGeom>
          <a:noFill/>
          <a:ln w="9525">
            <a:noFill/>
            <a:miter lim="800000"/>
            <a:headEnd/>
            <a:tailEnd/>
          </a:ln>
        </p:spPr>
        <p:txBody>
          <a:bodyPr>
            <a:prstTxWarp prst="textNoShape">
              <a:avLst/>
            </a:prstTxWarp>
            <a:spAutoFit/>
          </a:bodyPr>
          <a:lstStyle/>
          <a:p>
            <a:endParaRPr lang="fr-FR" sz="1800">
              <a:latin typeface="Helvetica Neue Light" charset="0"/>
              <a:ea typeface="ヒラギノ角ゴ ProN W3" charset="-128"/>
              <a:cs typeface="ヒラギノ角ゴ ProN W3" charset="-128"/>
            </a:endParaRPr>
          </a:p>
        </p:txBody>
      </p:sp>
      <p:sp>
        <p:nvSpPr>
          <p:cNvPr id="51212" name="Text Box 20"/>
          <p:cNvSpPr txBox="1">
            <a:spLocks noChangeArrowheads="1"/>
          </p:cNvSpPr>
          <p:nvPr/>
        </p:nvSpPr>
        <p:spPr bwMode="auto">
          <a:xfrm>
            <a:off x="2339975" y="3140075"/>
            <a:ext cx="1322388" cy="276225"/>
          </a:xfrm>
          <a:prstGeom prst="rect">
            <a:avLst/>
          </a:prstGeom>
          <a:noFill/>
          <a:ln w="9525">
            <a:noFill/>
            <a:miter lim="800000"/>
            <a:headEnd/>
            <a:tailEnd/>
          </a:ln>
        </p:spPr>
        <p:txBody>
          <a:bodyPr wrap="none">
            <a:prstTxWarp prst="textNoShape">
              <a:avLst/>
            </a:prstTxWarp>
            <a:spAutoFit/>
          </a:bodyPr>
          <a:lstStyle/>
          <a:p>
            <a:r>
              <a:rPr lang="fr-FR" sz="1200" b="1">
                <a:solidFill>
                  <a:srgbClr val="FFFFFF"/>
                </a:solidFill>
                <a:ea typeface="Arial" charset="0"/>
                <a:cs typeface="Arial" charset="0"/>
              </a:rPr>
              <a:t>St Etienne 2000</a:t>
            </a:r>
          </a:p>
        </p:txBody>
      </p:sp>
      <p:sp>
        <p:nvSpPr>
          <p:cNvPr id="51213" name="Rectangle 23"/>
          <p:cNvSpPr>
            <a:spLocks noChangeArrowheads="1"/>
          </p:cNvSpPr>
          <p:nvPr/>
        </p:nvSpPr>
        <p:spPr bwMode="auto">
          <a:xfrm>
            <a:off x="7740650" y="6381750"/>
            <a:ext cx="871538" cy="276225"/>
          </a:xfrm>
          <a:prstGeom prst="rect">
            <a:avLst/>
          </a:prstGeom>
          <a:noFill/>
          <a:ln w="9525">
            <a:noFill/>
            <a:miter lim="800000"/>
            <a:headEnd/>
            <a:tailEnd/>
          </a:ln>
        </p:spPr>
        <p:txBody>
          <a:bodyPr wrap="none">
            <a:prstTxWarp prst="textNoShape">
              <a:avLst/>
            </a:prstTxWarp>
            <a:spAutoFit/>
          </a:bodyPr>
          <a:lstStyle/>
          <a:p>
            <a:r>
              <a:rPr lang="fr-FR" sz="1200" b="1" dirty="0">
                <a:solidFill>
                  <a:srgbClr val="FFFFFF"/>
                </a:solidFill>
                <a:ea typeface="Arial" charset="0"/>
                <a:cs typeface="Arial" charset="0"/>
              </a:rPr>
              <a:t>(µm/</a:t>
            </a:r>
            <a:r>
              <a:rPr lang="fr-FR" sz="1200" b="1" dirty="0" err="1">
                <a:solidFill>
                  <a:srgbClr val="FFFFFF"/>
                </a:solidFill>
                <a:ea typeface="Arial" charset="0"/>
                <a:cs typeface="Arial" charset="0"/>
              </a:rPr>
              <a:t>year</a:t>
            </a:r>
            <a:r>
              <a:rPr lang="fr-FR" sz="1200" b="1" dirty="0">
                <a:solidFill>
                  <a:srgbClr val="FFFFFF"/>
                </a:solidFill>
                <a:ea typeface="Arial" charset="0"/>
                <a:cs typeface="Arial" charset="0"/>
              </a:rPr>
              <a:t>) </a:t>
            </a:r>
          </a:p>
        </p:txBody>
      </p:sp>
      <p:sp>
        <p:nvSpPr>
          <p:cNvPr id="51214" name="Rectangle 24"/>
          <p:cNvSpPr>
            <a:spLocks noChangeArrowheads="1"/>
          </p:cNvSpPr>
          <p:nvPr/>
        </p:nvSpPr>
        <p:spPr bwMode="auto">
          <a:xfrm>
            <a:off x="331788" y="0"/>
            <a:ext cx="7046912" cy="584200"/>
          </a:xfrm>
          <a:prstGeom prst="rect">
            <a:avLst/>
          </a:prstGeom>
          <a:noFill/>
          <a:ln w="9525">
            <a:noFill/>
            <a:miter lim="800000"/>
            <a:headEnd/>
            <a:tailEnd/>
          </a:ln>
        </p:spPr>
        <p:txBody>
          <a:bodyPr>
            <a:prstTxWarp prst="textNoShape">
              <a:avLst/>
            </a:prstTxWarp>
            <a:spAutoFit/>
          </a:bodyPr>
          <a:lstStyle/>
          <a:p>
            <a:r>
              <a:rPr lang="fr-FR" sz="3200" dirty="0">
                <a:solidFill>
                  <a:srgbClr val="C1EEFF"/>
                </a:solidFill>
                <a:latin typeface="Helvetica Neue Light" charset="0"/>
                <a:ea typeface="ヒラギノ角ゴ ProN W3" charset="-128"/>
                <a:cs typeface="ヒラギノ角ゴ ProN W3" charset="-128"/>
              </a:rPr>
              <a:t> </a:t>
            </a:r>
            <a:r>
              <a:rPr lang="fr-FR" sz="3200" dirty="0" smtClean="0">
                <a:solidFill>
                  <a:srgbClr val="C1EEFF"/>
                </a:solidFill>
                <a:latin typeface="Helvetica Neue Light" charset="0"/>
                <a:ea typeface="ヒラギノ角ゴ ProN W3" charset="-128"/>
                <a:cs typeface="ヒラギノ角ゴ ProN W3" charset="-128"/>
              </a:rPr>
              <a:t>WEAR</a:t>
            </a:r>
            <a:endParaRPr lang="fr-FR" sz="3200" dirty="0">
              <a:solidFill>
                <a:srgbClr val="C1EEFF"/>
              </a:solidFill>
              <a:latin typeface="Helvetica Neue Light" charset="0"/>
              <a:ea typeface="ヒラギノ角ゴ ProN W3" charset="-128"/>
              <a:cs typeface="ヒラギノ角ゴ ProN W3" charset="-128"/>
            </a:endParaRPr>
          </a:p>
        </p:txBody>
      </p:sp>
      <p:sp>
        <p:nvSpPr>
          <p:cNvPr id="51215" name="Text Box 25"/>
          <p:cNvSpPr txBox="1">
            <a:spLocks noChangeArrowheads="1"/>
          </p:cNvSpPr>
          <p:nvPr/>
        </p:nvSpPr>
        <p:spPr bwMode="auto">
          <a:xfrm>
            <a:off x="4141788" y="3059113"/>
            <a:ext cx="285750" cy="307975"/>
          </a:xfrm>
          <a:prstGeom prst="rect">
            <a:avLst/>
          </a:prstGeom>
          <a:noFill/>
          <a:ln w="9525">
            <a:noFill/>
            <a:miter lim="800000"/>
            <a:headEnd/>
            <a:tailEnd/>
          </a:ln>
        </p:spPr>
        <p:txBody>
          <a:bodyPr wrap="none">
            <a:prstTxWarp prst="textNoShape">
              <a:avLst/>
            </a:prstTxWarp>
            <a:spAutoFit/>
          </a:bodyPr>
          <a:lstStyle/>
          <a:p>
            <a:r>
              <a:rPr lang="fr-FR" sz="1400">
                <a:solidFill>
                  <a:srgbClr val="FFFFFF"/>
                </a:solidFill>
                <a:ea typeface="Arial" charset="0"/>
                <a:cs typeface="Arial" charset="0"/>
              </a:rPr>
              <a:t>9</a:t>
            </a:r>
          </a:p>
        </p:txBody>
      </p:sp>
      <p:sp>
        <p:nvSpPr>
          <p:cNvPr id="51216" name="Rectangle 26"/>
          <p:cNvSpPr>
            <a:spLocks noChangeArrowheads="1"/>
          </p:cNvSpPr>
          <p:nvPr/>
        </p:nvSpPr>
        <p:spPr bwMode="auto">
          <a:xfrm>
            <a:off x="179388" y="2349500"/>
            <a:ext cx="152400" cy="228600"/>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prstTxWarp prst="textNoShape">
              <a:avLst/>
            </a:prstTxWarp>
          </a:bodyPr>
          <a:lstStyle/>
          <a:p>
            <a:endParaRPr lang="fr-FR" sz="1800">
              <a:latin typeface="Helvetica Neue Light" charset="0"/>
              <a:ea typeface="ヒラギノ角ゴ ProN W3" charset="-128"/>
              <a:cs typeface="ヒラギノ角ゴ ProN W3" charset="-128"/>
            </a:endParaRPr>
          </a:p>
        </p:txBody>
      </p:sp>
      <p:sp>
        <p:nvSpPr>
          <p:cNvPr id="51217" name="Text Box 27"/>
          <p:cNvSpPr txBox="1">
            <a:spLocks noChangeArrowheads="1"/>
          </p:cNvSpPr>
          <p:nvPr/>
        </p:nvSpPr>
        <p:spPr bwMode="auto">
          <a:xfrm>
            <a:off x="612775" y="2276475"/>
            <a:ext cx="3311525" cy="366713"/>
          </a:xfrm>
          <a:prstGeom prst="rect">
            <a:avLst/>
          </a:prstGeom>
          <a:noFill/>
          <a:ln w="9525">
            <a:noFill/>
            <a:miter lim="800000"/>
            <a:headEnd/>
            <a:tailEnd/>
          </a:ln>
        </p:spPr>
        <p:txBody>
          <a:bodyPr>
            <a:prstTxWarp prst="textNoShape">
              <a:avLst/>
            </a:prstTxWarp>
            <a:spAutoFit/>
          </a:bodyPr>
          <a:lstStyle/>
          <a:p>
            <a:r>
              <a:rPr lang="fr-FR" sz="1800" dirty="0" smtClean="0">
                <a:solidFill>
                  <a:srgbClr val="FFFFFF"/>
                </a:solidFill>
                <a:latin typeface="Arial"/>
                <a:ea typeface="ヒラギノ角ゴ ProN W3" charset="-128"/>
                <a:cs typeface="Arial"/>
              </a:rPr>
              <a:t>Global </a:t>
            </a:r>
            <a:r>
              <a:rPr lang="fr-FR" sz="1800" dirty="0">
                <a:solidFill>
                  <a:srgbClr val="FFFFFF"/>
                </a:solidFill>
                <a:latin typeface="Arial"/>
                <a:ea typeface="ヒラギノ角ゴ ProN W3" charset="-128"/>
                <a:cs typeface="Arial"/>
              </a:rPr>
              <a:t>(µm/an) </a:t>
            </a:r>
          </a:p>
        </p:txBody>
      </p:sp>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PWINTOTALSEGMENTS" val="0"/>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PPWINTOTALSEGMENTS" val="0"/>
</p:tagLst>
</file>

<file path=ppt/tags/tag5.xml><?xml version="1.0" encoding="utf-8"?>
<p:tagLst xmlns:a="http://schemas.openxmlformats.org/drawingml/2006/main" xmlns:r="http://schemas.openxmlformats.org/officeDocument/2006/relationships" xmlns:p="http://schemas.openxmlformats.org/presentationml/2006/main">
  <p:tag name="PPWINTOTALSEGMENTS" val="0"/>
</p:tagLst>
</file>

<file path=ppt/tags/tag6.xml><?xml version="1.0" encoding="utf-8"?>
<p:tagLst xmlns:a="http://schemas.openxmlformats.org/drawingml/2006/main" xmlns:r="http://schemas.openxmlformats.org/officeDocument/2006/relationships" xmlns:p="http://schemas.openxmlformats.org/presentationml/2006/main">
  <p:tag name="PPWINTOTALSEGMENTS" val="0"/>
</p:tagLst>
</file>

<file path=ppt/tags/tag7.xml><?xml version="1.0" encoding="utf-8"?>
<p:tagLst xmlns:a="http://schemas.openxmlformats.org/drawingml/2006/main" xmlns:r="http://schemas.openxmlformats.org/officeDocument/2006/relationships" xmlns:p="http://schemas.openxmlformats.org/presentationml/2006/main">
  <p:tag name="PPWINTOTALSEGMENTS" val="0"/>
</p:tagLst>
</file>

<file path=ppt/tags/tag8.xml><?xml version="1.0" encoding="utf-8"?>
<p:tagLst xmlns:a="http://schemas.openxmlformats.org/drawingml/2006/main" xmlns:r="http://schemas.openxmlformats.org/officeDocument/2006/relationships" xmlns:p="http://schemas.openxmlformats.org/presentationml/2006/main">
  <p:tag name="PPWINTOTALSEGMENTS" val="0"/>
</p:tagLst>
</file>

<file path=ppt/tags/tag9.xml><?xml version="1.0" encoding="utf-8"?>
<p:tagLst xmlns:a="http://schemas.openxmlformats.org/drawingml/2006/main" xmlns:r="http://schemas.openxmlformats.org/officeDocument/2006/relationships" xmlns:p="http://schemas.openxmlformats.org/presentationml/2006/main">
  <p:tag name="PPWINTOTALSEGMENTS" val="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eu foncé dégradé">
  <a:themeElements>
    <a:clrScheme name="Mé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Classiqu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é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bleu foncé dégradé.thmx</Template>
  <TotalTime>4318</TotalTime>
  <Words>1972</Words>
  <Application>Microsoft Macintosh PowerPoint</Application>
  <PresentationFormat>Présentation à l'écran (4:3)</PresentationFormat>
  <Paragraphs>335</Paragraphs>
  <Slides>30</Slides>
  <Notes>26</Notes>
  <HiddenSlides>0</HiddenSlides>
  <MMClips>0</MMClips>
  <ScaleCrop>false</ScaleCrop>
  <HeadingPairs>
    <vt:vector size="6" baseType="variant">
      <vt:variant>
        <vt:lpstr>Thème</vt:lpstr>
      </vt:variant>
      <vt:variant>
        <vt:i4>1</vt:i4>
      </vt:variant>
      <vt:variant>
        <vt:lpstr>Serveurs OLE incorporés</vt:lpstr>
      </vt:variant>
      <vt:variant>
        <vt:i4>5</vt:i4>
      </vt:variant>
      <vt:variant>
        <vt:lpstr>Titres des diapositives</vt:lpstr>
      </vt:variant>
      <vt:variant>
        <vt:i4>30</vt:i4>
      </vt:variant>
    </vt:vector>
  </HeadingPairs>
  <TitlesOfParts>
    <vt:vector size="36" baseType="lpstr">
      <vt:lpstr>bleu foncé dégradé</vt:lpstr>
      <vt:lpstr>Image</vt:lpstr>
      <vt:lpstr>Excel.Sheet.8</vt:lpstr>
      <vt:lpstr>Feuille de calcul</vt:lpstr>
      <vt:lpstr>Photo Editor Photo</vt:lpstr>
      <vt:lpstr>Graphique</vt:lpstr>
      <vt:lpstr>Anatomic Dual Mobility cup to prevent psoas impingement  </vt:lpstr>
      <vt:lpstr>Présentation PowerPoint</vt:lpstr>
      <vt:lpstr>Présentation PowerPoint</vt:lpstr>
      <vt:lpstr>Why Dual Mobility ?</vt:lpstr>
      <vt:lpstr>Présentation PowerPoint</vt:lpstr>
      <vt:lpstr>Présentation PowerPoint</vt:lpstr>
      <vt:lpstr>Présentation PowerPoint</vt:lpstr>
      <vt:lpstr>DISLOCATIONS: D.M. RESULTS IN  PRIMARY SURGERY &lt; 1 %  </vt:lpstr>
      <vt:lpstr>Présentation PowerPoint</vt:lpstr>
      <vt:lpstr>Reliability:   Good survival rate</vt:lpstr>
      <vt:lpstr>REST</vt:lpstr>
      <vt:lpstr>Présentation PowerPoint</vt:lpstr>
      <vt:lpstr>Psoas impingement</vt:lpstr>
      <vt:lpstr>Anterior psoas-cup impingement  Anatomical shape which increases this risk ?</vt:lpstr>
      <vt:lpstr>Anterior psoas-cup impingement  Anatomical shape which increases this risk ?</vt:lpstr>
      <vt:lpstr>Echancrure psoas: Maruyama (2001) </vt:lpstr>
      <vt:lpstr>Présentation PowerPoint</vt:lpstr>
      <vt:lpstr>Présentation PowerPoint</vt:lpstr>
      <vt:lpstr>Présentation PowerPoint</vt:lpstr>
      <vt:lpstr>Présentation PowerPoint</vt:lpstr>
      <vt:lpstr>Présentation PowerPoint</vt:lpstr>
      <vt:lpstr>Présentation PowerPoint</vt:lpstr>
      <vt:lpstr>3 QUESTIONS :</vt:lpstr>
      <vt:lpstr>Présentation PowerPoint</vt:lpstr>
      <vt:lpstr>Présentation PowerPoint</vt:lpstr>
      <vt:lpstr>Présentation PowerPoint</vt:lpstr>
      <vt:lpstr>Présentation PowerPoint</vt:lpstr>
      <vt:lpstr>Présentation PowerPoint</vt:lpstr>
      <vt:lpstr>Présentation PowerPoint</vt:lpstr>
      <vt:lpstr>Vielen Dank für ihre Aufmerksamkeit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PTH et cotyle à double mobilité</dc:title>
  <dc:creator>Admin</dc:creator>
  <cp:lastModifiedBy>Richard BERACASSAT</cp:lastModifiedBy>
  <cp:revision>241</cp:revision>
  <dcterms:created xsi:type="dcterms:W3CDTF">2011-02-11T08:46:19Z</dcterms:created>
  <dcterms:modified xsi:type="dcterms:W3CDTF">2012-06-16T09:10:55Z</dcterms:modified>
</cp:coreProperties>
</file>